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  <p:sldMasterId id="2147483842" r:id="rId2"/>
    <p:sldMasterId id="2147483848" r:id="rId3"/>
    <p:sldMasterId id="2147483854" r:id="rId4"/>
  </p:sldMasterIdLst>
  <p:notesMasterIdLst>
    <p:notesMasterId r:id="rId18"/>
  </p:notesMasterIdLst>
  <p:handoutMasterIdLst>
    <p:handoutMasterId r:id="rId19"/>
  </p:handoutMasterIdLst>
  <p:sldIdLst>
    <p:sldId id="1262" r:id="rId5"/>
    <p:sldId id="1263" r:id="rId6"/>
    <p:sldId id="1283" r:id="rId7"/>
    <p:sldId id="1279" r:id="rId8"/>
    <p:sldId id="1280" r:id="rId9"/>
    <p:sldId id="1281" r:id="rId10"/>
    <p:sldId id="1284" r:id="rId11"/>
    <p:sldId id="1282" r:id="rId12"/>
    <p:sldId id="1285" r:id="rId13"/>
    <p:sldId id="1286" r:id="rId14"/>
    <p:sldId id="1287" r:id="rId15"/>
    <p:sldId id="1260" r:id="rId16"/>
    <p:sldId id="1261" r:id="rId17"/>
  </p:sldIdLst>
  <p:sldSz cx="11933238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59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  <p15:guide id="5" orient="horz" pos="2924">
          <p15:clr>
            <a:srgbClr val="A4A3A4"/>
          </p15:clr>
        </p15:guide>
        <p15:guide id="6" pos="2225">
          <p15:clr>
            <a:srgbClr val="A4A3A4"/>
          </p15:clr>
        </p15:guide>
        <p15:guide id="7" pos="2209">
          <p15:clr>
            <a:srgbClr val="A4A3A4"/>
          </p15:clr>
        </p15:guide>
        <p15:guide id="8" orient="horz" pos="2936">
          <p15:clr>
            <a:srgbClr val="A4A3A4"/>
          </p15:clr>
        </p15:guide>
        <p15:guide id="9" pos="2174">
          <p15:clr>
            <a:srgbClr val="A4A3A4"/>
          </p15:clr>
        </p15:guide>
        <p15:guide id="10" pos="220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ar Deshmukh" initials="MD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B79"/>
    <a:srgbClr val="808000"/>
    <a:srgbClr val="0098BE"/>
    <a:srgbClr val="0094CF"/>
    <a:srgbClr val="2C94CA"/>
    <a:srgbClr val="E05530"/>
    <a:srgbClr val="FD9A45"/>
    <a:srgbClr val="ABC141"/>
    <a:srgbClr val="52C7AC"/>
    <a:srgbClr val="596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291" autoAdjust="0"/>
  </p:normalViewPr>
  <p:slideViewPr>
    <p:cSldViewPr>
      <p:cViewPr varScale="1">
        <p:scale>
          <a:sx n="72" d="100"/>
          <a:sy n="72" d="100"/>
        </p:scale>
        <p:origin x="972" y="78"/>
      </p:cViewPr>
      <p:guideLst>
        <p:guide orient="horz" pos="2160"/>
        <p:guide pos="3840"/>
        <p:guide pos="37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0" d="100"/>
          <a:sy n="110" d="100"/>
        </p:scale>
        <p:origin x="1174" y="-1514"/>
      </p:cViewPr>
      <p:guideLst>
        <p:guide orient="horz" pos="2928"/>
        <p:guide pos="2208"/>
        <p:guide orient="horz" pos="2932"/>
        <p:guide pos="2191"/>
        <p:guide orient="horz" pos="2924"/>
        <p:guide pos="2225"/>
        <p:guide pos="2209"/>
        <p:guide orient="horz" pos="2936"/>
        <p:guide pos="2174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62F69AC1-9C95-4ACC-989F-71DF452DE0A9}" type="datetimeFigureOut">
              <a:rPr lang="en-US" smtClean="0"/>
              <a:t>19-Sep-18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1B93A7E2-27F9-40CB-A89E-2C5D4F2C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03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745F2A1-E658-4E23-A574-37B76107C635}" type="datetimeFigureOut">
              <a:rPr lang="en-US" smtClean="0"/>
              <a:t>19-Sep-18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700088"/>
            <a:ext cx="607218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21825"/>
            <a:ext cx="5563870" cy="4189095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8842031"/>
            <a:ext cx="3013763" cy="465455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2DDC609-C90D-48A7-85AF-1114967E5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9738" y="698500"/>
            <a:ext cx="6075362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www.infogai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www.infogai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www.infogai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2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4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7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7" y="3178151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8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8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7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2" y="6565569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201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3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2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9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1" y="3929660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63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3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1" y="5045656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81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8" y="6111315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4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07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12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3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0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2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8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3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82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82" y="3178143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19" y="200417"/>
            <a:ext cx="1724465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1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3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31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23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5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2528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7" y="299372"/>
            <a:ext cx="1362306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87" y="6565561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5" y="683194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1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5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6" y="6356354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65" y="3929651"/>
            <a:ext cx="20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35" y="3929652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65" y="5045655"/>
            <a:ext cx="1937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55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49"/>
            <a:ext cx="220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36" y="5045652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6" y="4891489"/>
            <a:ext cx="11214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53" y="6111307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19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099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6" y="1371604"/>
            <a:ext cx="160342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5" y="1558255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52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7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7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911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0" y="3"/>
            <a:ext cx="9801742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748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8302" y="1368425"/>
            <a:ext cx="5071626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fld id="{0F1269E9-5B8B-4D8F-B9F6-F90DDC202404}" type="slidenum">
              <a:rPr lang="en-US" sz="11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2" y="4"/>
            <a:ext cx="11930253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748" y="6356367"/>
            <a:ext cx="2684979" cy="365125"/>
          </a:xfrm>
        </p:spPr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538273" y="3929664"/>
            <a:ext cx="202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r>
              <a:rPr lang="en-IN" sz="900" dirty="0">
                <a:solidFill>
                  <a:prstClr val="black"/>
                </a:solidFill>
              </a:rPr>
              <a:t>485 Alberto Way Los Gatos,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CA 95032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408-355-6000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935942" y="3929665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dirty="0">
                <a:solidFill>
                  <a:prstClr val="black"/>
                </a:solidFill>
              </a:rPr>
              <a:t>41 Corporate Park,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Suite 390 Irvine, CA  2606 USA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Phone: 949-223-5100</a:t>
            </a:r>
          </a:p>
          <a:p>
            <a:r>
              <a:rPr lang="en-IN" sz="900" dirty="0">
                <a:solidFill>
                  <a:prstClr val="black"/>
                </a:solidFill>
              </a:rPr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38272" y="5045668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dirty="0">
                <a:solidFill>
                  <a:prstClr val="black"/>
                </a:solidFill>
              </a:rPr>
              <a:t>Stratum Executive Center Building D 11044 Research Boulevard Suite 200</a:t>
            </a:r>
          </a:p>
          <a:p>
            <a:r>
              <a:rPr lang="en-IN" sz="900" dirty="0">
                <a:solidFill>
                  <a:prstClr val="black"/>
                </a:solidFill>
              </a:rPr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26146" y="5045668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dirty="0">
                <a:solidFill>
                  <a:prstClr val="black"/>
                </a:solidFill>
              </a:rPr>
              <a:t>A-16, Sector 60, Noida Gautam Budh agar, 201301 (U.P.) India</a:t>
            </a:r>
          </a:p>
          <a:p>
            <a:r>
              <a:rPr lang="pt-BR" sz="900" dirty="0">
                <a:solidFill>
                  <a:prstClr val="black"/>
                </a:solidFill>
              </a:rPr>
              <a:t>Phone: +91-120-2445144</a:t>
            </a:r>
          </a:p>
          <a:p>
            <a:r>
              <a:rPr lang="pt-BR" sz="900" dirty="0">
                <a:solidFill>
                  <a:prstClr val="black"/>
                </a:solidFill>
              </a:rPr>
              <a:t>Fax: +91-120-2580406</a:t>
            </a:r>
            <a:endParaRPr lang="en-IN" sz="9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126146" y="3929657"/>
            <a:ext cx="22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dirty="0">
                <a:solidFill>
                  <a:prstClr val="black"/>
                </a:solidFill>
              </a:rPr>
              <a:t>7th Floor, Bhalerao Towers, CTS No.1669 - 1670, Behind Hotel Pride,</a:t>
            </a:r>
          </a:p>
          <a:p>
            <a:r>
              <a:rPr lang="en-IN" sz="900" dirty="0">
                <a:solidFill>
                  <a:prstClr val="black"/>
                </a:solidFill>
              </a:rPr>
              <a:t>Shivaji Nagar, Pune - 411005</a:t>
            </a:r>
          </a:p>
          <a:p>
            <a:r>
              <a:rPr lang="en-IN" sz="900" dirty="0">
                <a:solidFill>
                  <a:prstClr val="black"/>
                </a:solidFill>
              </a:rPr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5935944" y="5045660"/>
            <a:ext cx="232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dirty="0">
                <a:solidFill>
                  <a:prstClr val="black"/>
                </a:solidFill>
              </a:rPr>
              <a:t>P O Box 500588 Office No.105,</a:t>
            </a:r>
            <a:br>
              <a:rPr lang="en-IN" sz="900" dirty="0">
                <a:solidFill>
                  <a:prstClr val="black"/>
                </a:solidFill>
              </a:rPr>
            </a:br>
            <a:r>
              <a:rPr lang="en-IN" sz="900" dirty="0">
                <a:solidFill>
                  <a:prstClr val="black"/>
                </a:solidFill>
              </a:rPr>
              <a:t>Building No. 4, Dubai Outsource Zone,</a:t>
            </a:r>
          </a:p>
          <a:p>
            <a:r>
              <a:rPr lang="en-IN" sz="900" dirty="0">
                <a:solidFill>
                  <a:prstClr val="black"/>
                </a:solidFill>
              </a:rPr>
              <a:t>Dubai, United Arab Emirates</a:t>
            </a:r>
          </a:p>
          <a:p>
            <a:r>
              <a:rPr lang="en-IN" sz="900" dirty="0">
                <a:solidFill>
                  <a:prstClr val="black"/>
                </a:solidFill>
              </a:rPr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34277" y="4891489"/>
            <a:ext cx="112143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467461" y="6111320"/>
            <a:ext cx="1352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prstClr val="black"/>
                </a:solidFill>
                <a:hlinkClick r:id="rId3"/>
              </a:rPr>
              <a:t>www.infogain.com</a:t>
            </a:r>
            <a:endParaRPr lang="en-US" sz="1200" u="sng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427" y="1328711"/>
            <a:ext cx="153661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06435" y="1207112"/>
            <a:ext cx="184762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028618" y="1371617"/>
            <a:ext cx="160340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340176" y="1558268"/>
            <a:ext cx="143465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689246" y="1419565"/>
            <a:ext cx="18306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014741" y="1609627"/>
            <a:ext cx="174216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061114" y="4343400"/>
            <a:ext cx="2223410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01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41" y="0"/>
            <a:ext cx="10938802" cy="685800"/>
          </a:xfrm>
          <a:prstGeom prst="rect">
            <a:avLst/>
          </a:prstGeom>
        </p:spPr>
        <p:txBody>
          <a:bodyPr/>
          <a:lstStyle>
            <a:lvl1pPr>
              <a:defRPr b="1" kern="600" baseline="0">
                <a:ln w="18415" cmpd="sng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94447" y="1403354"/>
            <a:ext cx="10049435" cy="4322827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148816" y="6492901"/>
            <a:ext cx="2784422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9B7587-D302-445C-B039-A3BE7CB2E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 userDrawn="1"/>
        </p:nvSpPr>
        <p:spPr>
          <a:xfrm>
            <a:off x="95894" y="6558454"/>
            <a:ext cx="7362385" cy="299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prstClr val="white"/>
                </a:solidFill>
                <a:cs typeface="Tahoma" pitchFamily="34" charset="0"/>
              </a:rPr>
              <a:t>Copyright © 2016  Infogain Corporation. All rights reserved.                                           </a:t>
            </a:r>
            <a:r>
              <a:rPr lang="en-US" sz="1000" dirty="0">
                <a:solidFill>
                  <a:prstClr val="white"/>
                </a:solidFill>
                <a:latin typeface="Arial"/>
              </a:rPr>
              <a:t>Confidential For Internal Discussion Purposes Only</a:t>
            </a:r>
          </a:p>
          <a:p>
            <a:pPr>
              <a:defRPr/>
            </a:pPr>
            <a:endParaRPr lang="en-US" sz="1000" dirty="0">
              <a:solidFill>
                <a:prstClr val="whit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4p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 hasCustomPrompt="1"/>
          </p:nvPr>
        </p:nvSpPr>
        <p:spPr>
          <a:xfrm>
            <a:off x="1433337" y="1578789"/>
            <a:ext cx="9795827" cy="455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7886" marR="0" lvl="0" indent="-227886" algn="l" rtl="0">
              <a:lnSpc>
                <a:spcPct val="100000"/>
              </a:lnSpc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2349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600789" marR="0" lvl="1" indent="-229958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80000"/>
              <a:buFont typeface="Merriweather Sans"/>
              <a:buChar char="-"/>
              <a:defRPr sz="2088" b="0" i="0" u="none" strike="noStrike" cap="none" baseline="0">
                <a:solidFill>
                  <a:schemeClr val="dk1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2pPr>
            <a:lvl3pPr marL="814174" marR="0" lvl="2" indent="-213384" algn="l" rtl="0">
              <a:spcBef>
                <a:spcPts val="261"/>
              </a:spcBef>
              <a:spcAft>
                <a:spcPts val="522"/>
              </a:spcAft>
              <a:buClr>
                <a:schemeClr val="dk1"/>
              </a:buClr>
              <a:buSzPct val="75000"/>
              <a:buFont typeface="Arial"/>
              <a:buChar char="•"/>
              <a:defRPr sz="1827" b="0" i="0" u="none" strike="noStrike" cap="none" baseline="0">
                <a:solidFill>
                  <a:schemeClr val="dk1"/>
                </a:solidFill>
                <a:latin typeface="HelveticaNeueLT Pro 45 Lt"/>
                <a:ea typeface="Arial"/>
                <a:cs typeface="HelveticaNeueLT Pro 45 Lt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 hasCustomPrompt="1"/>
          </p:nvPr>
        </p:nvSpPr>
        <p:spPr>
          <a:xfrm>
            <a:off x="1433339" y="750562"/>
            <a:ext cx="9795827" cy="683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61"/>
              </a:spcBef>
              <a:spcAft>
                <a:spcPts val="783"/>
              </a:spcAft>
              <a:buClr>
                <a:srgbClr val="F69264"/>
              </a:buClr>
              <a:buFont typeface="Arial"/>
              <a:buNone/>
              <a:defRPr sz="3132" b="0" i="0" u="none" strike="noStrike" cap="none">
                <a:solidFill>
                  <a:srgbClr val="F69264"/>
                </a:solidFill>
                <a:latin typeface="HelveticaNeueLT Pro 45 Lt"/>
                <a:ea typeface="Helvetica Neue"/>
                <a:cs typeface="HelveticaNeueLT Pro 45 Lt"/>
                <a:sym typeface="Helvetica Neue"/>
              </a:defRPr>
            </a:lvl1pPr>
            <a:lvl2pPr marL="596646" marR="0" lvl="1" indent="0" algn="l" rtl="0">
              <a:spcBef>
                <a:spcPts val="52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1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3292" marR="0" lvl="2" indent="0" algn="l" rtl="0"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4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89938" marR="0" lvl="3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86584" marR="0" lvl="4" indent="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83230" marR="0" lvl="5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79876" marR="0" lvl="6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176522" marR="0" lvl="7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773168" marR="0" lvl="8" indent="0" algn="l" rtl="0">
              <a:spcBef>
                <a:spcPts val="418"/>
              </a:spcBef>
              <a:buClr>
                <a:schemeClr val="dk1"/>
              </a:buClr>
              <a:buFont typeface="Arial"/>
              <a:buNone/>
              <a:defRPr sz="208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57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1933238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9790" y="1740568"/>
            <a:ext cx="6186443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9790" y="3178156"/>
            <a:ext cx="6186443" cy="3591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22" y="200417"/>
            <a:ext cx="1724464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532"/>
            <a:ext cx="11930253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40693" y="6565574"/>
            <a:ext cx="270397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fld id="{0F1269E9-5B8B-4D8F-B9F6-F90DDC202404}" type="slidenum">
              <a:rPr lang="en-US" sz="1000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21" y="1"/>
            <a:ext cx="9774264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23" y="1167898"/>
            <a:ext cx="11360129" cy="50519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8776" y="299372"/>
            <a:ext cx="1362308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19831" y="6550170"/>
            <a:ext cx="32244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29322" y="683206"/>
            <a:ext cx="1362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hlinkClick r:id="rId4"/>
              </a:rPr>
              <a:t>www.infogain.com</a:t>
            </a:r>
            <a:endParaRPr lang="en-I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6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5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5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9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60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60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410" y="365127"/>
            <a:ext cx="102924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410" y="1825625"/>
            <a:ext cx="1029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410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19-Sep-18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85" y="6356352"/>
            <a:ext cx="402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7849" y="6356352"/>
            <a:ext cx="268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run.pivotal.io/login" TargetMode="External"/><Relationship Id="rId2" Type="http://schemas.openxmlformats.org/officeDocument/2006/relationships/hyperlink" Target="https://pivota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api.run.pivotal.io/" TargetMode="External"/><Relationship Id="rId4" Type="http://schemas.openxmlformats.org/officeDocument/2006/relationships/hyperlink" Target="https://docs.run.pivotal.io/cf-cli/install-go-cli.html#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357981" y="72777"/>
            <a:ext cx="11933238" cy="671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982" y="2203715"/>
            <a:ext cx="2327700" cy="7660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4647" y="1909214"/>
            <a:ext cx="46020" cy="2627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2"/>
          </a:p>
        </p:txBody>
      </p:sp>
      <p:sp>
        <p:nvSpPr>
          <p:cNvPr id="12" name="Rectangle 11"/>
          <p:cNvSpPr/>
          <p:nvPr/>
        </p:nvSpPr>
        <p:spPr>
          <a:xfrm>
            <a:off x="5163108" y="3151419"/>
            <a:ext cx="5635177" cy="57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32" b="1" kern="800" spc="-78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PCF – Pivotal Cloud Foundry</a:t>
            </a:r>
          </a:p>
        </p:txBody>
      </p:sp>
    </p:spTree>
    <p:extLst>
      <p:ext uri="{BB962C8B-B14F-4D97-AF65-F5344CB8AC3E}">
        <p14:creationId xmlns:p14="http://schemas.microsoft.com/office/powerpoint/2010/main" val="239728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A244-05A9-4AB8-84E2-4ABE3C2D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Resilience and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B100-3689-4354-BB0C-CBFD94B7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want my app to be resilient So that random failures won’t take it offline</a:t>
            </a:r>
          </a:p>
          <a:p>
            <a:pPr marL="457200" lvl="1" indent="0">
              <a:buNone/>
            </a:pPr>
            <a:r>
              <a:rPr lang="en-IN" sz="1800" b="1" dirty="0"/>
              <a:t>$ </a:t>
            </a:r>
            <a:r>
              <a:rPr lang="en-IN" sz="1800" b="1" dirty="0" err="1"/>
              <a:t>cf</a:t>
            </a:r>
            <a:r>
              <a:rPr lang="en-IN" sz="1800" b="1" dirty="0"/>
              <a:t> scale training-app -</a:t>
            </a:r>
            <a:r>
              <a:rPr lang="en-IN" sz="1800" b="1" dirty="0" err="1"/>
              <a:t>i</a:t>
            </a:r>
            <a:r>
              <a:rPr lang="en-IN" sz="1800" b="1" dirty="0"/>
              <a:t> 3</a:t>
            </a:r>
          </a:p>
          <a:p>
            <a:pPr marL="457200" lvl="1" indent="0">
              <a:buNone/>
            </a:pPr>
            <a:r>
              <a:rPr lang="en-IN" sz="1800" b="1" dirty="0"/>
              <a:t>$ </a:t>
            </a:r>
            <a:r>
              <a:rPr lang="en-IN" sz="1800" b="1" dirty="0" err="1"/>
              <a:t>cf</a:t>
            </a:r>
            <a:r>
              <a:rPr lang="en-IN" sz="1800" b="1" dirty="0"/>
              <a:t> apps</a:t>
            </a:r>
          </a:p>
          <a:p>
            <a:pPr marL="0" indent="0">
              <a:buNone/>
            </a:pPr>
            <a:endParaRPr lang="en-IN" sz="1800" b="1" dirty="0"/>
          </a:p>
          <a:p>
            <a:r>
              <a:rPr lang="en-IN" sz="1800" i="1" dirty="0"/>
              <a:t>What happens when instances fail?</a:t>
            </a:r>
          </a:p>
          <a:p>
            <a:r>
              <a:rPr lang="en-IN" sz="1800" dirty="0"/>
              <a:t>They are </a:t>
            </a:r>
            <a:r>
              <a:rPr lang="en-IN" sz="1800" b="1" dirty="0"/>
              <a:t>automatically recreated</a:t>
            </a:r>
            <a:r>
              <a:rPr lang="en-IN" sz="1800" dirty="0"/>
              <a:t> by comparing desired state to actual state</a:t>
            </a:r>
            <a:endParaRPr lang="en-IN" sz="1800" b="1" dirty="0"/>
          </a:p>
          <a:p>
            <a:pPr marL="0" indent="0">
              <a:buNone/>
            </a:pPr>
            <a:r>
              <a:rPr lang="en-IN" sz="2400" b="1" dirty="0"/>
              <a:t>I want to know what my CF app is doing</a:t>
            </a:r>
          </a:p>
          <a:p>
            <a:pPr marL="0" indent="0">
              <a:buNone/>
            </a:pPr>
            <a:r>
              <a:rPr lang="en-IN" sz="2400" b="1" dirty="0"/>
              <a:t>So that I can debug it</a:t>
            </a:r>
          </a:p>
          <a:p>
            <a:r>
              <a:rPr lang="en-IN" sz="2000" b="1" dirty="0" err="1"/>
              <a:t>cf</a:t>
            </a:r>
            <a:r>
              <a:rPr lang="en-IN" sz="2000" b="1" dirty="0"/>
              <a:t> logs App logs</a:t>
            </a:r>
          </a:p>
          <a:p>
            <a:r>
              <a:rPr lang="en-IN" sz="2000" b="1" dirty="0" err="1"/>
              <a:t>cf</a:t>
            </a:r>
            <a:r>
              <a:rPr lang="en-IN" sz="2000" b="1" dirty="0"/>
              <a:t> events App events</a:t>
            </a:r>
          </a:p>
          <a:p>
            <a:r>
              <a:rPr lang="en-IN" sz="2000" dirty="0"/>
              <a:t>App instrumentation via 3rd party tools</a:t>
            </a:r>
          </a:p>
          <a:p>
            <a:r>
              <a:rPr lang="en-IN" sz="2000" dirty="0" err="1"/>
              <a:t>cf</a:t>
            </a:r>
            <a:r>
              <a:rPr lang="en-IN" sz="2000" dirty="0"/>
              <a:t> </a:t>
            </a:r>
            <a:r>
              <a:rPr lang="en-IN" sz="2000" dirty="0" err="1"/>
              <a:t>ssh</a:t>
            </a:r>
            <a:r>
              <a:rPr lang="en-IN" sz="2000" dirty="0"/>
              <a:t> SSH access to the app container</a:t>
            </a:r>
          </a:p>
        </p:txBody>
      </p:sp>
    </p:spTree>
    <p:extLst>
      <p:ext uri="{BB962C8B-B14F-4D97-AF65-F5344CB8AC3E}">
        <p14:creationId xmlns:p14="http://schemas.microsoft.com/office/powerpoint/2010/main" val="249684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3524-274F-4154-A6EE-CBB675CD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A1D7-7882-4F3A-B567-E0F886DE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11360129" cy="660902"/>
          </a:xfrm>
        </p:spPr>
        <p:txBody>
          <a:bodyPr>
            <a:normAutofit/>
          </a:bodyPr>
          <a:lstStyle/>
          <a:p>
            <a:r>
              <a:rPr lang="en-IN" sz="1800" b="1" i="1" dirty="0"/>
              <a:t>How do I see all available service offerings?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8634A-6F60-4705-9C19-6032DC3A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6" y="1828801"/>
            <a:ext cx="8562975" cy="819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D88AC9-1216-455B-9B21-46D22C0533D5}"/>
              </a:ext>
            </a:extLst>
          </p:cNvPr>
          <p:cNvSpPr/>
          <p:nvPr/>
        </p:nvSpPr>
        <p:spPr>
          <a:xfrm>
            <a:off x="353286" y="2647951"/>
            <a:ext cx="102615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Domains and Routes:</a:t>
            </a:r>
          </a:p>
          <a:p>
            <a:r>
              <a:rPr lang="en-IN" b="1" dirty="0"/>
              <a:t>I want to deploy a new version of my app With no interruptions to my users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Domains: provide a namespace from which to create routes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Shared domain: for all of CF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Private domain: scoped to an Org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Requires DNS to be configured</a:t>
            </a:r>
          </a:p>
          <a:p>
            <a:r>
              <a:rPr lang="en-IN" b="1" dirty="0"/>
              <a:t>Route</a:t>
            </a:r>
            <a:r>
              <a:rPr lang="en-IN" dirty="0"/>
              <a:t>: A URL on which an application can be accessed.</a:t>
            </a:r>
          </a:p>
          <a:p>
            <a:r>
              <a:rPr lang="en-IN" dirty="0"/>
              <a:t>Many to Many Relationship between apps &amp; routes.</a:t>
            </a:r>
          </a:p>
          <a:p>
            <a:r>
              <a:rPr lang="en-IN" b="1" dirty="0"/>
              <a:t>Blue/Green Deployments: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 a new version (GREEN) of your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Map the route to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Validate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Unmap</a:t>
            </a:r>
            <a:r>
              <a:rPr lang="en-IN" dirty="0"/>
              <a:t> from the old version (BLUE)</a:t>
            </a:r>
          </a:p>
        </p:txBody>
      </p:sp>
    </p:spTree>
    <p:extLst>
      <p:ext uri="{BB962C8B-B14F-4D97-AF65-F5344CB8AC3E}">
        <p14:creationId xmlns:p14="http://schemas.microsoft.com/office/powerpoint/2010/main" val="175147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842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" y="0"/>
            <a:ext cx="11930251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624" y="2177434"/>
            <a:ext cx="156993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46443" y="557733"/>
            <a:ext cx="188768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82370" y="1519527"/>
            <a:ext cx="163818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35211" y="1226235"/>
            <a:ext cx="146576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2316" y="847783"/>
            <a:ext cx="187035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53364" y="1517900"/>
            <a:ext cx="193458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264" y="3929648"/>
            <a:ext cx="202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3645" y="39296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8264" y="5045652"/>
            <a:ext cx="19373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5271" y="5045652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275271" y="3929648"/>
            <a:ext cx="220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3645" y="5045651"/>
            <a:ext cx="232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34275" y="4891489"/>
            <a:ext cx="112143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4" y="2729753"/>
            <a:ext cx="2187854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41908" y="336479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117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6809-503C-40C7-9B13-54C9290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99B7-85CA-42C4-887F-F3871418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2" y="1228859"/>
            <a:ext cx="11385597" cy="50180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/>
              <a:t>What is Cloud Foundry?</a:t>
            </a:r>
          </a:p>
          <a:p>
            <a:pPr lvl="0"/>
            <a:r>
              <a:rPr lang="en-IN" dirty="0"/>
              <a:t>Interacting with Cloud Foundry via the CLI</a:t>
            </a:r>
          </a:p>
          <a:p>
            <a:pPr lvl="0"/>
            <a:r>
              <a:rPr lang="en-IN" dirty="0"/>
              <a:t>Pushing Your First App</a:t>
            </a:r>
          </a:p>
          <a:p>
            <a:pPr lvl="0"/>
            <a:r>
              <a:rPr lang="en-IN" dirty="0"/>
              <a:t>explaining </a:t>
            </a:r>
            <a:r>
              <a:rPr lang="en-IN" dirty="0" err="1"/>
              <a:t>Buildpacks</a:t>
            </a:r>
            <a:endParaRPr lang="en-IN" dirty="0"/>
          </a:p>
          <a:p>
            <a:pPr lvl="0"/>
            <a:r>
              <a:rPr lang="en-IN" dirty="0"/>
              <a:t>Debugging and </a:t>
            </a:r>
            <a:r>
              <a:rPr lang="en-IN" dirty="0" err="1"/>
              <a:t>montoring</a:t>
            </a:r>
            <a:r>
              <a:rPr lang="en-IN" dirty="0"/>
              <a:t> logs </a:t>
            </a:r>
          </a:p>
          <a:p>
            <a:pPr lvl="0"/>
            <a:r>
              <a:rPr lang="en-IN" dirty="0"/>
              <a:t>Resilience and Availability</a:t>
            </a:r>
          </a:p>
          <a:p>
            <a:pPr lvl="0"/>
            <a:r>
              <a:rPr lang="en-IN" dirty="0"/>
              <a:t>Dealing with State</a:t>
            </a:r>
          </a:p>
          <a:p>
            <a:pPr lvl="0"/>
            <a:r>
              <a:rPr lang="en-IN" dirty="0"/>
              <a:t>Explaining domain and routes</a:t>
            </a:r>
          </a:p>
        </p:txBody>
      </p:sp>
    </p:spTree>
    <p:extLst>
      <p:ext uri="{BB962C8B-B14F-4D97-AF65-F5344CB8AC3E}">
        <p14:creationId xmlns:p14="http://schemas.microsoft.com/office/powerpoint/2010/main" val="12846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F109-CAD4-46E3-8A78-C865833F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Delivery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B279-AE14-45E3-8FAC-D59833DC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21" y="1200150"/>
            <a:ext cx="11309398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D3AD-51A9-4995-B0AB-97AC5738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foundry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844D1A-7FEB-4DB4-A902-682B078FA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821" y="1255108"/>
            <a:ext cx="11537998" cy="285969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altLang="en-US" sz="1800" dirty="0">
                <a:solidFill>
                  <a:schemeClr val="dk1"/>
                </a:solidFill>
              </a:rPr>
              <a:t>Initial release in 2011</a:t>
            </a:r>
          </a:p>
          <a:p>
            <a:r>
              <a:rPr lang="en-US" altLang="en-US" sz="1800" dirty="0">
                <a:solidFill>
                  <a:schemeClr val="dk1"/>
                </a:solidFill>
              </a:rPr>
              <a:t>An open Cloud Native Platform (PaaS)</a:t>
            </a:r>
          </a:p>
          <a:p>
            <a:r>
              <a:rPr lang="en-US" altLang="en-US" sz="1800" dirty="0">
                <a:solidFill>
                  <a:schemeClr val="dk1"/>
                </a:solidFill>
              </a:rPr>
              <a:t>Fast and easy to build, test, deploy &amp; scale apps</a:t>
            </a:r>
          </a:p>
          <a:p>
            <a:r>
              <a:rPr lang="en-US" altLang="en-US" sz="1800" dirty="0">
                <a:solidFill>
                  <a:schemeClr val="dk1"/>
                </a:solidFill>
              </a:rPr>
              <a:t>Works with any language or framework</a:t>
            </a:r>
          </a:p>
          <a:p>
            <a:r>
              <a:rPr lang="en-US" altLang="en-US" sz="1800" dirty="0">
                <a:solidFill>
                  <a:schemeClr val="dk1"/>
                </a:solidFill>
              </a:rPr>
              <a:t>Available as open source, commercial distributions or hosted offerings </a:t>
            </a:r>
          </a:p>
          <a:p>
            <a:endParaRPr lang="en-US" alt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7E45-E646-411B-AA54-FF864A77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PaaS?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0012-DF07-41D1-8C26-E57EC9A4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6508796" cy="5051927"/>
          </a:xfrm>
        </p:spPr>
        <p:txBody>
          <a:bodyPr>
            <a:normAutofit/>
          </a:bodyPr>
          <a:lstStyle/>
          <a:p>
            <a:r>
              <a:rPr lang="en-IN" sz="1800" dirty="0"/>
              <a:t>Platform as a Service</a:t>
            </a:r>
          </a:p>
          <a:p>
            <a:r>
              <a:rPr lang="en-IN" sz="1800" dirty="0"/>
              <a:t>Cloud Computing taxonomy: IaaS, PaaS, and SaaS</a:t>
            </a:r>
          </a:p>
          <a:p>
            <a:r>
              <a:rPr lang="en-IN" sz="1800" dirty="0"/>
              <a:t>PaaS aims to improve developer productivity</a:t>
            </a:r>
          </a:p>
          <a:p>
            <a:r>
              <a:rPr lang="en-IN" sz="1800" dirty="0"/>
              <a:t>Reduces undifferentiated ‘plumbing’ aka ‘yak shaving’</a:t>
            </a:r>
          </a:p>
          <a:p>
            <a:r>
              <a:rPr lang="en-IN" sz="1800" dirty="0"/>
              <a:t>Heroku blazed a trail for PaaS and 12 Factor apps (</a:t>
            </a:r>
            <a:r>
              <a:rPr lang="en-IN" sz="1800" dirty="0">
                <a:hlinkClick r:id="rId2"/>
              </a:rPr>
              <a:t>https://12factor.net/</a:t>
            </a:r>
            <a:r>
              <a:rPr lang="en-IN" sz="1800" dirty="0"/>
              <a:t>)</a:t>
            </a:r>
          </a:p>
          <a:p>
            <a:r>
              <a:rPr lang="en-IN" sz="1800" dirty="0"/>
              <a:t>Applications are the Cloud Native unit of currency</a:t>
            </a:r>
          </a:p>
          <a:p>
            <a:pPr marL="0" indent="0">
              <a:buNone/>
            </a:pPr>
            <a:r>
              <a:rPr lang="en-IN" sz="1800" b="1" dirty="0"/>
              <a:t>What characterises Cloud Native?</a:t>
            </a:r>
          </a:p>
          <a:p>
            <a:r>
              <a:rPr lang="en-IN" sz="1800" dirty="0"/>
              <a:t>12 Factor architectural style</a:t>
            </a:r>
          </a:p>
          <a:p>
            <a:r>
              <a:rPr lang="en-IN" sz="1800" dirty="0"/>
              <a:t>Embracing low cost of change in cloud</a:t>
            </a:r>
          </a:p>
          <a:p>
            <a:r>
              <a:rPr lang="en-IN" sz="1800" dirty="0"/>
              <a:t>Fast feedback and small batch sizes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D287E-E8A8-4B40-AB41-7C3187003BC7}"/>
              </a:ext>
            </a:extLst>
          </p:cNvPr>
          <p:cNvSpPr/>
          <p:nvPr/>
        </p:nvSpPr>
        <p:spPr>
          <a:xfrm>
            <a:off x="5783860" y="1371600"/>
            <a:ext cx="6050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>
                <a:solidFill>
                  <a:srgbClr val="01786E"/>
                </a:solidFill>
                <a:latin typeface="Roboto"/>
              </a:rPr>
              <a:t>Why a Cloud Native Platform?</a:t>
            </a:r>
          </a:p>
          <a:p>
            <a:pPr fontAlgn="base"/>
            <a:endParaRPr lang="en-IN" dirty="0">
              <a:solidFill>
                <a:srgbClr val="686868"/>
              </a:solidFill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86868"/>
                </a:solidFill>
              </a:rPr>
              <a:t>Don’t waste time on </a:t>
            </a:r>
            <a:r>
              <a:rPr lang="en-IN" b="1" dirty="0">
                <a:solidFill>
                  <a:srgbClr val="01786E"/>
                </a:solidFill>
              </a:rPr>
              <a:t>plumbing </a:t>
            </a:r>
            <a:r>
              <a:rPr lang="en-IN" dirty="0">
                <a:solidFill>
                  <a:srgbClr val="686868"/>
                </a:solidFill>
              </a:rPr>
              <a:t>infrastructure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686868"/>
                </a:solidFill>
              </a:rPr>
              <a:t>Deliver </a:t>
            </a:r>
            <a:r>
              <a:rPr lang="en-IN" b="1" dirty="0">
                <a:solidFill>
                  <a:srgbClr val="01786E"/>
                </a:solidFill>
              </a:rPr>
              <a:t>business value</a:t>
            </a:r>
            <a:r>
              <a:rPr lang="en-IN" dirty="0">
                <a:solidFill>
                  <a:srgbClr val="686868"/>
                </a:solidFill>
              </a:rPr>
              <a:t> more often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786E"/>
                </a:solidFill>
              </a:rPr>
              <a:t>Learn</a:t>
            </a:r>
            <a:r>
              <a:rPr lang="en-IN" dirty="0">
                <a:solidFill>
                  <a:srgbClr val="686868"/>
                </a:solidFill>
              </a:rPr>
              <a:t> about your customers more quickly</a:t>
            </a:r>
            <a:endParaRPr lang="en-IN" b="0" i="0" dirty="0">
              <a:solidFill>
                <a:srgbClr val="68686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344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D60B-FCB9-4B03-A695-579FFE3C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Interacting with Cloud Foundry via the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EC9-2470-4450-A6FC-B36EF939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4" y="1167898"/>
            <a:ext cx="7575596" cy="50519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https://pivotal.io/</a:t>
            </a:r>
            <a:endParaRPr lang="en-IN" dirty="0"/>
          </a:p>
          <a:p>
            <a:r>
              <a:rPr lang="en-IN" dirty="0"/>
              <a:t>Create account ( if  don’t have ) </a:t>
            </a:r>
          </a:p>
          <a:p>
            <a:r>
              <a:rPr lang="en-IN" dirty="0"/>
              <a:t>Login on  at 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https://login.run.pivotal.io/login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--- Down load CLI and start working 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https://docs.run.pivotal.io/cf-cli/install-go-cli.html#windows</a:t>
            </a:r>
            <a:r>
              <a:rPr lang="en-IN" dirty="0"/>
              <a:t> ( </a:t>
            </a:r>
          </a:p>
          <a:p>
            <a:pPr marL="0" indent="0">
              <a:buNone/>
            </a:pPr>
            <a:r>
              <a:rPr lang="en-IN" dirty="0"/>
              <a:t>Download and start working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Login to the CF :</a:t>
            </a:r>
          </a:p>
          <a:p>
            <a:pPr marL="0" indent="0">
              <a:buNone/>
            </a:pPr>
            <a:r>
              <a:rPr lang="en-IN" sz="1800" b="1" dirty="0" err="1"/>
              <a:t>Cf</a:t>
            </a:r>
            <a:r>
              <a:rPr lang="en-IN" sz="1800" b="1" dirty="0"/>
              <a:t> login  -a </a:t>
            </a:r>
            <a:r>
              <a:rPr lang="en-IN" sz="1800" b="1" dirty="0">
                <a:hlinkClick r:id="rId5"/>
              </a:rPr>
              <a:t>https://api.run.pivotal.io</a:t>
            </a: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031D3-ED1D-4BC7-9045-4248C091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21" y="4966666"/>
            <a:ext cx="6726688" cy="1276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6325F5-D2A8-487C-957C-B1E6F0D1D5FD}"/>
              </a:ext>
            </a:extLst>
          </p:cNvPr>
          <p:cNvSpPr/>
          <p:nvPr/>
        </p:nvSpPr>
        <p:spPr>
          <a:xfrm>
            <a:off x="7414419" y="1447800"/>
            <a:ext cx="4298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222222"/>
                </a:solidFill>
              </a:rPr>
              <a:t>How do I </a:t>
            </a:r>
            <a:r>
              <a:rPr lang="en-IN" b="1" dirty="0">
                <a:solidFill>
                  <a:srgbClr val="222222"/>
                </a:solidFill>
              </a:rPr>
              <a:t>interact</a:t>
            </a:r>
            <a:r>
              <a:rPr lang="en-IN" dirty="0">
                <a:solidFill>
                  <a:srgbClr val="222222"/>
                </a:solidFill>
              </a:rPr>
              <a:t> with CF?</a:t>
            </a:r>
          </a:p>
          <a:p>
            <a:pPr fontAlgn="base"/>
            <a:endParaRPr lang="en-IN" dirty="0">
              <a:solidFill>
                <a:srgbClr val="22222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22222"/>
                </a:solidFill>
              </a:rPr>
              <a:t>Command Line Interface</a:t>
            </a:r>
            <a:r>
              <a:rPr lang="en-IN" dirty="0">
                <a:solidFill>
                  <a:srgbClr val="222222"/>
                </a:solidFill>
              </a:rPr>
              <a:t> (CLI): from terminal / command prompt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22222"/>
                </a:solidFill>
              </a:rPr>
              <a:t>IDE plugins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</a:rPr>
              <a:t>Vendor specific </a:t>
            </a:r>
            <a:r>
              <a:rPr lang="en-IN" b="1" dirty="0">
                <a:solidFill>
                  <a:srgbClr val="222222"/>
                </a:solidFill>
              </a:rPr>
              <a:t>consoles</a:t>
            </a:r>
          </a:p>
          <a:p>
            <a:pPr fontAlgn="base"/>
            <a:endParaRPr lang="en-IN" dirty="0">
              <a:solidFill>
                <a:srgbClr val="222222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</a:rPr>
              <a:t>CI tool integration (</a:t>
            </a:r>
            <a:r>
              <a:rPr lang="en-IN" dirty="0" err="1">
                <a:solidFill>
                  <a:srgbClr val="222222"/>
                </a:solidFill>
              </a:rPr>
              <a:t>e.g</a:t>
            </a:r>
            <a:r>
              <a:rPr lang="en-IN" dirty="0">
                <a:solidFill>
                  <a:srgbClr val="222222"/>
                </a:solidFill>
              </a:rPr>
              <a:t> Concourse.ci)</a:t>
            </a:r>
            <a:endParaRPr lang="en-IN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98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E8D0-0250-4BD5-8250-E3961076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4CC2-4272-402A-8DA6-1EA5BC14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23" y="1167899"/>
            <a:ext cx="5746795" cy="1727702"/>
          </a:xfrm>
        </p:spPr>
        <p:txBody>
          <a:bodyPr/>
          <a:lstStyle/>
          <a:p>
            <a:r>
              <a:rPr lang="en-IN" dirty="0"/>
              <a:t>Every </a:t>
            </a:r>
            <a:r>
              <a:rPr lang="en-IN" i="1" dirty="0"/>
              <a:t>application</a:t>
            </a:r>
            <a:r>
              <a:rPr lang="en-IN" dirty="0"/>
              <a:t> and </a:t>
            </a:r>
            <a:r>
              <a:rPr lang="en-IN" i="1" dirty="0"/>
              <a:t>service</a:t>
            </a:r>
            <a:r>
              <a:rPr lang="en-IN" dirty="0"/>
              <a:t> is scoped to a </a:t>
            </a:r>
            <a:r>
              <a:rPr lang="en-IN" b="1" dirty="0"/>
              <a:t>space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DC133-3C7F-45CF-A2FA-BB2BE1ED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0" y="1600200"/>
            <a:ext cx="5486400" cy="1228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10AC5F-4A2E-435F-B46A-E8E3D502B21F}"/>
              </a:ext>
            </a:extLst>
          </p:cNvPr>
          <p:cNvSpPr/>
          <p:nvPr/>
        </p:nvSpPr>
        <p:spPr>
          <a:xfrm>
            <a:off x="466796" y="3028987"/>
            <a:ext cx="574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Roboto"/>
              </a:rPr>
              <a:t>Organisations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 segregate </a:t>
            </a:r>
            <a:r>
              <a:rPr lang="en-IN" i="1" dirty="0">
                <a:solidFill>
                  <a:srgbClr val="222222"/>
                </a:solidFill>
                <a:latin typeface="Roboto"/>
              </a:rPr>
              <a:t>tenants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 in a Cloud Foundry installation.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AF12C-4729-481F-9C55-D14BECCF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7" y="3810000"/>
            <a:ext cx="5496511" cy="9239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85E7FA-8464-4242-BDB4-3760C2B32F54}"/>
              </a:ext>
            </a:extLst>
          </p:cNvPr>
          <p:cNvSpPr/>
          <p:nvPr/>
        </p:nvSpPr>
        <p:spPr>
          <a:xfrm>
            <a:off x="327819" y="4920705"/>
            <a:ext cx="5638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Roboto"/>
              </a:rPr>
              <a:t>Quotas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 provide </a:t>
            </a:r>
            <a:r>
              <a:rPr lang="en-IN" i="1" dirty="0">
                <a:solidFill>
                  <a:srgbClr val="222222"/>
                </a:solidFill>
                <a:latin typeface="Roboto"/>
              </a:rPr>
              <a:t>resource limits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 to orgs and spaces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583D5-25CF-4E47-A2D3-B59A33FE8544}"/>
              </a:ext>
            </a:extLst>
          </p:cNvPr>
          <p:cNvSpPr/>
          <p:nvPr/>
        </p:nvSpPr>
        <p:spPr>
          <a:xfrm>
            <a:off x="6335011" y="1277034"/>
            <a:ext cx="5378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Roboto"/>
              </a:rPr>
              <a:t>What is the relationship between </a:t>
            </a:r>
            <a:r>
              <a:rPr lang="en-IN" b="1" dirty="0">
                <a:solidFill>
                  <a:srgbClr val="222222"/>
                </a:solidFill>
                <a:latin typeface="Roboto"/>
              </a:rPr>
              <a:t>orgs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, </a:t>
            </a:r>
            <a:r>
              <a:rPr lang="en-IN" b="1" dirty="0">
                <a:solidFill>
                  <a:srgbClr val="222222"/>
                </a:solidFill>
                <a:latin typeface="Roboto"/>
              </a:rPr>
              <a:t>spaces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 &amp; </a:t>
            </a:r>
            <a:r>
              <a:rPr lang="en-IN" b="1" dirty="0">
                <a:solidFill>
                  <a:srgbClr val="222222"/>
                </a:solidFill>
                <a:latin typeface="Roboto"/>
              </a:rPr>
              <a:t>apps</a:t>
            </a:r>
            <a:r>
              <a:rPr lang="en-IN" dirty="0">
                <a:solidFill>
                  <a:srgbClr val="222222"/>
                </a:solidFill>
                <a:latin typeface="Roboto"/>
              </a:rPr>
              <a:t>?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3BEC0C-BE90-4775-9305-AE7FFD1EC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99" y="1917362"/>
            <a:ext cx="5239427" cy="387722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77AD01A-923D-4973-9ACA-5FC5A46C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14" y="5943600"/>
            <a:ext cx="11933238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Run 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 target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Roboto"/>
              </a:rPr>
              <a:t> to confirm your org and current space.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7AD1-CBD8-4D13-AECE-1A10D2F3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Pushing Your First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00FC-5983-44DE-8068-3C863180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 want my app to be accessible at a public URL So that the whole world can see it.</a:t>
            </a:r>
          </a:p>
          <a:p>
            <a:pPr marL="0" indent="0">
              <a:buNone/>
            </a:pPr>
            <a:r>
              <a:rPr lang="en-IN" sz="1800" b="1" dirty="0"/>
              <a:t>What happens when I </a:t>
            </a:r>
            <a:r>
              <a:rPr lang="en-IN" sz="1800" b="1" dirty="0" err="1"/>
              <a:t>cf</a:t>
            </a:r>
            <a:r>
              <a:rPr lang="en-IN" sz="1800" b="1" dirty="0"/>
              <a:t> push</a:t>
            </a:r>
            <a:r>
              <a:rPr lang="en-IN" sz="18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Upload: App files sent to CF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Staging: Executable </a:t>
            </a:r>
            <a:r>
              <a:rPr lang="en-IN" sz="1600" dirty="0" err="1"/>
              <a:t>artifact</a:t>
            </a:r>
            <a:r>
              <a:rPr lang="en-IN" sz="1600" dirty="0"/>
              <a:t> is created (droplet)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Running: App starts on an app host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App receives web requests (if it binds to TCP port)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 err="1"/>
              <a:t>Buildpacks</a:t>
            </a:r>
            <a:r>
              <a:rPr lang="en-IN" sz="2000" dirty="0"/>
              <a:t> create a runnable </a:t>
            </a:r>
            <a:r>
              <a:rPr lang="en-IN" sz="2000" dirty="0" err="1"/>
              <a:t>artifact</a:t>
            </a:r>
            <a:r>
              <a:rPr lang="en-IN" sz="2000" dirty="0"/>
              <a:t> called a </a:t>
            </a:r>
            <a:r>
              <a:rPr lang="en-IN" sz="2000" b="1" dirty="0"/>
              <a:t>droplet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App Files + Runtime Dependencies = App </a:t>
            </a:r>
            <a:r>
              <a:rPr lang="en-IN" dirty="0" err="1"/>
              <a:t>Artifact</a:t>
            </a:r>
            <a:r>
              <a:rPr lang="en-IN" dirty="0"/>
              <a:t> (droplet)</a:t>
            </a:r>
          </a:p>
          <a:p>
            <a:pPr lvl="1">
              <a:lnSpc>
                <a:spcPct val="110000"/>
              </a:lnSpc>
            </a:pPr>
            <a:r>
              <a:rPr lang="en-IN" sz="1600" dirty="0"/>
              <a:t>Apps are started on specialized VMs </a:t>
            </a:r>
            <a:r>
              <a:rPr lang="en-IN" sz="1600" b="1" dirty="0"/>
              <a:t>called cells</a:t>
            </a:r>
          </a:p>
          <a:p>
            <a:pPr lvl="1">
              <a:lnSpc>
                <a:spcPct val="110000"/>
              </a:lnSpc>
            </a:pPr>
            <a:r>
              <a:rPr lang="en-IN" sz="1600" dirty="0"/>
              <a:t>If it’s a web process, it binds to a TCP port</a:t>
            </a:r>
          </a:p>
          <a:p>
            <a:pPr lvl="1">
              <a:lnSpc>
                <a:spcPct val="110000"/>
              </a:lnSpc>
            </a:pPr>
            <a:r>
              <a:rPr lang="en-IN" sz="1600" dirty="0"/>
              <a:t>Instances are distributed across multiple cells</a:t>
            </a:r>
          </a:p>
          <a:p>
            <a:pPr lvl="1">
              <a:lnSpc>
                <a:spcPct val="110000"/>
              </a:lnSpc>
            </a:pPr>
            <a:r>
              <a:rPr lang="en-IN" sz="1600" dirty="0"/>
              <a:t>Router distributes traffic across instances</a:t>
            </a:r>
          </a:p>
        </p:txBody>
      </p:sp>
    </p:spTree>
    <p:extLst>
      <p:ext uri="{BB962C8B-B14F-4D97-AF65-F5344CB8AC3E}">
        <p14:creationId xmlns:p14="http://schemas.microsoft.com/office/powerpoint/2010/main" val="1667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2E41-D48D-4F58-9409-C2B12E1E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 err="1"/>
              <a:t>Buildpacks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75F2-D5A7-45FF-AECA-0CA918EF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 want the PaaS to manage dependencies: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Buildpack</a:t>
            </a:r>
            <a:r>
              <a:rPr lang="en-IN" dirty="0"/>
              <a:t>: A Cloud Foundry component that resolves your app’s runtime dependencies</a:t>
            </a:r>
          </a:p>
          <a:p>
            <a:r>
              <a:rPr lang="en-IN" dirty="0"/>
              <a:t>Simplify app deployment -&gt; focus on your code Fewer files, quicker app deploys </a:t>
            </a:r>
          </a:p>
          <a:p>
            <a:r>
              <a:rPr lang="en-IN" dirty="0"/>
              <a:t>Produce self-contained, runnable and cacheable app </a:t>
            </a:r>
            <a:r>
              <a:rPr lang="en-IN" dirty="0" err="1"/>
              <a:t>artifacts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Types of </a:t>
            </a:r>
            <a:r>
              <a:rPr lang="en-IN" b="1" dirty="0" err="1"/>
              <a:t>Buildpacks</a:t>
            </a:r>
            <a:endParaRPr lang="en-IN" b="1" dirty="0"/>
          </a:p>
          <a:p>
            <a:r>
              <a:rPr lang="en-IN" dirty="0"/>
              <a:t>Default </a:t>
            </a:r>
            <a:r>
              <a:rPr lang="en-IN" dirty="0" err="1"/>
              <a:t>buildpacks</a:t>
            </a:r>
            <a:r>
              <a:rPr lang="en-IN" dirty="0"/>
              <a:t> (included in the platform)</a:t>
            </a:r>
          </a:p>
          <a:p>
            <a:r>
              <a:rPr lang="en-IN" dirty="0"/>
              <a:t>Community </a:t>
            </a:r>
            <a:r>
              <a:rPr lang="en-IN" dirty="0" err="1"/>
              <a:t>buildpacks</a:t>
            </a:r>
            <a:r>
              <a:rPr lang="en-IN" dirty="0"/>
              <a:t>: Leverage the community</a:t>
            </a:r>
          </a:p>
          <a:p>
            <a:r>
              <a:rPr lang="en-IN" dirty="0"/>
              <a:t>Custom </a:t>
            </a:r>
            <a:r>
              <a:rPr lang="en-IN" dirty="0" err="1"/>
              <a:t>buildpacks</a:t>
            </a:r>
            <a:r>
              <a:rPr lang="en-IN" dirty="0"/>
              <a:t>: Build your own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03453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Intro</Template>
  <TotalTime>60263</TotalTime>
  <Words>625</Words>
  <Application>Microsoft Office PowerPoint</Application>
  <PresentationFormat>Custom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Heiti Std R</vt:lpstr>
      <vt:lpstr>Arial</vt:lpstr>
      <vt:lpstr>Calibri</vt:lpstr>
      <vt:lpstr>Calibri Light</vt:lpstr>
      <vt:lpstr>Courier New</vt:lpstr>
      <vt:lpstr>Helvetica Neue</vt:lpstr>
      <vt:lpstr>HelveticaNeueLT Pro 45 Lt</vt:lpstr>
      <vt:lpstr>Merriweather Sans</vt:lpstr>
      <vt:lpstr>Roboto</vt:lpstr>
      <vt:lpstr>Tahoma</vt:lpstr>
      <vt:lpstr>3_Office Theme</vt:lpstr>
      <vt:lpstr>Office Theme</vt:lpstr>
      <vt:lpstr>1_Office Theme</vt:lpstr>
      <vt:lpstr>2_Office Theme</vt:lpstr>
      <vt:lpstr>PowerPoint Presentation</vt:lpstr>
      <vt:lpstr>Objective </vt:lpstr>
      <vt:lpstr>Cloud Delivery Models</vt:lpstr>
      <vt:lpstr>What is cloud foundry ?</vt:lpstr>
      <vt:lpstr>What is PaaS?</vt:lpstr>
      <vt:lpstr>Interacting with Cloud Foundry via the CLI</vt:lpstr>
      <vt:lpstr>CF Commands </vt:lpstr>
      <vt:lpstr>Pushing Your First App</vt:lpstr>
      <vt:lpstr>Buildpacks</vt:lpstr>
      <vt:lpstr>Resilience and Availability</vt:lpstr>
      <vt:lpstr>Dealing with State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: Spring Boot</dc:title>
  <dc:creator>Rijuvan Ansari</dc:creator>
  <cp:lastModifiedBy>Rijuvan Ansari</cp:lastModifiedBy>
  <cp:revision>2762</cp:revision>
  <cp:lastPrinted>2016-10-25T21:40:29Z</cp:lastPrinted>
  <dcterms:created xsi:type="dcterms:W3CDTF">2014-12-12T09:04:07Z</dcterms:created>
  <dcterms:modified xsi:type="dcterms:W3CDTF">2018-09-19T13:01:16Z</dcterms:modified>
</cp:coreProperties>
</file>