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  <p:sldMasterId id="2147483842" r:id="rId2"/>
    <p:sldMasterId id="2147483848" r:id="rId3"/>
    <p:sldMasterId id="2147483854" r:id="rId4"/>
  </p:sldMasterIdLst>
  <p:notesMasterIdLst>
    <p:notesMasterId r:id="rId23"/>
  </p:notesMasterIdLst>
  <p:handoutMasterIdLst>
    <p:handoutMasterId r:id="rId24"/>
  </p:handoutMasterIdLst>
  <p:sldIdLst>
    <p:sldId id="1262" r:id="rId5"/>
    <p:sldId id="1263" r:id="rId6"/>
    <p:sldId id="1278" r:id="rId7"/>
    <p:sldId id="275" r:id="rId8"/>
    <p:sldId id="1279" r:id="rId9"/>
    <p:sldId id="1277" r:id="rId10"/>
    <p:sldId id="1272" r:id="rId11"/>
    <p:sldId id="1273" r:id="rId12"/>
    <p:sldId id="1274" r:id="rId13"/>
    <p:sldId id="296" r:id="rId14"/>
    <p:sldId id="1275" r:id="rId15"/>
    <p:sldId id="1276" r:id="rId16"/>
    <p:sldId id="1280" r:id="rId17"/>
    <p:sldId id="1281" r:id="rId18"/>
    <p:sldId id="1282" r:id="rId19"/>
    <p:sldId id="1283" r:id="rId20"/>
    <p:sldId id="1260" r:id="rId21"/>
    <p:sldId id="1261" r:id="rId22"/>
  </p:sldIdLst>
  <p:sldSz cx="11933238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59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  <p15:guide id="5" orient="horz" pos="2924">
          <p15:clr>
            <a:srgbClr val="A4A3A4"/>
          </p15:clr>
        </p15:guide>
        <p15:guide id="6" pos="2225">
          <p15:clr>
            <a:srgbClr val="A4A3A4"/>
          </p15:clr>
        </p15:guide>
        <p15:guide id="7" pos="2209">
          <p15:clr>
            <a:srgbClr val="A4A3A4"/>
          </p15:clr>
        </p15:guide>
        <p15:guide id="8" orient="horz" pos="2936">
          <p15:clr>
            <a:srgbClr val="A4A3A4"/>
          </p15:clr>
        </p15:guide>
        <p15:guide id="9" pos="2174">
          <p15:clr>
            <a:srgbClr val="A4A3A4"/>
          </p15:clr>
        </p15:guide>
        <p15:guide id="10" pos="220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r Deshmukh" initials="MD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79"/>
    <a:srgbClr val="808000"/>
    <a:srgbClr val="0098BE"/>
    <a:srgbClr val="0094CF"/>
    <a:srgbClr val="2C94CA"/>
    <a:srgbClr val="E05530"/>
    <a:srgbClr val="FD9A45"/>
    <a:srgbClr val="ABC141"/>
    <a:srgbClr val="52C7AC"/>
    <a:srgbClr val="596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291" autoAdjust="0"/>
  </p:normalViewPr>
  <p:slideViewPr>
    <p:cSldViewPr>
      <p:cViewPr varScale="1">
        <p:scale>
          <a:sx n="72" d="100"/>
          <a:sy n="72" d="100"/>
        </p:scale>
        <p:origin x="972" y="78"/>
      </p:cViewPr>
      <p:guideLst>
        <p:guide orient="horz" pos="2160"/>
        <p:guide pos="3840"/>
        <p:guide pos="37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0" d="100"/>
          <a:sy n="110" d="100"/>
        </p:scale>
        <p:origin x="1174" y="-1514"/>
      </p:cViewPr>
      <p:guideLst>
        <p:guide orient="horz" pos="2928"/>
        <p:guide pos="2208"/>
        <p:guide orient="horz" pos="2932"/>
        <p:guide pos="2191"/>
        <p:guide orient="horz" pos="2924"/>
        <p:guide pos="2225"/>
        <p:guide pos="2209"/>
        <p:guide orient="horz" pos="2936"/>
        <p:guide pos="2174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62F69AC1-9C95-4ACC-989F-71DF452DE0A9}" type="datetimeFigureOut">
              <a:rPr lang="en-US" smtClean="0"/>
              <a:t>17-Sep-18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1B93A7E2-27F9-40CB-A89E-2C5D4F2C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D745F2A1-E658-4E23-A574-37B76107C635}" type="datetimeFigureOut">
              <a:rPr lang="en-US" smtClean="0"/>
              <a:t>17-Sep-18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700088"/>
            <a:ext cx="6072188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21825"/>
            <a:ext cx="5563870" cy="4189095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2DDC609-C90D-48A7-85AF-1114967E5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210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9738" y="698500"/>
            <a:ext cx="6075362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C000A-BF18-4E12-8EEE-E7D85536329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5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520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4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7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7" y="3178151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8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8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7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3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2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9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1" y="3929660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63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1" y="5045656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81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8" y="6111315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4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07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12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3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0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2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8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247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3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2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2" y="3178143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5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3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61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6" y="6356354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1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35" y="3929652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55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55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49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36" y="5045652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6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3" y="6111307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19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099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04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5" y="1558255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52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7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0911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1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41" y="0"/>
            <a:ext cx="10938802" cy="685800"/>
          </a:xfrm>
          <a:prstGeom prst="rect">
            <a:avLst/>
          </a:prstGeom>
        </p:spPr>
        <p:txBody>
          <a:bodyPr/>
          <a:lstStyle>
            <a:lvl1pPr>
              <a:defRPr b="1" kern="600" baseline="0">
                <a:ln w="1841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4447" y="1403354"/>
            <a:ext cx="10049435" cy="4322827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148816" y="6492901"/>
            <a:ext cx="2784422" cy="365125"/>
          </a:xfrm>
          <a:prstGeom prst="rect">
            <a:avLst/>
          </a:prstGeom>
        </p:spPr>
        <p:txBody>
          <a:bodyPr/>
          <a:lstStyle>
            <a:lvl1pPr algn="r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9B7587-D302-445C-B039-A3BE7CB2E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95894" y="6558454"/>
            <a:ext cx="7362385" cy="299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/>
                </a:solidFill>
                <a:cs typeface="Tahoma" pitchFamily="34" charset="0"/>
              </a:rPr>
              <a:t>Copyright © 2016  Infogain Corporation. All rights reserved.                                           </a:t>
            </a:r>
            <a:r>
              <a:rPr lang="en-US" sz="1000" dirty="0">
                <a:solidFill>
                  <a:prstClr val="white"/>
                </a:solidFill>
                <a:latin typeface="Arial"/>
              </a:rPr>
              <a:t>Confidential For Internal Discussion Purposes Only</a:t>
            </a:r>
          </a:p>
          <a:p>
            <a:pPr>
              <a:defRPr/>
            </a:pPr>
            <a:endParaRPr lang="en-US" sz="1000" dirty="0">
              <a:solidFill>
                <a:prstClr val="whit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4p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433337" y="1578789"/>
            <a:ext cx="9795827" cy="455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886" marR="0" lvl="0" indent="-227886" algn="l" rtl="0">
              <a:lnSpc>
                <a:spcPct val="100000"/>
              </a:lnSpc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2349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0789" marR="0" lvl="1" indent="-229958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80000"/>
              <a:buFont typeface="Merriweather Sans"/>
              <a:buChar char="-"/>
              <a:defRPr sz="2088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814174" marR="0" lvl="2" indent="-213384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1827" b="0" i="0" u="none" strike="noStrike" cap="none" baseline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content</a:t>
            </a:r>
          </a:p>
          <a:p>
            <a:pPr lvl="1"/>
            <a:r>
              <a:rPr lang="en-US" dirty="0"/>
              <a:t>Second level content</a:t>
            </a:r>
          </a:p>
          <a:p>
            <a:pPr lvl="2"/>
            <a:r>
              <a:rPr lang="en-US" dirty="0"/>
              <a:t>Third level content</a:t>
            </a:r>
          </a:p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33339" y="750562"/>
            <a:ext cx="9795827" cy="683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61"/>
              </a:spcBef>
              <a:spcAft>
                <a:spcPts val="783"/>
              </a:spcAft>
              <a:buClr>
                <a:srgbClr val="F69264"/>
              </a:buClr>
              <a:buFont typeface="Arial"/>
              <a:buNone/>
              <a:defRPr sz="3132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596646" marR="0" lvl="1" indent="0" algn="l" rtl="0">
              <a:spcBef>
                <a:spcPts val="5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1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3292" marR="0" lvl="2" indent="0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4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57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8574" y="433918"/>
            <a:ext cx="10976093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176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254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60" r:id="rId7"/>
    <p:sldLayoutId id="21474838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0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7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52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oo.gl/h55U48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" y="72777"/>
            <a:ext cx="11933238" cy="6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982" y="2203715"/>
            <a:ext cx="2327700" cy="766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4647" y="1909214"/>
            <a:ext cx="46020" cy="2627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2"/>
          </a:p>
        </p:txBody>
      </p:sp>
      <p:sp>
        <p:nvSpPr>
          <p:cNvPr id="12" name="Rectangle 11"/>
          <p:cNvSpPr/>
          <p:nvPr/>
        </p:nvSpPr>
        <p:spPr>
          <a:xfrm>
            <a:off x="5163108" y="3151419"/>
            <a:ext cx="5635177" cy="57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32" b="1" kern="800" spc="-78" dirty="0">
                <a:solidFill>
                  <a:srgbClr val="E17F09"/>
                </a:solidFill>
                <a:latin typeface="+mj-lt"/>
                <a:ea typeface="+mj-ea"/>
                <a:cs typeface="+mj-cs"/>
              </a:rPr>
              <a:t>   Spring Cloud</a:t>
            </a:r>
          </a:p>
        </p:txBody>
      </p:sp>
    </p:spTree>
    <p:extLst>
      <p:ext uri="{BB962C8B-B14F-4D97-AF65-F5344CB8AC3E}">
        <p14:creationId xmlns:p14="http://schemas.microsoft.com/office/powerpoint/2010/main" val="239728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74" y="348320"/>
            <a:ext cx="10976092" cy="600805"/>
          </a:xfrm>
        </p:spPr>
        <p:txBody>
          <a:bodyPr/>
          <a:lstStyle/>
          <a:p>
            <a:r>
              <a:rPr lang="en-US" dirty="0"/>
              <a:t>Example: Spring Cloud + Netflix OSS</a:t>
            </a:r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76" y="1200745"/>
            <a:ext cx="7949486" cy="49714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33676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32E7-A392-4D7F-8C02-FE5BE56A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Registration/Discovery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C323-3041-40E6-B9E1-53889E22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4832395" cy="5201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/>
              <a:t>Service discovery provides:</a:t>
            </a:r>
          </a:p>
          <a:p>
            <a:pPr lvl="1"/>
            <a:r>
              <a:rPr lang="en-IN" sz="1600" dirty="0"/>
              <a:t>A way for a service to register itself</a:t>
            </a:r>
          </a:p>
          <a:p>
            <a:pPr lvl="1"/>
            <a:r>
              <a:rPr lang="en-IN" sz="1600" dirty="0"/>
              <a:t>A way for a service to deregister itself</a:t>
            </a:r>
          </a:p>
          <a:p>
            <a:pPr lvl="1"/>
            <a:r>
              <a:rPr lang="en-IN" sz="1600" dirty="0"/>
              <a:t>A way for a client to find other services</a:t>
            </a:r>
          </a:p>
          <a:p>
            <a:pPr lvl="1"/>
            <a:r>
              <a:rPr lang="en-IN" sz="1600" dirty="0"/>
              <a:t>A way to check the health of a service and remove unhealthy instances</a:t>
            </a:r>
          </a:p>
          <a:p>
            <a:pPr marL="0" indent="0">
              <a:buNone/>
            </a:pPr>
            <a:r>
              <a:rPr lang="en-IN" b="1" dirty="0"/>
              <a:t>Discovering Services With Spring Cloud</a:t>
            </a:r>
          </a:p>
          <a:p>
            <a:pPr lvl="1"/>
            <a:r>
              <a:rPr lang="en-IN" sz="1600" dirty="0"/>
              <a:t>Spring Cloud Consul</a:t>
            </a:r>
          </a:p>
          <a:p>
            <a:pPr lvl="1"/>
            <a:r>
              <a:rPr lang="en-IN" sz="1600" dirty="0"/>
              <a:t>Spring Cloud Zookeeper</a:t>
            </a:r>
          </a:p>
          <a:p>
            <a:pPr lvl="1"/>
            <a:r>
              <a:rPr lang="en-IN" sz="1600" dirty="0"/>
              <a:t>Spring Cloud </a:t>
            </a:r>
          </a:p>
          <a:p>
            <a:pPr lvl="1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Netflix</a:t>
            </a:r>
          </a:p>
          <a:p>
            <a:pPr marL="0" indent="0">
              <a:buNone/>
            </a:pPr>
            <a:r>
              <a:rPr lang="en-IN" b="1" dirty="0"/>
              <a:t>Key Components in Service Discovery</a:t>
            </a:r>
            <a:endParaRPr lang="en-IN" dirty="0"/>
          </a:p>
          <a:p>
            <a:pPr lvl="1">
              <a:lnSpc>
                <a:spcPct val="100000"/>
              </a:lnSpc>
            </a:pPr>
            <a:r>
              <a:rPr lang="en-IN" sz="1600" dirty="0"/>
              <a:t>Discovery Server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Service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Client 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Annotations:</a:t>
            </a:r>
          </a:p>
          <a:p>
            <a:r>
              <a:rPr lang="en-IN" b="1" dirty="0"/>
              <a:t>@</a:t>
            </a:r>
            <a:r>
              <a:rPr lang="en-IN" b="1" dirty="0" err="1"/>
              <a:t>EnableEurekaServer</a:t>
            </a:r>
            <a:endParaRPr lang="en-IN" dirty="0"/>
          </a:p>
          <a:p>
            <a:r>
              <a:rPr lang="en-IN" b="1" dirty="0"/>
              <a:t>@</a:t>
            </a:r>
            <a:r>
              <a:rPr lang="en-IN" b="1" dirty="0" err="1"/>
              <a:t>EnableDiscoveryClient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6B10A-A29C-4942-A165-CE1719366946}"/>
              </a:ext>
            </a:extLst>
          </p:cNvPr>
          <p:cNvSpPr/>
          <p:nvPr/>
        </p:nvSpPr>
        <p:spPr>
          <a:xfrm>
            <a:off x="5357019" y="1167898"/>
            <a:ext cx="5975396" cy="5201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Gotham Light"/>
            </a:endParaRPr>
          </a:p>
          <a:p>
            <a:pPr marR="12940"/>
            <a:r>
              <a:rPr lang="en-IN" b="1" dirty="0">
                <a:latin typeface="Gotham Light"/>
              </a:rPr>
              <a:t>Using </a:t>
            </a:r>
            <a:r>
              <a:rPr lang="en-IN" b="1" dirty="0" err="1">
                <a:latin typeface="Gotham Light"/>
              </a:rPr>
              <a:t>SpringCloudEurekaServer</a:t>
            </a:r>
            <a:r>
              <a:rPr lang="en-IN" b="1" dirty="0">
                <a:latin typeface="Gotham Light"/>
              </a:rPr>
              <a:t>: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-eureka-server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  <a:p>
            <a:r>
              <a:rPr lang="en-IN" dirty="0"/>
              <a:t>And :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${spring-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cloud.version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 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2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2DBE-9FA9-419B-8B14-E9A11195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Cloud 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EFF3-6757-4C59-B6C8-0D42ADCE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1880101"/>
          </a:xfrm>
        </p:spPr>
        <p:txBody>
          <a:bodyPr>
            <a:normAutofit/>
          </a:bodyPr>
          <a:lstStyle/>
          <a:p>
            <a:r>
              <a:rPr lang="en-IN" dirty="0"/>
              <a:t>The Spring Cloud Config server is an externalized configuration server in which applications and services can deposit, access, and manage all runtime configuration properties. </a:t>
            </a:r>
          </a:p>
          <a:p>
            <a:r>
              <a:rPr lang="en-IN" dirty="0"/>
              <a:t>The Spring Config server also supports version control of the  configuration properties.</a:t>
            </a:r>
          </a:p>
          <a:p>
            <a:r>
              <a:rPr lang="en-IN" dirty="0"/>
              <a:t>The Spring Config server stores properties in a version-controlled repository such as Git or SVN.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5A792-528A-41AB-A719-A8ADC920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3" y="3048000"/>
            <a:ext cx="830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0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7D11-771F-4BB9-910D-27D0A994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52B7-4425-4903-9132-1DEDD37B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18" y="1167898"/>
            <a:ext cx="4800601" cy="50519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Application Configuration Server</a:t>
            </a:r>
          </a:p>
          <a:p>
            <a:pPr lvl="1"/>
            <a:r>
              <a:rPr lang="en-IN" sz="1600" dirty="0"/>
              <a:t>Dedicated, dynamic, centralized key/value store (may be distributed)</a:t>
            </a:r>
          </a:p>
          <a:p>
            <a:pPr lvl="1"/>
            <a:r>
              <a:rPr lang="en-IN" sz="1600" dirty="0"/>
              <a:t>Authoritative source</a:t>
            </a:r>
          </a:p>
          <a:p>
            <a:pPr lvl="1"/>
            <a:r>
              <a:rPr lang="en-IN" sz="1600" dirty="0"/>
              <a:t>Auditing</a:t>
            </a:r>
          </a:p>
          <a:p>
            <a:pPr lvl="1"/>
            <a:r>
              <a:rPr lang="en-IN" sz="1600" dirty="0"/>
              <a:t>Versioning</a:t>
            </a:r>
          </a:p>
          <a:p>
            <a:pPr lvl="1"/>
            <a:r>
              <a:rPr lang="en-IN" sz="1600" dirty="0"/>
              <a:t>Cryptography support</a:t>
            </a:r>
          </a:p>
          <a:p>
            <a:pPr marL="0" indent="0">
              <a:buNone/>
            </a:pPr>
            <a:r>
              <a:rPr lang="en-IN" sz="1800" b="1" dirty="0"/>
              <a:t>Managing Application Config tools :</a:t>
            </a:r>
          </a:p>
          <a:p>
            <a:r>
              <a:rPr lang="en-IN" sz="1800" dirty="0"/>
              <a:t>Spring Cloud Consul</a:t>
            </a:r>
          </a:p>
          <a:p>
            <a:r>
              <a:rPr lang="en-IN" sz="1800" dirty="0"/>
              <a:t>Spring Cloud Zookeeper</a:t>
            </a:r>
          </a:p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Spring Cloud Config</a:t>
            </a:r>
          </a:p>
          <a:p>
            <a:pPr marL="0" indent="0">
              <a:buNone/>
            </a:pPr>
            <a:r>
              <a:rPr lang="en-IN" dirty="0"/>
              <a:t>Spring Cloud Config provides server and client-side support for externalized configuration in a distributed system.</a:t>
            </a:r>
          </a:p>
          <a:p>
            <a:pPr marL="0" indent="0">
              <a:buNone/>
            </a:pPr>
            <a:r>
              <a:rPr lang="en-IN" dirty="0"/>
              <a:t>Annotations :</a:t>
            </a:r>
          </a:p>
          <a:p>
            <a:r>
              <a:rPr lang="en-IN" dirty="0"/>
              <a:t>@</a:t>
            </a:r>
            <a:r>
              <a:rPr lang="en-IN" dirty="0" err="1"/>
              <a:t>EnableDiscoveryClient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EnableConfigServer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C27DA7-4A25-4622-908A-446D80071172}"/>
              </a:ext>
            </a:extLst>
          </p:cNvPr>
          <p:cNvSpPr/>
          <p:nvPr/>
        </p:nvSpPr>
        <p:spPr>
          <a:xfrm>
            <a:off x="5357020" y="1201028"/>
            <a:ext cx="6477000" cy="5755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Gotham Light"/>
            </a:endParaRPr>
          </a:p>
          <a:p>
            <a:pPr marR="12940"/>
            <a:r>
              <a:rPr lang="en-IN" b="1" dirty="0">
                <a:latin typeface="Gotham Light"/>
              </a:rPr>
              <a:t>Using Spring Cloud Config Server:</a:t>
            </a:r>
          </a:p>
          <a:p>
            <a:pPr marR="12940"/>
            <a:endParaRPr lang="en-IN" b="1" dirty="0">
              <a:latin typeface="Gotham Light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config-server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 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${spring-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cloud.version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414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C465-1E8D-4B04-8DAF-ABABE0D6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Intelligent Routing with Spring Cloud &amp; Netflix Zuul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A5C6-AE7B-47B5-A55B-6B01BA71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4984796" cy="51567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Routing in cloud native apps:</a:t>
            </a:r>
          </a:p>
          <a:p>
            <a:pPr lvl="1"/>
            <a:r>
              <a:rPr lang="en-IN" sz="1600" dirty="0"/>
              <a:t>Netflix Zuul</a:t>
            </a:r>
          </a:p>
          <a:p>
            <a:pPr lvl="1"/>
            <a:r>
              <a:rPr lang="en-IN" sz="1600" dirty="0"/>
              <a:t>Proxy server</a:t>
            </a:r>
          </a:p>
          <a:p>
            <a:pPr lvl="1"/>
            <a:r>
              <a:rPr lang="en-IN" sz="1600" dirty="0"/>
              <a:t>Setting up routes</a:t>
            </a:r>
          </a:p>
          <a:p>
            <a:pPr marL="0" indent="0">
              <a:buNone/>
            </a:pPr>
            <a:r>
              <a:rPr lang="en-IN" sz="1800" b="1" dirty="0"/>
              <a:t>API Gateway</a:t>
            </a:r>
          </a:p>
          <a:p>
            <a:pPr lvl="1"/>
            <a:r>
              <a:rPr lang="en-IN" sz="1600" dirty="0"/>
              <a:t>… a single entry point for all clients …</a:t>
            </a:r>
          </a:p>
          <a:p>
            <a:pPr marL="457200" lvl="1" indent="0">
              <a:buNone/>
            </a:pPr>
            <a:r>
              <a:rPr lang="en-IN" sz="1600" dirty="0"/>
              <a:t>                                        -Chris Richardson</a:t>
            </a:r>
          </a:p>
          <a:p>
            <a:pPr marL="0" indent="0">
              <a:buNone/>
            </a:pPr>
            <a:r>
              <a:rPr lang="en-IN" sz="1800" b="1" dirty="0"/>
              <a:t>Netflix Zuul</a:t>
            </a:r>
          </a:p>
          <a:p>
            <a:pPr marL="0" indent="0">
              <a:buNone/>
            </a:pPr>
            <a:r>
              <a:rPr lang="en-IN" sz="1800" dirty="0"/>
              <a:t>Zuul is a gateway service that provides dynamic routing, monitoring, resiliency, security, and more.</a:t>
            </a:r>
          </a:p>
          <a:p>
            <a:pPr marL="0" indent="0">
              <a:buNone/>
            </a:pPr>
            <a:r>
              <a:rPr lang="en-IN" sz="1800" b="1" dirty="0"/>
              <a:t>Annotations :</a:t>
            </a:r>
          </a:p>
          <a:p>
            <a:r>
              <a:rPr lang="en-IN" b="1" dirty="0"/>
              <a:t>@</a:t>
            </a:r>
            <a:r>
              <a:rPr lang="en-IN" b="1" dirty="0" err="1"/>
              <a:t>EnableZuulProxy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87AA1-0F93-4A72-8F0D-D78E84B53B1A}"/>
              </a:ext>
            </a:extLst>
          </p:cNvPr>
          <p:cNvSpPr/>
          <p:nvPr/>
        </p:nvSpPr>
        <p:spPr>
          <a:xfrm>
            <a:off x="5777235" y="1371600"/>
            <a:ext cx="5965825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Gate Way Service Implementation :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zuul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8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2421-829E-4512-9385-71B013C8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B57D-0804-416B-A988-4F50B87F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5441995" cy="53091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… improves the distribution of workloads across multiple computing resources …</a:t>
            </a:r>
          </a:p>
          <a:p>
            <a:pPr marL="0" indent="0">
              <a:buNone/>
            </a:pPr>
            <a:r>
              <a:rPr lang="en-IN" b="1" dirty="0"/>
              <a:t>Load balancing types :</a:t>
            </a:r>
          </a:p>
          <a:p>
            <a:r>
              <a:rPr lang="en-IN" dirty="0"/>
              <a:t>Server-side </a:t>
            </a:r>
          </a:p>
          <a:p>
            <a:r>
              <a:rPr lang="en-IN" dirty="0"/>
              <a:t> Client-side</a:t>
            </a:r>
          </a:p>
          <a:p>
            <a:pPr marL="0" indent="0">
              <a:buNone/>
            </a:pPr>
            <a:r>
              <a:rPr lang="en-IN" dirty="0"/>
              <a:t>Client-side load balancing is a natural fit for cloud native architectures.</a:t>
            </a:r>
          </a:p>
          <a:p>
            <a:pPr marL="0" indent="0">
              <a:buNone/>
            </a:pPr>
            <a:r>
              <a:rPr lang="en-IN" b="1" dirty="0"/>
              <a:t>Netflix Ribbon</a:t>
            </a:r>
          </a:p>
          <a:p>
            <a:pPr marL="0" indent="0">
              <a:buNone/>
            </a:pPr>
            <a:r>
              <a:rPr lang="en-IN" dirty="0"/>
              <a:t>Ribbon is a Inter Process Communication (remote procedure calls) library with built in software load balancers.</a:t>
            </a:r>
          </a:p>
          <a:p>
            <a:pPr marL="0" indent="0">
              <a:buNone/>
            </a:pPr>
            <a:r>
              <a:rPr lang="en-IN" dirty="0"/>
              <a:t>Implement Full integration with Spring’s </a:t>
            </a:r>
            <a:r>
              <a:rPr lang="en-IN" b="1" dirty="0" err="1"/>
              <a:t>RestTemplate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Annotations Used :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b="1" dirty="0" err="1"/>
              <a:t>LoadBalanced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27BB8-0B29-41E1-BB0B-DE631257C4F2}"/>
              </a:ext>
            </a:extLst>
          </p:cNvPr>
          <p:cNvSpPr/>
          <p:nvPr/>
        </p:nvSpPr>
        <p:spPr>
          <a:xfrm>
            <a:off x="5966619" y="1295400"/>
            <a:ext cx="58674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Ribbon Service :</a:t>
            </a:r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-ribbon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4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96FC-08FF-43F0-A915-3E519A37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Fault tolerance and Circuit breaker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A01D-EC7F-4581-B103-C9314289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4756195" cy="5051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Cascading Failure</a:t>
            </a:r>
          </a:p>
          <a:p>
            <a:r>
              <a:rPr lang="en-IN" sz="1800" dirty="0"/>
              <a:t>“ … a failure in a system of interconnected parts in which the failure of a part can trigger the failure of successive parts.”</a:t>
            </a:r>
          </a:p>
          <a:p>
            <a:pPr marL="0" indent="0">
              <a:buNone/>
            </a:pPr>
            <a:r>
              <a:rPr lang="en-IN" sz="1800" b="1" dirty="0"/>
              <a:t>Circuit Breaker Pattern</a:t>
            </a:r>
            <a:endParaRPr lang="en-IN" sz="1800" dirty="0"/>
          </a:p>
          <a:p>
            <a:r>
              <a:rPr lang="en-IN" sz="1800" dirty="0"/>
              <a:t>“… a design pattern in modern software development used to detect failures and encapsulates logic of preventing a failure to reoccur constantly …”</a:t>
            </a:r>
          </a:p>
          <a:p>
            <a:pPr marL="0" indent="0">
              <a:buNone/>
            </a:pPr>
            <a:r>
              <a:rPr lang="en-IN" sz="1800" b="1" dirty="0"/>
              <a:t>Netflix Hystrix</a:t>
            </a:r>
          </a:p>
          <a:p>
            <a:r>
              <a:rPr lang="en-IN" sz="1800" dirty="0"/>
              <a:t>Hystrix is a latency and fault tolerance library designed to stop cascading failure and enable resilience in complex distributed systems where failure is inevitable.</a:t>
            </a:r>
          </a:p>
          <a:p>
            <a:pPr marL="0" indent="0">
              <a:buNone/>
            </a:pPr>
            <a:r>
              <a:rPr lang="en-IN" sz="1800" b="1" dirty="0"/>
              <a:t>Annotations :</a:t>
            </a:r>
          </a:p>
          <a:p>
            <a:r>
              <a:rPr lang="en-IN" dirty="0"/>
              <a:t>@</a:t>
            </a:r>
            <a:r>
              <a:rPr lang="en-IN" b="1" dirty="0" err="1"/>
              <a:t>EnableCircuitBreaker</a:t>
            </a:r>
            <a:endParaRPr lang="en-IN" b="1" dirty="0"/>
          </a:p>
          <a:p>
            <a:r>
              <a:rPr lang="en-IN" b="1" dirty="0"/>
              <a:t>@</a:t>
            </a:r>
            <a:r>
              <a:rPr lang="en-IN" b="1" dirty="0" err="1"/>
              <a:t>HystrixCommand</a:t>
            </a:r>
            <a:r>
              <a:rPr lang="en-IN" b="1" dirty="0"/>
              <a:t>(</a:t>
            </a:r>
            <a:r>
              <a:rPr lang="en-IN" b="1" dirty="0" err="1"/>
              <a:t>fallbackMethod</a:t>
            </a:r>
            <a:r>
              <a:rPr lang="en-IN" b="1" dirty="0"/>
              <a:t>="unknown")</a:t>
            </a:r>
            <a:endParaRPr lang="en-IN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D931D-B05E-462C-9472-9FE628B5F646}"/>
              </a:ext>
            </a:extLst>
          </p:cNvPr>
          <p:cNvSpPr/>
          <p:nvPr/>
        </p:nvSpPr>
        <p:spPr>
          <a:xfrm>
            <a:off x="5204620" y="1295400"/>
            <a:ext cx="67286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Gotham Book"/>
              </a:rPr>
              <a:t>Fault Tolerance with Netflix Hystrix and Spring Cloud: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-hystrix</a:t>
            </a:r>
            <a:r>
              <a:rPr lang="en-I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000000"/>
              </a:solidFill>
              <a:latin typeface="Gotham Book"/>
            </a:endParaRPr>
          </a:p>
          <a:p>
            <a:endParaRPr lang="en-IN" sz="1600" b="1" dirty="0">
              <a:solidFill>
                <a:srgbClr val="000000"/>
              </a:solidFill>
              <a:latin typeface="Gotham Book"/>
            </a:endParaRPr>
          </a:p>
          <a:p>
            <a:endParaRPr lang="en-IN" sz="1600" b="1" dirty="0">
              <a:solidFill>
                <a:srgbClr val="000000"/>
              </a:solidFill>
              <a:latin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02240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842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" y="0"/>
            <a:ext cx="11930251" cy="685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5624" y="2177434"/>
            <a:ext cx="156993" cy="2974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46443" y="557733"/>
            <a:ext cx="188768" cy="361833"/>
            <a:chOff x="-1994126" y="1399268"/>
            <a:chExt cx="525462" cy="985838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82370" y="1519527"/>
            <a:ext cx="163818" cy="314515"/>
            <a:chOff x="-1746476" y="2829605"/>
            <a:chExt cx="525462" cy="987425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35211" y="1226235"/>
            <a:ext cx="146576" cy="280959"/>
            <a:chOff x="985611" y="2329543"/>
            <a:chExt cx="525462" cy="985838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2316" y="847783"/>
            <a:ext cx="187035" cy="360245"/>
            <a:chOff x="1387249" y="1191305"/>
            <a:chExt cx="525462" cy="990600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53364" y="1517900"/>
            <a:ext cx="193458" cy="332869"/>
            <a:chOff x="7128832" y="1766207"/>
            <a:chExt cx="525462" cy="987425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264" y="3929648"/>
            <a:ext cx="202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pPr algn="l"/>
            <a:r>
              <a:rPr lang="en-IN" sz="900" dirty="0"/>
              <a:t>485 Alberto Way Los Gatos,</a:t>
            </a:r>
            <a:br>
              <a:rPr lang="en-IN" sz="900" dirty="0"/>
            </a:br>
            <a:r>
              <a:rPr lang="en-IN" sz="900" dirty="0"/>
              <a:t>CA 95032 USA</a:t>
            </a:r>
          </a:p>
          <a:p>
            <a:pPr algn="l"/>
            <a:r>
              <a:rPr lang="en-IN" sz="900" dirty="0"/>
              <a:t>Phone: 408-355-6000</a:t>
            </a:r>
          </a:p>
          <a:p>
            <a:pPr algn="l"/>
            <a:r>
              <a:rPr lang="en-IN" sz="900" dirty="0"/>
              <a:t>Fax: 408-355-7000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3645" y="3929649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b="0" dirty="0"/>
              <a:t>41 Corporate Park,</a:t>
            </a:r>
            <a:br>
              <a:rPr lang="en-IN" sz="900" b="0" dirty="0"/>
            </a:br>
            <a:r>
              <a:rPr lang="en-IN" sz="900" b="0" dirty="0"/>
              <a:t>Suite 390 Irvine, CA  2606 USA</a:t>
            </a:r>
          </a:p>
          <a:p>
            <a:r>
              <a:rPr lang="en-IN" sz="900" b="0" dirty="0"/>
              <a:t>Phone: 949-223-5100</a:t>
            </a:r>
          </a:p>
          <a:p>
            <a:r>
              <a:rPr lang="en-IN" sz="900" b="0" dirty="0"/>
              <a:t>Fax: 949-223-5110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264" y="5045652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b="0" dirty="0"/>
              <a:t>Stratum Executive </a:t>
            </a:r>
            <a:r>
              <a:rPr lang="en-IN" sz="900" b="0" dirty="0" err="1"/>
              <a:t>Center</a:t>
            </a:r>
            <a:r>
              <a:rPr lang="en-IN" sz="900" b="0" dirty="0"/>
              <a:t> Building D 11044 Research Boulevard Suite 200</a:t>
            </a:r>
          </a:p>
          <a:p>
            <a:r>
              <a:rPr lang="en-IN" sz="900" b="0" dirty="0"/>
              <a:t>Austin, Texas 78759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271" y="5045652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b="0" dirty="0"/>
              <a:t>A-16, Sector 60, Noida Gautam Budh agar, 201301 (U.P.) India</a:t>
            </a:r>
          </a:p>
          <a:p>
            <a:r>
              <a:rPr lang="pt-BR" sz="900" b="0" dirty="0"/>
              <a:t>Phone: +91-120-2445144</a:t>
            </a:r>
          </a:p>
          <a:p>
            <a:r>
              <a:rPr lang="pt-BR" sz="900" b="0" dirty="0"/>
              <a:t>Fax: +91-120-2580406</a:t>
            </a:r>
            <a:endParaRPr lang="en-IN" sz="9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275271" y="3929648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b="0" dirty="0"/>
              <a:t>7th Floor, </a:t>
            </a:r>
            <a:r>
              <a:rPr lang="en-IN" sz="900" b="0" dirty="0" err="1"/>
              <a:t>Bhalerao</a:t>
            </a:r>
            <a:r>
              <a:rPr lang="en-IN" sz="900" b="0" dirty="0"/>
              <a:t> Towers, CTS No.1669 - 1670, Behind Hotel Pride,</a:t>
            </a:r>
          </a:p>
          <a:p>
            <a:r>
              <a:rPr lang="en-IN" sz="900" b="0" dirty="0" err="1"/>
              <a:t>Shivaji</a:t>
            </a:r>
            <a:r>
              <a:rPr lang="en-IN" sz="900" b="0" dirty="0"/>
              <a:t> Nagar, Pune - 411005</a:t>
            </a:r>
          </a:p>
          <a:p>
            <a:r>
              <a:rPr lang="en-IN" sz="900" b="0" dirty="0"/>
              <a:t>Phone : +91-20-66236700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3645" y="5045651"/>
            <a:ext cx="232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b="0" dirty="0"/>
              <a:t>P O Box 500588 Office No.105,</a:t>
            </a:r>
            <a:br>
              <a:rPr lang="en-IN" sz="900" b="0" dirty="0"/>
            </a:br>
            <a:r>
              <a:rPr lang="en-IN" sz="900" b="0" dirty="0"/>
              <a:t>Building No. 4, Dubai Outsource Zone,</a:t>
            </a:r>
          </a:p>
          <a:p>
            <a:r>
              <a:rPr lang="en-IN" sz="900" b="0" dirty="0"/>
              <a:t>Dubai, United Arab Emirates</a:t>
            </a:r>
          </a:p>
          <a:p>
            <a:r>
              <a:rPr lang="en-IN" sz="900" b="0" dirty="0"/>
              <a:t>Tel: +971-4-458-7336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4275" y="4891489"/>
            <a:ext cx="112143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4" y="2729753"/>
            <a:ext cx="2187854" cy="699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41908" y="336479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linkClick r:id="rId5"/>
              </a:rPr>
              <a:t>www.infogain.com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117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6809-503C-40C7-9B13-54C9290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9B7-85CA-42C4-887F-F3871418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2" y="1228859"/>
            <a:ext cx="11385597" cy="5018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/>
              <a:t>Define spring Cloud  and Netflix OSS</a:t>
            </a:r>
          </a:p>
          <a:p>
            <a:pPr lvl="0"/>
            <a:r>
              <a:rPr lang="en-IN" dirty="0"/>
              <a:t>Developing application using spring cloud – Netflix Eureka  </a:t>
            </a:r>
          </a:p>
          <a:p>
            <a:pPr lvl="0"/>
            <a:r>
              <a:rPr lang="en-IN" dirty="0"/>
              <a:t>Developing and demonstrating Netflix Discovery server and Client </a:t>
            </a:r>
          </a:p>
          <a:p>
            <a:pPr lvl="0"/>
            <a:r>
              <a:rPr lang="en-IN" dirty="0"/>
              <a:t>Developing and Demonstrating Netflix config Server </a:t>
            </a:r>
          </a:p>
          <a:p>
            <a:pPr lvl="0"/>
            <a:r>
              <a:rPr lang="en-IN" dirty="0"/>
              <a:t>Developing and demonstrating Netflix Zuul </a:t>
            </a:r>
          </a:p>
          <a:p>
            <a:r>
              <a:rPr lang="en-IN" dirty="0"/>
              <a:t>Developing and demonstrating Netflix Ribbon </a:t>
            </a:r>
          </a:p>
          <a:p>
            <a:r>
              <a:rPr lang="en-IN" dirty="0"/>
              <a:t>Developing application for Circuit barker pattern and </a:t>
            </a:r>
            <a:r>
              <a:rPr lang="en-IN" dirty="0" err="1"/>
              <a:t>hystrix</a:t>
            </a:r>
            <a:r>
              <a:rPr lang="en-IN" dirty="0"/>
              <a:t> dashboard</a:t>
            </a:r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37B-338B-4B8B-9816-A0B446C1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Spring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9F10-062A-42D8-AC43-A95E18CC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11360129" cy="44709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Spring Cloud project is an umbrella project from the Spring team that implements a set of common patterns required by distributed systems, as a set of easy-to-use Java Spring libraries. </a:t>
            </a:r>
          </a:p>
          <a:p>
            <a:r>
              <a:rPr lang="en-IN" dirty="0"/>
              <a:t>Despite its name, Spring Cloud by itself is not a cloud solution.</a:t>
            </a:r>
          </a:p>
          <a:p>
            <a:r>
              <a:rPr lang="en-IN" dirty="0"/>
              <a:t> </a:t>
            </a:r>
            <a:r>
              <a:rPr lang="en-IN" dirty="0" err="1"/>
              <a:t>Rather,it</a:t>
            </a:r>
            <a:r>
              <a:rPr lang="en-IN" dirty="0"/>
              <a:t> provides a number of capabilities that are essential when developing applications  targeting cloud deployments that adhere to the Twelve-Factor application principles.</a:t>
            </a:r>
          </a:p>
          <a:p>
            <a:r>
              <a:rPr lang="en-IN" dirty="0">
                <a:hlinkClick r:id="rId2"/>
              </a:rPr>
              <a:t>https://12factor.net/</a:t>
            </a:r>
            <a:endParaRPr lang="en-IN" dirty="0"/>
          </a:p>
          <a:p>
            <a:r>
              <a:rPr lang="pl-PL" b="1" dirty="0"/>
              <a:t>Facilitates the Cloud Native styles</a:t>
            </a:r>
          </a:p>
          <a:p>
            <a:r>
              <a:rPr lang="pl-PL" dirty="0"/>
              <a:t>Common features required by all the components in a distributed system</a:t>
            </a:r>
          </a:p>
          <a:p>
            <a:pPr lvl="1"/>
            <a:r>
              <a:rPr lang="en-US" dirty="0"/>
              <a:t>Distributed/versioned configuration</a:t>
            </a:r>
          </a:p>
          <a:p>
            <a:pPr lvl="1"/>
            <a:r>
              <a:rPr lang="en-US" dirty="0"/>
              <a:t>Service registration and discovery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Service-to-service calls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Circuit Breakers</a:t>
            </a:r>
          </a:p>
          <a:p>
            <a:pPr lvl="1"/>
            <a:r>
              <a:rPr lang="en-US" dirty="0"/>
              <a:t>Global locks</a:t>
            </a:r>
          </a:p>
          <a:p>
            <a:pPr lvl="1"/>
            <a:r>
              <a:rPr lang="en-US" dirty="0"/>
              <a:t>Leadership election and cluster state</a:t>
            </a:r>
          </a:p>
          <a:p>
            <a:pPr lvl="1"/>
            <a:r>
              <a:rPr lang="en-US" dirty="0"/>
              <a:t>Distributed messaging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7734C-D57F-4EF6-B1CB-096053C6CE7A}"/>
              </a:ext>
            </a:extLst>
          </p:cNvPr>
          <p:cNvSpPr/>
          <p:nvPr/>
        </p:nvSpPr>
        <p:spPr>
          <a:xfrm>
            <a:off x="6347620" y="4343400"/>
            <a:ext cx="53657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Gotham Book"/>
              </a:rPr>
              <a:t>Cloud Native :</a:t>
            </a:r>
            <a:endParaRPr lang="en-IN" dirty="0">
              <a:latin typeface="Gotham Book"/>
            </a:endParaRPr>
          </a:p>
          <a:p>
            <a:pPr marR="28980"/>
            <a:r>
              <a:rPr lang="en-IN" dirty="0">
                <a:latin typeface="Gotham Book"/>
              </a:rPr>
              <a:t>“… a software application that is specifically built for cloud computing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23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C772-F28B-4910-AA00-32C0FA11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Cloud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04712" y="4287105"/>
            <a:ext cx="9988654" cy="850345"/>
            <a:chOff x="723900" y="5021115"/>
            <a:chExt cx="7696200" cy="651588"/>
          </a:xfrm>
        </p:grpSpPr>
        <p:sp>
          <p:nvSpPr>
            <p:cNvPr id="5" name="Rectangle 4"/>
            <p:cNvSpPr/>
            <p:nvPr/>
          </p:nvSpPr>
          <p:spPr>
            <a:xfrm>
              <a:off x="723900" y="5021115"/>
              <a:ext cx="7696200" cy="6515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l-PL" sz="2000" dirty="0"/>
                <a:t>Spring Boot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817" y="5072868"/>
              <a:ext cx="672123" cy="54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04713" y="5294783"/>
            <a:ext cx="9989293" cy="916201"/>
            <a:chOff x="723900" y="5793261"/>
            <a:chExt cx="7696200" cy="702051"/>
          </a:xfrm>
        </p:grpSpPr>
        <p:sp>
          <p:nvSpPr>
            <p:cNvPr id="8" name="Rectangle 7"/>
            <p:cNvSpPr/>
            <p:nvPr/>
          </p:nvSpPr>
          <p:spPr>
            <a:xfrm>
              <a:off x="723900" y="5793261"/>
              <a:ext cx="7696200" cy="7020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pl-PL" sz="2000" dirty="0"/>
                <a:t>Spring</a:t>
              </a: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983" y="5848439"/>
              <a:ext cx="633957" cy="59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04711" y="3369513"/>
            <a:ext cx="9988652" cy="894993"/>
            <a:chOff x="723901" y="4254992"/>
            <a:chExt cx="7675038" cy="685800"/>
          </a:xfrm>
        </p:grpSpPr>
        <p:grpSp>
          <p:nvGrpSpPr>
            <p:cNvPr id="11" name="Group 10"/>
            <p:cNvGrpSpPr/>
            <p:nvPr/>
          </p:nvGrpSpPr>
          <p:grpSpPr>
            <a:xfrm>
              <a:off x="723901" y="4254992"/>
              <a:ext cx="2705100" cy="685800"/>
              <a:chOff x="1098368" y="4174671"/>
              <a:chExt cx="2984863" cy="685800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7081" y="4284658"/>
                <a:ext cx="685800" cy="465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1098368" y="4174671"/>
                <a:ext cx="2984863" cy="68580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l-PL" sz="2000" dirty="0"/>
                  <a:t>Spring Cloud Context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05200" y="4254992"/>
              <a:ext cx="4893739" cy="685800"/>
              <a:chOff x="3505200" y="4254992"/>
              <a:chExt cx="4893739" cy="685800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4364979"/>
                <a:ext cx="801490" cy="465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505200" y="4254992"/>
                <a:ext cx="4893739" cy="68580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l-PL" sz="2000" dirty="0"/>
                  <a:t>Spring Cloud Commons</a:t>
                </a:r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4334406" y="2408227"/>
            <a:ext cx="319324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Netfix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3166" y="2459125"/>
            <a:ext cx="3002737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Consul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4714" y="2408227"/>
            <a:ext cx="3530249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Config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28521" y="1389290"/>
            <a:ext cx="2640229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for Amazon Web 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27923" y="1375796"/>
            <a:ext cx="261281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Bus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4711" y="1375796"/>
            <a:ext cx="2041769" cy="7927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for Cloud Foundry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65047" y="1375796"/>
            <a:ext cx="232831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...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76607" y="2286000"/>
            <a:ext cx="9989296" cy="0"/>
          </a:xfrm>
          <a:prstGeom prst="line">
            <a:avLst/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4A3-54CB-4A95-AE85-03FD9ADF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Spring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E020-3BE2-4BED-A0D1-8031BCCC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Spring Cloud component specifically addresses certain distributed system capabilities.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DC0B-4E14-463D-96E3-F09DF4C4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2" y="1574938"/>
            <a:ext cx="110800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5981-BBFC-41B0-B8B6-D10EAFDC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b="1" dirty="0"/>
              <a:t>Why Micro Services Architecture?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0D82-746E-439A-8C16-A526B244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We chose micro services architecture to write each functionality as a separate service for core and API functionality and it helps us to achieve the continuous delivery and integration.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18C-D01E-4E30-9BA0-3C74C3CC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Patterns in Micro services Architecture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95BE4B-F1BD-4BB4-B571-65CBA04DC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" y="1200002"/>
            <a:ext cx="11360150" cy="49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8CF9-A50F-429A-BB72-78D03F49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Micro services Architecture via Netflix Components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CC840-1D93-4E9F-A2F5-FE2F5B31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11360129" cy="508502"/>
          </a:xfrm>
        </p:spPr>
        <p:txBody>
          <a:bodyPr/>
          <a:lstStyle/>
          <a:p>
            <a:r>
              <a:rPr lang="en-IN" dirty="0"/>
              <a:t>We have used the Netflix components to accomplish the above micro services architecture patterns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94E284-CD61-4366-AA9A-50BA79E9F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8660"/>
              </p:ext>
            </p:extLst>
          </p:nvPr>
        </p:nvGraphicFramePr>
        <p:xfrm>
          <a:off x="404019" y="1841667"/>
          <a:ext cx="10896600" cy="448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2517827902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3316160411"/>
                    </a:ext>
                  </a:extLst>
                </a:gridCol>
              </a:tblGrid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 Component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Spring, Netflix OSS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8744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Discovery server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Eureka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218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Server /Gateway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Zuul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25135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configuration server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Config Server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51934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Routing and Load Balancer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Ribbon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16686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Hystrix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dashboard and turbine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2778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OAuth 2.0 protected API's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+ Spring Security OAuth2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24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5672-2004-4375-945E-4DBB3C88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&amp; Spring Cloud Netflix OSS – Micro Service Architecture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A3EC8-B6A3-40DF-A9B4-7000A269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626" y="1295400"/>
            <a:ext cx="10403193" cy="50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746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Intro</Template>
  <TotalTime>59919</TotalTime>
  <Words>1208</Words>
  <Application>Microsoft Office PowerPoint</Application>
  <PresentationFormat>Custom</PresentationFormat>
  <Paragraphs>223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Adobe Heiti Std R</vt:lpstr>
      <vt:lpstr>Arial</vt:lpstr>
      <vt:lpstr>Calibri</vt:lpstr>
      <vt:lpstr>Calibri Light</vt:lpstr>
      <vt:lpstr>Consolas</vt:lpstr>
      <vt:lpstr>Gotham Book</vt:lpstr>
      <vt:lpstr>Gotham Light</vt:lpstr>
      <vt:lpstr>Helvetica Neue</vt:lpstr>
      <vt:lpstr>HelveticaNeueLT Pro 45 Lt</vt:lpstr>
      <vt:lpstr>Merriweather Sans</vt:lpstr>
      <vt:lpstr>Tahoma</vt:lpstr>
      <vt:lpstr>3_Office Theme</vt:lpstr>
      <vt:lpstr>Office Theme</vt:lpstr>
      <vt:lpstr>1_Office Theme</vt:lpstr>
      <vt:lpstr>2_Office Theme</vt:lpstr>
      <vt:lpstr>PowerPoint Presentation</vt:lpstr>
      <vt:lpstr>Objective </vt:lpstr>
      <vt:lpstr>Spring Cloud </vt:lpstr>
      <vt:lpstr>Spring Cloud</vt:lpstr>
      <vt:lpstr>Components of Spring Cloud</vt:lpstr>
      <vt:lpstr> Why Micro Services Architecture? </vt:lpstr>
      <vt:lpstr>Patterns in Micro services Architecture </vt:lpstr>
      <vt:lpstr>Micro services Architecture via Netflix Components </vt:lpstr>
      <vt:lpstr>Spring Boot &amp; Spring Cloud Netflix OSS – Micro Service Architecture </vt:lpstr>
      <vt:lpstr>Example: Spring Cloud + Netflix OSS</vt:lpstr>
      <vt:lpstr>Service Registration/Discovery</vt:lpstr>
      <vt:lpstr>Spring Cloud Config</vt:lpstr>
      <vt:lpstr>Config Server </vt:lpstr>
      <vt:lpstr> Intelligent Routing with Spring Cloud &amp; Netflix Zuul</vt:lpstr>
      <vt:lpstr>Load balancing</vt:lpstr>
      <vt:lpstr>Fault tolerance and Circuit breaker 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: Spring Boot</dc:title>
  <dc:creator>Rijuvan Ansari</dc:creator>
  <cp:lastModifiedBy>Rijuvan Ansari</cp:lastModifiedBy>
  <cp:revision>2735</cp:revision>
  <cp:lastPrinted>2016-10-25T21:40:29Z</cp:lastPrinted>
  <dcterms:created xsi:type="dcterms:W3CDTF">2014-12-12T09:04:07Z</dcterms:created>
  <dcterms:modified xsi:type="dcterms:W3CDTF">2018-09-17T11:17:16Z</dcterms:modified>
</cp:coreProperties>
</file>