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1032" r:id="rId6"/>
    <p:sldId id="260" r:id="rId7"/>
    <p:sldId id="1029" r:id="rId8"/>
    <p:sldId id="1030" r:id="rId9"/>
    <p:sldId id="1031" r:id="rId10"/>
    <p:sldId id="1033" r:id="rId11"/>
    <p:sldId id="1034" r:id="rId12"/>
    <p:sldId id="1035" r:id="rId13"/>
    <p:sldId id="1036" r:id="rId14"/>
    <p:sldId id="1037" r:id="rId15"/>
    <p:sldId id="1038" r:id="rId16"/>
    <p:sldId id="1039" r:id="rId17"/>
    <p:sldId id="1040" r:id="rId18"/>
    <p:sldId id="1041" r:id="rId19"/>
    <p:sldId id="1062" r:id="rId20"/>
    <p:sldId id="1063" r:id="rId21"/>
    <p:sldId id="1064" r:id="rId22"/>
    <p:sldId id="315" r:id="rId23"/>
    <p:sldId id="316" r:id="rId24"/>
    <p:sldId id="317" r:id="rId25"/>
    <p:sldId id="318" r:id="rId26"/>
    <p:sldId id="319" r:id="rId27"/>
    <p:sldId id="320" r:id="rId28"/>
    <p:sldId id="321" r:id="rId29"/>
    <p:sldId id="322" r:id="rId30"/>
    <p:sldId id="323" r:id="rId31"/>
    <p:sldId id="1042" r:id="rId32"/>
    <p:sldId id="1048" r:id="rId33"/>
    <p:sldId id="1049" r:id="rId34"/>
    <p:sldId id="1043" r:id="rId35"/>
    <p:sldId id="1044" r:id="rId36"/>
    <p:sldId id="1045" r:id="rId37"/>
    <p:sldId id="1046" r:id="rId38"/>
    <p:sldId id="1067" r:id="rId39"/>
    <p:sldId id="1068" r:id="rId40"/>
    <p:sldId id="1069" r:id="rId41"/>
    <p:sldId id="1070" r:id="rId42"/>
    <p:sldId id="1071" r:id="rId43"/>
    <p:sldId id="1072" r:id="rId44"/>
    <p:sldId id="585" r:id="rId45"/>
    <p:sldId id="586" r:id="rId46"/>
    <p:sldId id="587" r:id="rId47"/>
    <p:sldId id="588" r:id="rId48"/>
    <p:sldId id="589" r:id="rId49"/>
    <p:sldId id="590" r:id="rId50"/>
    <p:sldId id="1053" r:id="rId51"/>
    <p:sldId id="1060" r:id="rId52"/>
    <p:sldId id="1061" r:id="rId53"/>
    <p:sldId id="1054" r:id="rId54"/>
    <p:sldId id="1055" r:id="rId55"/>
    <p:sldId id="1056" r:id="rId56"/>
    <p:sldId id="1057" r:id="rId57"/>
    <p:sldId id="1058" r:id="rId58"/>
    <p:sldId id="1059" r:id="rId59"/>
    <p:sldId id="1047" r:id="rId60"/>
    <p:sldId id="1051" r:id="rId61"/>
    <p:sldId id="1050" r:id="rId62"/>
    <p:sldId id="1052" r:id="rId63"/>
    <p:sldId id="1065" r:id="rId64"/>
    <p:sldId id="1066" r:id="rId65"/>
    <p:sldId id="1073" r:id="rId6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7F1176-23AC-48EF-9208-7EE86BFF67A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84F35EF-3B71-407C-92E1-8E10284D7F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7A1E4EC-EED2-4E3E-8EBA-A3E8DFD73BB0}"/>
              </a:ext>
            </a:extLst>
          </p:cNvPr>
          <p:cNvSpPr>
            <a:spLocks noGrp="1"/>
          </p:cNvSpPr>
          <p:nvPr>
            <p:ph type="dt" sz="half" idx="10"/>
          </p:nvPr>
        </p:nvSpPr>
        <p:spPr/>
        <p:txBody>
          <a:bodyPr/>
          <a:lstStyle/>
          <a:p>
            <a:fld id="{6036FB20-7026-440E-8513-CB38B5D48C32}" type="datetimeFigureOut">
              <a:rPr lang="zh-CN" altLang="en-US" smtClean="0"/>
              <a:t>2020/12/2</a:t>
            </a:fld>
            <a:endParaRPr lang="zh-CN" altLang="en-US"/>
          </a:p>
        </p:txBody>
      </p:sp>
      <p:sp>
        <p:nvSpPr>
          <p:cNvPr id="5" name="页脚占位符 4">
            <a:extLst>
              <a:ext uri="{FF2B5EF4-FFF2-40B4-BE49-F238E27FC236}">
                <a16:creationId xmlns:a16="http://schemas.microsoft.com/office/drawing/2014/main" id="{A6C68C33-54E7-45D7-85FF-443ADA3C17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51C866-2A1D-443E-A004-AC10256FCF10}"/>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7032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A389E-B625-42C9-8EF5-E30E83821CC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E766B2C-C25F-49B9-BF61-95A001B1B24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8E2575-EC92-46E6-8FBA-FF25FE76F0A7}"/>
              </a:ext>
            </a:extLst>
          </p:cNvPr>
          <p:cNvSpPr>
            <a:spLocks noGrp="1"/>
          </p:cNvSpPr>
          <p:nvPr>
            <p:ph type="dt" sz="half" idx="10"/>
          </p:nvPr>
        </p:nvSpPr>
        <p:spPr/>
        <p:txBody>
          <a:bodyPr/>
          <a:lstStyle/>
          <a:p>
            <a:fld id="{6036FB20-7026-440E-8513-CB38B5D48C32}" type="datetimeFigureOut">
              <a:rPr lang="zh-CN" altLang="en-US" smtClean="0"/>
              <a:t>2020/12/2</a:t>
            </a:fld>
            <a:endParaRPr lang="zh-CN" altLang="en-US"/>
          </a:p>
        </p:txBody>
      </p:sp>
      <p:sp>
        <p:nvSpPr>
          <p:cNvPr id="5" name="页脚占位符 4">
            <a:extLst>
              <a:ext uri="{FF2B5EF4-FFF2-40B4-BE49-F238E27FC236}">
                <a16:creationId xmlns:a16="http://schemas.microsoft.com/office/drawing/2014/main" id="{FE8FFFD3-A536-48B9-8A85-5AA4FD049F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5E2884-ADDB-439D-8FA5-1D7FBE3694B2}"/>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622075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CE3C92C-C6CE-4F69-9F45-A3895AA875F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D5CFEF4-9EE1-4CD6-AEB7-42396B4F9BE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CE19F3-7DD0-4CF7-ACA8-FB0D6721D987}"/>
              </a:ext>
            </a:extLst>
          </p:cNvPr>
          <p:cNvSpPr>
            <a:spLocks noGrp="1"/>
          </p:cNvSpPr>
          <p:nvPr>
            <p:ph type="dt" sz="half" idx="10"/>
          </p:nvPr>
        </p:nvSpPr>
        <p:spPr/>
        <p:txBody>
          <a:bodyPr/>
          <a:lstStyle/>
          <a:p>
            <a:fld id="{6036FB20-7026-440E-8513-CB38B5D48C32}" type="datetimeFigureOut">
              <a:rPr lang="zh-CN" altLang="en-US" smtClean="0"/>
              <a:t>2020/12/2</a:t>
            </a:fld>
            <a:endParaRPr lang="zh-CN" altLang="en-US"/>
          </a:p>
        </p:txBody>
      </p:sp>
      <p:sp>
        <p:nvSpPr>
          <p:cNvPr id="5" name="页脚占位符 4">
            <a:extLst>
              <a:ext uri="{FF2B5EF4-FFF2-40B4-BE49-F238E27FC236}">
                <a16:creationId xmlns:a16="http://schemas.microsoft.com/office/drawing/2014/main" id="{11C01134-7AED-4C55-997F-4A5B865BD8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C12C54-A49B-4F42-81F7-0C9CE2C7118B}"/>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2735290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8EC70-39AE-4522-A070-51868AF05DD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B5AE2C-B2BB-4294-861D-8FCD4E11A03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2BB0D1-7B88-4129-90C0-D5ABB2FBBDA2}"/>
              </a:ext>
            </a:extLst>
          </p:cNvPr>
          <p:cNvSpPr>
            <a:spLocks noGrp="1"/>
          </p:cNvSpPr>
          <p:nvPr>
            <p:ph type="dt" sz="half" idx="10"/>
          </p:nvPr>
        </p:nvSpPr>
        <p:spPr/>
        <p:txBody>
          <a:bodyPr/>
          <a:lstStyle/>
          <a:p>
            <a:fld id="{6036FB20-7026-440E-8513-CB38B5D48C32}" type="datetimeFigureOut">
              <a:rPr lang="zh-CN" altLang="en-US" smtClean="0"/>
              <a:t>2020/12/2</a:t>
            </a:fld>
            <a:endParaRPr lang="zh-CN" altLang="en-US"/>
          </a:p>
        </p:txBody>
      </p:sp>
      <p:sp>
        <p:nvSpPr>
          <p:cNvPr id="5" name="页脚占位符 4">
            <a:extLst>
              <a:ext uri="{FF2B5EF4-FFF2-40B4-BE49-F238E27FC236}">
                <a16:creationId xmlns:a16="http://schemas.microsoft.com/office/drawing/2014/main" id="{4E0696A3-674A-41F2-9E08-5044FE7F6F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891E8F-1654-4159-8ADB-302635B745A3}"/>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351520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30F1E-E470-492A-97AB-C99E4291F73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10A42B2-134C-4152-97B2-86794FD24A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1981D67-DE42-4FA7-AE34-E6F6316E8F60}"/>
              </a:ext>
            </a:extLst>
          </p:cNvPr>
          <p:cNvSpPr>
            <a:spLocks noGrp="1"/>
          </p:cNvSpPr>
          <p:nvPr>
            <p:ph type="dt" sz="half" idx="10"/>
          </p:nvPr>
        </p:nvSpPr>
        <p:spPr/>
        <p:txBody>
          <a:bodyPr/>
          <a:lstStyle/>
          <a:p>
            <a:fld id="{6036FB20-7026-440E-8513-CB38B5D48C32}" type="datetimeFigureOut">
              <a:rPr lang="zh-CN" altLang="en-US" smtClean="0"/>
              <a:t>2020/12/2</a:t>
            </a:fld>
            <a:endParaRPr lang="zh-CN" altLang="en-US"/>
          </a:p>
        </p:txBody>
      </p:sp>
      <p:sp>
        <p:nvSpPr>
          <p:cNvPr id="5" name="页脚占位符 4">
            <a:extLst>
              <a:ext uri="{FF2B5EF4-FFF2-40B4-BE49-F238E27FC236}">
                <a16:creationId xmlns:a16="http://schemas.microsoft.com/office/drawing/2014/main" id="{63B43C20-B9FC-48D2-8158-B9A520C8AF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671C5F-1BEF-4A28-B9ED-B12183D63124}"/>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30009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224E49-7A1F-4015-BA9B-4A1A38E8AD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D17F1D6-AEB0-44C3-B43B-BE309556715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BFF9573-ACCB-4F36-B1C7-0E985DFFFEF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D0F3124-982C-4049-AC94-F20D64BE8EF8}"/>
              </a:ext>
            </a:extLst>
          </p:cNvPr>
          <p:cNvSpPr>
            <a:spLocks noGrp="1"/>
          </p:cNvSpPr>
          <p:nvPr>
            <p:ph type="dt" sz="half" idx="10"/>
          </p:nvPr>
        </p:nvSpPr>
        <p:spPr/>
        <p:txBody>
          <a:bodyPr/>
          <a:lstStyle/>
          <a:p>
            <a:fld id="{6036FB20-7026-440E-8513-CB38B5D48C32}" type="datetimeFigureOut">
              <a:rPr lang="zh-CN" altLang="en-US" smtClean="0"/>
              <a:t>2020/12/2</a:t>
            </a:fld>
            <a:endParaRPr lang="zh-CN" altLang="en-US"/>
          </a:p>
        </p:txBody>
      </p:sp>
      <p:sp>
        <p:nvSpPr>
          <p:cNvPr id="6" name="页脚占位符 5">
            <a:extLst>
              <a:ext uri="{FF2B5EF4-FFF2-40B4-BE49-F238E27FC236}">
                <a16:creationId xmlns:a16="http://schemas.microsoft.com/office/drawing/2014/main" id="{18BFDD45-4D2D-4953-86D0-3048A62CF1B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DEDB13-E3B1-4E90-88D2-9E237BCB7F3F}"/>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3720823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2148C8-8384-47F6-B5AB-ACDD732311D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5F39366-FC85-48F6-BD25-57CA90895F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17DF5CC-A9EF-40AD-9615-8B07A603A3B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44E2261-4A50-4E04-808C-DAB1B088AA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CFB080-F561-47B1-837E-BEA2E80F6C6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9C26E04-BC38-489B-85E3-F7CCE1EF0246}"/>
              </a:ext>
            </a:extLst>
          </p:cNvPr>
          <p:cNvSpPr>
            <a:spLocks noGrp="1"/>
          </p:cNvSpPr>
          <p:nvPr>
            <p:ph type="dt" sz="half" idx="10"/>
          </p:nvPr>
        </p:nvSpPr>
        <p:spPr/>
        <p:txBody>
          <a:bodyPr/>
          <a:lstStyle/>
          <a:p>
            <a:fld id="{6036FB20-7026-440E-8513-CB38B5D48C32}" type="datetimeFigureOut">
              <a:rPr lang="zh-CN" altLang="en-US" smtClean="0"/>
              <a:t>2020/12/2</a:t>
            </a:fld>
            <a:endParaRPr lang="zh-CN" altLang="en-US"/>
          </a:p>
        </p:txBody>
      </p:sp>
      <p:sp>
        <p:nvSpPr>
          <p:cNvPr id="8" name="页脚占位符 7">
            <a:extLst>
              <a:ext uri="{FF2B5EF4-FFF2-40B4-BE49-F238E27FC236}">
                <a16:creationId xmlns:a16="http://schemas.microsoft.com/office/drawing/2014/main" id="{6012957D-F6AC-4537-A6EC-F8335A09EED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A4AFB84-EEEA-4379-8F20-D1DCAC0FA972}"/>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3130553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11B9BC-5F19-46F3-B353-87C5BCF4A51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265C182-B9D7-4E26-B118-DD1AEECFA0B2}"/>
              </a:ext>
            </a:extLst>
          </p:cNvPr>
          <p:cNvSpPr>
            <a:spLocks noGrp="1"/>
          </p:cNvSpPr>
          <p:nvPr>
            <p:ph type="dt" sz="half" idx="10"/>
          </p:nvPr>
        </p:nvSpPr>
        <p:spPr/>
        <p:txBody>
          <a:bodyPr/>
          <a:lstStyle/>
          <a:p>
            <a:fld id="{6036FB20-7026-440E-8513-CB38B5D48C32}" type="datetimeFigureOut">
              <a:rPr lang="zh-CN" altLang="en-US" smtClean="0"/>
              <a:t>2020/12/2</a:t>
            </a:fld>
            <a:endParaRPr lang="zh-CN" altLang="en-US"/>
          </a:p>
        </p:txBody>
      </p:sp>
      <p:sp>
        <p:nvSpPr>
          <p:cNvPr id="4" name="页脚占位符 3">
            <a:extLst>
              <a:ext uri="{FF2B5EF4-FFF2-40B4-BE49-F238E27FC236}">
                <a16:creationId xmlns:a16="http://schemas.microsoft.com/office/drawing/2014/main" id="{38CC4D01-CC08-4343-9AC5-3848EBAC0E6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EE4EB3A-6BAB-481C-B855-19DC2A626625}"/>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4175145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FCB3882-D1B6-47F1-89CE-040274032447}"/>
              </a:ext>
            </a:extLst>
          </p:cNvPr>
          <p:cNvSpPr>
            <a:spLocks noGrp="1"/>
          </p:cNvSpPr>
          <p:nvPr>
            <p:ph type="dt" sz="half" idx="10"/>
          </p:nvPr>
        </p:nvSpPr>
        <p:spPr/>
        <p:txBody>
          <a:bodyPr/>
          <a:lstStyle/>
          <a:p>
            <a:fld id="{6036FB20-7026-440E-8513-CB38B5D48C32}" type="datetimeFigureOut">
              <a:rPr lang="zh-CN" altLang="en-US" smtClean="0"/>
              <a:t>2020/12/2</a:t>
            </a:fld>
            <a:endParaRPr lang="zh-CN" altLang="en-US"/>
          </a:p>
        </p:txBody>
      </p:sp>
      <p:sp>
        <p:nvSpPr>
          <p:cNvPr id="3" name="页脚占位符 2">
            <a:extLst>
              <a:ext uri="{FF2B5EF4-FFF2-40B4-BE49-F238E27FC236}">
                <a16:creationId xmlns:a16="http://schemas.microsoft.com/office/drawing/2014/main" id="{6AAD6907-7DAB-4433-A996-974272A7435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0C5D868-2A7D-41C4-9342-3DAF75B0DDD9}"/>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3293290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240CC4-17A1-485D-8DA4-A61FF680EF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812B77F-0D35-4DCB-97B9-D804F30745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66AAFD7-9E67-4C97-B63B-869EDC17A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3358DC-1853-4339-866A-BB70BCF4B2E6}"/>
              </a:ext>
            </a:extLst>
          </p:cNvPr>
          <p:cNvSpPr>
            <a:spLocks noGrp="1"/>
          </p:cNvSpPr>
          <p:nvPr>
            <p:ph type="dt" sz="half" idx="10"/>
          </p:nvPr>
        </p:nvSpPr>
        <p:spPr/>
        <p:txBody>
          <a:bodyPr/>
          <a:lstStyle/>
          <a:p>
            <a:fld id="{6036FB20-7026-440E-8513-CB38B5D48C32}" type="datetimeFigureOut">
              <a:rPr lang="zh-CN" altLang="en-US" smtClean="0"/>
              <a:t>2020/12/2</a:t>
            </a:fld>
            <a:endParaRPr lang="zh-CN" altLang="en-US"/>
          </a:p>
        </p:txBody>
      </p:sp>
      <p:sp>
        <p:nvSpPr>
          <p:cNvPr id="6" name="页脚占位符 5">
            <a:extLst>
              <a:ext uri="{FF2B5EF4-FFF2-40B4-BE49-F238E27FC236}">
                <a16:creationId xmlns:a16="http://schemas.microsoft.com/office/drawing/2014/main" id="{1986D904-9860-4BF7-ADBC-8CAC4CDDFD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77C1B8-9911-4908-A2FF-055635B784D2}"/>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4066924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4F068-18E8-4928-AF7B-2F55596A986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E0D6536-1D51-47F4-BB0D-AE8CDA0C7C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1B4121D-0412-40CF-ACD0-42BDEC9A4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01909F-279E-4000-B300-80BB4243C732}"/>
              </a:ext>
            </a:extLst>
          </p:cNvPr>
          <p:cNvSpPr>
            <a:spLocks noGrp="1"/>
          </p:cNvSpPr>
          <p:nvPr>
            <p:ph type="dt" sz="half" idx="10"/>
          </p:nvPr>
        </p:nvSpPr>
        <p:spPr/>
        <p:txBody>
          <a:bodyPr/>
          <a:lstStyle/>
          <a:p>
            <a:fld id="{6036FB20-7026-440E-8513-CB38B5D48C32}" type="datetimeFigureOut">
              <a:rPr lang="zh-CN" altLang="en-US" smtClean="0"/>
              <a:t>2020/12/2</a:t>
            </a:fld>
            <a:endParaRPr lang="zh-CN" altLang="en-US"/>
          </a:p>
        </p:txBody>
      </p:sp>
      <p:sp>
        <p:nvSpPr>
          <p:cNvPr id="6" name="页脚占位符 5">
            <a:extLst>
              <a:ext uri="{FF2B5EF4-FFF2-40B4-BE49-F238E27FC236}">
                <a16:creationId xmlns:a16="http://schemas.microsoft.com/office/drawing/2014/main" id="{D24BB3DE-D32D-424F-9410-24AE3E866C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341406-1FD0-4E17-B03C-0F2198C65B99}"/>
              </a:ext>
            </a:extLst>
          </p:cNvPr>
          <p:cNvSpPr>
            <a:spLocks noGrp="1"/>
          </p:cNvSpPr>
          <p:nvPr>
            <p:ph type="sldNum" sz="quarter" idx="12"/>
          </p:nvPr>
        </p:nvSpPr>
        <p:spPr/>
        <p:txBody>
          <a:body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922638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640F953-8077-4A4D-8DE6-C7DB8F3275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4236D54-CBBA-4244-8D16-1E9CD5C636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7A7CF9-2D4F-4DD6-8522-9B4BA258A1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6FB20-7026-440E-8513-CB38B5D48C32}" type="datetimeFigureOut">
              <a:rPr lang="zh-CN" altLang="en-US" smtClean="0"/>
              <a:t>2020/12/2</a:t>
            </a:fld>
            <a:endParaRPr lang="zh-CN" altLang="en-US"/>
          </a:p>
        </p:txBody>
      </p:sp>
      <p:sp>
        <p:nvSpPr>
          <p:cNvPr id="5" name="页脚占位符 4">
            <a:extLst>
              <a:ext uri="{FF2B5EF4-FFF2-40B4-BE49-F238E27FC236}">
                <a16:creationId xmlns:a16="http://schemas.microsoft.com/office/drawing/2014/main" id="{2E5D814B-2E9D-4526-ADDE-26D7289C89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C18457E-71DA-4D5B-B123-A0ED128519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78CADD-4E30-40B0-AA6A-DB0214C928FB}" type="slidenum">
              <a:rPr lang="zh-CN" altLang="en-US" smtClean="0"/>
              <a:t>‹#›</a:t>
            </a:fld>
            <a:endParaRPr lang="zh-CN" altLang="en-US"/>
          </a:p>
        </p:txBody>
      </p:sp>
    </p:spTree>
    <p:extLst>
      <p:ext uri="{BB962C8B-B14F-4D97-AF65-F5344CB8AC3E}">
        <p14:creationId xmlns:p14="http://schemas.microsoft.com/office/powerpoint/2010/main" val="2683946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1DAA3-F4B0-41B3-91E5-D68970D821C6}"/>
              </a:ext>
            </a:extLst>
          </p:cNvPr>
          <p:cNvSpPr>
            <a:spLocks noGrp="1"/>
          </p:cNvSpPr>
          <p:nvPr>
            <p:ph type="ctrTitle"/>
          </p:nvPr>
        </p:nvSpPr>
        <p:spPr/>
        <p:txBody>
          <a:bodyPr/>
          <a:lstStyle/>
          <a:p>
            <a:r>
              <a:rPr lang="zh-CN" altLang="en-US" dirty="0"/>
              <a:t>数据结构内容的梳理</a:t>
            </a:r>
          </a:p>
        </p:txBody>
      </p:sp>
      <p:sp>
        <p:nvSpPr>
          <p:cNvPr id="3" name="副标题 2">
            <a:extLst>
              <a:ext uri="{FF2B5EF4-FFF2-40B4-BE49-F238E27FC236}">
                <a16:creationId xmlns:a16="http://schemas.microsoft.com/office/drawing/2014/main" id="{C3C2B41B-02B0-4CAB-AA01-50E2BA8A9B25}"/>
              </a:ext>
            </a:extLst>
          </p:cNvPr>
          <p:cNvSpPr>
            <a:spLocks noGrp="1"/>
          </p:cNvSpPr>
          <p:nvPr>
            <p:ph type="subTitle" idx="1"/>
          </p:nvPr>
        </p:nvSpPr>
        <p:spPr/>
        <p:txBody>
          <a:bodyPr/>
          <a:lstStyle/>
          <a:p>
            <a:r>
              <a:rPr lang="zh-CN" altLang="en-US" dirty="0"/>
              <a:t>成都七中 </a:t>
            </a:r>
            <a:r>
              <a:rPr lang="en-US" altLang="zh-CN" dirty="0"/>
              <a:t>nzhtl1477</a:t>
            </a:r>
            <a:endParaRPr lang="zh-CN" altLang="en-US" dirty="0"/>
          </a:p>
        </p:txBody>
      </p:sp>
    </p:spTree>
    <p:extLst>
      <p:ext uri="{BB962C8B-B14F-4D97-AF65-F5344CB8AC3E}">
        <p14:creationId xmlns:p14="http://schemas.microsoft.com/office/powerpoint/2010/main" val="462297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06C70-ECA6-4D02-B9E1-E7FC21B5082C}"/>
              </a:ext>
            </a:extLst>
          </p:cNvPr>
          <p:cNvSpPr>
            <a:spLocks noGrp="1"/>
          </p:cNvSpPr>
          <p:nvPr>
            <p:ph type="title"/>
          </p:nvPr>
        </p:nvSpPr>
        <p:spPr/>
        <p:txBody>
          <a:bodyPr/>
          <a:lstStyle/>
          <a:p>
            <a:r>
              <a:rPr lang="en-US" altLang="zh-CN" dirty="0"/>
              <a:t>Luogu6617</a:t>
            </a:r>
            <a:r>
              <a:rPr lang="zh-CN" altLang="en-US" dirty="0"/>
              <a:t>查找 </a:t>
            </a:r>
            <a:r>
              <a:rPr lang="en-US" altLang="zh-CN" dirty="0"/>
              <a:t>Search</a:t>
            </a:r>
            <a:endParaRPr lang="zh-CN" altLang="en-US" dirty="0"/>
          </a:p>
        </p:txBody>
      </p:sp>
      <p:sp>
        <p:nvSpPr>
          <p:cNvPr id="3" name="内容占位符 2">
            <a:extLst>
              <a:ext uri="{FF2B5EF4-FFF2-40B4-BE49-F238E27FC236}">
                <a16:creationId xmlns:a16="http://schemas.microsoft.com/office/drawing/2014/main" id="{38C8CE0E-A8EE-4EB3-8DD9-C63ABE17BE3C}"/>
              </a:ext>
            </a:extLst>
          </p:cNvPr>
          <p:cNvSpPr>
            <a:spLocks noGrp="1"/>
          </p:cNvSpPr>
          <p:nvPr>
            <p:ph idx="1"/>
          </p:nvPr>
        </p:nvSpPr>
        <p:spPr/>
        <p:txBody>
          <a:bodyPr/>
          <a:lstStyle/>
          <a:p>
            <a:r>
              <a:rPr lang="zh-CN" altLang="en-US" dirty="0"/>
              <a:t>序列，给定</a:t>
            </a:r>
            <a:r>
              <a:rPr lang="zh-CN" altLang="en-US" dirty="0">
                <a:solidFill>
                  <a:srgbClr val="FF0000"/>
                </a:solidFill>
              </a:rPr>
              <a:t>常数</a:t>
            </a:r>
            <a:r>
              <a:rPr lang="en-US" altLang="zh-CN" dirty="0">
                <a:solidFill>
                  <a:srgbClr val="FF0000"/>
                </a:solidFill>
              </a:rPr>
              <a:t>w</a:t>
            </a:r>
          </a:p>
          <a:p>
            <a:r>
              <a:rPr lang="en-US" altLang="zh-CN" dirty="0"/>
              <a:t>1.</a:t>
            </a:r>
            <a:r>
              <a:rPr lang="zh-CN" altLang="en-US" dirty="0"/>
              <a:t>单点修改</a:t>
            </a:r>
            <a:endParaRPr lang="en-US" altLang="zh-CN" dirty="0"/>
          </a:p>
          <a:p>
            <a:r>
              <a:rPr lang="en-US" altLang="zh-CN" dirty="0"/>
              <a:t>2.</a:t>
            </a:r>
            <a:r>
              <a:rPr lang="zh-CN" altLang="en-US" dirty="0"/>
              <a:t>查询区间</a:t>
            </a:r>
            <a:r>
              <a:rPr lang="zh-CN" altLang="en-US" dirty="0">
                <a:solidFill>
                  <a:srgbClr val="FF0000"/>
                </a:solidFill>
              </a:rPr>
              <a:t>是否存在</a:t>
            </a:r>
            <a:r>
              <a:rPr lang="zh-CN" altLang="en-US" dirty="0"/>
              <a:t>两个数和为</a:t>
            </a:r>
            <a:r>
              <a:rPr lang="en-US" altLang="zh-CN" dirty="0"/>
              <a:t>w</a:t>
            </a:r>
          </a:p>
          <a:p>
            <a:r>
              <a:rPr lang="en-US" altLang="zh-CN" dirty="0"/>
              <a:t>5e5,4s</a:t>
            </a:r>
            <a:endParaRPr lang="zh-CN" altLang="en-US" dirty="0"/>
          </a:p>
        </p:txBody>
      </p:sp>
    </p:spTree>
    <p:extLst>
      <p:ext uri="{BB962C8B-B14F-4D97-AF65-F5344CB8AC3E}">
        <p14:creationId xmlns:p14="http://schemas.microsoft.com/office/powerpoint/2010/main" val="1461577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092DB-2CA1-4675-9EB5-33AD76A53D0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565F3B4-81E1-4366-8CDA-DBA5DCAB879D}"/>
              </a:ext>
            </a:extLst>
          </p:cNvPr>
          <p:cNvSpPr>
            <a:spLocks noGrp="1"/>
          </p:cNvSpPr>
          <p:nvPr>
            <p:ph idx="1"/>
          </p:nvPr>
        </p:nvSpPr>
        <p:spPr/>
        <p:txBody>
          <a:bodyPr/>
          <a:lstStyle/>
          <a:p>
            <a:r>
              <a:rPr lang="zh-CN" altLang="en-US" dirty="0"/>
              <a:t>看到问题可以先想到二维数点的转化</a:t>
            </a:r>
            <a:endParaRPr lang="en-US" altLang="zh-CN" dirty="0"/>
          </a:p>
          <a:p>
            <a:r>
              <a:rPr lang="zh-CN" altLang="en-US" dirty="0"/>
              <a:t>每个点</a:t>
            </a:r>
            <a:r>
              <a:rPr lang="en-US" altLang="zh-CN" dirty="0"/>
              <a:t>x</a:t>
            </a:r>
            <a:r>
              <a:rPr lang="zh-CN" altLang="en-US" dirty="0"/>
              <a:t>，设置其前驱为离其最近的</a:t>
            </a:r>
            <a:r>
              <a:rPr lang="en-US" altLang="zh-CN" dirty="0"/>
              <a:t>w-x</a:t>
            </a:r>
            <a:r>
              <a:rPr lang="zh-CN" altLang="en-US" dirty="0"/>
              <a:t>的位置</a:t>
            </a:r>
            <a:endParaRPr lang="en-US" altLang="zh-CN" dirty="0"/>
          </a:p>
          <a:p>
            <a:r>
              <a:rPr lang="zh-CN" altLang="en-US" dirty="0"/>
              <a:t>这个和区间颜色数的转化类似</a:t>
            </a:r>
            <a:endParaRPr lang="en-US" altLang="zh-CN" dirty="0"/>
          </a:p>
          <a:p>
            <a:r>
              <a:rPr lang="zh-CN" altLang="en-US" dirty="0"/>
              <a:t>如何带修改？</a:t>
            </a:r>
          </a:p>
        </p:txBody>
      </p:sp>
    </p:spTree>
    <p:extLst>
      <p:ext uri="{BB962C8B-B14F-4D97-AF65-F5344CB8AC3E}">
        <p14:creationId xmlns:p14="http://schemas.microsoft.com/office/powerpoint/2010/main" val="550697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67D7D-A94E-4337-A56A-0D76C72EC80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207F31F-2C16-4351-9E50-DDC96919A452}"/>
              </a:ext>
            </a:extLst>
          </p:cNvPr>
          <p:cNvSpPr>
            <a:spLocks noGrp="1"/>
          </p:cNvSpPr>
          <p:nvPr>
            <p:ph idx="1"/>
          </p:nvPr>
        </p:nvSpPr>
        <p:spPr/>
        <p:txBody>
          <a:bodyPr/>
          <a:lstStyle/>
          <a:p>
            <a:r>
              <a:rPr lang="zh-CN" altLang="en-US" dirty="0"/>
              <a:t>每次修改可能影响</a:t>
            </a:r>
            <a:r>
              <a:rPr lang="en-US" altLang="zh-CN" dirty="0"/>
              <a:t>O(n)</a:t>
            </a:r>
            <a:r>
              <a:rPr lang="zh-CN" altLang="en-US" dirty="0"/>
              <a:t>个位置：</a:t>
            </a:r>
            <a:endParaRPr lang="en-US" altLang="zh-CN" dirty="0"/>
          </a:p>
          <a:p>
            <a:r>
              <a:rPr lang="en-US" altLang="zh-CN" dirty="0"/>
              <a:t>w-x x </a:t>
            </a:r>
            <a:r>
              <a:rPr lang="en-US" altLang="zh-CN" dirty="0" err="1"/>
              <a:t>x</a:t>
            </a:r>
            <a:r>
              <a:rPr lang="en-US" altLang="zh-CN" dirty="0"/>
              <a:t> </a:t>
            </a:r>
            <a:r>
              <a:rPr lang="en-US" altLang="zh-CN" dirty="0" err="1"/>
              <a:t>x</a:t>
            </a:r>
            <a:r>
              <a:rPr lang="en-US" altLang="zh-CN" dirty="0"/>
              <a:t> </a:t>
            </a:r>
            <a:r>
              <a:rPr lang="en-US" altLang="zh-CN" dirty="0" err="1"/>
              <a:t>x</a:t>
            </a:r>
            <a:r>
              <a:rPr lang="en-US" altLang="zh-CN" dirty="0"/>
              <a:t> </a:t>
            </a:r>
            <a:r>
              <a:rPr lang="en-US" altLang="zh-CN" dirty="0" err="1"/>
              <a:t>x</a:t>
            </a:r>
            <a:r>
              <a:rPr lang="en-US" altLang="zh-CN" dirty="0"/>
              <a:t> </a:t>
            </a:r>
            <a:r>
              <a:rPr lang="en-US" altLang="zh-CN" dirty="0" err="1"/>
              <a:t>x</a:t>
            </a:r>
            <a:r>
              <a:rPr lang="en-US" altLang="zh-CN" dirty="0"/>
              <a:t>…</a:t>
            </a:r>
          </a:p>
          <a:p>
            <a:r>
              <a:rPr lang="zh-CN" altLang="en-US" dirty="0"/>
              <a:t>这样后面每个位置的前驱都是</a:t>
            </a:r>
            <a:r>
              <a:rPr lang="en-US" altLang="zh-CN" dirty="0"/>
              <a:t>w-x</a:t>
            </a:r>
          </a:p>
          <a:p>
            <a:r>
              <a:rPr lang="zh-CN" altLang="en-US" dirty="0"/>
              <a:t>如果修改了</a:t>
            </a:r>
            <a:r>
              <a:rPr lang="en-US" altLang="zh-CN" dirty="0"/>
              <a:t>w-x</a:t>
            </a:r>
            <a:r>
              <a:rPr lang="zh-CN" altLang="en-US" dirty="0"/>
              <a:t>的值，这样会导致</a:t>
            </a:r>
            <a:r>
              <a:rPr lang="en-US" altLang="zh-CN" dirty="0"/>
              <a:t>O(n)</a:t>
            </a:r>
            <a:r>
              <a:rPr lang="zh-CN" altLang="en-US" dirty="0"/>
              <a:t>个修改</a:t>
            </a:r>
            <a:endParaRPr lang="en-US" altLang="zh-CN" dirty="0"/>
          </a:p>
          <a:p>
            <a:r>
              <a:rPr lang="zh-CN" altLang="en-US" dirty="0"/>
              <a:t>观察性质？</a:t>
            </a:r>
          </a:p>
        </p:txBody>
      </p:sp>
    </p:spTree>
    <p:extLst>
      <p:ext uri="{BB962C8B-B14F-4D97-AF65-F5344CB8AC3E}">
        <p14:creationId xmlns:p14="http://schemas.microsoft.com/office/powerpoint/2010/main" val="1187827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76C68B-5838-49F6-9933-A1AAFF5E0AE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72E3E83-584E-4D9B-8325-B9B900C19175}"/>
              </a:ext>
            </a:extLst>
          </p:cNvPr>
          <p:cNvSpPr>
            <a:spLocks noGrp="1"/>
          </p:cNvSpPr>
          <p:nvPr>
            <p:ph idx="1"/>
          </p:nvPr>
        </p:nvSpPr>
        <p:spPr/>
        <p:txBody>
          <a:bodyPr/>
          <a:lstStyle/>
          <a:p>
            <a:r>
              <a:rPr lang="zh-CN" altLang="en-US" dirty="0"/>
              <a:t>注意到这个是存在性判定</a:t>
            </a:r>
            <a:endParaRPr lang="en-US" altLang="zh-CN" dirty="0"/>
          </a:p>
          <a:p>
            <a:r>
              <a:rPr lang="zh-CN" altLang="en-US" dirty="0"/>
              <a:t>如果存在两个</a:t>
            </a:r>
            <a:r>
              <a:rPr lang="en-US" altLang="zh-CN" dirty="0"/>
              <a:t>(i1,j1)</a:t>
            </a:r>
            <a:r>
              <a:rPr lang="zh-CN" altLang="en-US" dirty="0"/>
              <a:t>，</a:t>
            </a:r>
            <a:r>
              <a:rPr lang="en-US" altLang="zh-CN" dirty="0"/>
              <a:t>(i2,j2)</a:t>
            </a:r>
            <a:r>
              <a:rPr lang="zh-CN" altLang="en-US" dirty="0"/>
              <a:t>使得</a:t>
            </a:r>
            <a:r>
              <a:rPr lang="en-US" altLang="zh-CN" dirty="0"/>
              <a:t>a[i1]+a[j1]=</a:t>
            </a:r>
            <a:r>
              <a:rPr lang="en-US" altLang="zh-CN" dirty="0" err="1"/>
              <a:t>w,a</a:t>
            </a:r>
            <a:r>
              <a:rPr lang="en-US" altLang="zh-CN" dirty="0"/>
              <a:t>[i2]+a[j2]=w</a:t>
            </a:r>
            <a:r>
              <a:rPr lang="zh-CN" altLang="en-US" dirty="0"/>
              <a:t>，而且</a:t>
            </a:r>
            <a:r>
              <a:rPr lang="en-US" altLang="zh-CN" dirty="0"/>
              <a:t>[i2,j2]</a:t>
            </a:r>
            <a:r>
              <a:rPr lang="zh-CN" altLang="en-US" dirty="0"/>
              <a:t>包含了</a:t>
            </a:r>
            <a:r>
              <a:rPr lang="en-US" altLang="zh-CN" dirty="0"/>
              <a:t>[i1,j1]</a:t>
            </a:r>
            <a:r>
              <a:rPr lang="zh-CN" altLang="en-US" dirty="0"/>
              <a:t>，则</a:t>
            </a:r>
            <a:r>
              <a:rPr lang="en-US" altLang="zh-CN" dirty="0"/>
              <a:t>(i2,j2)</a:t>
            </a:r>
            <a:r>
              <a:rPr lang="zh-CN" altLang="en-US" dirty="0"/>
              <a:t>没有任何意义</a:t>
            </a:r>
            <a:endParaRPr lang="en-US" altLang="zh-CN" dirty="0"/>
          </a:p>
          <a:p>
            <a:r>
              <a:rPr lang="zh-CN" altLang="en-US" dirty="0"/>
              <a:t>这样每个点只存在</a:t>
            </a:r>
            <a:r>
              <a:rPr lang="en-US" altLang="zh-CN" dirty="0"/>
              <a:t>O(1)</a:t>
            </a:r>
            <a:r>
              <a:rPr lang="zh-CN" altLang="en-US" dirty="0"/>
              <a:t>个配对关系</a:t>
            </a:r>
            <a:endParaRPr lang="en-US" altLang="zh-CN" dirty="0"/>
          </a:p>
          <a:p>
            <a:endParaRPr lang="zh-CN" altLang="en-US" dirty="0"/>
          </a:p>
        </p:txBody>
      </p:sp>
    </p:spTree>
    <p:extLst>
      <p:ext uri="{BB962C8B-B14F-4D97-AF65-F5344CB8AC3E}">
        <p14:creationId xmlns:p14="http://schemas.microsoft.com/office/powerpoint/2010/main" val="3676433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E14200-B0C7-4F64-A8A9-9DCD097BD47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7E60710-A007-4D0A-942A-364334D41DEA}"/>
              </a:ext>
            </a:extLst>
          </p:cNvPr>
          <p:cNvSpPr>
            <a:spLocks noGrp="1"/>
          </p:cNvSpPr>
          <p:nvPr>
            <p:ph idx="1"/>
          </p:nvPr>
        </p:nvSpPr>
        <p:spPr/>
        <p:txBody>
          <a:bodyPr/>
          <a:lstStyle/>
          <a:p>
            <a:r>
              <a:rPr lang="zh-CN" altLang="en-US" dirty="0"/>
              <a:t>由于是存在性，所以我们维护</a:t>
            </a:r>
            <a:r>
              <a:rPr lang="en-US" altLang="zh-CN" dirty="0"/>
              <a:t>b[</a:t>
            </a:r>
            <a:r>
              <a:rPr lang="en-US" altLang="zh-CN" dirty="0" err="1"/>
              <a:t>i</a:t>
            </a:r>
            <a:r>
              <a:rPr lang="en-US" altLang="zh-CN" dirty="0"/>
              <a:t>]</a:t>
            </a:r>
            <a:r>
              <a:rPr lang="zh-CN" altLang="en-US" dirty="0"/>
              <a:t>表示每个点的前驱</a:t>
            </a:r>
            <a:endParaRPr lang="en-US" altLang="zh-CN" dirty="0"/>
          </a:p>
          <a:p>
            <a:r>
              <a:rPr lang="zh-CN" altLang="en-US" dirty="0"/>
              <a:t>如果区间</a:t>
            </a:r>
            <a:r>
              <a:rPr lang="en-US" altLang="zh-CN" dirty="0"/>
              <a:t>[</a:t>
            </a:r>
            <a:r>
              <a:rPr lang="en-US" altLang="zh-CN" dirty="0" err="1"/>
              <a:t>l,r</a:t>
            </a:r>
            <a:r>
              <a:rPr lang="en-US" altLang="zh-CN" dirty="0"/>
              <a:t>]</a:t>
            </a:r>
            <a:r>
              <a:rPr lang="zh-CN" altLang="en-US" dirty="0"/>
              <a:t>内</a:t>
            </a:r>
            <a:r>
              <a:rPr lang="en-US" altLang="zh-CN" dirty="0"/>
              <a:t>b[</a:t>
            </a:r>
            <a:r>
              <a:rPr lang="en-US" altLang="zh-CN" dirty="0" err="1"/>
              <a:t>i</a:t>
            </a:r>
            <a:r>
              <a:rPr lang="en-US" altLang="zh-CN" dirty="0"/>
              <a:t>]</a:t>
            </a:r>
            <a:r>
              <a:rPr lang="zh-CN" altLang="en-US" dirty="0"/>
              <a:t>最大值在</a:t>
            </a:r>
            <a:r>
              <a:rPr lang="en-US" altLang="zh-CN" dirty="0"/>
              <a:t>[</a:t>
            </a:r>
            <a:r>
              <a:rPr lang="en-US" altLang="zh-CN" dirty="0" err="1"/>
              <a:t>l,r</a:t>
            </a:r>
            <a:r>
              <a:rPr lang="en-US" altLang="zh-CN" dirty="0"/>
              <a:t>]</a:t>
            </a:r>
            <a:r>
              <a:rPr lang="zh-CN" altLang="en-US" dirty="0"/>
              <a:t>中，则存在，否则不存在</a:t>
            </a:r>
            <a:endParaRPr lang="en-US" altLang="zh-CN" dirty="0"/>
          </a:p>
          <a:p>
            <a:r>
              <a:rPr lang="zh-CN" altLang="en-US" dirty="0"/>
              <a:t>这样只需要</a:t>
            </a:r>
            <a:r>
              <a:rPr lang="en-US" altLang="zh-CN" dirty="0" err="1"/>
              <a:t>rmq</a:t>
            </a:r>
            <a:r>
              <a:rPr lang="zh-CN" altLang="en-US" dirty="0"/>
              <a:t>线段树，和</a:t>
            </a:r>
            <a:r>
              <a:rPr lang="en-US" altLang="zh-CN" dirty="0"/>
              <a:t>set</a:t>
            </a:r>
            <a:r>
              <a:rPr lang="zh-CN" altLang="en-US" dirty="0"/>
              <a:t>维护前驱后继即可</a:t>
            </a:r>
            <a:endParaRPr lang="en-US" altLang="zh-CN" dirty="0"/>
          </a:p>
          <a:p>
            <a:endParaRPr lang="en-US" altLang="zh-CN" dirty="0"/>
          </a:p>
          <a:p>
            <a:r>
              <a:rPr lang="en-US" altLang="zh-CN" dirty="0"/>
              <a:t>O( </a:t>
            </a:r>
            <a:r>
              <a:rPr lang="en-US" altLang="zh-CN" dirty="0" err="1"/>
              <a:t>n+mlogn</a:t>
            </a:r>
            <a:r>
              <a:rPr lang="en-US" altLang="zh-CN" dirty="0"/>
              <a:t> )</a:t>
            </a:r>
            <a:endParaRPr lang="zh-CN" altLang="en-US" dirty="0"/>
          </a:p>
        </p:txBody>
      </p:sp>
    </p:spTree>
    <p:extLst>
      <p:ext uri="{BB962C8B-B14F-4D97-AF65-F5344CB8AC3E}">
        <p14:creationId xmlns:p14="http://schemas.microsoft.com/office/powerpoint/2010/main" val="901455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4667B-A428-470F-8277-E620E1FA607B}"/>
              </a:ext>
            </a:extLst>
          </p:cNvPr>
          <p:cNvSpPr>
            <a:spLocks noGrp="1"/>
          </p:cNvSpPr>
          <p:nvPr>
            <p:ph type="title"/>
          </p:nvPr>
        </p:nvSpPr>
        <p:spPr/>
        <p:txBody>
          <a:bodyPr/>
          <a:lstStyle/>
          <a:p>
            <a:r>
              <a:rPr lang="en-US" altLang="zh-CN" dirty="0"/>
              <a:t>2.</a:t>
            </a:r>
            <a:r>
              <a:rPr lang="zh-CN" altLang="en-US" dirty="0"/>
              <a:t>带均摊的常见结构</a:t>
            </a:r>
          </a:p>
        </p:txBody>
      </p:sp>
      <p:sp>
        <p:nvSpPr>
          <p:cNvPr id="3" name="内容占位符 2">
            <a:extLst>
              <a:ext uri="{FF2B5EF4-FFF2-40B4-BE49-F238E27FC236}">
                <a16:creationId xmlns:a16="http://schemas.microsoft.com/office/drawing/2014/main" id="{9B521711-C825-4242-AF28-09831209DBC8}"/>
              </a:ext>
            </a:extLst>
          </p:cNvPr>
          <p:cNvSpPr>
            <a:spLocks noGrp="1"/>
          </p:cNvSpPr>
          <p:nvPr>
            <p:ph idx="1"/>
          </p:nvPr>
        </p:nvSpPr>
        <p:spPr/>
        <p:txBody>
          <a:bodyPr/>
          <a:lstStyle/>
          <a:p>
            <a:r>
              <a:rPr lang="en-US" altLang="zh-CN" dirty="0"/>
              <a:t>1.</a:t>
            </a:r>
            <a:r>
              <a:rPr lang="zh-CN" altLang="en-US" dirty="0"/>
              <a:t>权值的均摊：如区间开根号，区间除法，数论上的均摊等</a:t>
            </a:r>
            <a:endParaRPr lang="en-US" altLang="zh-CN" dirty="0"/>
          </a:p>
          <a:p>
            <a:r>
              <a:rPr lang="en-US" altLang="zh-CN" dirty="0"/>
              <a:t>2.</a:t>
            </a:r>
            <a:r>
              <a:rPr lang="zh-CN" altLang="en-US" dirty="0"/>
              <a:t>结构的均摊：区间染色颜色段均摊等</a:t>
            </a:r>
          </a:p>
        </p:txBody>
      </p:sp>
    </p:spTree>
    <p:extLst>
      <p:ext uri="{BB962C8B-B14F-4D97-AF65-F5344CB8AC3E}">
        <p14:creationId xmlns:p14="http://schemas.microsoft.com/office/powerpoint/2010/main" val="1391782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Luogu3747 [</a:t>
            </a:r>
            <a:r>
              <a:rPr lang="zh-CN" altLang="en-US" dirty="0"/>
              <a:t>六省联考</a:t>
            </a:r>
            <a:r>
              <a:rPr lang="en-US" altLang="zh-CN" dirty="0"/>
              <a:t>2017]</a:t>
            </a:r>
            <a:r>
              <a:rPr lang="zh-CN" altLang="en-US" dirty="0"/>
              <a:t>相逢是问候</a:t>
            </a:r>
          </a:p>
        </p:txBody>
      </p:sp>
      <p:pic>
        <p:nvPicPr>
          <p:cNvPr id="4" name="内容占位符 3"/>
          <p:cNvPicPr>
            <a:picLocks noGrp="1" noChangeAspect="1"/>
          </p:cNvPicPr>
          <p:nvPr>
            <p:ph idx="1"/>
          </p:nvPr>
        </p:nvPicPr>
        <p:blipFill>
          <a:blip r:embed="rId2"/>
          <a:stretch>
            <a:fillRect/>
          </a:stretch>
        </p:blipFill>
        <p:spPr>
          <a:xfrm>
            <a:off x="1606456" y="1844824"/>
            <a:ext cx="8975626" cy="4608512"/>
          </a:xfrm>
          <a:prstGeom prst="rect">
            <a:avLst/>
          </a:prstGeom>
        </p:spPr>
      </p:pic>
    </p:spTree>
    <p:extLst>
      <p:ext uri="{BB962C8B-B14F-4D97-AF65-F5344CB8AC3E}">
        <p14:creationId xmlns:p14="http://schemas.microsoft.com/office/powerpoint/2010/main" val="893542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由欧拉定理，每个数最多变换</a:t>
            </a:r>
            <a:r>
              <a:rPr lang="en-US" altLang="zh-CN" dirty="0"/>
              <a:t>O( </a:t>
            </a:r>
            <a:r>
              <a:rPr lang="en-US" altLang="zh-CN" dirty="0" err="1"/>
              <a:t>logv</a:t>
            </a:r>
            <a:r>
              <a:rPr lang="en-US" altLang="zh-CN" dirty="0"/>
              <a:t> )</a:t>
            </a:r>
            <a:r>
              <a:rPr lang="zh-CN" altLang="en-US" dirty="0"/>
              <a:t>次</a:t>
            </a:r>
            <a:endParaRPr lang="en-US" altLang="zh-CN" dirty="0"/>
          </a:p>
          <a:p>
            <a:endParaRPr lang="en-US" altLang="zh-CN" dirty="0"/>
          </a:p>
          <a:p>
            <a:endParaRPr lang="en-US" altLang="zh-CN" dirty="0"/>
          </a:p>
          <a:p>
            <a:r>
              <a:rPr lang="zh-CN" altLang="en-US" dirty="0"/>
              <a:t>因为这里指数每次变为</a:t>
            </a:r>
            <a:r>
              <a:rPr lang="en-US" altLang="zh-CN" dirty="0"/>
              <a:t>phi(p)</a:t>
            </a:r>
          </a:p>
          <a:p>
            <a:r>
              <a:rPr lang="zh-CN" altLang="en-US" dirty="0"/>
              <a:t>当</a:t>
            </a:r>
            <a:r>
              <a:rPr lang="en-US" altLang="zh-CN" dirty="0"/>
              <a:t>p</a:t>
            </a:r>
            <a:r>
              <a:rPr lang="zh-CN" altLang="en-US" dirty="0"/>
              <a:t>为偶数时，</a:t>
            </a:r>
            <a:r>
              <a:rPr lang="en-US" altLang="zh-CN" dirty="0"/>
              <a:t>phi(p)</a:t>
            </a:r>
            <a:r>
              <a:rPr lang="zh-CN" altLang="en-US" dirty="0"/>
              <a:t>至少</a:t>
            </a:r>
            <a:r>
              <a:rPr lang="en-US" altLang="zh-CN" dirty="0"/>
              <a:t>/2</a:t>
            </a:r>
          </a:p>
          <a:p>
            <a:r>
              <a:rPr lang="zh-CN" altLang="en-US" dirty="0"/>
              <a:t>当</a:t>
            </a:r>
            <a:r>
              <a:rPr lang="en-US" altLang="zh-CN" dirty="0"/>
              <a:t>p</a:t>
            </a:r>
            <a:r>
              <a:rPr lang="zh-CN" altLang="en-US" dirty="0"/>
              <a:t>为奇数时，</a:t>
            </a:r>
            <a:r>
              <a:rPr lang="en-US" altLang="zh-CN" dirty="0"/>
              <a:t>phi(p)</a:t>
            </a:r>
            <a:r>
              <a:rPr lang="zh-CN" altLang="en-US" dirty="0"/>
              <a:t>为偶数</a:t>
            </a:r>
            <a:endParaRPr lang="en-US" altLang="zh-CN" dirty="0"/>
          </a:p>
          <a:p>
            <a:r>
              <a:rPr lang="zh-CN" altLang="en-US" dirty="0"/>
              <a:t>如果</a:t>
            </a:r>
            <a:r>
              <a:rPr lang="en-US" altLang="zh-CN" dirty="0"/>
              <a:t>phi(p)=1</a:t>
            </a:r>
            <a:r>
              <a:rPr lang="zh-CN" altLang="en-US" dirty="0"/>
              <a:t>，则继续下去值不变</a:t>
            </a:r>
            <a:endParaRPr lang="en-US" altLang="zh-CN" dirty="0"/>
          </a:p>
          <a:p>
            <a:endParaRPr lang="en-US" altLang="zh-CN" dirty="0"/>
          </a:p>
          <a:p>
            <a:endParaRPr lang="en-US" altLang="zh-CN" dirty="0"/>
          </a:p>
          <a:p>
            <a:endParaRPr lang="en-US" altLang="zh-CN" dirty="0"/>
          </a:p>
        </p:txBody>
      </p:sp>
      <p:pic>
        <p:nvPicPr>
          <p:cNvPr id="5" name="图片 4">
            <a:extLst>
              <a:ext uri="{FF2B5EF4-FFF2-40B4-BE49-F238E27FC236}">
                <a16:creationId xmlns:a16="http://schemas.microsoft.com/office/drawing/2014/main" id="{0C513462-B69F-4806-8AF1-07F66AEF0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455" y="2338030"/>
            <a:ext cx="3267075" cy="942975"/>
          </a:xfrm>
          <a:prstGeom prst="rect">
            <a:avLst/>
          </a:prstGeom>
        </p:spPr>
      </p:pic>
    </p:spTree>
    <p:extLst>
      <p:ext uri="{BB962C8B-B14F-4D97-AF65-F5344CB8AC3E}">
        <p14:creationId xmlns:p14="http://schemas.microsoft.com/office/powerpoint/2010/main" val="3870468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B531E-6D6F-4B64-B378-75685157371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F6DE9FA-6DBF-492B-9176-730B74E048C6}"/>
              </a:ext>
            </a:extLst>
          </p:cNvPr>
          <p:cNvSpPr>
            <a:spLocks noGrp="1"/>
          </p:cNvSpPr>
          <p:nvPr>
            <p:ph idx="1"/>
          </p:nvPr>
        </p:nvSpPr>
        <p:spPr/>
        <p:txBody>
          <a:bodyPr/>
          <a:lstStyle/>
          <a:p>
            <a:r>
              <a:rPr lang="zh-CN" altLang="en-US" dirty="0"/>
              <a:t>于是暴力即可</a:t>
            </a:r>
            <a:endParaRPr lang="en-US" altLang="zh-CN" dirty="0"/>
          </a:p>
          <a:p>
            <a:r>
              <a:rPr lang="zh-CN" altLang="en-US" dirty="0"/>
              <a:t>需要维护区间中每个数是否下次还能进行题目中的操作</a:t>
            </a:r>
            <a:endParaRPr lang="en-US" altLang="zh-CN" dirty="0"/>
          </a:p>
          <a:p>
            <a:r>
              <a:rPr lang="zh-CN" altLang="en-US" dirty="0"/>
              <a:t>每个数可以操作</a:t>
            </a:r>
            <a:r>
              <a:rPr lang="en-US" altLang="zh-CN" dirty="0"/>
              <a:t>O( </a:t>
            </a:r>
            <a:r>
              <a:rPr lang="en-US" altLang="zh-CN" dirty="0" err="1"/>
              <a:t>logv</a:t>
            </a:r>
            <a:r>
              <a:rPr lang="en-US" altLang="zh-CN" dirty="0"/>
              <a:t> )</a:t>
            </a:r>
            <a:r>
              <a:rPr lang="zh-CN" altLang="en-US" dirty="0"/>
              <a:t>次，每次操作需要</a:t>
            </a:r>
            <a:r>
              <a:rPr lang="en-US" altLang="zh-CN" dirty="0"/>
              <a:t>O( </a:t>
            </a:r>
            <a:r>
              <a:rPr lang="en-US" altLang="zh-CN" dirty="0" err="1"/>
              <a:t>logv</a:t>
            </a:r>
            <a:r>
              <a:rPr lang="en-US" altLang="zh-CN" dirty="0"/>
              <a:t> )</a:t>
            </a:r>
            <a:r>
              <a:rPr lang="zh-CN" altLang="en-US" dirty="0"/>
              <a:t>的快速幂，这里均摊的代价是</a:t>
            </a:r>
            <a:r>
              <a:rPr lang="en-US" altLang="zh-CN" dirty="0"/>
              <a:t>O( log^2v )</a:t>
            </a:r>
          </a:p>
          <a:p>
            <a:r>
              <a:rPr lang="zh-CN" altLang="en-US" dirty="0"/>
              <a:t>总复杂度</a:t>
            </a:r>
            <a:r>
              <a:rPr lang="en-US" altLang="zh-CN" dirty="0"/>
              <a:t>O( (</a:t>
            </a:r>
            <a:r>
              <a:rPr lang="en-US" altLang="zh-CN" dirty="0" err="1"/>
              <a:t>n+m</a:t>
            </a:r>
            <a:r>
              <a:rPr lang="en-US" altLang="zh-CN" dirty="0"/>
              <a:t>)(</a:t>
            </a:r>
            <a:r>
              <a:rPr lang="en-US" altLang="zh-CN" dirty="0" err="1"/>
              <a:t>logn+logv</a:t>
            </a:r>
            <a:r>
              <a:rPr lang="en-US" altLang="zh-CN" dirty="0"/>
              <a:t>)</a:t>
            </a:r>
            <a:r>
              <a:rPr lang="en-US" altLang="zh-CN" dirty="0" err="1"/>
              <a:t>logv</a:t>
            </a:r>
            <a:r>
              <a:rPr lang="en-US" altLang="zh-CN" dirty="0"/>
              <a:t> )</a:t>
            </a:r>
            <a:endParaRPr lang="zh-CN" altLang="en-US" dirty="0"/>
          </a:p>
        </p:txBody>
      </p:sp>
    </p:spTree>
    <p:extLst>
      <p:ext uri="{BB962C8B-B14F-4D97-AF65-F5344CB8AC3E}">
        <p14:creationId xmlns:p14="http://schemas.microsoft.com/office/powerpoint/2010/main" val="1163974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5EE414-B690-4F9D-ABDB-093BF4C066D8}"/>
              </a:ext>
            </a:extLst>
          </p:cNvPr>
          <p:cNvSpPr>
            <a:spLocks noGrp="1"/>
          </p:cNvSpPr>
          <p:nvPr>
            <p:ph type="title"/>
          </p:nvPr>
        </p:nvSpPr>
        <p:spPr/>
        <p:txBody>
          <a:bodyPr>
            <a:normAutofit/>
          </a:bodyPr>
          <a:lstStyle/>
          <a:p>
            <a:r>
              <a:rPr lang="en-US" altLang="zh-CN" dirty="0"/>
              <a:t>Luogu5068 [Ynoi2015]</a:t>
            </a:r>
            <a:r>
              <a:rPr lang="zh-CN" altLang="en-US" dirty="0"/>
              <a:t>我回来了</a:t>
            </a:r>
            <a:r>
              <a:rPr lang="en-US" altLang="zh-CN" dirty="0"/>
              <a:t>&amp;</a:t>
            </a:r>
            <a:r>
              <a:rPr lang="zh-CN" altLang="en-US" dirty="0"/>
              <a:t> </a:t>
            </a:r>
            <a:r>
              <a:rPr lang="en-US" altLang="zh-CN" dirty="0"/>
              <a:t>[Code+#7]</a:t>
            </a:r>
            <a:r>
              <a:rPr lang="zh-CN" altLang="en-US" dirty="0"/>
              <a:t>教科书般的亵渎</a:t>
            </a:r>
          </a:p>
        </p:txBody>
      </p:sp>
      <p:sp>
        <p:nvSpPr>
          <p:cNvPr id="3" name="内容占位符 2">
            <a:extLst>
              <a:ext uri="{FF2B5EF4-FFF2-40B4-BE49-F238E27FC236}">
                <a16:creationId xmlns:a16="http://schemas.microsoft.com/office/drawing/2014/main" id="{E5116B73-A14F-4601-927C-46EEE1F32BD4}"/>
              </a:ext>
            </a:extLst>
          </p:cNvPr>
          <p:cNvSpPr>
            <a:spLocks noGrp="1"/>
          </p:cNvSpPr>
          <p:nvPr>
            <p:ph idx="1"/>
          </p:nvPr>
        </p:nvSpPr>
        <p:spPr/>
        <p:txBody>
          <a:bodyPr>
            <a:normAutofit/>
          </a:bodyPr>
          <a:lstStyle/>
          <a:p>
            <a:r>
              <a:rPr lang="zh-CN" altLang="en-US" sz="2400" dirty="0"/>
              <a:t>珂朵莉在玩炉石传说的时候总是打不出教科书般的亵渎，于是他重新写了一个炉石传说’，并且将亵渎的描述改为：“等概率随机在 </a:t>
            </a:r>
            <a:r>
              <a:rPr lang="en-US" altLang="zh-CN" sz="2400" dirty="0"/>
              <a:t>[L,R]</a:t>
            </a:r>
            <a:r>
              <a:rPr lang="zh-CN" altLang="en-US" sz="2400" dirty="0"/>
              <a:t> 中选出一个整数作为伤害值 </a:t>
            </a:r>
            <a:r>
              <a:rPr lang="en-US" altLang="zh-CN" sz="2400" dirty="0"/>
              <a:t>d</a:t>
            </a:r>
            <a:r>
              <a:rPr lang="zh-CN" altLang="en-US" sz="2400" dirty="0"/>
              <a:t>，对所有随从造成 </a:t>
            </a:r>
            <a:r>
              <a:rPr lang="en-US" altLang="zh-CN" sz="2400" dirty="0"/>
              <a:t>d</a:t>
            </a:r>
            <a:r>
              <a:rPr lang="zh-CN" altLang="en-US" sz="2400" dirty="0"/>
              <a:t> 点伤害，如果有随从死亡，则再次施放该法术，但伤害值不重新随机；如果没有随从死亡，则停止释放”，还去掉了场面上随从上限和亵渎最多触发</a:t>
            </a:r>
            <a:r>
              <a:rPr lang="en-US" altLang="zh-CN" sz="2400" dirty="0"/>
              <a:t>14</a:t>
            </a:r>
            <a:r>
              <a:rPr lang="zh-CN" altLang="en-US" sz="2400" dirty="0"/>
              <a:t>次的限制。</a:t>
            </a:r>
          </a:p>
          <a:p>
            <a:r>
              <a:rPr lang="zh-CN" altLang="en-US" sz="2400" dirty="0"/>
              <a:t>珂朵莉不知道这个改版亵渎的效果怎么样，于是他打算进行一些测试，其中共进行 </a:t>
            </a:r>
            <a:r>
              <a:rPr lang="en-US" altLang="zh-CN" sz="2400" dirty="0"/>
              <a:t>m</a:t>
            </a:r>
            <a:r>
              <a:rPr lang="zh-CN" altLang="en-US" sz="2400" dirty="0"/>
              <a:t> 次如下类型的操作：</a:t>
            </a:r>
          </a:p>
          <a:p>
            <a:r>
              <a:rPr lang="zh-CN" altLang="en-US" sz="2400" dirty="0"/>
              <a:t>在场面上加入一个血量为 </a:t>
            </a:r>
            <a:r>
              <a:rPr lang="en-US" altLang="zh-CN" sz="2400" dirty="0"/>
              <a:t>h</a:t>
            </a:r>
            <a:r>
              <a:rPr lang="zh-CN" altLang="en-US" sz="2400" dirty="0"/>
              <a:t> 的随从，这里随从的血量都不能超过 </a:t>
            </a:r>
            <a:r>
              <a:rPr lang="en-US" altLang="zh-CN" sz="2400" dirty="0"/>
              <a:t>n</a:t>
            </a:r>
            <a:r>
              <a:rPr lang="zh-CN" altLang="en-US" sz="2400" dirty="0"/>
              <a:t>；</a:t>
            </a:r>
          </a:p>
          <a:p>
            <a:r>
              <a:rPr lang="zh-CN" altLang="en-US" sz="2400" dirty="0"/>
              <a:t>给定 </a:t>
            </a:r>
            <a:r>
              <a:rPr lang="en-US" altLang="zh-CN" sz="2400" dirty="0"/>
              <a:t>L, R</a:t>
            </a:r>
            <a:r>
              <a:rPr lang="zh-CN" altLang="en-US" sz="2400" dirty="0"/>
              <a:t>，询问亵渎期望触发多少次；</a:t>
            </a:r>
          </a:p>
          <a:p>
            <a:r>
              <a:rPr lang="zh-CN" altLang="en-US" sz="2400" dirty="0"/>
              <a:t>珂朵莉只会做操作</a:t>
            </a:r>
            <a:r>
              <a:rPr lang="en-US" altLang="zh-CN" sz="2400" dirty="0"/>
              <a:t>1</a:t>
            </a:r>
            <a:r>
              <a:rPr lang="zh-CN" altLang="en-US" sz="2400" dirty="0"/>
              <a:t>，于是他就把操作</a:t>
            </a:r>
            <a:r>
              <a:rPr lang="en-US" altLang="zh-CN" sz="2400" dirty="0"/>
              <a:t>2</a:t>
            </a:r>
            <a:r>
              <a:rPr lang="zh-CN" altLang="en-US" sz="2400" dirty="0"/>
              <a:t>交给你啦。</a:t>
            </a:r>
          </a:p>
          <a:p>
            <a:endParaRPr lang="zh-CN" altLang="en-US" sz="2400" dirty="0"/>
          </a:p>
        </p:txBody>
      </p:sp>
    </p:spTree>
    <p:extLst>
      <p:ext uri="{BB962C8B-B14F-4D97-AF65-F5344CB8AC3E}">
        <p14:creationId xmlns:p14="http://schemas.microsoft.com/office/powerpoint/2010/main" val="2491402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C094DD-9AC6-450C-B086-132E8568CEEA}"/>
              </a:ext>
            </a:extLst>
          </p:cNvPr>
          <p:cNvSpPr>
            <a:spLocks noGrp="1"/>
          </p:cNvSpPr>
          <p:nvPr>
            <p:ph type="title"/>
          </p:nvPr>
        </p:nvSpPr>
        <p:spPr/>
        <p:txBody>
          <a:bodyPr/>
          <a:lstStyle/>
          <a:p>
            <a:r>
              <a:rPr lang="zh-CN" altLang="en-US" dirty="0"/>
              <a:t>序列维护</a:t>
            </a:r>
          </a:p>
        </p:txBody>
      </p:sp>
      <p:sp>
        <p:nvSpPr>
          <p:cNvPr id="3" name="内容占位符 2">
            <a:extLst>
              <a:ext uri="{FF2B5EF4-FFF2-40B4-BE49-F238E27FC236}">
                <a16:creationId xmlns:a16="http://schemas.microsoft.com/office/drawing/2014/main" id="{C37DC641-C6A7-48D6-8177-7467C20836C5}"/>
              </a:ext>
            </a:extLst>
          </p:cNvPr>
          <p:cNvSpPr>
            <a:spLocks noGrp="1"/>
          </p:cNvSpPr>
          <p:nvPr>
            <p:ph idx="1"/>
          </p:nvPr>
        </p:nvSpPr>
        <p:spPr/>
        <p:txBody>
          <a:bodyPr/>
          <a:lstStyle/>
          <a:p>
            <a:r>
              <a:rPr lang="en-US" altLang="zh-CN" dirty="0"/>
              <a:t>1.</a:t>
            </a:r>
            <a:r>
              <a:rPr lang="zh-CN" altLang="en-US" dirty="0"/>
              <a:t>普通的分治信息</a:t>
            </a:r>
          </a:p>
          <a:p>
            <a:r>
              <a:rPr lang="en-US" altLang="zh-CN" dirty="0"/>
              <a:t>2.</a:t>
            </a:r>
            <a:r>
              <a:rPr lang="zh-CN" altLang="en-US" dirty="0"/>
              <a:t>带均摊的常见结构</a:t>
            </a:r>
            <a:endParaRPr lang="en-US" altLang="zh-CN" dirty="0"/>
          </a:p>
        </p:txBody>
      </p:sp>
    </p:spTree>
    <p:extLst>
      <p:ext uri="{BB962C8B-B14F-4D97-AF65-F5344CB8AC3E}">
        <p14:creationId xmlns:p14="http://schemas.microsoft.com/office/powerpoint/2010/main" val="3339838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52E62-41FD-4A52-930B-0B74035A492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39607E7-BBAD-4D50-B54D-61A6795CB3F1}"/>
              </a:ext>
            </a:extLst>
          </p:cNvPr>
          <p:cNvSpPr>
            <a:spLocks noGrp="1"/>
          </p:cNvSpPr>
          <p:nvPr>
            <p:ph idx="1"/>
          </p:nvPr>
        </p:nvSpPr>
        <p:spPr/>
        <p:txBody>
          <a:bodyPr/>
          <a:lstStyle/>
          <a:p>
            <a:r>
              <a:rPr lang="zh-CN" altLang="en-US" dirty="0"/>
              <a:t>我们考虑亵渎什么时候可以被触发</a:t>
            </a:r>
          </a:p>
          <a:p>
            <a:r>
              <a:rPr lang="zh-CN" altLang="en-US" dirty="0"/>
              <a:t>首先他一定会触发一次，那么这个时候需要让场上所有人的血量</a:t>
            </a:r>
            <a:r>
              <a:rPr lang="en-US" altLang="zh-CN" dirty="0"/>
              <a:t>-d</a:t>
            </a:r>
            <a:r>
              <a:rPr lang="zh-CN" altLang="en-US" dirty="0"/>
              <a:t>，想要触发下一次，一定需要有一个人的血量在</a:t>
            </a:r>
            <a:r>
              <a:rPr lang="en-US" altLang="zh-CN" dirty="0"/>
              <a:t>[1,d]</a:t>
            </a:r>
            <a:r>
              <a:rPr lang="zh-CN" altLang="en-US" dirty="0"/>
              <a:t>的范围内，如果</a:t>
            </a:r>
            <a:r>
              <a:rPr lang="zh-CN" altLang="en-US"/>
              <a:t>触发第三次</a:t>
            </a:r>
            <a:r>
              <a:rPr lang="zh-CN" altLang="en-US" dirty="0"/>
              <a:t>呢？不难发现就是需要有一个人的血量在</a:t>
            </a:r>
            <a:r>
              <a:rPr lang="en-US" altLang="zh-CN" dirty="0"/>
              <a:t>[d+1,2d]</a:t>
            </a:r>
            <a:r>
              <a:rPr lang="zh-CN" altLang="en-US" dirty="0"/>
              <a:t>的范围内，以此类推</a:t>
            </a:r>
            <a:endParaRPr lang="en-US" altLang="zh-CN" dirty="0"/>
          </a:p>
          <a:p>
            <a:r>
              <a:rPr lang="zh-CN" altLang="en-US" dirty="0"/>
              <a:t>所以对于伤害值为</a:t>
            </a:r>
            <a:r>
              <a:rPr lang="en-US" altLang="zh-CN" dirty="0"/>
              <a:t>d</a:t>
            </a:r>
            <a:r>
              <a:rPr lang="zh-CN" altLang="en-US" dirty="0"/>
              <a:t>的情况，亵渎能够被触发的次数就是最大的</a:t>
            </a:r>
            <a:r>
              <a:rPr lang="en-US" altLang="zh-CN" dirty="0"/>
              <a:t>k</a:t>
            </a:r>
            <a:r>
              <a:rPr lang="zh-CN" altLang="en-US" dirty="0"/>
              <a:t>，使得对任意</a:t>
            </a:r>
            <a:r>
              <a:rPr lang="en-US" altLang="zh-CN" dirty="0" err="1"/>
              <a:t>i</a:t>
            </a:r>
            <a:r>
              <a:rPr lang="zh-CN" altLang="en-US" dirty="0"/>
              <a:t>在</a:t>
            </a:r>
            <a:r>
              <a:rPr lang="en-US" altLang="zh-CN" dirty="0"/>
              <a:t>[1,k),</a:t>
            </a:r>
            <a:r>
              <a:rPr lang="zh-CN" altLang="en-US" dirty="0"/>
              <a:t>存在</a:t>
            </a:r>
            <a:r>
              <a:rPr lang="en-US" altLang="zh-CN" dirty="0"/>
              <a:t> </a:t>
            </a:r>
            <a:r>
              <a:rPr lang="en-US" altLang="zh-CN" dirty="0" err="1"/>
              <a:t>hj</a:t>
            </a:r>
            <a:r>
              <a:rPr lang="en-US" altLang="zh-CN" dirty="0"/>
              <a:t>∈[</a:t>
            </a:r>
            <a:r>
              <a:rPr lang="en-US" altLang="zh-CN" dirty="0" err="1"/>
              <a:t>i</a:t>
            </a:r>
            <a:r>
              <a:rPr lang="en-US" altLang="zh-CN" dirty="0"/>
              <a:t>*(d-1)+1,i*d)</a:t>
            </a:r>
          </a:p>
          <a:p>
            <a:r>
              <a:rPr lang="zh-CN" altLang="en-US" dirty="0"/>
              <a:t>因为每次只有插入一个数，所以我们发现</a:t>
            </a:r>
            <a:r>
              <a:rPr lang="en-US" altLang="zh-CN" dirty="0" err="1"/>
              <a:t>kd</a:t>
            </a:r>
            <a:r>
              <a:rPr lang="zh-CN" altLang="en-US" dirty="0"/>
              <a:t>一定会逐渐变大</a:t>
            </a:r>
          </a:p>
          <a:p>
            <a:endParaRPr lang="zh-CN" altLang="en-US" dirty="0"/>
          </a:p>
        </p:txBody>
      </p:sp>
    </p:spTree>
    <p:extLst>
      <p:ext uri="{BB962C8B-B14F-4D97-AF65-F5344CB8AC3E}">
        <p14:creationId xmlns:p14="http://schemas.microsoft.com/office/powerpoint/2010/main" val="2141048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C19D5-13FE-41FC-9844-10ED927ABEA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2A3E022-57FA-48CC-8CC3-9AAA2C8195A9}"/>
              </a:ext>
            </a:extLst>
          </p:cNvPr>
          <p:cNvSpPr>
            <a:spLocks noGrp="1"/>
          </p:cNvSpPr>
          <p:nvPr>
            <p:ph idx="1"/>
          </p:nvPr>
        </p:nvSpPr>
        <p:spPr/>
        <p:txBody>
          <a:bodyPr/>
          <a:lstStyle/>
          <a:p>
            <a:r>
              <a:rPr lang="zh-CN" altLang="en-US" dirty="0"/>
              <a:t>变化量是多少呢？</a:t>
            </a:r>
            <a:endParaRPr lang="en-US" altLang="zh-CN" dirty="0"/>
          </a:p>
          <a:p>
            <a:r>
              <a:rPr lang="zh-CN" altLang="en-US" dirty="0"/>
              <a:t>可以发现这个实际上是</a:t>
            </a:r>
            <a:r>
              <a:rPr lang="en-US" altLang="zh-CN" dirty="0"/>
              <a:t>n/1+n/2+…+n/n=O(</a:t>
            </a:r>
            <a:r>
              <a:rPr lang="en-US" altLang="zh-CN" dirty="0" err="1"/>
              <a:t>nlogn</a:t>
            </a:r>
            <a:r>
              <a:rPr lang="en-US" altLang="zh-CN" dirty="0"/>
              <a:t>)</a:t>
            </a:r>
            <a:r>
              <a:rPr lang="zh-CN" altLang="en-US" dirty="0"/>
              <a:t>，是一个调和级数</a:t>
            </a:r>
            <a:endParaRPr lang="en-US" altLang="zh-CN" dirty="0"/>
          </a:p>
          <a:p>
            <a:r>
              <a:rPr lang="zh-CN" altLang="en-US" dirty="0"/>
              <a:t>我们用平衡树维护每个</a:t>
            </a:r>
            <a:r>
              <a:rPr lang="en-US" altLang="zh-CN" dirty="0"/>
              <a:t>d</a:t>
            </a:r>
            <a:r>
              <a:rPr lang="zh-CN" altLang="en-US" dirty="0"/>
              <a:t>当前延伸到的位置，每次插入</a:t>
            </a:r>
            <a:r>
              <a:rPr lang="en-US" altLang="zh-CN" dirty="0"/>
              <a:t>x</a:t>
            </a:r>
            <a:r>
              <a:rPr lang="zh-CN" altLang="en-US" dirty="0"/>
              <a:t>的时候即在平衡树上暴力找出有哪些</a:t>
            </a:r>
            <a:r>
              <a:rPr lang="en-US" altLang="zh-CN" dirty="0"/>
              <a:t>d</a:t>
            </a:r>
            <a:r>
              <a:rPr lang="zh-CN" altLang="en-US" dirty="0"/>
              <a:t>需要继续向后延伸，然后一直延伸</a:t>
            </a:r>
            <a:endParaRPr lang="en-US" altLang="zh-CN" dirty="0"/>
          </a:p>
          <a:p>
            <a:r>
              <a:rPr lang="zh-CN" altLang="en-US" dirty="0"/>
              <a:t>每次一个</a:t>
            </a:r>
            <a:r>
              <a:rPr lang="en-US" altLang="zh-CN" dirty="0"/>
              <a:t>d</a:t>
            </a:r>
            <a:r>
              <a:rPr lang="zh-CN" altLang="en-US" dirty="0"/>
              <a:t>改变了延伸到的位置后需要一个树状数组进行单点修改</a:t>
            </a:r>
            <a:endParaRPr lang="en-US" altLang="zh-CN" dirty="0"/>
          </a:p>
          <a:p>
            <a:r>
              <a:rPr lang="zh-CN" altLang="en-US" dirty="0"/>
              <a:t>总时间复杂度</a:t>
            </a:r>
            <a:r>
              <a:rPr lang="en-US" altLang="zh-CN" dirty="0"/>
              <a:t>O( nlog^2n + </a:t>
            </a:r>
            <a:r>
              <a:rPr lang="en-US" altLang="zh-CN" dirty="0" err="1"/>
              <a:t>mlogn</a:t>
            </a:r>
            <a:r>
              <a:rPr lang="en-US" altLang="zh-CN" dirty="0"/>
              <a:t> )</a:t>
            </a:r>
            <a:endParaRPr lang="zh-CN" altLang="en-US" dirty="0"/>
          </a:p>
        </p:txBody>
      </p:sp>
    </p:spTree>
    <p:extLst>
      <p:ext uri="{BB962C8B-B14F-4D97-AF65-F5344CB8AC3E}">
        <p14:creationId xmlns:p14="http://schemas.microsoft.com/office/powerpoint/2010/main" val="2042271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Luogu5073 [Ynoi2015]</a:t>
            </a:r>
            <a:r>
              <a:rPr lang="ja-JP" altLang="en-US" dirty="0">
                <a:latin typeface="宋体" panose="02010600030101010101" pitchFamily="2" charset="-122"/>
                <a:ea typeface="宋体" panose="02010600030101010101" pitchFamily="2" charset="-122"/>
              </a:rPr>
              <a:t>世界で一番幸せな女の子</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a:bodyPr>
          <a:lstStyle/>
          <a:p>
            <a:r>
              <a:rPr lang="zh-CN" altLang="en-US" dirty="0"/>
              <a:t>维护序列支持：</a:t>
            </a:r>
            <a:endParaRPr lang="en-US" altLang="zh-CN" dirty="0"/>
          </a:p>
          <a:p>
            <a:r>
              <a:rPr lang="en-US" altLang="zh-CN" dirty="0"/>
              <a:t>1.</a:t>
            </a:r>
            <a:r>
              <a:rPr lang="zh-CN" altLang="en-US" dirty="0"/>
              <a:t>全局加</a:t>
            </a:r>
            <a:endParaRPr lang="en-US" altLang="zh-CN" dirty="0"/>
          </a:p>
          <a:p>
            <a:r>
              <a:rPr lang="en-US" altLang="zh-CN" dirty="0"/>
              <a:t>2.</a:t>
            </a:r>
            <a:r>
              <a:rPr lang="zh-CN" altLang="en-US" dirty="0"/>
              <a:t>区间最大子段和</a:t>
            </a:r>
          </a:p>
        </p:txBody>
      </p:sp>
    </p:spTree>
    <p:extLst>
      <p:ext uri="{BB962C8B-B14F-4D97-AF65-F5344CB8AC3E}">
        <p14:creationId xmlns:p14="http://schemas.microsoft.com/office/powerpoint/2010/main" val="3648344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normAutofit/>
          </a:bodyPr>
          <a:lstStyle/>
          <a:p>
            <a:r>
              <a:rPr lang="zh-CN" altLang="en-US" dirty="0"/>
              <a:t>由于可以加负数</a:t>
            </a:r>
            <a:endParaRPr lang="en-US" altLang="zh-CN" dirty="0"/>
          </a:p>
          <a:p>
            <a:r>
              <a:rPr lang="zh-CN" altLang="en-US" dirty="0"/>
              <a:t>设</a:t>
            </a:r>
            <a:r>
              <a:rPr lang="en-US" altLang="zh-CN" dirty="0"/>
              <a:t>pre[x]</a:t>
            </a:r>
            <a:r>
              <a:rPr lang="zh-CN" altLang="en-US" dirty="0"/>
              <a:t>为</a:t>
            </a:r>
            <a:r>
              <a:rPr lang="en-US" altLang="zh-CN" dirty="0"/>
              <a:t>x</a:t>
            </a:r>
            <a:r>
              <a:rPr lang="zh-CN" altLang="en-US" dirty="0"/>
              <a:t>时刻全局加的值</a:t>
            </a:r>
            <a:endParaRPr lang="en-US" altLang="zh-CN" dirty="0"/>
          </a:p>
          <a:p>
            <a:r>
              <a:rPr lang="zh-CN" altLang="en-US" dirty="0"/>
              <a:t>按照</a:t>
            </a:r>
            <a:r>
              <a:rPr lang="en-US" altLang="zh-CN" dirty="0"/>
              <a:t>pre</a:t>
            </a:r>
            <a:r>
              <a:rPr lang="zh-CN" altLang="en-US" dirty="0"/>
              <a:t>从小到大处理</a:t>
            </a:r>
            <a:endParaRPr lang="en-US" altLang="zh-CN" dirty="0"/>
          </a:p>
          <a:p>
            <a:r>
              <a:rPr lang="zh-CN" altLang="en-US" dirty="0"/>
              <a:t>这样就转换为了只加正数</a:t>
            </a:r>
          </a:p>
        </p:txBody>
      </p:sp>
    </p:spTree>
    <p:extLst>
      <p:ext uri="{BB962C8B-B14F-4D97-AF65-F5344CB8AC3E}">
        <p14:creationId xmlns:p14="http://schemas.microsoft.com/office/powerpoint/2010/main" val="1500424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normAutofit/>
          </a:bodyPr>
          <a:lstStyle/>
          <a:p>
            <a:r>
              <a:rPr lang="zh-CN" altLang="en-US" dirty="0"/>
              <a:t>考虑分块</a:t>
            </a:r>
            <a:endParaRPr lang="en-US" altLang="zh-CN" dirty="0"/>
          </a:p>
          <a:p>
            <a:r>
              <a:rPr lang="zh-CN" altLang="en-US" dirty="0"/>
              <a:t>每块维护一下块内长为</a:t>
            </a:r>
            <a:r>
              <a:rPr lang="en-US" altLang="zh-CN" dirty="0"/>
              <a:t>1…</a:t>
            </a:r>
            <a:r>
              <a:rPr lang="en-US" altLang="zh-CN" dirty="0" err="1"/>
              <a:t>sqrt</a:t>
            </a:r>
            <a:r>
              <a:rPr lang="en-US" altLang="zh-CN" dirty="0"/>
              <a:t>(n)</a:t>
            </a:r>
            <a:r>
              <a:rPr lang="zh-CN" altLang="en-US" dirty="0"/>
              <a:t>的最大前缀，最大后缀，最大子段和</a:t>
            </a:r>
            <a:endParaRPr lang="en-US" altLang="zh-CN" dirty="0"/>
          </a:p>
          <a:p>
            <a:r>
              <a:rPr lang="zh-CN" altLang="en-US" dirty="0"/>
              <a:t>如果一个整块加了，那么这个整块块内的最大子段长度肯定是不降的</a:t>
            </a:r>
          </a:p>
        </p:txBody>
      </p:sp>
    </p:spTree>
    <p:extLst>
      <p:ext uri="{BB962C8B-B14F-4D97-AF65-F5344CB8AC3E}">
        <p14:creationId xmlns:p14="http://schemas.microsoft.com/office/powerpoint/2010/main" val="973247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normAutofit/>
          </a:bodyPr>
          <a:lstStyle/>
          <a:p>
            <a:r>
              <a:rPr lang="zh-CN" altLang="en-US" dirty="0"/>
              <a:t>每次查询的时候按照当前的全局加标记确定出每个块内的最大子段和</a:t>
            </a:r>
            <a:endParaRPr lang="en-US" altLang="zh-CN" dirty="0"/>
          </a:p>
          <a:p>
            <a:r>
              <a:rPr lang="zh-CN" altLang="en-US" dirty="0"/>
              <a:t>然后把跨块的询问用左边块的最大后缀和右边块的最大前缀拼起来</a:t>
            </a:r>
            <a:endParaRPr lang="en-US" altLang="zh-CN" dirty="0"/>
          </a:p>
          <a:p>
            <a:r>
              <a:rPr lang="zh-CN" altLang="en-US" dirty="0"/>
              <a:t>即可</a:t>
            </a:r>
            <a:endParaRPr lang="en-US" altLang="zh-CN" dirty="0"/>
          </a:p>
          <a:p>
            <a:endParaRPr lang="en-US" altLang="zh-CN" dirty="0"/>
          </a:p>
          <a:p>
            <a:r>
              <a:rPr lang="zh-CN" altLang="en-US" dirty="0"/>
              <a:t>总复杂度</a:t>
            </a:r>
            <a:r>
              <a:rPr lang="en-US" altLang="zh-CN" dirty="0"/>
              <a:t>O( </a:t>
            </a:r>
            <a:r>
              <a:rPr lang="en-US" altLang="zh-CN" dirty="0" err="1"/>
              <a:t>msqrt</a:t>
            </a:r>
            <a:r>
              <a:rPr lang="en-US" altLang="zh-CN" dirty="0"/>
              <a:t>(n) + </a:t>
            </a:r>
            <a:r>
              <a:rPr lang="en-US" altLang="zh-CN" dirty="0" err="1"/>
              <a:t>nsqrt</a:t>
            </a:r>
            <a:r>
              <a:rPr lang="en-US" altLang="zh-CN" dirty="0"/>
              <a:t>(n) )</a:t>
            </a:r>
            <a:endParaRPr lang="zh-CN" altLang="en-US" dirty="0"/>
          </a:p>
        </p:txBody>
      </p:sp>
    </p:spTree>
    <p:extLst>
      <p:ext uri="{BB962C8B-B14F-4D97-AF65-F5344CB8AC3E}">
        <p14:creationId xmlns:p14="http://schemas.microsoft.com/office/powerpoint/2010/main" val="1370372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normAutofit/>
          </a:bodyPr>
          <a:lstStyle/>
          <a:p>
            <a:r>
              <a:rPr lang="zh-CN" altLang="en-US" dirty="0"/>
              <a:t>这个根号太屑了，考虑</a:t>
            </a:r>
            <a:r>
              <a:rPr lang="en-US" altLang="zh-CN" dirty="0"/>
              <a:t>poly log</a:t>
            </a:r>
            <a:endParaRPr lang="zh-CN" altLang="en-US" dirty="0"/>
          </a:p>
        </p:txBody>
      </p:sp>
    </p:spTree>
    <p:extLst>
      <p:ext uri="{BB962C8B-B14F-4D97-AF65-F5344CB8AC3E}">
        <p14:creationId xmlns:p14="http://schemas.microsoft.com/office/powerpoint/2010/main" val="1476688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normAutofit/>
          </a:bodyPr>
          <a:lstStyle/>
          <a:p>
            <a:r>
              <a:rPr lang="zh-CN" altLang="en-US" dirty="0"/>
              <a:t>线段树维护：</a:t>
            </a:r>
            <a:endParaRPr lang="en-US" altLang="zh-CN" dirty="0"/>
          </a:p>
          <a:p>
            <a:r>
              <a:rPr lang="zh-CN" altLang="en-US" dirty="0"/>
              <a:t>每个节点的左，右，内部最大子段和的凸函数</a:t>
            </a:r>
            <a:endParaRPr lang="en-US" altLang="zh-CN" dirty="0"/>
          </a:p>
          <a:p>
            <a:r>
              <a:rPr lang="zh-CN" altLang="en-US" dirty="0"/>
              <a:t>凸函数是一个区间的半平面交，每个下标</a:t>
            </a:r>
            <a:r>
              <a:rPr lang="en-US" altLang="zh-CN" dirty="0"/>
              <a:t>x</a:t>
            </a:r>
            <a:r>
              <a:rPr lang="zh-CN" altLang="en-US" dirty="0"/>
              <a:t>对应的意义是这个节点被整体加了</a:t>
            </a:r>
            <a:r>
              <a:rPr lang="en-US" altLang="zh-CN" dirty="0"/>
              <a:t>x</a:t>
            </a:r>
            <a:r>
              <a:rPr lang="zh-CN" altLang="en-US" dirty="0"/>
              <a:t>后，该节点的左，右，内部最大子段和的值是多少</a:t>
            </a:r>
            <a:endParaRPr lang="en-US" altLang="zh-CN" dirty="0"/>
          </a:p>
          <a:p>
            <a:r>
              <a:rPr lang="zh-CN" altLang="en-US" dirty="0"/>
              <a:t>设左最大子段和是</a:t>
            </a:r>
            <a:r>
              <a:rPr lang="en-US" altLang="zh-CN" dirty="0"/>
              <a:t>pre</a:t>
            </a:r>
            <a:r>
              <a:rPr lang="zh-CN" altLang="en-US" dirty="0"/>
              <a:t>，右最大子段和是</a:t>
            </a:r>
            <a:r>
              <a:rPr lang="en-US" altLang="zh-CN" dirty="0" err="1"/>
              <a:t>suf</a:t>
            </a:r>
            <a:r>
              <a:rPr lang="zh-CN" altLang="en-US" dirty="0"/>
              <a:t>，内部最大子段和是</a:t>
            </a:r>
            <a:r>
              <a:rPr lang="en-US" altLang="zh-CN" dirty="0"/>
              <a:t>mid</a:t>
            </a:r>
          </a:p>
        </p:txBody>
      </p:sp>
    </p:spTree>
    <p:extLst>
      <p:ext uri="{BB962C8B-B14F-4D97-AF65-F5344CB8AC3E}">
        <p14:creationId xmlns:p14="http://schemas.microsoft.com/office/powerpoint/2010/main" val="2821697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normAutofit/>
          </a:bodyPr>
          <a:lstStyle/>
          <a:p>
            <a:r>
              <a:rPr lang="zh-CN" altLang="en-US" sz="2400" dirty="0"/>
              <a:t>然后建树的时候可以发现</a:t>
            </a:r>
            <a:endParaRPr lang="en-US" altLang="zh-CN" sz="2400" dirty="0"/>
          </a:p>
          <a:p>
            <a:r>
              <a:rPr lang="en-US" altLang="zh-CN" sz="2400" dirty="0"/>
              <a:t>cur -&gt; pre[</a:t>
            </a:r>
            <a:r>
              <a:rPr lang="en-US" altLang="zh-CN" sz="2400" dirty="0" err="1"/>
              <a:t>i</a:t>
            </a:r>
            <a:r>
              <a:rPr lang="en-US" altLang="zh-CN" sz="2400" dirty="0"/>
              <a:t>] = max( cur -&gt; left -&gt; pre[</a:t>
            </a:r>
            <a:r>
              <a:rPr lang="en-US" altLang="zh-CN" sz="2400" dirty="0" err="1"/>
              <a:t>i</a:t>
            </a:r>
            <a:r>
              <a:rPr lang="en-US" altLang="zh-CN" sz="2400" dirty="0"/>
              <a:t>] , cur -&gt; right -&gt; pre[</a:t>
            </a:r>
            <a:r>
              <a:rPr lang="en-US" altLang="zh-CN" sz="2400" dirty="0" err="1"/>
              <a:t>i</a:t>
            </a:r>
            <a:r>
              <a:rPr lang="en-US" altLang="zh-CN" sz="2400" dirty="0"/>
              <a:t>] + cur -&gt; left -&gt; sum );</a:t>
            </a:r>
          </a:p>
          <a:p>
            <a:r>
              <a:rPr lang="en-US" altLang="zh-CN" sz="2400" dirty="0"/>
              <a:t>cur -&gt; </a:t>
            </a:r>
            <a:r>
              <a:rPr lang="en-US" altLang="zh-CN" sz="2400" dirty="0" err="1"/>
              <a:t>suf</a:t>
            </a:r>
            <a:r>
              <a:rPr lang="en-US" altLang="zh-CN" sz="2400" dirty="0"/>
              <a:t>[</a:t>
            </a:r>
            <a:r>
              <a:rPr lang="en-US" altLang="zh-CN" sz="2400" dirty="0" err="1"/>
              <a:t>i</a:t>
            </a:r>
            <a:r>
              <a:rPr lang="en-US" altLang="zh-CN" sz="2400" dirty="0"/>
              <a:t>] = max( cur -&gt; left -&gt; </a:t>
            </a:r>
            <a:r>
              <a:rPr lang="en-US" altLang="zh-CN" sz="2400" dirty="0" err="1"/>
              <a:t>suf</a:t>
            </a:r>
            <a:r>
              <a:rPr lang="en-US" altLang="zh-CN" sz="2400" dirty="0"/>
              <a:t>[</a:t>
            </a:r>
            <a:r>
              <a:rPr lang="en-US" altLang="zh-CN" sz="2400" dirty="0" err="1"/>
              <a:t>i</a:t>
            </a:r>
            <a:r>
              <a:rPr lang="en-US" altLang="zh-CN" sz="2400" dirty="0"/>
              <a:t>] + cur -&gt; right -&gt; sum , cur -&gt; right -&gt; </a:t>
            </a:r>
            <a:r>
              <a:rPr lang="en-US" altLang="zh-CN" sz="2400" dirty="0" err="1"/>
              <a:t>suf</a:t>
            </a:r>
            <a:r>
              <a:rPr lang="en-US" altLang="zh-CN" sz="2400" dirty="0"/>
              <a:t>[</a:t>
            </a:r>
            <a:r>
              <a:rPr lang="en-US" altLang="zh-CN" sz="2400" dirty="0" err="1"/>
              <a:t>i</a:t>
            </a:r>
            <a:r>
              <a:rPr lang="en-US" altLang="zh-CN" sz="2400" dirty="0"/>
              <a:t>] );</a:t>
            </a:r>
          </a:p>
          <a:p>
            <a:r>
              <a:rPr lang="en-US" altLang="zh-CN" sz="2400" dirty="0"/>
              <a:t>cur -&gt; mid[</a:t>
            </a:r>
            <a:r>
              <a:rPr lang="en-US" altLang="zh-CN" sz="2400" dirty="0" err="1"/>
              <a:t>i</a:t>
            </a:r>
            <a:r>
              <a:rPr lang="en-US" altLang="zh-CN" sz="2400" dirty="0"/>
              <a:t>] = max( cur -&gt; left -&gt; mid[</a:t>
            </a:r>
            <a:r>
              <a:rPr lang="en-US" altLang="zh-CN" sz="2400" dirty="0" err="1"/>
              <a:t>i</a:t>
            </a:r>
            <a:r>
              <a:rPr lang="en-US" altLang="zh-CN" sz="2400" dirty="0"/>
              <a:t>] , cur -&gt; right -&gt; mid[</a:t>
            </a:r>
            <a:r>
              <a:rPr lang="en-US" altLang="zh-CN" sz="2400" dirty="0" err="1"/>
              <a:t>i</a:t>
            </a:r>
            <a:r>
              <a:rPr lang="en-US" altLang="zh-CN" sz="2400" dirty="0"/>
              <a:t>] , cur -&gt; left -&gt; </a:t>
            </a:r>
            <a:r>
              <a:rPr lang="en-US" altLang="zh-CN" sz="2400" dirty="0" err="1"/>
              <a:t>suf</a:t>
            </a:r>
            <a:r>
              <a:rPr lang="en-US" altLang="zh-CN" sz="2400" dirty="0"/>
              <a:t>[</a:t>
            </a:r>
            <a:r>
              <a:rPr lang="en-US" altLang="zh-CN" sz="2400" dirty="0" err="1"/>
              <a:t>i</a:t>
            </a:r>
            <a:r>
              <a:rPr lang="en-US" altLang="zh-CN" sz="2400" dirty="0"/>
              <a:t>] + cur -&gt; right -&gt; pre[</a:t>
            </a:r>
            <a:r>
              <a:rPr lang="en-US" altLang="zh-CN" sz="2400" dirty="0" err="1"/>
              <a:t>i</a:t>
            </a:r>
            <a:r>
              <a:rPr lang="en-US" altLang="zh-CN" sz="2400" dirty="0"/>
              <a:t>] );</a:t>
            </a:r>
          </a:p>
          <a:p>
            <a:r>
              <a:rPr lang="zh-CN" altLang="en-US" sz="2400" dirty="0"/>
              <a:t>这个可以类比单点修改区间最大子段和理解</a:t>
            </a:r>
            <a:endParaRPr lang="en-US" altLang="zh-CN" sz="2400" dirty="0"/>
          </a:p>
        </p:txBody>
      </p:sp>
    </p:spTree>
    <p:extLst>
      <p:ext uri="{BB962C8B-B14F-4D97-AF65-F5344CB8AC3E}">
        <p14:creationId xmlns:p14="http://schemas.microsoft.com/office/powerpoint/2010/main" val="2622477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我们来看看这个需要支持什么操作</a:t>
            </a:r>
            <a:endParaRPr lang="en-US" altLang="zh-CN" dirty="0"/>
          </a:p>
          <a:p>
            <a:r>
              <a:rPr lang="zh-CN" altLang="en-US" dirty="0"/>
              <a:t>需要支持：</a:t>
            </a:r>
            <a:endParaRPr lang="en-US" altLang="zh-CN" dirty="0"/>
          </a:p>
          <a:p>
            <a:r>
              <a:rPr lang="en-US" altLang="zh-CN" dirty="0"/>
              <a:t>1.</a:t>
            </a:r>
            <a:r>
              <a:rPr lang="zh-CN" altLang="en-US" dirty="0"/>
              <a:t>把一个凸函数加上一个常数</a:t>
            </a:r>
            <a:endParaRPr lang="en-US" altLang="zh-CN" dirty="0"/>
          </a:p>
          <a:p>
            <a:r>
              <a:rPr lang="en-US" altLang="zh-CN" dirty="0"/>
              <a:t>2.</a:t>
            </a:r>
            <a:r>
              <a:rPr lang="zh-CN" altLang="en-US" dirty="0"/>
              <a:t>求一个凸函数</a:t>
            </a:r>
            <a:r>
              <a:rPr lang="en-US" altLang="zh-CN" dirty="0"/>
              <a:t>a</a:t>
            </a:r>
            <a:r>
              <a:rPr lang="zh-CN" altLang="en-US" dirty="0"/>
              <a:t>，满足</a:t>
            </a:r>
            <a:r>
              <a:rPr lang="en-US" altLang="zh-CN" dirty="0"/>
              <a:t>a[</a:t>
            </a:r>
            <a:r>
              <a:rPr lang="en-US" altLang="zh-CN" dirty="0" err="1"/>
              <a:t>i</a:t>
            </a:r>
            <a:r>
              <a:rPr lang="en-US" altLang="zh-CN" dirty="0"/>
              <a:t>] = max( b[</a:t>
            </a:r>
            <a:r>
              <a:rPr lang="en-US" altLang="zh-CN" dirty="0" err="1"/>
              <a:t>i</a:t>
            </a:r>
            <a:r>
              <a:rPr lang="en-US" altLang="zh-CN" dirty="0"/>
              <a:t>] , c[</a:t>
            </a:r>
            <a:r>
              <a:rPr lang="en-US" altLang="zh-CN" dirty="0" err="1"/>
              <a:t>i</a:t>
            </a:r>
            <a:r>
              <a:rPr lang="en-US" altLang="zh-CN" dirty="0"/>
              <a:t>] )</a:t>
            </a:r>
            <a:r>
              <a:rPr lang="zh-CN" altLang="en-US" dirty="0"/>
              <a:t>，其中</a:t>
            </a:r>
            <a:r>
              <a:rPr lang="en-US" altLang="zh-CN" dirty="0"/>
              <a:t>b</a:t>
            </a:r>
            <a:r>
              <a:rPr lang="zh-CN" altLang="en-US" dirty="0"/>
              <a:t>，</a:t>
            </a:r>
            <a:r>
              <a:rPr lang="en-US" altLang="zh-CN" dirty="0"/>
              <a:t>c</a:t>
            </a:r>
            <a:r>
              <a:rPr lang="zh-CN" altLang="en-US" dirty="0"/>
              <a:t>为凸函数</a:t>
            </a:r>
            <a:endParaRPr lang="en-US" altLang="zh-CN" dirty="0"/>
          </a:p>
          <a:p>
            <a:r>
              <a:rPr lang="en-US" altLang="zh-CN" dirty="0"/>
              <a:t>3.</a:t>
            </a:r>
            <a:r>
              <a:rPr lang="zh-CN" altLang="en-US" dirty="0"/>
              <a:t>求一个凸函数</a:t>
            </a:r>
            <a:r>
              <a:rPr lang="en-US" altLang="zh-CN" dirty="0"/>
              <a:t>a</a:t>
            </a:r>
            <a:r>
              <a:rPr lang="zh-CN" altLang="en-US" dirty="0"/>
              <a:t>，满足</a:t>
            </a:r>
            <a:r>
              <a:rPr lang="en-US" altLang="zh-CN" dirty="0"/>
              <a:t>a[</a:t>
            </a:r>
            <a:r>
              <a:rPr lang="en-US" altLang="zh-CN" dirty="0" err="1"/>
              <a:t>i</a:t>
            </a:r>
            <a:r>
              <a:rPr lang="en-US" altLang="zh-CN" dirty="0"/>
              <a:t>] = b[</a:t>
            </a:r>
            <a:r>
              <a:rPr lang="en-US" altLang="zh-CN" dirty="0" err="1"/>
              <a:t>i</a:t>
            </a:r>
            <a:r>
              <a:rPr lang="en-US" altLang="zh-CN" dirty="0"/>
              <a:t>] + c[</a:t>
            </a:r>
            <a:r>
              <a:rPr lang="en-US" altLang="zh-CN" dirty="0" err="1"/>
              <a:t>i</a:t>
            </a:r>
            <a:r>
              <a:rPr lang="en-US" altLang="zh-CN" dirty="0"/>
              <a:t>]</a:t>
            </a:r>
            <a:r>
              <a:rPr lang="zh-CN" altLang="en-US" dirty="0"/>
              <a:t>，其中</a:t>
            </a:r>
            <a:r>
              <a:rPr lang="en-US" altLang="zh-CN" dirty="0"/>
              <a:t>b</a:t>
            </a:r>
            <a:r>
              <a:rPr lang="zh-CN" altLang="en-US" dirty="0"/>
              <a:t>，</a:t>
            </a:r>
            <a:r>
              <a:rPr lang="en-US" altLang="zh-CN" dirty="0"/>
              <a:t>c</a:t>
            </a:r>
            <a:r>
              <a:rPr lang="zh-CN" altLang="en-US" dirty="0"/>
              <a:t>为凸函数</a:t>
            </a:r>
            <a:endParaRPr lang="en-US" altLang="zh-CN" dirty="0"/>
          </a:p>
          <a:p>
            <a:endParaRPr lang="zh-CN" altLang="en-US" dirty="0"/>
          </a:p>
        </p:txBody>
      </p:sp>
    </p:spTree>
    <p:extLst>
      <p:ext uri="{BB962C8B-B14F-4D97-AF65-F5344CB8AC3E}">
        <p14:creationId xmlns:p14="http://schemas.microsoft.com/office/powerpoint/2010/main" val="714074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FF27C-612A-4CFD-AFC6-D51D6EA251E6}"/>
              </a:ext>
            </a:extLst>
          </p:cNvPr>
          <p:cNvSpPr>
            <a:spLocks noGrp="1"/>
          </p:cNvSpPr>
          <p:nvPr>
            <p:ph type="title"/>
          </p:nvPr>
        </p:nvSpPr>
        <p:spPr/>
        <p:txBody>
          <a:bodyPr/>
          <a:lstStyle/>
          <a:p>
            <a:r>
              <a:rPr lang="zh-CN" altLang="en-US" dirty="0"/>
              <a:t>普通的分治信息</a:t>
            </a:r>
          </a:p>
        </p:txBody>
      </p:sp>
      <p:sp>
        <p:nvSpPr>
          <p:cNvPr id="3" name="内容占位符 2">
            <a:extLst>
              <a:ext uri="{FF2B5EF4-FFF2-40B4-BE49-F238E27FC236}">
                <a16:creationId xmlns:a16="http://schemas.microsoft.com/office/drawing/2014/main" id="{9247FA64-930A-4BD1-9F05-477E9FC27493}"/>
              </a:ext>
            </a:extLst>
          </p:cNvPr>
          <p:cNvSpPr>
            <a:spLocks noGrp="1"/>
          </p:cNvSpPr>
          <p:nvPr>
            <p:ph idx="1"/>
          </p:nvPr>
        </p:nvSpPr>
        <p:spPr/>
        <p:txBody>
          <a:bodyPr/>
          <a:lstStyle/>
          <a:p>
            <a:r>
              <a:rPr lang="zh-CN" altLang="en-US" dirty="0"/>
              <a:t>对于维护序列的普通分治信息，我们一般采用树状数组，线段树，平衡树等结构维护</a:t>
            </a:r>
            <a:endParaRPr lang="en-US" altLang="zh-CN" dirty="0"/>
          </a:p>
          <a:p>
            <a:r>
              <a:rPr lang="zh-CN" altLang="en-US" dirty="0"/>
              <a:t>重点？</a:t>
            </a:r>
            <a:endParaRPr lang="en-US" altLang="zh-CN" dirty="0"/>
          </a:p>
        </p:txBody>
      </p:sp>
    </p:spTree>
    <p:extLst>
      <p:ext uri="{BB962C8B-B14F-4D97-AF65-F5344CB8AC3E}">
        <p14:creationId xmlns:p14="http://schemas.microsoft.com/office/powerpoint/2010/main" val="1313512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normAutofit/>
          </a:bodyPr>
          <a:lstStyle/>
          <a:p>
            <a:r>
              <a:rPr lang="zh-CN" altLang="en-US" dirty="0"/>
              <a:t>可以发现这三个性质都满足</a:t>
            </a:r>
            <a:endParaRPr lang="en-US" altLang="zh-CN" dirty="0"/>
          </a:p>
          <a:p>
            <a:r>
              <a:rPr lang="zh-CN" altLang="en-US" dirty="0"/>
              <a:t>而且可以通过归并两个儿子的凸函数来得到</a:t>
            </a:r>
            <a:r>
              <a:rPr lang="en-US" altLang="zh-CN" dirty="0"/>
              <a:t>cur</a:t>
            </a:r>
            <a:r>
              <a:rPr lang="zh-CN" altLang="en-US" dirty="0"/>
              <a:t>的凸函数</a:t>
            </a:r>
            <a:endParaRPr lang="en-US" altLang="zh-CN" dirty="0"/>
          </a:p>
          <a:p>
            <a:r>
              <a:rPr lang="zh-CN" altLang="en-US" dirty="0"/>
              <a:t>于是预处理复杂度</a:t>
            </a:r>
            <a:r>
              <a:rPr lang="en-US" altLang="zh-CN" dirty="0"/>
              <a:t>O( </a:t>
            </a:r>
            <a:r>
              <a:rPr lang="en-US" altLang="zh-CN" dirty="0" err="1"/>
              <a:t>nlogn</a:t>
            </a:r>
            <a:r>
              <a:rPr lang="en-US" altLang="zh-CN" dirty="0"/>
              <a:t> )</a:t>
            </a:r>
          </a:p>
          <a:p>
            <a:r>
              <a:rPr lang="zh-CN" altLang="en-US" dirty="0"/>
              <a:t>每次查询的时候直接在线段树上查询区间即可</a:t>
            </a:r>
            <a:endParaRPr lang="en-US" altLang="zh-CN" dirty="0"/>
          </a:p>
          <a:p>
            <a:endParaRPr lang="en-US" altLang="zh-CN" dirty="0"/>
          </a:p>
          <a:p>
            <a:r>
              <a:rPr lang="zh-CN" altLang="en-US" dirty="0"/>
              <a:t>总复杂度</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extLst>
      <p:ext uri="{BB962C8B-B14F-4D97-AF65-F5344CB8AC3E}">
        <p14:creationId xmlns:p14="http://schemas.microsoft.com/office/powerpoint/2010/main" val="831660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EF31D-5A60-44EA-AEB3-BA7DBD01DA23}"/>
              </a:ext>
            </a:extLst>
          </p:cNvPr>
          <p:cNvSpPr>
            <a:spLocks noGrp="1"/>
          </p:cNvSpPr>
          <p:nvPr>
            <p:ph type="title"/>
          </p:nvPr>
        </p:nvSpPr>
        <p:spPr/>
        <p:txBody>
          <a:bodyPr/>
          <a:lstStyle/>
          <a:p>
            <a:r>
              <a:rPr lang="zh-CN" altLang="en-US" dirty="0"/>
              <a:t>树套树</a:t>
            </a:r>
          </a:p>
        </p:txBody>
      </p:sp>
      <p:sp>
        <p:nvSpPr>
          <p:cNvPr id="3" name="内容占位符 2">
            <a:extLst>
              <a:ext uri="{FF2B5EF4-FFF2-40B4-BE49-F238E27FC236}">
                <a16:creationId xmlns:a16="http://schemas.microsoft.com/office/drawing/2014/main" id="{ED38ABD6-8FCF-42C2-AB5D-E25B132C3E32}"/>
              </a:ext>
            </a:extLst>
          </p:cNvPr>
          <p:cNvSpPr>
            <a:spLocks noGrp="1"/>
          </p:cNvSpPr>
          <p:nvPr>
            <p:ph idx="1"/>
          </p:nvPr>
        </p:nvSpPr>
        <p:spPr/>
        <p:txBody>
          <a:bodyPr/>
          <a:lstStyle/>
          <a:p>
            <a:r>
              <a:rPr lang="zh-CN" altLang="en-US" dirty="0"/>
              <a:t>树套树用作维护高维问题</a:t>
            </a:r>
            <a:endParaRPr lang="en-US" altLang="zh-CN" dirty="0"/>
          </a:p>
          <a:p>
            <a:r>
              <a:rPr lang="zh-CN" altLang="en-US" dirty="0"/>
              <a:t>一般只支持单点修改，范围查询</a:t>
            </a:r>
            <a:endParaRPr lang="en-US" altLang="zh-CN" dirty="0"/>
          </a:p>
          <a:p>
            <a:r>
              <a:rPr lang="zh-CN" altLang="en-US" dirty="0"/>
              <a:t>注意分析题目性质，如果能用树状数组套树就用，好写又高效，绝大部分问题都是可以用树状数组套树维护的</a:t>
            </a:r>
            <a:endParaRPr lang="en-US" altLang="zh-CN" dirty="0"/>
          </a:p>
          <a:p>
            <a:r>
              <a:rPr lang="zh-CN" altLang="en-US" dirty="0"/>
              <a:t>树套树和可持久化</a:t>
            </a:r>
            <a:r>
              <a:rPr lang="en-US" altLang="zh-CN" dirty="0" err="1"/>
              <a:t>trie</a:t>
            </a:r>
            <a:r>
              <a:rPr lang="zh-CN" altLang="en-US" dirty="0"/>
              <a:t>都是可以维护二维数点的，区别就是树套树可以带修改，可持久化</a:t>
            </a:r>
            <a:r>
              <a:rPr lang="en-US" altLang="zh-CN" dirty="0" err="1"/>
              <a:t>trie</a:t>
            </a:r>
            <a:r>
              <a:rPr lang="zh-CN" altLang="en-US" dirty="0"/>
              <a:t>不行，一定要搞清楚问题的维数，以免使用复杂度更高而且更复杂的数据结构</a:t>
            </a:r>
            <a:endParaRPr lang="en-US" altLang="zh-CN" dirty="0"/>
          </a:p>
          <a:p>
            <a:r>
              <a:rPr lang="en-US" altLang="zh-CN" dirty="0"/>
              <a:t>1.</a:t>
            </a:r>
            <a:r>
              <a:rPr lang="zh-CN" altLang="en-US" dirty="0"/>
              <a:t>将问题转换为一个二维平面上的问题</a:t>
            </a:r>
            <a:endParaRPr lang="en-US" altLang="zh-CN" dirty="0"/>
          </a:p>
          <a:p>
            <a:r>
              <a:rPr lang="en-US" altLang="zh-CN" dirty="0"/>
              <a:t>2.</a:t>
            </a:r>
            <a:r>
              <a:rPr lang="zh-CN" altLang="en-US" dirty="0"/>
              <a:t>选择合适的树套树来解决这个问题</a:t>
            </a:r>
          </a:p>
        </p:txBody>
      </p:sp>
    </p:spTree>
    <p:extLst>
      <p:ext uri="{BB962C8B-B14F-4D97-AF65-F5344CB8AC3E}">
        <p14:creationId xmlns:p14="http://schemas.microsoft.com/office/powerpoint/2010/main" val="2438910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464AE8-C1DF-4223-A977-1F4926E0C659}"/>
              </a:ext>
            </a:extLst>
          </p:cNvPr>
          <p:cNvSpPr>
            <a:spLocks noGrp="1"/>
          </p:cNvSpPr>
          <p:nvPr>
            <p:ph type="title"/>
          </p:nvPr>
        </p:nvSpPr>
        <p:spPr/>
        <p:txBody>
          <a:bodyPr/>
          <a:lstStyle/>
          <a:p>
            <a:r>
              <a:rPr lang="en-US" altLang="zh-CN" dirty="0"/>
              <a:t>CF1093E Intersection of Permutations</a:t>
            </a:r>
            <a:endParaRPr lang="zh-CN" altLang="en-US" dirty="0"/>
          </a:p>
        </p:txBody>
      </p:sp>
      <p:pic>
        <p:nvPicPr>
          <p:cNvPr id="4" name="内容占位符 3">
            <a:extLst>
              <a:ext uri="{FF2B5EF4-FFF2-40B4-BE49-F238E27FC236}">
                <a16:creationId xmlns:a16="http://schemas.microsoft.com/office/drawing/2014/main" id="{8D08479F-D673-41F1-AA58-5A673EF23F89}"/>
              </a:ext>
            </a:extLst>
          </p:cNvPr>
          <p:cNvPicPr>
            <a:picLocks noGrp="1" noChangeAspect="1"/>
          </p:cNvPicPr>
          <p:nvPr>
            <p:ph idx="1"/>
          </p:nvPr>
        </p:nvPicPr>
        <p:blipFill>
          <a:blip r:embed="rId2"/>
          <a:stretch>
            <a:fillRect/>
          </a:stretch>
        </p:blipFill>
        <p:spPr>
          <a:xfrm>
            <a:off x="838200" y="1690688"/>
            <a:ext cx="8867775" cy="2438400"/>
          </a:xfrm>
          <a:prstGeom prst="rect">
            <a:avLst/>
          </a:prstGeom>
        </p:spPr>
      </p:pic>
    </p:spTree>
    <p:extLst>
      <p:ext uri="{BB962C8B-B14F-4D97-AF65-F5344CB8AC3E}">
        <p14:creationId xmlns:p14="http://schemas.microsoft.com/office/powerpoint/2010/main" val="1412409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195FA3-D6A6-4221-813C-FC06CE3066A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79348EE-D641-4032-B612-56C276604E64}"/>
              </a:ext>
            </a:extLst>
          </p:cNvPr>
          <p:cNvSpPr>
            <a:spLocks noGrp="1"/>
          </p:cNvSpPr>
          <p:nvPr>
            <p:ph idx="1"/>
          </p:nvPr>
        </p:nvSpPr>
        <p:spPr/>
        <p:txBody>
          <a:bodyPr/>
          <a:lstStyle/>
          <a:p>
            <a:r>
              <a:rPr lang="zh-CN" altLang="en-US" dirty="0"/>
              <a:t>考虑把每个值在</a:t>
            </a:r>
            <a:r>
              <a:rPr lang="en-US" altLang="zh-CN" dirty="0"/>
              <a:t>a</a:t>
            </a:r>
            <a:r>
              <a:rPr lang="zh-CN" altLang="en-US" dirty="0"/>
              <a:t>序列中的位置做为第一维，在</a:t>
            </a:r>
            <a:r>
              <a:rPr lang="en-US" altLang="zh-CN" dirty="0"/>
              <a:t>b</a:t>
            </a:r>
            <a:r>
              <a:rPr lang="zh-CN" altLang="en-US" dirty="0"/>
              <a:t>序列中的位置做为第二维</a:t>
            </a:r>
            <a:endParaRPr lang="en-US" altLang="zh-CN" dirty="0"/>
          </a:p>
          <a:p>
            <a:r>
              <a:rPr lang="zh-CN" altLang="en-US" dirty="0"/>
              <a:t>这样查询就变成了矩形点数</a:t>
            </a:r>
            <a:endParaRPr lang="en-US" altLang="zh-CN" dirty="0"/>
          </a:p>
          <a:p>
            <a:r>
              <a:rPr lang="zh-CN" altLang="en-US" dirty="0"/>
              <a:t>修改可以发现只影响到</a:t>
            </a:r>
            <a:r>
              <a:rPr lang="en-US" altLang="zh-CN" dirty="0"/>
              <a:t>O(1)</a:t>
            </a:r>
            <a:r>
              <a:rPr lang="zh-CN" altLang="en-US" dirty="0"/>
              <a:t>个点对</a:t>
            </a:r>
            <a:endParaRPr lang="en-US" altLang="zh-CN" dirty="0"/>
          </a:p>
          <a:p>
            <a:r>
              <a:rPr lang="zh-CN" altLang="en-US" dirty="0"/>
              <a:t>于是变成了单点修改矩形和的问题</a:t>
            </a:r>
            <a:endParaRPr lang="en-US" altLang="zh-CN" dirty="0"/>
          </a:p>
          <a:p>
            <a:endParaRPr lang="en-US" altLang="zh-CN" dirty="0"/>
          </a:p>
          <a:p>
            <a:r>
              <a:rPr lang="en-US" altLang="zh-CN" dirty="0"/>
              <a:t>O( mlog^2n )</a:t>
            </a:r>
            <a:endParaRPr lang="zh-CN" altLang="en-US" dirty="0"/>
          </a:p>
        </p:txBody>
      </p:sp>
    </p:spTree>
    <p:extLst>
      <p:ext uri="{BB962C8B-B14F-4D97-AF65-F5344CB8AC3E}">
        <p14:creationId xmlns:p14="http://schemas.microsoft.com/office/powerpoint/2010/main" val="2670020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A553FF-CB47-4F95-8C1E-52B73BC196B9}"/>
              </a:ext>
            </a:extLst>
          </p:cNvPr>
          <p:cNvSpPr>
            <a:spLocks noGrp="1"/>
          </p:cNvSpPr>
          <p:nvPr>
            <p:ph type="title"/>
          </p:nvPr>
        </p:nvSpPr>
        <p:spPr/>
        <p:txBody>
          <a:bodyPr/>
          <a:lstStyle/>
          <a:p>
            <a:r>
              <a:rPr lang="en-US" altLang="zh-CN" dirty="0"/>
              <a:t>P5445 [APIO2019] </a:t>
            </a:r>
            <a:r>
              <a:rPr lang="zh-CN" altLang="en-US" dirty="0"/>
              <a:t>路灯</a:t>
            </a:r>
          </a:p>
        </p:txBody>
      </p:sp>
      <p:pic>
        <p:nvPicPr>
          <p:cNvPr id="4" name="内容占位符 3">
            <a:extLst>
              <a:ext uri="{FF2B5EF4-FFF2-40B4-BE49-F238E27FC236}">
                <a16:creationId xmlns:a16="http://schemas.microsoft.com/office/drawing/2014/main" id="{E475A52D-35B1-472F-AB69-B1A164FA053F}"/>
              </a:ext>
            </a:extLst>
          </p:cNvPr>
          <p:cNvPicPr>
            <a:picLocks noGrp="1" noChangeAspect="1"/>
          </p:cNvPicPr>
          <p:nvPr>
            <p:ph idx="1"/>
          </p:nvPr>
        </p:nvPicPr>
        <p:blipFill>
          <a:blip r:embed="rId2"/>
          <a:stretch>
            <a:fillRect/>
          </a:stretch>
        </p:blipFill>
        <p:spPr>
          <a:xfrm>
            <a:off x="838200" y="1690688"/>
            <a:ext cx="8032586" cy="4351338"/>
          </a:xfrm>
          <a:prstGeom prst="rect">
            <a:avLst/>
          </a:prstGeom>
        </p:spPr>
      </p:pic>
    </p:spTree>
    <p:extLst>
      <p:ext uri="{BB962C8B-B14F-4D97-AF65-F5344CB8AC3E}">
        <p14:creationId xmlns:p14="http://schemas.microsoft.com/office/powerpoint/2010/main" val="1559907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36B4A-93B2-4D60-A2DD-C5F0E169B78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0C2EC36-1CD6-46B4-AAC6-A0E5E8F6B11F}"/>
              </a:ext>
            </a:extLst>
          </p:cNvPr>
          <p:cNvSpPr>
            <a:spLocks noGrp="1"/>
          </p:cNvSpPr>
          <p:nvPr>
            <p:ph idx="1"/>
          </p:nvPr>
        </p:nvSpPr>
        <p:spPr/>
        <p:txBody>
          <a:bodyPr/>
          <a:lstStyle/>
          <a:p>
            <a:r>
              <a:rPr lang="zh-CN" altLang="en-US" dirty="0"/>
              <a:t>用</a:t>
            </a:r>
            <a:r>
              <a:rPr lang="en-US" altLang="zh-CN" dirty="0"/>
              <a:t>(</a:t>
            </a:r>
            <a:r>
              <a:rPr lang="en-US" altLang="zh-CN" dirty="0" err="1"/>
              <a:t>x,y</a:t>
            </a:r>
            <a:r>
              <a:rPr lang="en-US" altLang="zh-CN" dirty="0"/>
              <a:t>)</a:t>
            </a:r>
            <a:r>
              <a:rPr lang="zh-CN" altLang="en-US" dirty="0"/>
              <a:t>表示从</a:t>
            </a:r>
            <a:r>
              <a:rPr lang="en-US" altLang="zh-CN" dirty="0"/>
              <a:t>x</a:t>
            </a:r>
            <a:r>
              <a:rPr lang="zh-CN" altLang="en-US" dirty="0"/>
              <a:t>走到</a:t>
            </a:r>
            <a:r>
              <a:rPr lang="en-US" altLang="zh-CN" dirty="0"/>
              <a:t>y</a:t>
            </a:r>
            <a:r>
              <a:rPr lang="zh-CN" altLang="en-US" dirty="0"/>
              <a:t>的答案</a:t>
            </a:r>
            <a:endParaRPr lang="en-US" altLang="zh-CN" dirty="0"/>
          </a:p>
          <a:p>
            <a:r>
              <a:rPr lang="zh-CN" altLang="en-US" dirty="0"/>
              <a:t>使用</a:t>
            </a:r>
            <a:r>
              <a:rPr lang="en-US" altLang="zh-CN" dirty="0"/>
              <a:t>set</a:t>
            </a:r>
            <a:r>
              <a:rPr lang="zh-CN" altLang="en-US" dirty="0"/>
              <a:t>维护所有亮灯的连续段</a:t>
            </a:r>
            <a:endParaRPr lang="en-US" altLang="zh-CN" dirty="0"/>
          </a:p>
          <a:p>
            <a:r>
              <a:rPr lang="zh-CN" altLang="en-US" dirty="0"/>
              <a:t>每次连续段的变化是</a:t>
            </a:r>
            <a:r>
              <a:rPr lang="en-US" altLang="zh-CN" dirty="0"/>
              <a:t>O(1)</a:t>
            </a:r>
            <a:r>
              <a:rPr lang="zh-CN" altLang="en-US" dirty="0"/>
              <a:t>的</a:t>
            </a:r>
            <a:endParaRPr lang="en-US" altLang="zh-CN" dirty="0"/>
          </a:p>
          <a:p>
            <a:r>
              <a:rPr lang="zh-CN" altLang="en-US" dirty="0"/>
              <a:t>对于点</a:t>
            </a:r>
            <a:r>
              <a:rPr lang="en-US" altLang="zh-CN" dirty="0"/>
              <a:t>x</a:t>
            </a:r>
            <a:r>
              <a:rPr lang="zh-CN" altLang="en-US" dirty="0"/>
              <a:t>，设</a:t>
            </a:r>
            <a:r>
              <a:rPr lang="en-US" altLang="zh-CN" dirty="0"/>
              <a:t>x</a:t>
            </a:r>
            <a:r>
              <a:rPr lang="zh-CN" altLang="en-US" dirty="0"/>
              <a:t>所在的极长亮灯段左边端点为</a:t>
            </a:r>
            <a:r>
              <a:rPr lang="en-US" altLang="zh-CN" dirty="0"/>
              <a:t>l</a:t>
            </a:r>
            <a:r>
              <a:rPr lang="zh-CN" altLang="en-US" dirty="0"/>
              <a:t>，</a:t>
            </a:r>
            <a:r>
              <a:rPr lang="en-US" altLang="zh-CN" dirty="0"/>
              <a:t>x+1</a:t>
            </a:r>
            <a:r>
              <a:rPr lang="zh-CN" altLang="en-US" dirty="0"/>
              <a:t>右边端点为</a:t>
            </a:r>
            <a:r>
              <a:rPr lang="en-US" altLang="zh-CN" dirty="0"/>
              <a:t>r</a:t>
            </a:r>
          </a:p>
          <a:p>
            <a:r>
              <a:rPr lang="zh-CN" altLang="en-US" dirty="0"/>
              <a:t>假设</a:t>
            </a:r>
            <a:r>
              <a:rPr lang="en-US" altLang="zh-CN" dirty="0"/>
              <a:t>[x,x+1]</a:t>
            </a:r>
            <a:r>
              <a:rPr lang="zh-CN" altLang="en-US" dirty="0"/>
              <a:t>的路灯开了，那么</a:t>
            </a:r>
            <a:r>
              <a:rPr lang="en-US" altLang="zh-CN" dirty="0"/>
              <a:t>[</a:t>
            </a:r>
            <a:r>
              <a:rPr lang="en-US" altLang="zh-CN" dirty="0" err="1"/>
              <a:t>l,x</a:t>
            </a:r>
            <a:r>
              <a:rPr lang="en-US" altLang="zh-CN" dirty="0"/>
              <a:t>]</a:t>
            </a:r>
            <a:r>
              <a:rPr lang="zh-CN" altLang="en-US" dirty="0"/>
              <a:t>会与</a:t>
            </a:r>
            <a:r>
              <a:rPr lang="en-US" altLang="zh-CN" dirty="0"/>
              <a:t>[x+1,r]</a:t>
            </a:r>
            <a:r>
              <a:rPr lang="zh-CN" altLang="en-US" dirty="0"/>
              <a:t>合并</a:t>
            </a:r>
            <a:endParaRPr lang="en-US" altLang="zh-CN" dirty="0"/>
          </a:p>
          <a:p>
            <a:r>
              <a:rPr lang="zh-CN" altLang="en-US" dirty="0"/>
              <a:t>考虑差分贡献，设当前时刻为</a:t>
            </a:r>
            <a:r>
              <a:rPr lang="en-US" altLang="zh-CN" dirty="0"/>
              <a:t>t</a:t>
            </a:r>
            <a:r>
              <a:rPr lang="zh-CN" altLang="en-US" dirty="0"/>
              <a:t>，合并时对</a:t>
            </a:r>
            <a:r>
              <a:rPr lang="en-US" altLang="zh-CN" dirty="0"/>
              <a:t>[</a:t>
            </a:r>
            <a:r>
              <a:rPr lang="en-US" altLang="zh-CN" dirty="0" err="1"/>
              <a:t>l,x</a:t>
            </a:r>
            <a:r>
              <a:rPr lang="en-US" altLang="zh-CN" dirty="0"/>
              <a:t>] x [x+1,r]</a:t>
            </a:r>
            <a:r>
              <a:rPr lang="zh-CN" altLang="en-US" dirty="0"/>
              <a:t>这个矩形加上</a:t>
            </a:r>
            <a:r>
              <a:rPr lang="en-US" altLang="zh-CN" dirty="0"/>
              <a:t>m-t</a:t>
            </a:r>
            <a:r>
              <a:rPr lang="zh-CN" altLang="en-US" dirty="0"/>
              <a:t>，即先假设他们一直连通到最后时刻</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903574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790E7-7E40-47C0-8544-0A51702FFB6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92C06B6-86EA-40E3-A16F-DEC5C129938A}"/>
              </a:ext>
            </a:extLst>
          </p:cNvPr>
          <p:cNvSpPr>
            <a:spLocks noGrp="1"/>
          </p:cNvSpPr>
          <p:nvPr>
            <p:ph idx="1"/>
          </p:nvPr>
        </p:nvSpPr>
        <p:spPr/>
        <p:txBody>
          <a:bodyPr/>
          <a:lstStyle/>
          <a:p>
            <a:r>
              <a:rPr lang="zh-CN" altLang="en-US" dirty="0"/>
              <a:t>假设</a:t>
            </a:r>
            <a:r>
              <a:rPr lang="en-US" altLang="zh-CN" dirty="0"/>
              <a:t>[x,x+1]</a:t>
            </a:r>
            <a:r>
              <a:rPr lang="zh-CN" altLang="en-US" dirty="0"/>
              <a:t>的路灯关了，那么</a:t>
            </a:r>
            <a:r>
              <a:rPr lang="en-US" altLang="zh-CN" dirty="0"/>
              <a:t>[</a:t>
            </a:r>
            <a:r>
              <a:rPr lang="en-US" altLang="zh-CN" dirty="0" err="1"/>
              <a:t>l,x</a:t>
            </a:r>
            <a:r>
              <a:rPr lang="en-US" altLang="zh-CN" dirty="0"/>
              <a:t>]</a:t>
            </a:r>
            <a:r>
              <a:rPr lang="zh-CN" altLang="en-US" dirty="0"/>
              <a:t>会与</a:t>
            </a:r>
            <a:r>
              <a:rPr lang="en-US" altLang="zh-CN" dirty="0"/>
              <a:t>[x+1,r]</a:t>
            </a:r>
            <a:r>
              <a:rPr lang="zh-CN" altLang="en-US" dirty="0"/>
              <a:t>分离，则我们将</a:t>
            </a:r>
            <a:r>
              <a:rPr lang="en-US" altLang="zh-CN" dirty="0"/>
              <a:t>[</a:t>
            </a:r>
            <a:r>
              <a:rPr lang="en-US" altLang="zh-CN" dirty="0" err="1"/>
              <a:t>l,x</a:t>
            </a:r>
            <a:r>
              <a:rPr lang="en-US" altLang="zh-CN" dirty="0"/>
              <a:t>] x [x+1,r]</a:t>
            </a:r>
            <a:r>
              <a:rPr lang="zh-CN" altLang="en-US" dirty="0"/>
              <a:t>的矩形减去</a:t>
            </a:r>
            <a:r>
              <a:rPr lang="en-US" altLang="zh-CN" dirty="0"/>
              <a:t>m-t</a:t>
            </a:r>
          </a:p>
          <a:p>
            <a:r>
              <a:rPr lang="zh-CN" altLang="en-US" dirty="0"/>
              <a:t>发现这样差分计算出了每个点维持现状到结束时的答案总和</a:t>
            </a:r>
            <a:endParaRPr lang="en-US" altLang="zh-CN" dirty="0"/>
          </a:p>
          <a:p>
            <a:r>
              <a:rPr lang="zh-CN" altLang="en-US" dirty="0"/>
              <a:t>比如如果一个位置在</a:t>
            </a:r>
            <a:r>
              <a:rPr lang="en-US" altLang="zh-CN" dirty="0"/>
              <a:t>t1</a:t>
            </a:r>
            <a:r>
              <a:rPr lang="zh-CN" altLang="en-US" dirty="0"/>
              <a:t>时连通，</a:t>
            </a:r>
            <a:r>
              <a:rPr lang="en-US" altLang="zh-CN" dirty="0"/>
              <a:t>t2</a:t>
            </a:r>
            <a:r>
              <a:rPr lang="zh-CN" altLang="en-US" dirty="0"/>
              <a:t>时断开</a:t>
            </a:r>
            <a:endParaRPr lang="en-US" altLang="zh-CN" dirty="0"/>
          </a:p>
          <a:p>
            <a:r>
              <a:rPr lang="zh-CN" altLang="en-US" dirty="0"/>
              <a:t>则其被加了</a:t>
            </a:r>
            <a:r>
              <a:rPr lang="en-US" altLang="zh-CN" dirty="0"/>
              <a:t>(m-t1)-(m-t2)=t2-t1</a:t>
            </a:r>
            <a:r>
              <a:rPr lang="zh-CN" altLang="en-US" dirty="0"/>
              <a:t>，刚好为我们想要的答案</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239148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7A1B7E-D098-491C-ADF1-89E9F04BA1A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A3C0CF8-1F1E-42BF-8184-827A3C40EDCC}"/>
              </a:ext>
            </a:extLst>
          </p:cNvPr>
          <p:cNvSpPr>
            <a:spLocks noGrp="1"/>
          </p:cNvSpPr>
          <p:nvPr>
            <p:ph idx="1"/>
          </p:nvPr>
        </p:nvSpPr>
        <p:spPr/>
        <p:txBody>
          <a:bodyPr/>
          <a:lstStyle/>
          <a:p>
            <a:r>
              <a:rPr lang="zh-CN" altLang="en-US" dirty="0"/>
              <a:t>查询时进行单点查询即可</a:t>
            </a:r>
            <a:endParaRPr lang="en-US" altLang="zh-CN" dirty="0"/>
          </a:p>
          <a:p>
            <a:r>
              <a:rPr lang="zh-CN" altLang="en-US" dirty="0"/>
              <a:t>如果查询时两点连通，答案需要减去</a:t>
            </a:r>
            <a:r>
              <a:rPr lang="en-US" altLang="zh-CN" dirty="0"/>
              <a:t>(m-t)</a:t>
            </a:r>
          </a:p>
          <a:p>
            <a:endParaRPr lang="en-US" altLang="zh-CN" dirty="0"/>
          </a:p>
          <a:p>
            <a:r>
              <a:rPr lang="zh-CN" altLang="en-US" dirty="0"/>
              <a:t>使用树套树维护矩形加单点查</a:t>
            </a:r>
            <a:endParaRPr lang="en-US" altLang="zh-CN" dirty="0"/>
          </a:p>
          <a:p>
            <a:r>
              <a:rPr lang="en-US" altLang="zh-CN" dirty="0"/>
              <a:t>O( mlog^2n )</a:t>
            </a:r>
            <a:endParaRPr lang="zh-CN" altLang="en-US" dirty="0"/>
          </a:p>
        </p:txBody>
      </p:sp>
    </p:spTree>
    <p:extLst>
      <p:ext uri="{BB962C8B-B14F-4D97-AF65-F5344CB8AC3E}">
        <p14:creationId xmlns:p14="http://schemas.microsoft.com/office/powerpoint/2010/main" val="824170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731178-748C-4417-8AC5-FE3403496A3D}"/>
              </a:ext>
            </a:extLst>
          </p:cNvPr>
          <p:cNvSpPr>
            <a:spLocks noGrp="1"/>
          </p:cNvSpPr>
          <p:nvPr>
            <p:ph type="title"/>
          </p:nvPr>
        </p:nvSpPr>
        <p:spPr/>
        <p:txBody>
          <a:bodyPr/>
          <a:lstStyle/>
          <a:p>
            <a:r>
              <a:rPr lang="zh-CN" altLang="en-US" dirty="0"/>
              <a:t>分块</a:t>
            </a:r>
          </a:p>
        </p:txBody>
      </p:sp>
      <p:sp>
        <p:nvSpPr>
          <p:cNvPr id="3" name="内容占位符 2">
            <a:extLst>
              <a:ext uri="{FF2B5EF4-FFF2-40B4-BE49-F238E27FC236}">
                <a16:creationId xmlns:a16="http://schemas.microsoft.com/office/drawing/2014/main" id="{6A185979-8E3E-496B-8F47-C5C2BBC302A9}"/>
              </a:ext>
            </a:extLst>
          </p:cNvPr>
          <p:cNvSpPr>
            <a:spLocks noGrp="1"/>
          </p:cNvSpPr>
          <p:nvPr>
            <p:ph idx="1"/>
          </p:nvPr>
        </p:nvSpPr>
        <p:spPr/>
        <p:txBody>
          <a:bodyPr/>
          <a:lstStyle/>
          <a:p>
            <a:r>
              <a:rPr lang="zh-CN" altLang="en-US" dirty="0"/>
              <a:t>分为静态分块和动态分块</a:t>
            </a:r>
            <a:endParaRPr lang="en-US" altLang="zh-CN" dirty="0"/>
          </a:p>
          <a:p>
            <a:r>
              <a:rPr lang="zh-CN" altLang="en-US" dirty="0"/>
              <a:t>静态分块是处理关键点加速查询，动态分块是对于每个块分别维护数据结构，并且重构零散块</a:t>
            </a:r>
            <a:endParaRPr lang="en-US" altLang="zh-CN" dirty="0"/>
          </a:p>
          <a:p>
            <a:r>
              <a:rPr lang="zh-CN" altLang="en-US" dirty="0"/>
              <a:t>除了云南省选外考的比较少，而且都很简单，感觉不用刻意去复习</a:t>
            </a:r>
            <a:endParaRPr lang="en-US" altLang="zh-CN" dirty="0"/>
          </a:p>
          <a:p>
            <a:r>
              <a:rPr lang="zh-CN" altLang="en-US" dirty="0"/>
              <a:t>可以在考场上不会做题的时候先想一个根号做法，这个通常比</a:t>
            </a:r>
            <a:r>
              <a:rPr lang="en-US" altLang="zh-CN" dirty="0"/>
              <a:t>log</a:t>
            </a:r>
            <a:r>
              <a:rPr lang="zh-CN" altLang="en-US" dirty="0"/>
              <a:t>做法好想很多，然后如果觉得能过或者拿到可观的部分分可以写一下分块</a:t>
            </a:r>
          </a:p>
        </p:txBody>
      </p:sp>
    </p:spTree>
    <p:extLst>
      <p:ext uri="{BB962C8B-B14F-4D97-AF65-F5344CB8AC3E}">
        <p14:creationId xmlns:p14="http://schemas.microsoft.com/office/powerpoint/2010/main" val="643098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691A6D-E60A-4925-92CB-85E93C9E9D03}"/>
              </a:ext>
            </a:extLst>
          </p:cNvPr>
          <p:cNvSpPr>
            <a:spLocks noGrp="1"/>
          </p:cNvSpPr>
          <p:nvPr>
            <p:ph type="title"/>
          </p:nvPr>
        </p:nvSpPr>
        <p:spPr/>
        <p:txBody>
          <a:bodyPr/>
          <a:lstStyle/>
          <a:p>
            <a:r>
              <a:rPr lang="zh-CN" altLang="en-US" dirty="0"/>
              <a:t>莫队</a:t>
            </a:r>
          </a:p>
        </p:txBody>
      </p:sp>
      <p:sp>
        <p:nvSpPr>
          <p:cNvPr id="3" name="内容占位符 2">
            <a:extLst>
              <a:ext uri="{FF2B5EF4-FFF2-40B4-BE49-F238E27FC236}">
                <a16:creationId xmlns:a16="http://schemas.microsoft.com/office/drawing/2014/main" id="{6612C897-6F62-493C-BEE7-7C3FBE3BF59F}"/>
              </a:ext>
            </a:extLst>
          </p:cNvPr>
          <p:cNvSpPr>
            <a:spLocks noGrp="1"/>
          </p:cNvSpPr>
          <p:nvPr>
            <p:ph idx="1"/>
          </p:nvPr>
        </p:nvSpPr>
        <p:spPr/>
        <p:txBody>
          <a:bodyPr/>
          <a:lstStyle/>
          <a:p>
            <a:r>
              <a:rPr lang="zh-CN" altLang="en-US" dirty="0"/>
              <a:t>离线，查询区间信息的一种方法，带修改莫队一般比较慢</a:t>
            </a:r>
            <a:endParaRPr lang="en-US" altLang="zh-CN" dirty="0"/>
          </a:p>
          <a:p>
            <a:r>
              <a:rPr lang="zh-CN" altLang="en-US" dirty="0"/>
              <a:t>复杂度为</a:t>
            </a:r>
            <a:r>
              <a:rPr lang="en-US" altLang="zh-CN" dirty="0"/>
              <a:t>O( </a:t>
            </a:r>
            <a:r>
              <a:rPr lang="en-US" altLang="zh-CN" dirty="0" err="1"/>
              <a:t>nsqrtm</a:t>
            </a:r>
            <a:r>
              <a:rPr lang="en-US" altLang="zh-CN" dirty="0"/>
              <a:t> )</a:t>
            </a:r>
          </a:p>
          <a:p>
            <a:r>
              <a:rPr lang="zh-CN" altLang="en-US" dirty="0"/>
              <a:t>这样写是比较高效的</a:t>
            </a:r>
            <a:endParaRPr lang="en-US" altLang="zh-CN" dirty="0"/>
          </a:p>
          <a:p>
            <a:endParaRPr lang="zh-CN" altLang="en-US" dirty="0"/>
          </a:p>
        </p:txBody>
      </p:sp>
      <p:graphicFrame>
        <p:nvGraphicFramePr>
          <p:cNvPr id="4" name="对象 3">
            <a:extLst>
              <a:ext uri="{FF2B5EF4-FFF2-40B4-BE49-F238E27FC236}">
                <a16:creationId xmlns:a16="http://schemas.microsoft.com/office/drawing/2014/main" id="{CB0A5A27-2A2A-4F62-A1CE-FF1DBF89D4FC}"/>
              </a:ext>
            </a:extLst>
          </p:cNvPr>
          <p:cNvGraphicFramePr>
            <a:graphicFrameLocks/>
          </p:cNvGraphicFramePr>
          <p:nvPr>
            <p:extLst>
              <p:ext uri="{D42A27DB-BD31-4B8C-83A1-F6EECF244321}">
                <p14:modId xmlns:p14="http://schemas.microsoft.com/office/powerpoint/2010/main" val="1821821001"/>
              </p:ext>
            </p:extLst>
          </p:nvPr>
        </p:nvGraphicFramePr>
        <p:xfrm>
          <a:off x="838200" y="3369246"/>
          <a:ext cx="10090150" cy="880110"/>
        </p:xfrm>
        <a:graphic>
          <a:graphicData uri="http://schemas.openxmlformats.org/presentationml/2006/ole">
            <mc:AlternateContent xmlns:mc="http://schemas.openxmlformats.org/markup-compatibility/2006">
              <mc:Choice xmlns:v="urn:schemas-microsoft-com:vml" Requires="v">
                <p:oleObj spid="_x0000_s2072" r:id="rId3" imgW="10050278" imgH="876190" progId="PBrush">
                  <p:embed/>
                </p:oleObj>
              </mc:Choice>
              <mc:Fallback>
                <p:oleObj r:id="rId3" imgW="10050278" imgH="876190" progId="PBrush">
                  <p:embed/>
                  <p:pic>
                    <p:nvPicPr>
                      <p:cNvPr id="8" name="对象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369246"/>
                        <a:ext cx="10090150" cy="880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图片 4">
            <a:extLst>
              <a:ext uri="{FF2B5EF4-FFF2-40B4-BE49-F238E27FC236}">
                <a16:creationId xmlns:a16="http://schemas.microsoft.com/office/drawing/2014/main" id="{B0DC12E6-3AF0-4ED3-9E1F-67E22120134C}"/>
              </a:ext>
            </a:extLst>
          </p:cNvPr>
          <p:cNvPicPr>
            <a:picLocks noChangeAspect="1"/>
          </p:cNvPicPr>
          <p:nvPr/>
        </p:nvPicPr>
        <p:blipFill>
          <a:blip r:embed="rId5" cstate="print"/>
          <a:stretch>
            <a:fillRect/>
          </a:stretch>
        </p:blipFill>
        <p:spPr>
          <a:xfrm>
            <a:off x="838200" y="4384293"/>
            <a:ext cx="4124437" cy="392112"/>
          </a:xfrm>
          <a:prstGeom prst="rect">
            <a:avLst/>
          </a:prstGeom>
        </p:spPr>
      </p:pic>
    </p:spTree>
    <p:extLst>
      <p:ext uri="{BB962C8B-B14F-4D97-AF65-F5344CB8AC3E}">
        <p14:creationId xmlns:p14="http://schemas.microsoft.com/office/powerpoint/2010/main" val="2262189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720239-797C-4736-A78C-3D6B0AF62EB2}"/>
              </a:ext>
            </a:extLst>
          </p:cNvPr>
          <p:cNvSpPr>
            <a:spLocks noGrp="1"/>
          </p:cNvSpPr>
          <p:nvPr>
            <p:ph type="title"/>
          </p:nvPr>
        </p:nvSpPr>
        <p:spPr/>
        <p:txBody>
          <a:bodyPr/>
          <a:lstStyle/>
          <a:p>
            <a:r>
              <a:rPr lang="en-US" altLang="zh-CN" dirty="0"/>
              <a:t>1.</a:t>
            </a:r>
            <a:r>
              <a:rPr lang="zh-CN" altLang="en-US" dirty="0"/>
              <a:t>把题目要维护的东西抽象成分治信息：</a:t>
            </a:r>
          </a:p>
        </p:txBody>
      </p:sp>
      <p:sp>
        <p:nvSpPr>
          <p:cNvPr id="3" name="内容占位符 2">
            <a:extLst>
              <a:ext uri="{FF2B5EF4-FFF2-40B4-BE49-F238E27FC236}">
                <a16:creationId xmlns:a16="http://schemas.microsoft.com/office/drawing/2014/main" id="{4CC06B03-052A-4CEB-A56B-D72B923599D5}"/>
              </a:ext>
            </a:extLst>
          </p:cNvPr>
          <p:cNvSpPr>
            <a:spLocks noGrp="1"/>
          </p:cNvSpPr>
          <p:nvPr>
            <p:ph idx="1"/>
          </p:nvPr>
        </p:nvSpPr>
        <p:spPr/>
        <p:txBody>
          <a:bodyPr/>
          <a:lstStyle/>
          <a:p>
            <a:r>
              <a:rPr lang="zh-CN" altLang="en-US" dirty="0"/>
              <a:t>绝大部分形式都是类似最大子段和的</a:t>
            </a:r>
            <a:endParaRPr lang="en-US" altLang="zh-CN" dirty="0"/>
          </a:p>
          <a:p>
            <a:r>
              <a:rPr lang="zh-CN" altLang="en-US" dirty="0"/>
              <a:t>由于是分治，所以每次是把左边的信息</a:t>
            </a:r>
            <a:r>
              <a:rPr lang="en-US" altLang="zh-CN" dirty="0"/>
              <a:t>+</a:t>
            </a:r>
            <a:r>
              <a:rPr lang="zh-CN" altLang="en-US" dirty="0"/>
              <a:t>右边的信息</a:t>
            </a:r>
            <a:r>
              <a:rPr lang="en-US" altLang="zh-CN" dirty="0"/>
              <a:t>+</a:t>
            </a:r>
            <a:r>
              <a:rPr lang="zh-CN" altLang="en-US" dirty="0"/>
              <a:t>跨过中线的信息，这样得到左边和右边加起来的信息</a:t>
            </a:r>
            <a:endParaRPr lang="en-US" altLang="zh-CN" dirty="0"/>
          </a:p>
          <a:p>
            <a:endParaRPr lang="zh-CN" altLang="en-US" dirty="0"/>
          </a:p>
        </p:txBody>
      </p:sp>
    </p:spTree>
    <p:extLst>
      <p:ext uri="{BB962C8B-B14F-4D97-AF65-F5344CB8AC3E}">
        <p14:creationId xmlns:p14="http://schemas.microsoft.com/office/powerpoint/2010/main" val="22787388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79A1C1-29D8-486D-ABFE-ED9DD3B9DB0E}"/>
              </a:ext>
            </a:extLst>
          </p:cNvPr>
          <p:cNvSpPr>
            <a:spLocks noGrp="1"/>
          </p:cNvSpPr>
          <p:nvPr>
            <p:ph type="title"/>
          </p:nvPr>
        </p:nvSpPr>
        <p:spPr/>
        <p:txBody>
          <a:bodyPr/>
          <a:lstStyle/>
          <a:p>
            <a:r>
              <a:rPr lang="zh-CN" altLang="en-US" dirty="0"/>
              <a:t>莫队</a:t>
            </a:r>
          </a:p>
        </p:txBody>
      </p:sp>
      <p:sp>
        <p:nvSpPr>
          <p:cNvPr id="3" name="内容占位符 2">
            <a:extLst>
              <a:ext uri="{FF2B5EF4-FFF2-40B4-BE49-F238E27FC236}">
                <a16:creationId xmlns:a16="http://schemas.microsoft.com/office/drawing/2014/main" id="{046BAB52-9A25-46E8-A616-DC56A4F99615}"/>
              </a:ext>
            </a:extLst>
          </p:cNvPr>
          <p:cNvSpPr>
            <a:spLocks noGrp="1"/>
          </p:cNvSpPr>
          <p:nvPr>
            <p:ph idx="1"/>
          </p:nvPr>
        </p:nvSpPr>
        <p:spPr/>
        <p:txBody>
          <a:bodyPr/>
          <a:lstStyle/>
          <a:p>
            <a:r>
              <a:rPr lang="zh-CN" altLang="en-US" dirty="0"/>
              <a:t>分为维护区间的信息与维护区间的数据结构</a:t>
            </a:r>
            <a:endParaRPr lang="en-US" altLang="zh-CN" dirty="0"/>
          </a:p>
          <a:p>
            <a:r>
              <a:rPr lang="zh-CN" altLang="en-US" dirty="0"/>
              <a:t>一般莫队</a:t>
            </a:r>
            <a:r>
              <a:rPr lang="en-US" altLang="zh-CN" dirty="0"/>
              <a:t>+</a:t>
            </a:r>
            <a:r>
              <a:rPr lang="zh-CN" altLang="en-US" dirty="0"/>
              <a:t>树状数组尚可接受，莫队</a:t>
            </a:r>
            <a:r>
              <a:rPr lang="en-US" altLang="zh-CN" dirty="0"/>
              <a:t>+</a:t>
            </a:r>
            <a:r>
              <a:rPr lang="zh-CN" altLang="en-US" dirty="0"/>
              <a:t>平衡树</a:t>
            </a:r>
            <a:r>
              <a:rPr lang="en-US" altLang="zh-CN" dirty="0"/>
              <a:t>/</a:t>
            </a:r>
            <a:r>
              <a:rPr lang="zh-CN" altLang="en-US" dirty="0"/>
              <a:t>线段树等常数比较大</a:t>
            </a:r>
          </a:p>
        </p:txBody>
      </p:sp>
    </p:spTree>
    <p:extLst>
      <p:ext uri="{BB962C8B-B14F-4D97-AF65-F5344CB8AC3E}">
        <p14:creationId xmlns:p14="http://schemas.microsoft.com/office/powerpoint/2010/main" val="699488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CAFFD5-7CCE-4D20-A003-1E0A6780E1BA}"/>
              </a:ext>
            </a:extLst>
          </p:cNvPr>
          <p:cNvSpPr>
            <a:spLocks noGrp="1"/>
          </p:cNvSpPr>
          <p:nvPr>
            <p:ph type="title"/>
          </p:nvPr>
        </p:nvSpPr>
        <p:spPr/>
        <p:txBody>
          <a:bodyPr/>
          <a:lstStyle/>
          <a:p>
            <a:r>
              <a:rPr lang="en-US" altLang="zh-CN" dirty="0"/>
              <a:t>Luogu5611 [Ynoi2013]D2T2</a:t>
            </a:r>
            <a:endParaRPr lang="zh-CN" altLang="en-US" dirty="0"/>
          </a:p>
        </p:txBody>
      </p:sp>
      <p:sp>
        <p:nvSpPr>
          <p:cNvPr id="7" name="内容占位符 6">
            <a:extLst>
              <a:ext uri="{FF2B5EF4-FFF2-40B4-BE49-F238E27FC236}">
                <a16:creationId xmlns:a16="http://schemas.microsoft.com/office/drawing/2014/main" id="{F0E8CBB3-EC96-4D55-94FF-72E2A37DED8C}"/>
              </a:ext>
            </a:extLst>
          </p:cNvPr>
          <p:cNvSpPr>
            <a:spLocks noGrp="1"/>
          </p:cNvSpPr>
          <p:nvPr>
            <p:ph idx="1"/>
          </p:nvPr>
        </p:nvSpPr>
        <p:spPr/>
        <p:txBody>
          <a:bodyPr/>
          <a:lstStyle/>
          <a:p>
            <a:r>
              <a:rPr lang="zh-CN" altLang="en-US" dirty="0"/>
              <a:t>大家想一个</a:t>
            </a:r>
            <a:r>
              <a:rPr lang="en-US" altLang="zh-CN" dirty="0" err="1"/>
              <a:t>nsqrtmlogn</a:t>
            </a:r>
            <a:r>
              <a:rPr lang="zh-CN" altLang="en-US" dirty="0"/>
              <a:t>的做法也可以，应该能拿到不错的部分分了</a:t>
            </a:r>
          </a:p>
        </p:txBody>
      </p:sp>
      <p:pic>
        <p:nvPicPr>
          <p:cNvPr id="8" name="内容占位符 4">
            <a:extLst>
              <a:ext uri="{FF2B5EF4-FFF2-40B4-BE49-F238E27FC236}">
                <a16:creationId xmlns:a16="http://schemas.microsoft.com/office/drawing/2014/main" id="{D117D5A7-CAE9-457A-911D-09DA7E4BA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58961"/>
            <a:ext cx="8753475" cy="1228725"/>
          </a:xfrm>
          <a:prstGeom prst="rect">
            <a:avLst/>
          </a:prstGeom>
        </p:spPr>
      </p:pic>
    </p:spTree>
    <p:extLst>
      <p:ext uri="{BB962C8B-B14F-4D97-AF65-F5344CB8AC3E}">
        <p14:creationId xmlns:p14="http://schemas.microsoft.com/office/powerpoint/2010/main" val="14597300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81F67-A7A1-4387-B19D-51AD5753BC76}"/>
              </a:ext>
            </a:extLst>
          </p:cNvPr>
          <p:cNvSpPr>
            <a:spLocks noGrp="1"/>
          </p:cNvSpPr>
          <p:nvPr>
            <p:ph type="title"/>
          </p:nvPr>
        </p:nvSpPr>
        <p:spPr/>
        <p:txBody>
          <a:bodyPr/>
          <a:lstStyle/>
          <a:p>
            <a:r>
              <a:rPr lang="en-US" altLang="zh-CN" dirty="0" err="1"/>
              <a:t>Bitset</a:t>
            </a:r>
            <a:endParaRPr lang="zh-CN" altLang="en-US" dirty="0"/>
          </a:p>
        </p:txBody>
      </p:sp>
      <p:sp>
        <p:nvSpPr>
          <p:cNvPr id="3" name="内容占位符 2">
            <a:extLst>
              <a:ext uri="{FF2B5EF4-FFF2-40B4-BE49-F238E27FC236}">
                <a16:creationId xmlns:a16="http://schemas.microsoft.com/office/drawing/2014/main" id="{93DEC162-367A-4F25-BE78-D9EFCFEEC62E}"/>
              </a:ext>
            </a:extLst>
          </p:cNvPr>
          <p:cNvSpPr>
            <a:spLocks noGrp="1"/>
          </p:cNvSpPr>
          <p:nvPr>
            <p:ph idx="1"/>
          </p:nvPr>
        </p:nvSpPr>
        <p:spPr/>
        <p:txBody>
          <a:bodyPr>
            <a:normAutofit/>
          </a:bodyPr>
          <a:lstStyle/>
          <a:p>
            <a:r>
              <a:rPr lang="zh-CN" altLang="en-US" dirty="0"/>
              <a:t>用</a:t>
            </a:r>
            <a:r>
              <a:rPr lang="en-US" altLang="zh-CN" dirty="0"/>
              <a:t>int</a:t>
            </a:r>
            <a:r>
              <a:rPr lang="zh-CN" altLang="en-US" dirty="0"/>
              <a:t>来压位存一个</a:t>
            </a:r>
            <a:r>
              <a:rPr lang="en-US" altLang="zh-CN" dirty="0"/>
              <a:t>bool</a:t>
            </a:r>
            <a:r>
              <a:rPr lang="zh-CN" altLang="en-US" dirty="0"/>
              <a:t>数组</a:t>
            </a:r>
            <a:endParaRPr lang="en-US" altLang="zh-CN" dirty="0"/>
          </a:p>
          <a:p>
            <a:r>
              <a:rPr lang="zh-CN" altLang="en-US" dirty="0"/>
              <a:t>支持</a:t>
            </a:r>
            <a:r>
              <a:rPr lang="en-US" altLang="zh-CN" dirty="0"/>
              <a:t>O(n/w)</a:t>
            </a:r>
            <a:r>
              <a:rPr lang="zh-CN" altLang="en-US" dirty="0"/>
              <a:t>的</a:t>
            </a:r>
            <a:r>
              <a:rPr lang="en-US" altLang="zh-CN" dirty="0"/>
              <a:t>&amp;|^</a:t>
            </a:r>
            <a:r>
              <a:rPr lang="zh-CN" altLang="en-US" dirty="0"/>
              <a:t>等操作，也支持</a:t>
            </a:r>
            <a:r>
              <a:rPr lang="en-US" altLang="zh-CN" dirty="0" err="1"/>
              <a:t>popcount</a:t>
            </a:r>
            <a:r>
              <a:rPr lang="zh-CN" altLang="en-US" dirty="0"/>
              <a:t>，四毛子等</a:t>
            </a:r>
            <a:endParaRPr lang="en-US" altLang="zh-CN" dirty="0"/>
          </a:p>
          <a:p>
            <a:r>
              <a:rPr lang="zh-CN" altLang="en-US" dirty="0"/>
              <a:t>还可以</a:t>
            </a:r>
            <a:r>
              <a:rPr lang="en-US" altLang="zh-CN" dirty="0"/>
              <a:t>O(n/w)</a:t>
            </a:r>
            <a:r>
              <a:rPr lang="zh-CN" altLang="en-US" dirty="0"/>
              <a:t>进行</a:t>
            </a:r>
            <a:r>
              <a:rPr lang="en-US" altLang="zh-CN" dirty="0"/>
              <a:t>&lt;&lt;</a:t>
            </a:r>
            <a:r>
              <a:rPr lang="zh-CN" altLang="en-US" dirty="0"/>
              <a:t>，</a:t>
            </a:r>
            <a:r>
              <a:rPr lang="en-US" altLang="zh-CN" dirty="0"/>
              <a:t>&gt;&gt;</a:t>
            </a:r>
            <a:r>
              <a:rPr lang="zh-CN" altLang="en-US" dirty="0"/>
              <a:t>的操作，不过这个比较难写，如果常数要求不大的话可以用</a:t>
            </a:r>
            <a:r>
              <a:rPr lang="en-US" altLang="zh-CN" dirty="0" err="1"/>
              <a:t>stl</a:t>
            </a:r>
            <a:r>
              <a:rPr lang="zh-CN" altLang="en-US" dirty="0"/>
              <a:t>的</a:t>
            </a:r>
            <a:endParaRPr lang="en-US" altLang="zh-CN" dirty="0"/>
          </a:p>
        </p:txBody>
      </p:sp>
    </p:spTree>
    <p:extLst>
      <p:ext uri="{BB962C8B-B14F-4D97-AF65-F5344CB8AC3E}">
        <p14:creationId xmlns:p14="http://schemas.microsoft.com/office/powerpoint/2010/main" val="22084764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6CD244-7836-42D1-865A-7AA2A083F054}"/>
              </a:ext>
            </a:extLst>
          </p:cNvPr>
          <p:cNvSpPr>
            <a:spLocks noGrp="1"/>
          </p:cNvSpPr>
          <p:nvPr>
            <p:ph type="title"/>
          </p:nvPr>
        </p:nvSpPr>
        <p:spPr/>
        <p:txBody>
          <a:bodyPr/>
          <a:lstStyle/>
          <a:p>
            <a:r>
              <a:rPr lang="en-US" altLang="zh-CN" dirty="0" err="1"/>
              <a:t>Bitset</a:t>
            </a:r>
            <a:r>
              <a:rPr lang="zh-CN" altLang="en-US" dirty="0"/>
              <a:t>的</a:t>
            </a:r>
            <a:r>
              <a:rPr lang="en-US" altLang="zh-CN" dirty="0"/>
              <a:t>STL</a:t>
            </a:r>
            <a:endParaRPr lang="zh-CN" altLang="en-US" dirty="0"/>
          </a:p>
        </p:txBody>
      </p:sp>
      <p:sp>
        <p:nvSpPr>
          <p:cNvPr id="3" name="内容占位符 2">
            <a:extLst>
              <a:ext uri="{FF2B5EF4-FFF2-40B4-BE49-F238E27FC236}">
                <a16:creationId xmlns:a16="http://schemas.microsoft.com/office/drawing/2014/main" id="{030E2B21-7933-4B28-A50F-216A00BA3717}"/>
              </a:ext>
            </a:extLst>
          </p:cNvPr>
          <p:cNvSpPr>
            <a:spLocks noGrp="1"/>
          </p:cNvSpPr>
          <p:nvPr>
            <p:ph idx="1"/>
          </p:nvPr>
        </p:nvSpPr>
        <p:spPr/>
        <p:txBody>
          <a:bodyPr/>
          <a:lstStyle/>
          <a:p>
            <a:r>
              <a:rPr lang="en-US" altLang="zh-CN" dirty="0"/>
              <a:t>#include &lt;</a:t>
            </a:r>
            <a:r>
              <a:rPr lang="en-US" altLang="zh-CN" dirty="0" err="1"/>
              <a:t>bitset</a:t>
            </a:r>
            <a:r>
              <a:rPr lang="en-US" altLang="zh-CN" dirty="0"/>
              <a:t>&gt;</a:t>
            </a:r>
          </a:p>
          <a:p>
            <a:r>
              <a:rPr lang="en-US" altLang="zh-CN" dirty="0" err="1"/>
              <a:t>bitset</a:t>
            </a:r>
            <a:r>
              <a:rPr lang="en-US" altLang="zh-CN" dirty="0"/>
              <a:t> &lt; </a:t>
            </a:r>
            <a:r>
              <a:rPr lang="zh-CN" altLang="en-US" dirty="0"/>
              <a:t>长度 </a:t>
            </a:r>
            <a:r>
              <a:rPr lang="en-US" altLang="zh-CN" dirty="0"/>
              <a:t>&gt; a;</a:t>
            </a:r>
          </a:p>
          <a:p>
            <a:r>
              <a:rPr lang="en-US" altLang="zh-CN" dirty="0"/>
              <a:t>any():</a:t>
            </a:r>
            <a:r>
              <a:rPr lang="zh-CN" altLang="en-US" dirty="0"/>
              <a:t>返回一个</a:t>
            </a:r>
            <a:r>
              <a:rPr lang="en-US" altLang="zh-CN" dirty="0"/>
              <a:t>bool</a:t>
            </a:r>
            <a:r>
              <a:rPr lang="zh-CN" altLang="en-US" dirty="0"/>
              <a:t>表示是否有</a:t>
            </a:r>
            <a:r>
              <a:rPr lang="en-US" altLang="zh-CN" dirty="0"/>
              <a:t>1</a:t>
            </a:r>
          </a:p>
          <a:p>
            <a:r>
              <a:rPr lang="en-US" altLang="zh-CN" dirty="0"/>
              <a:t>count():</a:t>
            </a:r>
            <a:r>
              <a:rPr lang="zh-CN" altLang="en-US" dirty="0"/>
              <a:t>返回</a:t>
            </a:r>
            <a:r>
              <a:rPr lang="en-US" altLang="zh-CN" dirty="0"/>
              <a:t>1</a:t>
            </a:r>
            <a:r>
              <a:rPr lang="zh-CN" altLang="en-US" dirty="0"/>
              <a:t>的个数</a:t>
            </a:r>
            <a:endParaRPr lang="en-US" altLang="zh-CN" dirty="0"/>
          </a:p>
          <a:p>
            <a:r>
              <a:rPr lang="zh-CN" altLang="en-US" dirty="0"/>
              <a:t>修改可以直接</a:t>
            </a:r>
            <a:r>
              <a:rPr lang="en-US" altLang="zh-CN" dirty="0"/>
              <a:t>a[</a:t>
            </a:r>
            <a:r>
              <a:rPr lang="en-US" altLang="zh-CN" dirty="0" err="1"/>
              <a:t>i</a:t>
            </a:r>
            <a:r>
              <a:rPr lang="en-US" altLang="zh-CN" dirty="0"/>
              <a:t>]=1</a:t>
            </a:r>
            <a:r>
              <a:rPr lang="zh-CN" altLang="en-US" dirty="0"/>
              <a:t>这样</a:t>
            </a:r>
          </a:p>
          <a:p>
            <a:endParaRPr lang="zh-CN" altLang="en-US" dirty="0"/>
          </a:p>
        </p:txBody>
      </p:sp>
    </p:spTree>
    <p:extLst>
      <p:ext uri="{BB962C8B-B14F-4D97-AF65-F5344CB8AC3E}">
        <p14:creationId xmlns:p14="http://schemas.microsoft.com/office/powerpoint/2010/main" val="2679526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[Ynoi2017]D1T1</a:t>
            </a:r>
            <a:r>
              <a:rPr lang="zh-CN" altLang="en-US" dirty="0"/>
              <a:t>由乃的玉米田</a:t>
            </a:r>
          </a:p>
        </p:txBody>
      </p:sp>
      <p:sp>
        <p:nvSpPr>
          <p:cNvPr id="3" name="内容占位符 2"/>
          <p:cNvSpPr>
            <a:spLocks noGrp="1"/>
          </p:cNvSpPr>
          <p:nvPr>
            <p:ph idx="1"/>
          </p:nvPr>
        </p:nvSpPr>
        <p:spPr/>
        <p:txBody>
          <a:bodyPr/>
          <a:lstStyle/>
          <a:p>
            <a:r>
              <a:rPr lang="zh-CN" altLang="en-US" dirty="0"/>
              <a:t>序列，每次给参数</a:t>
            </a:r>
            <a:r>
              <a:rPr lang="en-US" altLang="zh-CN" dirty="0"/>
              <a:t>l r c</a:t>
            </a:r>
          </a:p>
          <a:p>
            <a:r>
              <a:rPr lang="zh-CN" altLang="en-US" dirty="0"/>
              <a:t>查区间</a:t>
            </a:r>
            <a:r>
              <a:rPr lang="en-US" altLang="zh-CN" dirty="0"/>
              <a:t>[</a:t>
            </a:r>
            <a:r>
              <a:rPr lang="en-US" altLang="zh-CN" dirty="0" err="1"/>
              <a:t>l,r</a:t>
            </a:r>
            <a:r>
              <a:rPr lang="en-US" altLang="zh-CN" dirty="0"/>
              <a:t>]</a:t>
            </a:r>
            <a:r>
              <a:rPr lang="zh-CN" altLang="en-US" dirty="0"/>
              <a:t>是否可以选出两个数</a:t>
            </a:r>
            <a:r>
              <a:rPr lang="en-US" altLang="zh-CN" dirty="0" err="1"/>
              <a:t>a,b</a:t>
            </a:r>
            <a:r>
              <a:rPr lang="zh-CN" altLang="en-US" dirty="0"/>
              <a:t>使得：</a:t>
            </a:r>
            <a:endParaRPr lang="en-US" altLang="zh-CN" dirty="0"/>
          </a:p>
          <a:p>
            <a:r>
              <a:rPr lang="en-US" altLang="zh-CN" dirty="0" err="1"/>
              <a:t>a+b</a:t>
            </a:r>
            <a:r>
              <a:rPr lang="en-US" altLang="zh-CN" dirty="0"/>
              <a:t>=c</a:t>
            </a:r>
          </a:p>
          <a:p>
            <a:r>
              <a:rPr lang="en-US" altLang="zh-CN" dirty="0"/>
              <a:t>a-b=c</a:t>
            </a:r>
          </a:p>
          <a:p>
            <a:r>
              <a:rPr lang="en-US" altLang="zh-CN" dirty="0"/>
              <a:t>a*b=c</a:t>
            </a:r>
          </a:p>
          <a:p>
            <a:r>
              <a:rPr lang="en-US" altLang="zh-CN" dirty="0"/>
              <a:t>a/b=c</a:t>
            </a:r>
          </a:p>
          <a:p>
            <a:r>
              <a:rPr lang="zh-CN" altLang="en-US" dirty="0"/>
              <a:t>值域</a:t>
            </a:r>
            <a:r>
              <a:rPr lang="en-US" altLang="zh-CN" dirty="0"/>
              <a:t>1e5</a:t>
            </a:r>
          </a:p>
          <a:p>
            <a:r>
              <a:rPr lang="zh-CN" altLang="en-US" dirty="0"/>
              <a:t>除法是整除，也就是说 </a:t>
            </a:r>
            <a:r>
              <a:rPr lang="en-US" altLang="zh-CN" dirty="0"/>
              <a:t>3/2 </a:t>
            </a:r>
            <a:r>
              <a:rPr lang="zh-CN" altLang="en-US" dirty="0"/>
              <a:t>这种情况下认为二者不能除</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对于*操作</a:t>
            </a:r>
            <a:endParaRPr lang="en-US" altLang="zh-CN" dirty="0"/>
          </a:p>
          <a:p>
            <a:r>
              <a:rPr lang="en-US" altLang="zh-CN" dirty="0"/>
              <a:t>a*b=c</a:t>
            </a:r>
            <a:r>
              <a:rPr lang="zh-CN" altLang="en-US" dirty="0"/>
              <a:t>可以枚举</a:t>
            </a:r>
            <a:r>
              <a:rPr lang="en-US" altLang="zh-CN" dirty="0"/>
              <a:t>c</a:t>
            </a:r>
            <a:r>
              <a:rPr lang="zh-CN" altLang="en-US" dirty="0"/>
              <a:t>的约数</a:t>
            </a:r>
            <a:endParaRPr lang="en-US" altLang="zh-CN" dirty="0"/>
          </a:p>
          <a:p>
            <a:r>
              <a:rPr lang="zh-CN" altLang="en-US" dirty="0"/>
              <a:t>即对于</a:t>
            </a:r>
            <a:r>
              <a:rPr lang="en-US" altLang="zh-CN" dirty="0" err="1"/>
              <a:t>i|c</a:t>
            </a:r>
            <a:r>
              <a:rPr lang="zh-CN" altLang="en-US" dirty="0"/>
              <a:t>，查询区间中是否同时存在</a:t>
            </a:r>
            <a:r>
              <a:rPr lang="en-US" altLang="zh-CN" dirty="0" err="1"/>
              <a:t>i</a:t>
            </a:r>
            <a:r>
              <a:rPr lang="zh-CN" altLang="en-US" dirty="0"/>
              <a:t>和</a:t>
            </a:r>
            <a:r>
              <a:rPr lang="en-US" altLang="zh-CN" dirty="0"/>
              <a:t>c/</a:t>
            </a:r>
            <a:r>
              <a:rPr lang="en-US" altLang="zh-CN" dirty="0" err="1"/>
              <a:t>i</a:t>
            </a:r>
            <a:endParaRPr lang="en-US" altLang="zh-CN" dirty="0"/>
          </a:p>
          <a:p>
            <a:r>
              <a:rPr lang="zh-CN" altLang="en-US" dirty="0"/>
              <a:t>这个是一个自然根号，是一个小于</a:t>
            </a:r>
            <a:r>
              <a:rPr lang="en-US" altLang="zh-CN" dirty="0" err="1"/>
              <a:t>sqrt</a:t>
            </a:r>
            <a:r>
              <a:rPr lang="en-US" altLang="zh-CN" dirty="0"/>
              <a:t>(c)</a:t>
            </a:r>
            <a:r>
              <a:rPr lang="zh-CN" altLang="en-US" dirty="0"/>
              <a:t>的东西</a:t>
            </a:r>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a:t>
            </a:r>
            <a:r>
              <a:rPr lang="en-US" altLang="zh-CN" dirty="0"/>
              <a:t>/</a:t>
            </a:r>
            <a:r>
              <a:rPr lang="zh-CN" altLang="en-US" dirty="0"/>
              <a:t>操作</a:t>
            </a:r>
            <a:endParaRPr lang="en-US" altLang="zh-CN" dirty="0"/>
          </a:p>
          <a:p>
            <a:r>
              <a:rPr lang="zh-CN" altLang="en-US" dirty="0"/>
              <a:t>先离线询问</a:t>
            </a:r>
            <a:endParaRPr lang="en-US" altLang="zh-CN" dirty="0"/>
          </a:p>
          <a:p>
            <a:r>
              <a:rPr lang="zh-CN" altLang="en-US" dirty="0"/>
              <a:t>然后可以扫描线右端点，维护左端点的答案</a:t>
            </a:r>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假设新的右端点是</a:t>
            </a:r>
            <a:r>
              <a:rPr lang="en-US" altLang="zh-CN" dirty="0"/>
              <a:t>r</a:t>
            </a:r>
            <a:r>
              <a:rPr lang="zh-CN" altLang="en-US" dirty="0"/>
              <a:t>，上面的值是</a:t>
            </a:r>
            <a:r>
              <a:rPr lang="en-US" altLang="zh-CN" dirty="0"/>
              <a:t>x</a:t>
            </a:r>
          </a:p>
          <a:p>
            <a:r>
              <a:rPr lang="zh-CN" altLang="en-US" dirty="0"/>
              <a:t>则对于每个</a:t>
            </a:r>
            <a:r>
              <a:rPr lang="en-US" altLang="zh-CN" dirty="0"/>
              <a:t>x</a:t>
            </a:r>
            <a:r>
              <a:rPr lang="zh-CN" altLang="en-US" dirty="0"/>
              <a:t>的的约数</a:t>
            </a:r>
            <a:r>
              <a:rPr lang="en-US" altLang="zh-CN" dirty="0"/>
              <a:t>y</a:t>
            </a:r>
            <a:r>
              <a:rPr lang="zh-CN" altLang="en-US" dirty="0"/>
              <a:t>，</a:t>
            </a:r>
            <a:r>
              <a:rPr lang="en-US" altLang="zh-CN" dirty="0"/>
              <a:t>y</a:t>
            </a:r>
            <a:r>
              <a:rPr lang="zh-CN" altLang="en-US" dirty="0"/>
              <a:t>最近一次出现的位置</a:t>
            </a:r>
            <a:r>
              <a:rPr lang="en-US" altLang="zh-CN" dirty="0"/>
              <a:t>l</a:t>
            </a:r>
            <a:r>
              <a:rPr lang="zh-CN" altLang="en-US" dirty="0"/>
              <a:t>到现在的右端点位置</a:t>
            </a:r>
            <a:r>
              <a:rPr lang="en-US" altLang="zh-CN" dirty="0"/>
              <a:t>r</a:t>
            </a:r>
          </a:p>
          <a:p>
            <a:r>
              <a:rPr lang="zh-CN" altLang="en-US" dirty="0"/>
              <a:t>包含</a:t>
            </a:r>
            <a:r>
              <a:rPr lang="en-US" altLang="zh-CN" dirty="0"/>
              <a:t>[</a:t>
            </a:r>
            <a:r>
              <a:rPr lang="en-US" altLang="zh-CN" dirty="0" err="1"/>
              <a:t>l,r</a:t>
            </a:r>
            <a:r>
              <a:rPr lang="en-US" altLang="zh-CN" dirty="0"/>
              <a:t>]</a:t>
            </a:r>
            <a:r>
              <a:rPr lang="zh-CN" altLang="en-US" dirty="0"/>
              <a:t>这个区间所有区间都可以选出</a:t>
            </a:r>
            <a:r>
              <a:rPr lang="en-US" altLang="zh-CN" dirty="0"/>
              <a:t>(</a:t>
            </a:r>
            <a:r>
              <a:rPr lang="en-US" altLang="zh-CN" dirty="0" err="1"/>
              <a:t>x,y</a:t>
            </a:r>
            <a:r>
              <a:rPr lang="en-US" altLang="zh-CN" dirty="0"/>
              <a:t>)</a:t>
            </a:r>
            <a:r>
              <a:rPr lang="zh-CN" altLang="en-US" dirty="0"/>
              <a:t>这一对数使得其比利为</a:t>
            </a:r>
            <a:r>
              <a:rPr lang="en-US" altLang="zh-CN" dirty="0"/>
              <a:t>x/y</a:t>
            </a:r>
          </a:p>
          <a:p>
            <a:endParaRPr lang="en-US" altLang="zh-CN" dirty="0"/>
          </a:p>
          <a:p>
            <a:r>
              <a:rPr lang="zh-CN" altLang="en-US" dirty="0"/>
              <a:t>于是我们根据这个扫描线即可，要扫两遍</a:t>
            </a:r>
            <a:endParaRPr lang="en-US" altLang="zh-CN" dirty="0"/>
          </a:p>
          <a:p>
            <a:r>
              <a:rPr lang="zh-CN" altLang="en-US" dirty="0"/>
              <a:t>复杂度是</a:t>
            </a:r>
            <a:r>
              <a:rPr lang="en-US" altLang="zh-CN" dirty="0"/>
              <a:t>c</a:t>
            </a:r>
            <a:r>
              <a:rPr lang="zh-CN" altLang="en-US" dirty="0"/>
              <a:t>的约数个数</a:t>
            </a:r>
            <a:endParaRPr lang="en-US" altLang="zh-CN" dirty="0"/>
          </a:p>
          <a:p>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a:t>
            </a:r>
            <a:r>
              <a:rPr lang="en-US" altLang="zh-CN" dirty="0"/>
              <a:t>-</a:t>
            </a:r>
            <a:r>
              <a:rPr lang="zh-CN" altLang="en-US" dirty="0"/>
              <a:t>操作</a:t>
            </a:r>
            <a:endParaRPr lang="en-US" altLang="zh-CN" dirty="0"/>
          </a:p>
          <a:p>
            <a:r>
              <a:rPr lang="zh-CN" altLang="en-US" dirty="0"/>
              <a:t>维护区间的值域上的</a:t>
            </a:r>
            <a:r>
              <a:rPr lang="en-US" altLang="zh-CN" dirty="0" err="1"/>
              <a:t>bitset</a:t>
            </a:r>
            <a:endParaRPr lang="en-US" altLang="zh-CN" dirty="0"/>
          </a:p>
          <a:p>
            <a:r>
              <a:rPr lang="zh-CN" altLang="en-US" dirty="0"/>
              <a:t>每次如果</a:t>
            </a:r>
            <a:r>
              <a:rPr lang="en-US" altLang="zh-CN" dirty="0" err="1"/>
              <a:t>bitset</a:t>
            </a:r>
            <a:r>
              <a:rPr lang="en-US" altLang="zh-CN" dirty="0"/>
              <a:t> &amp; ( </a:t>
            </a:r>
            <a:r>
              <a:rPr lang="en-US" altLang="zh-CN" dirty="0" err="1"/>
              <a:t>bitset</a:t>
            </a:r>
            <a:r>
              <a:rPr lang="en-US" altLang="zh-CN" dirty="0"/>
              <a:t> &lt;&lt; c )</a:t>
            </a:r>
            <a:r>
              <a:rPr lang="zh-CN" altLang="en-US" dirty="0"/>
              <a:t>后不是</a:t>
            </a:r>
            <a:r>
              <a:rPr lang="en-US" altLang="zh-CN" dirty="0"/>
              <a:t>0</a:t>
            </a:r>
          </a:p>
          <a:p>
            <a:r>
              <a:rPr lang="zh-CN" altLang="en-US" dirty="0"/>
              <a:t>则找到两个数</a:t>
            </a:r>
            <a:r>
              <a:rPr lang="en-US" altLang="zh-CN" dirty="0" err="1"/>
              <a:t>a,b</a:t>
            </a:r>
            <a:r>
              <a:rPr lang="zh-CN" altLang="en-US" dirty="0"/>
              <a:t>使得</a:t>
            </a:r>
            <a:r>
              <a:rPr lang="en-US" altLang="zh-CN" dirty="0"/>
              <a:t>a-b=c</a:t>
            </a:r>
          </a:p>
          <a:p>
            <a:r>
              <a:rPr lang="zh-CN" altLang="en-US" dirty="0"/>
              <a:t>本质为用</a:t>
            </a:r>
            <a:r>
              <a:rPr lang="en-US" altLang="zh-CN" dirty="0" err="1"/>
              <a:t>bitset</a:t>
            </a:r>
            <a:r>
              <a:rPr lang="zh-CN" altLang="en-US" dirty="0"/>
              <a:t>优化了</a:t>
            </a:r>
            <a:r>
              <a:rPr lang="en-US" altLang="zh-CN" dirty="0"/>
              <a:t>bool</a:t>
            </a:r>
            <a:r>
              <a:rPr lang="zh-CN" altLang="en-US" dirty="0"/>
              <a:t>数组的匹配</a:t>
            </a:r>
            <a:endParaRPr lang="en-US" altLang="zh-CN" dirty="0"/>
          </a:p>
          <a:p>
            <a:endParaRPr lang="en-US" altLang="zh-CN" dirty="0"/>
          </a:p>
          <a:p>
            <a:r>
              <a:rPr lang="zh-CN" altLang="en-US" dirty="0"/>
              <a:t>然后就可以莫队维护区间的值域</a:t>
            </a:r>
            <a:r>
              <a:rPr lang="en-US" altLang="zh-CN" dirty="0" err="1"/>
              <a:t>bitset</a:t>
            </a:r>
            <a:r>
              <a:rPr lang="zh-CN" altLang="en-US" dirty="0"/>
              <a:t>了</a:t>
            </a:r>
            <a:endParaRPr lang="en-US" altLang="zh-CN" dirty="0"/>
          </a:p>
          <a:p>
            <a:r>
              <a:rPr lang="zh-CN" altLang="en-US" dirty="0"/>
              <a:t>加操作维护一个反的</a:t>
            </a:r>
            <a:r>
              <a:rPr lang="en-US" altLang="zh-CN" dirty="0" err="1"/>
              <a:t>bitset</a:t>
            </a:r>
            <a:r>
              <a:rPr lang="zh-CN" altLang="en-US" dirty="0"/>
              <a:t>即可</a:t>
            </a:r>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a:t>
                </a:r>
                <a:r>
                  <a:rPr lang="zh-CN" altLang="en-US" dirty="0"/>
                  <a:t>的复杂度</a:t>
                </a:r>
                <a:r>
                  <a:rPr lang="en-US" altLang="zh-CN" dirty="0"/>
                  <a:t>:O( </a:t>
                </a:r>
                <a:r>
                  <a:rPr lang="en-US" altLang="zh-CN" dirty="0" err="1"/>
                  <a:t>nsqrt</a:t>
                </a:r>
                <a:r>
                  <a:rPr lang="en-US" altLang="zh-CN" dirty="0"/>
                  <a:t>(m) + </a:t>
                </a:r>
                <a:r>
                  <a:rPr lang="en-US" altLang="zh-CN" dirty="0" err="1"/>
                  <a:t>vm</a:t>
                </a:r>
                <a:r>
                  <a:rPr lang="en-US" altLang="zh-CN" dirty="0"/>
                  <a:t>/w )</a:t>
                </a:r>
              </a:p>
              <a:p>
                <a:r>
                  <a:rPr lang="en-US" altLang="zh-CN" dirty="0"/>
                  <a:t>-</a:t>
                </a:r>
                <a:r>
                  <a:rPr lang="zh-CN" altLang="en-US" dirty="0"/>
                  <a:t>的复杂度</a:t>
                </a:r>
                <a:r>
                  <a:rPr lang="en-US" altLang="zh-CN" dirty="0"/>
                  <a:t>:O( </a:t>
                </a:r>
                <a:r>
                  <a:rPr lang="en-US" altLang="zh-CN" dirty="0" err="1"/>
                  <a:t>nsqrt</a:t>
                </a:r>
                <a:r>
                  <a:rPr lang="en-US" altLang="zh-CN" dirty="0"/>
                  <a:t>(m) + </a:t>
                </a:r>
                <a:r>
                  <a:rPr lang="en-US" altLang="zh-CN" dirty="0" err="1"/>
                  <a:t>vm</a:t>
                </a:r>
                <a:r>
                  <a:rPr lang="en-US" altLang="zh-CN" dirty="0"/>
                  <a:t>/w )</a:t>
                </a:r>
              </a:p>
              <a:p>
                <a:r>
                  <a:rPr lang="en-US" altLang="zh-CN" dirty="0"/>
                  <a:t>*</a:t>
                </a:r>
                <a:r>
                  <a:rPr lang="zh-CN" altLang="en-US" dirty="0"/>
                  <a:t>的复杂度</a:t>
                </a:r>
                <a:r>
                  <a:rPr lang="en-US" altLang="zh-CN" dirty="0"/>
                  <a:t>:O(</a:t>
                </a:r>
                <a14:m>
                  <m:oMath xmlns:m="http://schemas.openxmlformats.org/officeDocument/2006/math">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n</m:t>
                    </m:r>
                    <m:r>
                      <a:rPr lang="zh-CN" altLang="en-US" i="1" smtClean="0">
                        <a:latin typeface="Cambria Math" panose="02040503050406030204" pitchFamily="18" charset="0"/>
                      </a:rPr>
                      <m:t>𝜏</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0" smtClean="0">
                        <a:latin typeface="Cambria Math" panose="02040503050406030204" pitchFamily="18" charset="0"/>
                      </a:rPr>
                      <m:t> </m:t>
                    </m:r>
                  </m:oMath>
                </a14:m>
                <a:r>
                  <a:rPr lang="en-US" altLang="zh-CN" dirty="0"/>
                  <a:t>)</a:t>
                </a:r>
              </a:p>
              <a:p>
                <a:r>
                  <a:rPr lang="en-US" altLang="zh-CN" dirty="0"/>
                  <a:t>/</a:t>
                </a:r>
                <a:r>
                  <a:rPr lang="zh-CN" altLang="en-US" dirty="0"/>
                  <a:t>的复杂度</a:t>
                </a:r>
                <a:r>
                  <a:rPr lang="en-US" altLang="zh-CN" dirty="0"/>
                  <a:t>:O(</a:t>
                </a:r>
                <a14:m>
                  <m:oMath xmlns:m="http://schemas.openxmlformats.org/officeDocument/2006/math">
                    <m:r>
                      <a:rPr lang="en-US" altLang="zh-CN">
                        <a:latin typeface="Cambria Math" panose="02040503050406030204" pitchFamily="18" charset="0"/>
                      </a:rPr>
                      <m:t> </m:t>
                    </m:r>
                    <m:r>
                      <m:rPr>
                        <m:sty m:val="p"/>
                      </m:rPr>
                      <a:rPr lang="en-US" altLang="zh-CN">
                        <a:latin typeface="Cambria Math" panose="02040503050406030204" pitchFamily="18" charset="0"/>
                      </a:rPr>
                      <m:t>n</m:t>
                    </m:r>
                    <m:r>
                      <a:rPr lang="zh-CN" altLang="en-US" i="1">
                        <a:latin typeface="Cambria Math" panose="02040503050406030204" pitchFamily="18" charset="0"/>
                      </a:rPr>
                      <m:t>𝜏</m:t>
                    </m:r>
                    <m:r>
                      <a:rPr lang="en-US" altLang="zh-CN" b="0" i="1" smtClean="0">
                        <a:latin typeface="Cambria Math" panose="02040503050406030204" pitchFamily="18" charset="0"/>
                      </a:rPr>
                      <m:t>(</m:t>
                    </m:r>
                    <m:r>
                      <a:rPr lang="en-US" altLang="zh-CN" i="1">
                        <a:latin typeface="Cambria Math" panose="02040503050406030204" pitchFamily="18" charset="0"/>
                      </a:rPr>
                      <m:t>𝑣</m:t>
                    </m:r>
                    <m:r>
                      <a:rPr lang="en-US" altLang="zh-CN" b="0" i="1" smtClean="0">
                        <a:latin typeface="Cambria Math" panose="02040503050406030204" pitchFamily="18" charset="0"/>
                      </a:rPr>
                      <m:t>)</m:t>
                    </m:r>
                    <m:r>
                      <a:rPr lang="en-US" altLang="zh-CN">
                        <a:latin typeface="Cambria Math" panose="02040503050406030204" pitchFamily="18" charset="0"/>
                      </a:rPr>
                      <m:t> </m:t>
                    </m:r>
                  </m:oMath>
                </a14:m>
                <a:r>
                  <a:rPr lang="en-US" altLang="zh-CN" dirty="0"/>
                  <a:t>)</a:t>
                </a:r>
              </a:p>
              <a:p>
                <a:endParaRPr lang="en-US" altLang="zh-CN" dirty="0"/>
              </a:p>
              <a:p>
                <a:r>
                  <a:rPr lang="zh-CN" altLang="en-US" dirty="0"/>
                  <a:t>存在理论复杂度更优的做法，但是常数较大而</a:t>
                </a:r>
                <a:r>
                  <a:rPr lang="en-US" altLang="zh-CN" dirty="0"/>
                  <a:t>not practical</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941"/>
                </a:stretch>
              </a:blipFill>
            </p:spPr>
            <p:txBody>
              <a:bodyPr/>
              <a:lstStyle/>
              <a:p>
                <a:r>
                  <a:rPr lang="zh-CN"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B2387-B55C-40B4-A7D0-802D7D09F94D}"/>
              </a:ext>
            </a:extLst>
          </p:cNvPr>
          <p:cNvSpPr>
            <a:spLocks noGrp="1"/>
          </p:cNvSpPr>
          <p:nvPr>
            <p:ph type="title"/>
          </p:nvPr>
        </p:nvSpPr>
        <p:spPr/>
        <p:txBody>
          <a:bodyPr/>
          <a:lstStyle/>
          <a:p>
            <a:r>
              <a:rPr lang="en-US" altLang="zh-CN" dirty="0"/>
              <a:t>1.</a:t>
            </a:r>
            <a:r>
              <a:rPr lang="zh-CN" altLang="en-US" dirty="0"/>
              <a:t>把题目要维护的东西抽象成分治信息：</a:t>
            </a:r>
          </a:p>
        </p:txBody>
      </p:sp>
      <p:sp>
        <p:nvSpPr>
          <p:cNvPr id="3" name="内容占位符 2">
            <a:extLst>
              <a:ext uri="{FF2B5EF4-FFF2-40B4-BE49-F238E27FC236}">
                <a16:creationId xmlns:a16="http://schemas.microsoft.com/office/drawing/2014/main" id="{F3A420E3-F11E-4FF8-A3A4-C8FCC6B25884}"/>
              </a:ext>
            </a:extLst>
          </p:cNvPr>
          <p:cNvSpPr>
            <a:spLocks noGrp="1"/>
          </p:cNvSpPr>
          <p:nvPr>
            <p:ph idx="1"/>
          </p:nvPr>
        </p:nvSpPr>
        <p:spPr/>
        <p:txBody>
          <a:bodyPr/>
          <a:lstStyle/>
          <a:p>
            <a:r>
              <a:rPr lang="zh-CN" altLang="en-US" dirty="0"/>
              <a:t>如果带修改，区间查询</a:t>
            </a:r>
            <a:endParaRPr lang="en-US" altLang="zh-CN" dirty="0"/>
          </a:p>
          <a:p>
            <a:r>
              <a:rPr lang="en-US" altLang="zh-CN" dirty="0"/>
              <a:t>1.</a:t>
            </a:r>
            <a:r>
              <a:rPr lang="zh-CN" altLang="en-US" dirty="0"/>
              <a:t>修改的标记互相的影响</a:t>
            </a:r>
            <a:endParaRPr lang="en-US" altLang="zh-CN" dirty="0"/>
          </a:p>
          <a:p>
            <a:r>
              <a:rPr lang="en-US" altLang="zh-CN" dirty="0"/>
              <a:t>2.</a:t>
            </a:r>
            <a:r>
              <a:rPr lang="zh-CN" altLang="en-US" dirty="0"/>
              <a:t>修改的标记对区间信息的影响</a:t>
            </a:r>
            <a:endParaRPr lang="en-US" altLang="zh-CN" dirty="0"/>
          </a:p>
          <a:p>
            <a:r>
              <a:rPr lang="en-US" altLang="zh-CN" dirty="0"/>
              <a:t>3.</a:t>
            </a:r>
            <a:r>
              <a:rPr lang="zh-CN" altLang="en-US" dirty="0"/>
              <a:t>区间信息的合并</a:t>
            </a:r>
            <a:endParaRPr lang="en-US" altLang="zh-CN" dirty="0"/>
          </a:p>
          <a:p>
            <a:r>
              <a:rPr lang="zh-CN" altLang="en-US" dirty="0"/>
              <a:t>需要满足这三点才可以用线段树</a:t>
            </a:r>
            <a:endParaRPr lang="en-US" altLang="zh-CN" dirty="0"/>
          </a:p>
        </p:txBody>
      </p:sp>
    </p:spTree>
    <p:extLst>
      <p:ext uri="{BB962C8B-B14F-4D97-AF65-F5344CB8AC3E}">
        <p14:creationId xmlns:p14="http://schemas.microsoft.com/office/powerpoint/2010/main" val="9163868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447F61-D482-4938-A2D3-E06DC128F545}"/>
              </a:ext>
            </a:extLst>
          </p:cNvPr>
          <p:cNvSpPr>
            <a:spLocks noGrp="1"/>
          </p:cNvSpPr>
          <p:nvPr>
            <p:ph type="title"/>
          </p:nvPr>
        </p:nvSpPr>
        <p:spPr/>
        <p:txBody>
          <a:bodyPr/>
          <a:lstStyle/>
          <a:p>
            <a:r>
              <a:rPr lang="zh-CN" altLang="en-US" dirty="0"/>
              <a:t>可持久化数据结构与静态二维数点</a:t>
            </a:r>
          </a:p>
        </p:txBody>
      </p:sp>
      <p:sp>
        <p:nvSpPr>
          <p:cNvPr id="3" name="内容占位符 2">
            <a:extLst>
              <a:ext uri="{FF2B5EF4-FFF2-40B4-BE49-F238E27FC236}">
                <a16:creationId xmlns:a16="http://schemas.microsoft.com/office/drawing/2014/main" id="{770CAF95-C4DE-462C-A1D4-65565EF6824F}"/>
              </a:ext>
            </a:extLst>
          </p:cNvPr>
          <p:cNvSpPr>
            <a:spLocks noGrp="1"/>
          </p:cNvSpPr>
          <p:nvPr>
            <p:ph idx="1"/>
          </p:nvPr>
        </p:nvSpPr>
        <p:spPr/>
        <p:txBody>
          <a:bodyPr/>
          <a:lstStyle/>
          <a:p>
            <a:r>
              <a:rPr lang="en-US" altLang="zh-CN" dirty="0"/>
              <a:t>1.</a:t>
            </a:r>
            <a:r>
              <a:rPr lang="zh-CN" altLang="en-US" dirty="0"/>
              <a:t>可持久化线段树：一般维护强制在线的序列维护，静态二维数点，或者区间</a:t>
            </a:r>
            <a:r>
              <a:rPr lang="en-US" altLang="zh-CN" dirty="0"/>
              <a:t>kth</a:t>
            </a:r>
            <a:r>
              <a:rPr lang="zh-CN" altLang="en-US" dirty="0"/>
              <a:t>这类问题</a:t>
            </a:r>
            <a:endParaRPr lang="en-US" altLang="zh-CN" dirty="0"/>
          </a:p>
          <a:p>
            <a:r>
              <a:rPr lang="en-US" altLang="zh-CN" dirty="0"/>
              <a:t>2.</a:t>
            </a:r>
            <a:r>
              <a:rPr lang="zh-CN" altLang="en-US" dirty="0"/>
              <a:t>可持久化平衡树：可以维护区间复制，一般很少见</a:t>
            </a:r>
            <a:endParaRPr lang="en-US" altLang="zh-CN" dirty="0"/>
          </a:p>
          <a:p>
            <a:r>
              <a:rPr lang="en-US" altLang="zh-CN" dirty="0"/>
              <a:t>3.</a:t>
            </a:r>
            <a:r>
              <a:rPr lang="zh-CN" altLang="en-US" dirty="0"/>
              <a:t>可持久化可合并堆：非常少见</a:t>
            </a:r>
          </a:p>
        </p:txBody>
      </p:sp>
    </p:spTree>
    <p:extLst>
      <p:ext uri="{BB962C8B-B14F-4D97-AF65-F5344CB8AC3E}">
        <p14:creationId xmlns:p14="http://schemas.microsoft.com/office/powerpoint/2010/main" val="33529083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44305-AA4B-4A24-A108-0889D3C40EFA}"/>
              </a:ext>
            </a:extLst>
          </p:cNvPr>
          <p:cNvSpPr>
            <a:spLocks noGrp="1"/>
          </p:cNvSpPr>
          <p:nvPr>
            <p:ph type="title"/>
          </p:nvPr>
        </p:nvSpPr>
        <p:spPr/>
        <p:txBody>
          <a:bodyPr/>
          <a:lstStyle/>
          <a:p>
            <a:r>
              <a:rPr lang="zh-CN" altLang="en-US" dirty="0"/>
              <a:t>某经典问题</a:t>
            </a:r>
          </a:p>
        </p:txBody>
      </p:sp>
      <p:sp>
        <p:nvSpPr>
          <p:cNvPr id="3" name="内容占位符 2">
            <a:extLst>
              <a:ext uri="{FF2B5EF4-FFF2-40B4-BE49-F238E27FC236}">
                <a16:creationId xmlns:a16="http://schemas.microsoft.com/office/drawing/2014/main" id="{84F7077C-C952-4261-ACBD-DCFFFB7720A5}"/>
              </a:ext>
            </a:extLst>
          </p:cNvPr>
          <p:cNvSpPr>
            <a:spLocks noGrp="1"/>
          </p:cNvSpPr>
          <p:nvPr>
            <p:ph idx="1"/>
          </p:nvPr>
        </p:nvSpPr>
        <p:spPr/>
        <p:txBody>
          <a:bodyPr/>
          <a:lstStyle/>
          <a:p>
            <a:r>
              <a:rPr lang="zh-CN" altLang="en-US" dirty="0"/>
              <a:t>给很多模式字符串，每次查询时给两个字符串</a:t>
            </a:r>
            <a:r>
              <a:rPr lang="en-US" altLang="zh-CN" dirty="0" err="1"/>
              <a:t>a,b</a:t>
            </a:r>
            <a:r>
              <a:rPr lang="zh-CN" altLang="en-US" dirty="0"/>
              <a:t>，问有多少模式字符串前缀是</a:t>
            </a:r>
            <a:r>
              <a:rPr lang="en-US" altLang="zh-CN" dirty="0"/>
              <a:t>a</a:t>
            </a:r>
            <a:r>
              <a:rPr lang="zh-CN" altLang="en-US" dirty="0"/>
              <a:t>，后缀是</a:t>
            </a:r>
            <a:r>
              <a:rPr lang="en-US" altLang="zh-CN" dirty="0"/>
              <a:t>b</a:t>
            </a:r>
            <a:endParaRPr lang="zh-CN" altLang="en-US" dirty="0"/>
          </a:p>
        </p:txBody>
      </p:sp>
    </p:spTree>
    <p:extLst>
      <p:ext uri="{BB962C8B-B14F-4D97-AF65-F5344CB8AC3E}">
        <p14:creationId xmlns:p14="http://schemas.microsoft.com/office/powerpoint/2010/main" val="12013701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943C0E-24B0-4303-B9E8-276E52B866E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9B547B2-EB72-493F-BEFD-3D1F4B0F313E}"/>
              </a:ext>
            </a:extLst>
          </p:cNvPr>
          <p:cNvSpPr>
            <a:spLocks noGrp="1"/>
          </p:cNvSpPr>
          <p:nvPr>
            <p:ph idx="1"/>
          </p:nvPr>
        </p:nvSpPr>
        <p:spPr/>
        <p:txBody>
          <a:bodyPr/>
          <a:lstStyle/>
          <a:p>
            <a:r>
              <a:rPr lang="zh-CN" altLang="en-US" dirty="0"/>
              <a:t>考虑开两棵</a:t>
            </a:r>
            <a:r>
              <a:rPr lang="en-US" altLang="zh-CN" dirty="0" err="1"/>
              <a:t>trie</a:t>
            </a:r>
            <a:r>
              <a:rPr lang="zh-CN" altLang="en-US" dirty="0"/>
              <a:t>树，分别把所有模式字符串顺序和倒序插入</a:t>
            </a:r>
            <a:endParaRPr lang="en-US" altLang="zh-CN" dirty="0"/>
          </a:p>
          <a:p>
            <a:r>
              <a:rPr lang="zh-CN" altLang="en-US" dirty="0"/>
              <a:t>这样我们查询时也将</a:t>
            </a:r>
            <a:r>
              <a:rPr lang="en-US" altLang="zh-CN" dirty="0"/>
              <a:t>a</a:t>
            </a:r>
            <a:r>
              <a:rPr lang="zh-CN" altLang="en-US" dirty="0"/>
              <a:t>串顺序在</a:t>
            </a:r>
            <a:r>
              <a:rPr lang="en-US" altLang="zh-CN" dirty="0" err="1"/>
              <a:t>trie</a:t>
            </a:r>
            <a:r>
              <a:rPr lang="zh-CN" altLang="en-US" dirty="0"/>
              <a:t>上跑，</a:t>
            </a:r>
            <a:r>
              <a:rPr lang="en-US" altLang="zh-CN" dirty="0"/>
              <a:t>b</a:t>
            </a:r>
            <a:r>
              <a:rPr lang="zh-CN" altLang="en-US" dirty="0"/>
              <a:t>串倒序在</a:t>
            </a:r>
            <a:r>
              <a:rPr lang="en-US" altLang="zh-CN" dirty="0" err="1"/>
              <a:t>trie</a:t>
            </a:r>
            <a:r>
              <a:rPr lang="zh-CN" altLang="en-US" dirty="0"/>
              <a:t>上跑</a:t>
            </a:r>
            <a:endParaRPr lang="en-US" altLang="zh-CN" dirty="0"/>
          </a:p>
          <a:p>
            <a:r>
              <a:rPr lang="zh-CN" altLang="en-US" dirty="0"/>
              <a:t>问题转换为在第一棵</a:t>
            </a:r>
            <a:r>
              <a:rPr lang="en-US" altLang="zh-CN" dirty="0" err="1"/>
              <a:t>trie</a:t>
            </a:r>
            <a:r>
              <a:rPr lang="zh-CN" altLang="en-US" dirty="0"/>
              <a:t>树的子树中和第二棵</a:t>
            </a:r>
            <a:r>
              <a:rPr lang="en-US" altLang="zh-CN" dirty="0" err="1"/>
              <a:t>trie</a:t>
            </a:r>
            <a:r>
              <a:rPr lang="zh-CN" altLang="en-US" dirty="0"/>
              <a:t>树的子树中有多少共同元素</a:t>
            </a:r>
            <a:endParaRPr lang="en-US" altLang="zh-CN" dirty="0"/>
          </a:p>
          <a:p>
            <a:r>
              <a:rPr lang="zh-CN" altLang="en-US" dirty="0"/>
              <a:t>类似之前树套树中讲的，将每个点在第一棵树</a:t>
            </a:r>
            <a:r>
              <a:rPr lang="en-US" altLang="zh-CN" dirty="0"/>
              <a:t>DFS</a:t>
            </a:r>
            <a:r>
              <a:rPr lang="zh-CN" altLang="en-US" dirty="0"/>
              <a:t>序位置当做</a:t>
            </a:r>
            <a:r>
              <a:rPr lang="en-US" altLang="zh-CN" dirty="0"/>
              <a:t>x</a:t>
            </a:r>
            <a:r>
              <a:rPr lang="zh-CN" altLang="en-US" dirty="0"/>
              <a:t>坐标，在第二棵树</a:t>
            </a:r>
            <a:r>
              <a:rPr lang="en-US" altLang="zh-CN" dirty="0"/>
              <a:t>DFS</a:t>
            </a:r>
            <a:r>
              <a:rPr lang="zh-CN" altLang="en-US" dirty="0"/>
              <a:t>序位置当做</a:t>
            </a:r>
            <a:r>
              <a:rPr lang="en-US" altLang="zh-CN" dirty="0"/>
              <a:t>y</a:t>
            </a:r>
            <a:r>
              <a:rPr lang="zh-CN" altLang="en-US" dirty="0"/>
              <a:t>坐标，转换为二维数点</a:t>
            </a:r>
            <a:endParaRPr lang="en-US" altLang="zh-CN" dirty="0"/>
          </a:p>
          <a:p>
            <a:endParaRPr lang="en-US" altLang="zh-CN" dirty="0"/>
          </a:p>
          <a:p>
            <a:r>
              <a:rPr lang="en-US" altLang="zh-CN" dirty="0"/>
              <a:t>O( |S|+(</a:t>
            </a:r>
            <a:r>
              <a:rPr lang="en-US" altLang="zh-CN" dirty="0" err="1"/>
              <a:t>n+m</a:t>
            </a:r>
            <a:r>
              <a:rPr lang="en-US" altLang="zh-CN" dirty="0"/>
              <a:t>)</a:t>
            </a:r>
            <a:r>
              <a:rPr lang="en-US" altLang="zh-CN" dirty="0" err="1"/>
              <a:t>logn</a:t>
            </a:r>
            <a:r>
              <a:rPr lang="en-US" altLang="zh-CN" dirty="0"/>
              <a:t> )</a:t>
            </a:r>
            <a:endParaRPr lang="zh-CN" altLang="en-US" dirty="0"/>
          </a:p>
        </p:txBody>
      </p:sp>
    </p:spTree>
    <p:extLst>
      <p:ext uri="{BB962C8B-B14F-4D97-AF65-F5344CB8AC3E}">
        <p14:creationId xmlns:p14="http://schemas.microsoft.com/office/powerpoint/2010/main" val="29768728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26CA4-D745-415F-90D7-AAC107C1DC87}"/>
              </a:ext>
            </a:extLst>
          </p:cNvPr>
          <p:cNvSpPr>
            <a:spLocks noGrp="1"/>
          </p:cNvSpPr>
          <p:nvPr>
            <p:ph type="title"/>
          </p:nvPr>
        </p:nvSpPr>
        <p:spPr/>
        <p:txBody>
          <a:bodyPr/>
          <a:lstStyle/>
          <a:p>
            <a:r>
              <a:rPr lang="en-US" altLang="zh-CN" dirty="0"/>
              <a:t>Luogu4899 [IOI2018] werewolf </a:t>
            </a:r>
            <a:r>
              <a:rPr lang="zh-CN" altLang="en-US" dirty="0"/>
              <a:t>狼人</a:t>
            </a:r>
          </a:p>
        </p:txBody>
      </p:sp>
      <p:pic>
        <p:nvPicPr>
          <p:cNvPr id="4" name="内容占位符 3">
            <a:extLst>
              <a:ext uri="{FF2B5EF4-FFF2-40B4-BE49-F238E27FC236}">
                <a16:creationId xmlns:a16="http://schemas.microsoft.com/office/drawing/2014/main" id="{2CF8EBBB-7D5C-48C0-B1A5-FD09115D5655}"/>
              </a:ext>
            </a:extLst>
          </p:cNvPr>
          <p:cNvPicPr>
            <a:picLocks noGrp="1" noChangeAspect="1"/>
          </p:cNvPicPr>
          <p:nvPr>
            <p:ph idx="1"/>
          </p:nvPr>
        </p:nvPicPr>
        <p:blipFill>
          <a:blip r:embed="rId2"/>
          <a:stretch>
            <a:fillRect/>
          </a:stretch>
        </p:blipFill>
        <p:spPr>
          <a:xfrm>
            <a:off x="838200" y="1816747"/>
            <a:ext cx="5591203" cy="4351338"/>
          </a:xfrm>
          <a:prstGeom prst="rect">
            <a:avLst/>
          </a:prstGeom>
        </p:spPr>
      </p:pic>
    </p:spTree>
    <p:extLst>
      <p:ext uri="{BB962C8B-B14F-4D97-AF65-F5344CB8AC3E}">
        <p14:creationId xmlns:p14="http://schemas.microsoft.com/office/powerpoint/2010/main" val="40767359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F8D689-69D1-4A5D-BD37-7D7E4DA3A85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6F897F4-E99E-45DE-AC19-786543D4FADA}"/>
              </a:ext>
            </a:extLst>
          </p:cNvPr>
          <p:cNvSpPr>
            <a:spLocks noGrp="1"/>
          </p:cNvSpPr>
          <p:nvPr>
            <p:ph idx="1"/>
          </p:nvPr>
        </p:nvSpPr>
        <p:spPr/>
        <p:txBody>
          <a:bodyPr/>
          <a:lstStyle/>
          <a:p>
            <a:r>
              <a:rPr lang="zh-CN" altLang="en-US" dirty="0"/>
              <a:t>题意即是否存在一条</a:t>
            </a:r>
            <a:r>
              <a:rPr lang="en-US" altLang="zh-CN" dirty="0"/>
              <a:t>(</a:t>
            </a:r>
            <a:r>
              <a:rPr lang="en-US" altLang="zh-CN" dirty="0" err="1"/>
              <a:t>si</a:t>
            </a:r>
            <a:r>
              <a:rPr lang="en-US" altLang="zh-CN" dirty="0"/>
              <a:t>, </a:t>
            </a:r>
            <a:r>
              <a:rPr lang="en-US" altLang="zh-CN" dirty="0" err="1"/>
              <a:t>ti</a:t>
            </a:r>
            <a:r>
              <a:rPr lang="en-US" altLang="zh-CN" dirty="0"/>
              <a:t>)</a:t>
            </a:r>
            <a:r>
              <a:rPr lang="zh-CN" altLang="en-US" dirty="0"/>
              <a:t>的路径，满足先只走编号不超过</a:t>
            </a:r>
            <a:r>
              <a:rPr lang="en-US" altLang="zh-CN" dirty="0"/>
              <a:t>Li</a:t>
            </a:r>
            <a:r>
              <a:rPr lang="zh-CN" altLang="en-US" dirty="0"/>
              <a:t>的点，再走编号超过</a:t>
            </a:r>
            <a:r>
              <a:rPr lang="en-US" altLang="zh-CN" dirty="0"/>
              <a:t>Ri</a:t>
            </a:r>
            <a:r>
              <a:rPr lang="zh-CN" altLang="en-US" dirty="0"/>
              <a:t>的点</a:t>
            </a:r>
          </a:p>
        </p:txBody>
      </p:sp>
    </p:spTree>
    <p:extLst>
      <p:ext uri="{BB962C8B-B14F-4D97-AF65-F5344CB8AC3E}">
        <p14:creationId xmlns:p14="http://schemas.microsoft.com/office/powerpoint/2010/main" val="4448526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160BEE-D0AC-4091-A3C8-133686837BE7}"/>
              </a:ext>
            </a:extLst>
          </p:cNvPr>
          <p:cNvSpPr>
            <a:spLocks noGrp="1"/>
          </p:cNvSpPr>
          <p:nvPr>
            <p:ph type="title"/>
          </p:nvPr>
        </p:nvSpPr>
        <p:spPr/>
        <p:txBody>
          <a:bodyPr/>
          <a:lstStyle/>
          <a:p>
            <a:r>
              <a:rPr lang="en-US" altLang="zh-CN" dirty="0"/>
              <a:t>Kruskal</a:t>
            </a:r>
            <a:r>
              <a:rPr lang="zh-CN" altLang="en-US" dirty="0"/>
              <a:t>重构树</a:t>
            </a:r>
          </a:p>
        </p:txBody>
      </p:sp>
      <p:sp>
        <p:nvSpPr>
          <p:cNvPr id="3" name="内容占位符 2">
            <a:extLst>
              <a:ext uri="{FF2B5EF4-FFF2-40B4-BE49-F238E27FC236}">
                <a16:creationId xmlns:a16="http://schemas.microsoft.com/office/drawing/2014/main" id="{E821BD14-D99A-44B7-9520-1D34F352264E}"/>
              </a:ext>
            </a:extLst>
          </p:cNvPr>
          <p:cNvSpPr>
            <a:spLocks noGrp="1"/>
          </p:cNvSpPr>
          <p:nvPr>
            <p:ph idx="1"/>
          </p:nvPr>
        </p:nvSpPr>
        <p:spPr/>
        <p:txBody>
          <a:bodyPr/>
          <a:lstStyle/>
          <a:p>
            <a:r>
              <a:rPr lang="zh-CN" altLang="en-US" dirty="0"/>
              <a:t>本质是启发式合并，功能上并没有优越性</a:t>
            </a:r>
            <a:endParaRPr lang="en-US" altLang="zh-CN" dirty="0"/>
          </a:p>
          <a:p>
            <a:r>
              <a:rPr lang="zh-CN" altLang="en-US" dirty="0"/>
              <a:t>在运行</a:t>
            </a:r>
            <a:r>
              <a:rPr lang="en-US" altLang="zh-CN" dirty="0"/>
              <a:t>Kruskal</a:t>
            </a:r>
            <a:r>
              <a:rPr lang="zh-CN" altLang="en-US" dirty="0"/>
              <a:t>算法的过程中，对于两个可以合并的节点</a:t>
            </a:r>
            <a:r>
              <a:rPr lang="en-US" altLang="zh-CN" dirty="0"/>
              <a:t>(</a:t>
            </a:r>
            <a:r>
              <a:rPr lang="en-US" altLang="zh-CN" dirty="0" err="1"/>
              <a:t>x,y</a:t>
            </a:r>
            <a:r>
              <a:rPr lang="en-US" altLang="zh-CN" dirty="0"/>
              <a:t>)</a:t>
            </a:r>
            <a:r>
              <a:rPr lang="zh-CN" altLang="en-US" dirty="0"/>
              <a:t>，断开其中的连边，并新建一个节点</a:t>
            </a:r>
            <a:r>
              <a:rPr lang="en-US" altLang="zh-CN" dirty="0"/>
              <a:t>T</a:t>
            </a:r>
            <a:r>
              <a:rPr lang="zh-CN" altLang="en-US" dirty="0"/>
              <a:t>，把</a:t>
            </a:r>
            <a:r>
              <a:rPr lang="en-US" altLang="zh-CN" dirty="0"/>
              <a:t>T</a:t>
            </a:r>
            <a:r>
              <a:rPr lang="zh-CN" altLang="en-US" dirty="0"/>
              <a:t>向</a:t>
            </a:r>
            <a:r>
              <a:rPr lang="en-US" altLang="zh-CN" dirty="0"/>
              <a:t>(</a:t>
            </a:r>
            <a:r>
              <a:rPr lang="en-US" altLang="zh-CN" dirty="0" err="1"/>
              <a:t>x,y</a:t>
            </a:r>
            <a:r>
              <a:rPr lang="en-US" altLang="zh-CN" dirty="0"/>
              <a:t>)</a:t>
            </a:r>
            <a:r>
              <a:rPr lang="zh-CN" altLang="en-US" dirty="0"/>
              <a:t>连边作为他们的父亲，同时把</a:t>
            </a:r>
            <a:r>
              <a:rPr lang="en-US" altLang="zh-CN" dirty="0"/>
              <a:t>(</a:t>
            </a:r>
            <a:r>
              <a:rPr lang="en-US" altLang="zh-CN" dirty="0" err="1"/>
              <a:t>x,y</a:t>
            </a:r>
            <a:r>
              <a:rPr lang="en-US" altLang="zh-CN" dirty="0"/>
              <a:t>)</a:t>
            </a:r>
            <a:r>
              <a:rPr lang="zh-CN" altLang="en-US" dirty="0"/>
              <a:t>之间的边权当做</a:t>
            </a:r>
            <a:r>
              <a:rPr lang="en-US" altLang="zh-CN" dirty="0"/>
              <a:t>T</a:t>
            </a:r>
            <a:r>
              <a:rPr lang="zh-CN" altLang="en-US" dirty="0"/>
              <a:t>的点权</a:t>
            </a:r>
            <a:endParaRPr lang="en-US" altLang="zh-CN" dirty="0"/>
          </a:p>
          <a:p>
            <a:endParaRPr lang="en-US" altLang="zh-CN" dirty="0"/>
          </a:p>
          <a:p>
            <a:endParaRPr lang="zh-CN" altLang="en-US" dirty="0"/>
          </a:p>
        </p:txBody>
      </p:sp>
      <p:pic>
        <p:nvPicPr>
          <p:cNvPr id="1030" name="Picture 6">
            <a:extLst>
              <a:ext uri="{FF2B5EF4-FFF2-40B4-BE49-F238E27FC236}">
                <a16:creationId xmlns:a16="http://schemas.microsoft.com/office/drawing/2014/main" id="{216CA603-D56B-425C-96DE-A14A8A7DA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280054"/>
            <a:ext cx="2143125" cy="8191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5C8A722-6C0A-4A9D-BAAB-672C1A348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0483" y="4086364"/>
            <a:ext cx="203835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7373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071F5-7B9D-426B-89D5-89EB902C81C9}"/>
              </a:ext>
            </a:extLst>
          </p:cNvPr>
          <p:cNvSpPr>
            <a:spLocks noGrp="1"/>
          </p:cNvSpPr>
          <p:nvPr>
            <p:ph type="title"/>
          </p:nvPr>
        </p:nvSpPr>
        <p:spPr/>
        <p:txBody>
          <a:bodyPr/>
          <a:lstStyle/>
          <a:p>
            <a:r>
              <a:rPr lang="en-US" altLang="zh-CN" dirty="0"/>
              <a:t>Kruskal</a:t>
            </a:r>
            <a:r>
              <a:rPr lang="zh-CN" altLang="en-US" dirty="0"/>
              <a:t>重构树</a:t>
            </a:r>
          </a:p>
        </p:txBody>
      </p:sp>
      <p:sp>
        <p:nvSpPr>
          <p:cNvPr id="3" name="内容占位符 2">
            <a:extLst>
              <a:ext uri="{FF2B5EF4-FFF2-40B4-BE49-F238E27FC236}">
                <a16:creationId xmlns:a16="http://schemas.microsoft.com/office/drawing/2014/main" id="{330A0257-000E-4966-A437-D9BFB2A185D0}"/>
              </a:ext>
            </a:extLst>
          </p:cNvPr>
          <p:cNvSpPr>
            <a:spLocks noGrp="1"/>
          </p:cNvSpPr>
          <p:nvPr>
            <p:ph idx="1"/>
          </p:nvPr>
        </p:nvSpPr>
        <p:spPr/>
        <p:txBody>
          <a:bodyPr/>
          <a:lstStyle/>
          <a:p>
            <a:r>
              <a:rPr lang="zh-CN" altLang="en-US" dirty="0"/>
              <a:t>这样的结构中，任意两个点路径上边权的最大值为它们的</a:t>
            </a:r>
            <a:r>
              <a:rPr lang="en-US" altLang="zh-CN" dirty="0"/>
              <a:t>LCA</a:t>
            </a:r>
            <a:r>
              <a:rPr lang="zh-CN" altLang="en-US" dirty="0"/>
              <a:t>的点权，并且每个点能走到其子树中所有点</a:t>
            </a:r>
            <a:endParaRPr lang="en-US" altLang="zh-CN" dirty="0"/>
          </a:p>
          <a:p>
            <a:endParaRPr lang="zh-CN" altLang="en-US" dirty="0"/>
          </a:p>
        </p:txBody>
      </p:sp>
    </p:spTree>
    <p:extLst>
      <p:ext uri="{BB962C8B-B14F-4D97-AF65-F5344CB8AC3E}">
        <p14:creationId xmlns:p14="http://schemas.microsoft.com/office/powerpoint/2010/main" val="34290824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DD3B2-D94C-4F61-AC10-A7964125FEA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C1710A4-ECD9-4BA7-AA95-0BF38690893E}"/>
              </a:ext>
            </a:extLst>
          </p:cNvPr>
          <p:cNvSpPr>
            <a:spLocks noGrp="1"/>
          </p:cNvSpPr>
          <p:nvPr>
            <p:ph idx="1"/>
          </p:nvPr>
        </p:nvSpPr>
        <p:spPr/>
        <p:txBody>
          <a:bodyPr/>
          <a:lstStyle/>
          <a:p>
            <a:r>
              <a:rPr lang="zh-CN" altLang="en-US" dirty="0"/>
              <a:t>由于前后都有限定，我们考虑建两颗重构树</a:t>
            </a:r>
          </a:p>
          <a:p>
            <a:r>
              <a:rPr lang="zh-CN" altLang="en-US" dirty="0"/>
              <a:t>第一颗按照边权为两个端点编号的最小值构建重构树，重构树每个点的点权</a:t>
            </a:r>
            <a:r>
              <a:rPr lang="en-US" altLang="zh-CN" dirty="0"/>
              <a:t>x</a:t>
            </a:r>
            <a:r>
              <a:rPr lang="zh-CN" altLang="en-US" dirty="0"/>
              <a:t>表示不经过边权超过</a:t>
            </a:r>
            <a:r>
              <a:rPr lang="en-US" altLang="zh-CN" dirty="0"/>
              <a:t>x</a:t>
            </a:r>
            <a:r>
              <a:rPr lang="zh-CN" altLang="en-US" dirty="0"/>
              <a:t>的边能到达的所有点；</a:t>
            </a:r>
          </a:p>
          <a:p>
            <a:r>
              <a:rPr lang="zh-CN" altLang="en-US" dirty="0"/>
              <a:t>第二颗则按照边权为两个端点最大值来构建重构树，重构树上每个点点权</a:t>
            </a:r>
            <a:r>
              <a:rPr lang="en-US" altLang="zh-CN" dirty="0"/>
              <a:t>x</a:t>
            </a:r>
            <a:r>
              <a:rPr lang="zh-CN" altLang="en-US" dirty="0"/>
              <a:t>表示不经过边权不超过</a:t>
            </a:r>
            <a:r>
              <a:rPr lang="en-US" altLang="zh-CN" dirty="0"/>
              <a:t>x</a:t>
            </a:r>
            <a:r>
              <a:rPr lang="zh-CN" altLang="en-US" dirty="0"/>
              <a:t>的边能到达的所有点。</a:t>
            </a:r>
          </a:p>
          <a:p>
            <a:r>
              <a:rPr lang="zh-CN" altLang="en-US" dirty="0"/>
              <a:t>这样我们会在两颗重构树上找到两个点，现在问题就转化成了：这两个点构成的子树中，有没有公共点（因为有公共点</a:t>
            </a:r>
            <a:r>
              <a:rPr lang="en-US" altLang="zh-CN" dirty="0"/>
              <a:t>x</a:t>
            </a:r>
            <a:r>
              <a:rPr lang="zh-CN" altLang="en-US" dirty="0"/>
              <a:t>的话就肯定存在一条合法路径为</a:t>
            </a:r>
            <a:r>
              <a:rPr lang="en-US" altLang="zh-CN" dirty="0" err="1"/>
              <a:t>si</a:t>
            </a:r>
            <a:r>
              <a:rPr lang="en-US" altLang="zh-CN" dirty="0"/>
              <a:t>-&gt;x-&gt;</a:t>
            </a:r>
            <a:r>
              <a:rPr lang="en-US" altLang="zh-CN" dirty="0" err="1"/>
              <a:t>ti</a:t>
            </a:r>
            <a:r>
              <a:rPr lang="zh-CN" altLang="en-US" dirty="0"/>
              <a:t>）</a:t>
            </a:r>
          </a:p>
        </p:txBody>
      </p:sp>
    </p:spTree>
    <p:extLst>
      <p:ext uri="{BB962C8B-B14F-4D97-AF65-F5344CB8AC3E}">
        <p14:creationId xmlns:p14="http://schemas.microsoft.com/office/powerpoint/2010/main" val="25597900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B653C-43E6-42D8-9FEA-14EFB8D460F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D41E729-778E-415F-B2FB-484FC118FCB8}"/>
              </a:ext>
            </a:extLst>
          </p:cNvPr>
          <p:cNvSpPr>
            <a:spLocks noGrp="1"/>
          </p:cNvSpPr>
          <p:nvPr>
            <p:ph idx="1"/>
          </p:nvPr>
        </p:nvSpPr>
        <p:spPr/>
        <p:txBody>
          <a:bodyPr/>
          <a:lstStyle/>
          <a:p>
            <a:r>
              <a:rPr lang="zh-CN" altLang="en-US" dirty="0"/>
              <a:t>于是问题转换为：</a:t>
            </a:r>
            <a:endParaRPr lang="en-US" altLang="zh-CN" dirty="0"/>
          </a:p>
          <a:p>
            <a:r>
              <a:rPr lang="zh-CN" altLang="en-US" dirty="0"/>
              <a:t>对于两个排列</a:t>
            </a:r>
            <a:r>
              <a:rPr lang="en-US" altLang="zh-CN" dirty="0"/>
              <a:t>a, b</a:t>
            </a:r>
            <a:r>
              <a:rPr lang="zh-CN" altLang="en-US" dirty="0"/>
              <a:t>，每次询问排列</a:t>
            </a:r>
            <a:r>
              <a:rPr lang="en-US" altLang="zh-CN" dirty="0"/>
              <a:t>a</a:t>
            </a:r>
            <a:r>
              <a:rPr lang="zh-CN" altLang="en-US" dirty="0"/>
              <a:t>在</a:t>
            </a:r>
            <a:r>
              <a:rPr lang="en-US" altLang="zh-CN" dirty="0"/>
              <a:t>[l1, r1]</a:t>
            </a:r>
            <a:r>
              <a:rPr lang="zh-CN" altLang="en-US" dirty="0"/>
              <a:t>区间内，排列</a:t>
            </a:r>
            <a:r>
              <a:rPr lang="en-US" altLang="zh-CN" dirty="0"/>
              <a:t>b</a:t>
            </a:r>
            <a:r>
              <a:rPr lang="zh-CN" altLang="en-US" dirty="0"/>
              <a:t>在</a:t>
            </a:r>
            <a:r>
              <a:rPr lang="en-US" altLang="zh-CN" dirty="0"/>
              <a:t>[l2, r2]</a:t>
            </a:r>
            <a:r>
              <a:rPr lang="zh-CN" altLang="en-US" dirty="0"/>
              <a:t>区间内有无公共元素</a:t>
            </a:r>
            <a:endParaRPr lang="en-US" altLang="zh-CN" dirty="0"/>
          </a:p>
          <a:p>
            <a:r>
              <a:rPr lang="zh-CN" altLang="en-US" dirty="0"/>
              <a:t>这个和前面的</a:t>
            </a:r>
            <a:r>
              <a:rPr lang="en-US" altLang="zh-CN" dirty="0"/>
              <a:t>CF1093E Intersection of Permutations</a:t>
            </a:r>
            <a:r>
              <a:rPr lang="zh-CN" altLang="en-US" dirty="0"/>
              <a:t>类似，只是这里不带修改</a:t>
            </a:r>
            <a:endParaRPr lang="en-US" altLang="zh-CN" dirty="0"/>
          </a:p>
          <a:p>
            <a:r>
              <a:rPr lang="zh-CN" altLang="en-US" dirty="0"/>
              <a:t>于是可以二维数点，强制在线所以采用可持久化线段树维护</a:t>
            </a:r>
            <a:endParaRPr lang="en-US" altLang="zh-CN" dirty="0"/>
          </a:p>
          <a:p>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extLst>
      <p:ext uri="{BB962C8B-B14F-4D97-AF65-F5344CB8AC3E}">
        <p14:creationId xmlns:p14="http://schemas.microsoft.com/office/powerpoint/2010/main" val="22907301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04F778-4470-4137-A194-F4E827371E75}"/>
              </a:ext>
            </a:extLst>
          </p:cNvPr>
          <p:cNvSpPr>
            <a:spLocks noGrp="1"/>
          </p:cNvSpPr>
          <p:nvPr>
            <p:ph type="title"/>
          </p:nvPr>
        </p:nvSpPr>
        <p:spPr/>
        <p:txBody>
          <a:bodyPr/>
          <a:lstStyle/>
          <a:p>
            <a:r>
              <a:rPr lang="zh-CN" altLang="en-US" dirty="0"/>
              <a:t>扫描线</a:t>
            </a:r>
          </a:p>
        </p:txBody>
      </p:sp>
      <p:sp>
        <p:nvSpPr>
          <p:cNvPr id="3" name="内容占位符 2">
            <a:extLst>
              <a:ext uri="{FF2B5EF4-FFF2-40B4-BE49-F238E27FC236}">
                <a16:creationId xmlns:a16="http://schemas.microsoft.com/office/drawing/2014/main" id="{1CEA0607-C63E-4DBC-88B5-6BB8A5DEC981}"/>
              </a:ext>
            </a:extLst>
          </p:cNvPr>
          <p:cNvSpPr>
            <a:spLocks noGrp="1"/>
          </p:cNvSpPr>
          <p:nvPr>
            <p:ph idx="1"/>
          </p:nvPr>
        </p:nvSpPr>
        <p:spPr/>
        <p:txBody>
          <a:bodyPr/>
          <a:lstStyle/>
          <a:p>
            <a:r>
              <a:rPr lang="zh-CN" altLang="en-US" dirty="0"/>
              <a:t>扫描线指的东西比较泛化</a:t>
            </a:r>
            <a:endParaRPr lang="en-US" altLang="zh-CN" dirty="0"/>
          </a:p>
          <a:p>
            <a:r>
              <a:rPr lang="zh-CN" altLang="en-US" dirty="0"/>
              <a:t>数据结构中的扫描线：</a:t>
            </a:r>
            <a:endParaRPr lang="en-US" altLang="zh-CN" dirty="0"/>
          </a:p>
          <a:p>
            <a:r>
              <a:rPr lang="en-US" altLang="zh-CN" dirty="0"/>
              <a:t>1.</a:t>
            </a:r>
            <a:r>
              <a:rPr lang="zh-CN" altLang="en-US" dirty="0"/>
              <a:t>扫一个端点，维护另一个端点的答案</a:t>
            </a:r>
            <a:endParaRPr lang="en-US" altLang="zh-CN" dirty="0"/>
          </a:p>
          <a:p>
            <a:r>
              <a:rPr lang="en-US" altLang="zh-CN" dirty="0"/>
              <a:t>2.</a:t>
            </a:r>
            <a:r>
              <a:rPr lang="zh-CN" altLang="en-US" dirty="0"/>
              <a:t>把扫的这一维当作时间维，然后查询一个区间的历史信息的合并</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555501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9233D-70A0-47E5-A1FA-7F4F972C457A}"/>
              </a:ext>
            </a:extLst>
          </p:cNvPr>
          <p:cNvSpPr>
            <a:spLocks noGrp="1"/>
          </p:cNvSpPr>
          <p:nvPr>
            <p:ph type="title"/>
          </p:nvPr>
        </p:nvSpPr>
        <p:spPr/>
        <p:txBody>
          <a:bodyPr>
            <a:normAutofit/>
          </a:bodyPr>
          <a:lstStyle/>
          <a:p>
            <a:r>
              <a:rPr lang="en-US" altLang="zh-CN" dirty="0"/>
              <a:t>2.</a:t>
            </a:r>
            <a:r>
              <a:rPr lang="zh-CN" altLang="en-US" dirty="0"/>
              <a:t>板子要写对</a:t>
            </a:r>
          </a:p>
        </p:txBody>
      </p:sp>
      <p:sp>
        <p:nvSpPr>
          <p:cNvPr id="3" name="内容占位符 2">
            <a:extLst>
              <a:ext uri="{FF2B5EF4-FFF2-40B4-BE49-F238E27FC236}">
                <a16:creationId xmlns:a16="http://schemas.microsoft.com/office/drawing/2014/main" id="{87494D70-FCD9-4F76-8FCA-1548713E454F}"/>
              </a:ext>
            </a:extLst>
          </p:cNvPr>
          <p:cNvSpPr>
            <a:spLocks noGrp="1"/>
          </p:cNvSpPr>
          <p:nvPr>
            <p:ph idx="1"/>
          </p:nvPr>
        </p:nvSpPr>
        <p:spPr/>
        <p:txBody>
          <a:bodyPr/>
          <a:lstStyle/>
          <a:p>
            <a:r>
              <a:rPr lang="zh-CN" altLang="en-US" dirty="0"/>
              <a:t>模板题要能一遍写对</a:t>
            </a:r>
            <a:endParaRPr lang="en-US" altLang="zh-CN" dirty="0"/>
          </a:p>
          <a:p>
            <a:r>
              <a:rPr lang="zh-CN" altLang="en-US" dirty="0"/>
              <a:t>考试的时候可以分布调试：</a:t>
            </a:r>
            <a:endParaRPr lang="en-US" altLang="zh-CN" dirty="0"/>
          </a:p>
          <a:p>
            <a:r>
              <a:rPr lang="zh-CN" altLang="en-US" dirty="0"/>
              <a:t>先写个暴力合并信息的，验证正确性，这一步是验证自己信息合并是否正确</a:t>
            </a:r>
            <a:endParaRPr lang="en-US" altLang="zh-CN" dirty="0"/>
          </a:p>
          <a:p>
            <a:r>
              <a:rPr lang="zh-CN" altLang="en-US" dirty="0"/>
              <a:t>然后写个平衡树，维护区间和什么的简单信息，这一步是验证自己平衡树有没有写对</a:t>
            </a:r>
          </a:p>
        </p:txBody>
      </p:sp>
    </p:spTree>
    <p:extLst>
      <p:ext uri="{BB962C8B-B14F-4D97-AF65-F5344CB8AC3E}">
        <p14:creationId xmlns:p14="http://schemas.microsoft.com/office/powerpoint/2010/main" val="34655056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04F778-4470-4137-A194-F4E827371E75}"/>
              </a:ext>
            </a:extLst>
          </p:cNvPr>
          <p:cNvSpPr>
            <a:spLocks noGrp="1"/>
          </p:cNvSpPr>
          <p:nvPr>
            <p:ph type="title"/>
          </p:nvPr>
        </p:nvSpPr>
        <p:spPr/>
        <p:txBody>
          <a:bodyPr/>
          <a:lstStyle/>
          <a:p>
            <a:r>
              <a:rPr lang="zh-CN" altLang="en-US" dirty="0"/>
              <a:t>扫描线</a:t>
            </a:r>
          </a:p>
        </p:txBody>
      </p:sp>
      <p:sp>
        <p:nvSpPr>
          <p:cNvPr id="3" name="内容占位符 2">
            <a:extLst>
              <a:ext uri="{FF2B5EF4-FFF2-40B4-BE49-F238E27FC236}">
                <a16:creationId xmlns:a16="http://schemas.microsoft.com/office/drawing/2014/main" id="{1CEA0607-C63E-4DBC-88B5-6BB8A5DEC981}"/>
              </a:ext>
            </a:extLst>
          </p:cNvPr>
          <p:cNvSpPr>
            <a:spLocks noGrp="1"/>
          </p:cNvSpPr>
          <p:nvPr>
            <p:ph idx="1"/>
          </p:nvPr>
        </p:nvSpPr>
        <p:spPr/>
        <p:txBody>
          <a:bodyPr/>
          <a:lstStyle/>
          <a:p>
            <a:r>
              <a:rPr lang="zh-CN" altLang="en-US" dirty="0"/>
              <a:t>扫描线指的东西比较泛化</a:t>
            </a:r>
            <a:endParaRPr lang="en-US" altLang="zh-CN" dirty="0"/>
          </a:p>
          <a:p>
            <a:r>
              <a:rPr lang="zh-CN" altLang="en-US" dirty="0"/>
              <a:t>计算几何中的扫描线：</a:t>
            </a:r>
            <a:endParaRPr lang="en-US" altLang="zh-CN" dirty="0"/>
          </a:p>
          <a:p>
            <a:r>
              <a:rPr lang="zh-CN" altLang="en-US" dirty="0"/>
              <a:t>一般先经过离散化，离散化出的所有坐标都是关键点</a:t>
            </a:r>
            <a:endParaRPr lang="en-US" altLang="zh-CN" dirty="0"/>
          </a:p>
          <a:p>
            <a:r>
              <a:rPr lang="zh-CN" altLang="en-US" dirty="0"/>
              <a:t>每次扫到一个关键点时改变状态，如：</a:t>
            </a:r>
            <a:endParaRPr lang="en-US" altLang="zh-CN" dirty="0"/>
          </a:p>
          <a:p>
            <a:r>
              <a:rPr lang="en-US" altLang="zh-CN" dirty="0"/>
              <a:t>1.</a:t>
            </a:r>
            <a:r>
              <a:rPr lang="zh-CN" altLang="en-US" dirty="0"/>
              <a:t>矩形面积并扫到一个关键点时进行区间加减</a:t>
            </a:r>
            <a:endParaRPr lang="en-US" altLang="zh-CN" dirty="0"/>
          </a:p>
          <a:p>
            <a:r>
              <a:rPr lang="en-US" altLang="zh-CN" dirty="0"/>
              <a:t>2.</a:t>
            </a:r>
            <a:r>
              <a:rPr lang="zh-CN" altLang="en-US" dirty="0"/>
              <a:t>很多扫描线问题需要维护当前线上的各种几何图形的上下关系，一般采用平衡树进行维护</a:t>
            </a:r>
            <a:endParaRPr lang="en-US" altLang="zh-CN" dirty="0"/>
          </a:p>
          <a:p>
            <a:endParaRPr lang="zh-CN" altLang="en-US" dirty="0"/>
          </a:p>
        </p:txBody>
      </p:sp>
    </p:spTree>
    <p:extLst>
      <p:ext uri="{BB962C8B-B14F-4D97-AF65-F5344CB8AC3E}">
        <p14:creationId xmlns:p14="http://schemas.microsoft.com/office/powerpoint/2010/main" val="15490988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1B260E-5F2B-4678-84EB-6E224C801C3E}"/>
              </a:ext>
            </a:extLst>
          </p:cNvPr>
          <p:cNvSpPr>
            <a:spLocks noGrp="1"/>
          </p:cNvSpPr>
          <p:nvPr>
            <p:ph type="title"/>
          </p:nvPr>
        </p:nvSpPr>
        <p:spPr/>
        <p:txBody>
          <a:bodyPr/>
          <a:lstStyle/>
          <a:p>
            <a:r>
              <a:rPr lang="zh-CN" altLang="en-US" dirty="0"/>
              <a:t>静态树分治</a:t>
            </a:r>
          </a:p>
        </p:txBody>
      </p:sp>
      <p:sp>
        <p:nvSpPr>
          <p:cNvPr id="3" name="内容占位符 2">
            <a:extLst>
              <a:ext uri="{FF2B5EF4-FFF2-40B4-BE49-F238E27FC236}">
                <a16:creationId xmlns:a16="http://schemas.microsoft.com/office/drawing/2014/main" id="{A3529969-EBE1-4D54-8975-FE5C534DDCB2}"/>
              </a:ext>
            </a:extLst>
          </p:cNvPr>
          <p:cNvSpPr>
            <a:spLocks noGrp="1"/>
          </p:cNvSpPr>
          <p:nvPr>
            <p:ph idx="1"/>
          </p:nvPr>
        </p:nvSpPr>
        <p:spPr/>
        <p:txBody>
          <a:bodyPr/>
          <a:lstStyle/>
          <a:p>
            <a:r>
              <a:rPr lang="en-US" altLang="zh-CN" dirty="0"/>
              <a:t>1.</a:t>
            </a:r>
            <a:r>
              <a:rPr lang="zh-CN" altLang="en-US" dirty="0"/>
              <a:t>点分治</a:t>
            </a:r>
            <a:endParaRPr lang="en-US" altLang="zh-CN" dirty="0"/>
          </a:p>
          <a:p>
            <a:r>
              <a:rPr lang="en-US" altLang="zh-CN" dirty="0"/>
              <a:t>2.</a:t>
            </a:r>
            <a:r>
              <a:rPr lang="zh-CN" altLang="en-US" dirty="0"/>
              <a:t>边分治：在任意形态的树上需要三度化</a:t>
            </a:r>
            <a:endParaRPr lang="en-US" altLang="zh-CN" dirty="0"/>
          </a:p>
          <a:p>
            <a:r>
              <a:rPr lang="en-US" altLang="zh-CN" dirty="0"/>
              <a:t>3.</a:t>
            </a:r>
            <a:r>
              <a:rPr lang="zh-CN" altLang="en-US" dirty="0"/>
              <a:t>链分治</a:t>
            </a:r>
            <a:endParaRPr lang="en-US" altLang="zh-CN" dirty="0"/>
          </a:p>
          <a:p>
            <a:r>
              <a:rPr lang="zh-CN" altLang="en-US" dirty="0"/>
              <a:t>大家注意一下自己写的板子复杂度对不对</a:t>
            </a:r>
            <a:endParaRPr lang="en-US" altLang="zh-CN" dirty="0"/>
          </a:p>
          <a:p>
            <a:r>
              <a:rPr lang="zh-CN" altLang="en-US" dirty="0"/>
              <a:t>维护树上静态分治信息，一般是一次询问的那种</a:t>
            </a:r>
            <a:endParaRPr lang="en-US" altLang="zh-CN" dirty="0"/>
          </a:p>
          <a:p>
            <a:r>
              <a:rPr lang="zh-CN" altLang="en-US" dirty="0"/>
              <a:t>找出分治中心，然后递归各个子问题，然后合并上来即可</a:t>
            </a:r>
            <a:endParaRPr lang="en-US" altLang="zh-CN" dirty="0"/>
          </a:p>
          <a:p>
            <a:r>
              <a:rPr lang="zh-CN" altLang="en-US" dirty="0"/>
              <a:t>这个需要注意实现的常数，有时复杂度可以少个</a:t>
            </a:r>
            <a:r>
              <a:rPr lang="en-US" altLang="zh-CN" dirty="0"/>
              <a:t>log</a:t>
            </a:r>
            <a:endParaRPr lang="zh-CN" altLang="en-US" dirty="0"/>
          </a:p>
        </p:txBody>
      </p:sp>
    </p:spTree>
    <p:extLst>
      <p:ext uri="{BB962C8B-B14F-4D97-AF65-F5344CB8AC3E}">
        <p14:creationId xmlns:p14="http://schemas.microsoft.com/office/powerpoint/2010/main" val="31312907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7BAE65-4A6A-4829-BA82-C196D5506292}"/>
              </a:ext>
            </a:extLst>
          </p:cNvPr>
          <p:cNvSpPr>
            <a:spLocks noGrp="1"/>
          </p:cNvSpPr>
          <p:nvPr>
            <p:ph type="title"/>
          </p:nvPr>
        </p:nvSpPr>
        <p:spPr/>
        <p:txBody>
          <a:bodyPr/>
          <a:lstStyle/>
          <a:p>
            <a:r>
              <a:rPr lang="zh-CN" altLang="en-US" dirty="0"/>
              <a:t>虚树</a:t>
            </a:r>
          </a:p>
        </p:txBody>
      </p:sp>
      <p:sp>
        <p:nvSpPr>
          <p:cNvPr id="3" name="内容占位符 2">
            <a:extLst>
              <a:ext uri="{FF2B5EF4-FFF2-40B4-BE49-F238E27FC236}">
                <a16:creationId xmlns:a16="http://schemas.microsoft.com/office/drawing/2014/main" id="{63877226-3447-48C7-82CE-391B2FC37853}"/>
              </a:ext>
            </a:extLst>
          </p:cNvPr>
          <p:cNvSpPr>
            <a:spLocks noGrp="1"/>
          </p:cNvSpPr>
          <p:nvPr>
            <p:ph idx="1"/>
          </p:nvPr>
        </p:nvSpPr>
        <p:spPr/>
        <p:txBody>
          <a:bodyPr/>
          <a:lstStyle/>
          <a:p>
            <a:r>
              <a:rPr lang="zh-CN" altLang="en-US" dirty="0"/>
              <a:t>一般容易识别：</a:t>
            </a:r>
            <a:endParaRPr lang="en-US" altLang="zh-CN" dirty="0"/>
          </a:p>
          <a:p>
            <a:r>
              <a:rPr lang="zh-CN" altLang="en-US" dirty="0"/>
              <a:t>给一棵形态不变的树，每次查询树上一个子集的信息，子集的点每次询问时给出</a:t>
            </a:r>
            <a:endParaRPr lang="en-US" altLang="zh-CN" dirty="0"/>
          </a:p>
          <a:p>
            <a:r>
              <a:rPr lang="zh-CN" altLang="en-US" dirty="0"/>
              <a:t>直接</a:t>
            </a:r>
            <a:r>
              <a:rPr lang="en-US" altLang="zh-CN" dirty="0"/>
              <a:t>sort</a:t>
            </a:r>
            <a:r>
              <a:rPr lang="zh-CN" altLang="en-US" dirty="0"/>
              <a:t>就行，基数排序不会高效多少，</a:t>
            </a:r>
            <a:r>
              <a:rPr lang="en-US" altLang="zh-CN" dirty="0" err="1"/>
              <a:t>lca</a:t>
            </a:r>
            <a:r>
              <a:rPr lang="zh-CN" altLang="en-US" dirty="0"/>
              <a:t>用树链剖分或者</a:t>
            </a:r>
            <a:r>
              <a:rPr lang="en-US" altLang="zh-CN" dirty="0"/>
              <a:t>O( </a:t>
            </a:r>
            <a:r>
              <a:rPr lang="en-US" altLang="zh-CN" dirty="0" err="1"/>
              <a:t>nlogn</a:t>
            </a:r>
            <a:r>
              <a:rPr lang="en-US" altLang="zh-CN" dirty="0"/>
              <a:t> )-O(1)</a:t>
            </a:r>
            <a:r>
              <a:rPr lang="zh-CN" altLang="en-US" dirty="0"/>
              <a:t>的比较好</a:t>
            </a:r>
            <a:endParaRPr lang="en-US" altLang="zh-CN" dirty="0"/>
          </a:p>
          <a:p>
            <a:r>
              <a:rPr lang="zh-CN" altLang="en-US" dirty="0"/>
              <a:t>重点一般是在虚树上如何</a:t>
            </a:r>
            <a:r>
              <a:rPr lang="en-US" altLang="zh-CN" dirty="0"/>
              <a:t>DP</a:t>
            </a:r>
            <a:r>
              <a:rPr lang="zh-CN" altLang="en-US" dirty="0"/>
              <a:t>，而不是数据结构部分</a:t>
            </a:r>
            <a:endParaRPr lang="en-US" altLang="zh-CN" dirty="0"/>
          </a:p>
        </p:txBody>
      </p:sp>
    </p:spTree>
    <p:extLst>
      <p:ext uri="{BB962C8B-B14F-4D97-AF65-F5344CB8AC3E}">
        <p14:creationId xmlns:p14="http://schemas.microsoft.com/office/powerpoint/2010/main" val="17672983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673575-5BE0-4402-82B3-5689081A5B7D}"/>
              </a:ext>
            </a:extLst>
          </p:cNvPr>
          <p:cNvSpPr>
            <a:spLocks noGrp="1"/>
          </p:cNvSpPr>
          <p:nvPr>
            <p:ph type="title"/>
          </p:nvPr>
        </p:nvSpPr>
        <p:spPr/>
        <p:txBody>
          <a:bodyPr/>
          <a:lstStyle/>
          <a:p>
            <a:r>
              <a:rPr lang="zh-CN" altLang="en-US" dirty="0"/>
              <a:t>动态树</a:t>
            </a:r>
          </a:p>
        </p:txBody>
      </p:sp>
      <p:sp>
        <p:nvSpPr>
          <p:cNvPr id="3" name="内容占位符 2">
            <a:extLst>
              <a:ext uri="{FF2B5EF4-FFF2-40B4-BE49-F238E27FC236}">
                <a16:creationId xmlns:a16="http://schemas.microsoft.com/office/drawing/2014/main" id="{70089230-83FF-445C-9187-9702F6C9E067}"/>
              </a:ext>
            </a:extLst>
          </p:cNvPr>
          <p:cNvSpPr>
            <a:spLocks noGrp="1"/>
          </p:cNvSpPr>
          <p:nvPr>
            <p:ph idx="1"/>
          </p:nvPr>
        </p:nvSpPr>
        <p:spPr/>
        <p:txBody>
          <a:bodyPr/>
          <a:lstStyle/>
          <a:p>
            <a:r>
              <a:rPr lang="en-US" altLang="zh-CN" dirty="0"/>
              <a:t>LCT</a:t>
            </a:r>
            <a:r>
              <a:rPr lang="zh-CN" altLang="en-US" dirty="0"/>
              <a:t>：主要是维护链信息，支持</a:t>
            </a:r>
            <a:r>
              <a:rPr lang="en-US" altLang="zh-CN" dirty="0"/>
              <a:t>link cut </a:t>
            </a:r>
            <a:r>
              <a:rPr lang="zh-CN" altLang="en-US" dirty="0"/>
              <a:t>换根，维护子树信息需要可差分</a:t>
            </a:r>
            <a:endParaRPr lang="en-US" altLang="zh-CN" dirty="0"/>
          </a:p>
          <a:p>
            <a:r>
              <a:rPr lang="en-US" altLang="zh-CN" dirty="0"/>
              <a:t>ETT</a:t>
            </a:r>
            <a:r>
              <a:rPr lang="zh-CN" altLang="en-US" dirty="0"/>
              <a:t>：主要是维护子树信息，支持换父亲</a:t>
            </a:r>
            <a:endParaRPr lang="en-US" altLang="zh-CN" dirty="0"/>
          </a:p>
          <a:p>
            <a:r>
              <a:rPr lang="en-US" altLang="zh-CN" dirty="0"/>
              <a:t>LCT</a:t>
            </a:r>
            <a:r>
              <a:rPr lang="zh-CN" altLang="en-US" dirty="0"/>
              <a:t>的板子建议还是一遍打对，</a:t>
            </a:r>
            <a:r>
              <a:rPr lang="en-US" altLang="zh-CN" dirty="0"/>
              <a:t>LCT</a:t>
            </a:r>
            <a:r>
              <a:rPr lang="zh-CN" altLang="en-US" dirty="0"/>
              <a:t>的结构调试起来很麻烦</a:t>
            </a:r>
          </a:p>
        </p:txBody>
      </p:sp>
    </p:spTree>
    <p:extLst>
      <p:ext uri="{BB962C8B-B14F-4D97-AF65-F5344CB8AC3E}">
        <p14:creationId xmlns:p14="http://schemas.microsoft.com/office/powerpoint/2010/main" val="11020362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4B9AEE-A0E6-4B97-8703-430317555E57}"/>
              </a:ext>
            </a:extLst>
          </p:cNvPr>
          <p:cNvSpPr>
            <a:spLocks noGrp="1"/>
          </p:cNvSpPr>
          <p:nvPr>
            <p:ph type="title"/>
          </p:nvPr>
        </p:nvSpPr>
        <p:spPr/>
        <p:txBody>
          <a:bodyPr/>
          <a:lstStyle/>
          <a:p>
            <a:r>
              <a:rPr lang="zh-CN" altLang="en-US" dirty="0"/>
              <a:t>动态树</a:t>
            </a:r>
          </a:p>
        </p:txBody>
      </p:sp>
      <p:sp>
        <p:nvSpPr>
          <p:cNvPr id="3" name="内容占位符 2">
            <a:extLst>
              <a:ext uri="{FF2B5EF4-FFF2-40B4-BE49-F238E27FC236}">
                <a16:creationId xmlns:a16="http://schemas.microsoft.com/office/drawing/2014/main" id="{1E80C925-23F9-4E11-AA55-E7D87D3BBA5D}"/>
              </a:ext>
            </a:extLst>
          </p:cNvPr>
          <p:cNvSpPr>
            <a:spLocks noGrp="1"/>
          </p:cNvSpPr>
          <p:nvPr>
            <p:ph idx="1"/>
          </p:nvPr>
        </p:nvSpPr>
        <p:spPr/>
        <p:txBody>
          <a:bodyPr/>
          <a:lstStyle/>
          <a:p>
            <a:r>
              <a:rPr lang="en-US" altLang="zh-CN" dirty="0"/>
              <a:t>LCT</a:t>
            </a:r>
            <a:r>
              <a:rPr lang="zh-CN" altLang="en-US" dirty="0"/>
              <a:t>常用于做裸题和维护最小生成树，不过一般题都比较裸</a:t>
            </a:r>
            <a:endParaRPr lang="en-US" altLang="zh-CN" dirty="0"/>
          </a:p>
          <a:p>
            <a:r>
              <a:rPr lang="zh-CN" altLang="en-US" dirty="0"/>
              <a:t>个人感觉上限很高下限很低，大部分</a:t>
            </a:r>
            <a:r>
              <a:rPr lang="en-US" altLang="zh-CN" dirty="0"/>
              <a:t>LCT</a:t>
            </a:r>
            <a:r>
              <a:rPr lang="zh-CN" altLang="en-US" dirty="0"/>
              <a:t>题都比较简单</a:t>
            </a:r>
            <a:endParaRPr lang="en-US" altLang="zh-CN" dirty="0"/>
          </a:p>
          <a:p>
            <a:r>
              <a:rPr lang="zh-CN" altLang="en-US" dirty="0"/>
              <a:t>考场上碰到复杂的问题，比如那个六元环这种建议还是直接写暴力和部分分，因为题目比较难所以有可能有很多部分分</a:t>
            </a:r>
            <a:endParaRPr lang="en-US" altLang="zh-CN" dirty="0"/>
          </a:p>
          <a:p>
            <a:r>
              <a:rPr lang="zh-CN" altLang="en-US" dirty="0"/>
              <a:t>因为是刚讲完的知识点，所以没有别的什么例题了</a:t>
            </a:r>
          </a:p>
        </p:txBody>
      </p:sp>
    </p:spTree>
    <p:extLst>
      <p:ext uri="{BB962C8B-B14F-4D97-AF65-F5344CB8AC3E}">
        <p14:creationId xmlns:p14="http://schemas.microsoft.com/office/powerpoint/2010/main" val="11574113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1DAA3-F4B0-41B3-91E5-D68970D821C6}"/>
              </a:ext>
            </a:extLst>
          </p:cNvPr>
          <p:cNvSpPr>
            <a:spLocks noGrp="1"/>
          </p:cNvSpPr>
          <p:nvPr>
            <p:ph type="ctrTitle"/>
          </p:nvPr>
        </p:nvSpPr>
        <p:spPr/>
        <p:txBody>
          <a:bodyPr/>
          <a:lstStyle/>
          <a:p>
            <a:r>
              <a:rPr lang="zh-CN" altLang="en-US" dirty="0"/>
              <a:t>祝大家省</a:t>
            </a:r>
            <a:r>
              <a:rPr lang="zh-CN" altLang="en-US"/>
              <a:t>选顺利！</a:t>
            </a:r>
            <a:endParaRPr lang="zh-CN" altLang="en-US" dirty="0"/>
          </a:p>
        </p:txBody>
      </p:sp>
      <p:sp>
        <p:nvSpPr>
          <p:cNvPr id="3" name="副标题 2">
            <a:extLst>
              <a:ext uri="{FF2B5EF4-FFF2-40B4-BE49-F238E27FC236}">
                <a16:creationId xmlns:a16="http://schemas.microsoft.com/office/drawing/2014/main" id="{C3C2B41B-02B0-4CAB-AA01-50E2BA8A9B25}"/>
              </a:ext>
            </a:extLst>
          </p:cNvPr>
          <p:cNvSpPr>
            <a:spLocks noGrp="1"/>
          </p:cNvSpPr>
          <p:nvPr>
            <p:ph type="subTitle" idx="1"/>
          </p:nvPr>
        </p:nvSpPr>
        <p:spPr/>
        <p:txBody>
          <a:bodyPr/>
          <a:lstStyle/>
          <a:p>
            <a:r>
              <a:rPr lang="en-US" altLang="zh-CN" dirty="0"/>
              <a:t>Thanks for listening</a:t>
            </a:r>
            <a:endParaRPr lang="zh-CN" altLang="en-US" dirty="0"/>
          </a:p>
        </p:txBody>
      </p:sp>
    </p:spTree>
    <p:extLst>
      <p:ext uri="{BB962C8B-B14F-4D97-AF65-F5344CB8AC3E}">
        <p14:creationId xmlns:p14="http://schemas.microsoft.com/office/powerpoint/2010/main" val="2086652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BD3E55-C44F-4005-8D22-2C9D73AB2837}"/>
              </a:ext>
            </a:extLst>
          </p:cNvPr>
          <p:cNvSpPr>
            <a:spLocks noGrp="1"/>
          </p:cNvSpPr>
          <p:nvPr>
            <p:ph type="title"/>
          </p:nvPr>
        </p:nvSpPr>
        <p:spPr/>
        <p:txBody>
          <a:bodyPr>
            <a:normAutofit/>
          </a:bodyPr>
          <a:lstStyle/>
          <a:p>
            <a:r>
              <a:rPr lang="en-US" altLang="zh-CN" dirty="0"/>
              <a:t>Luogu4036 [JSOI2008]</a:t>
            </a:r>
            <a:r>
              <a:rPr lang="zh-CN" altLang="en-US" dirty="0"/>
              <a:t>火星人</a:t>
            </a:r>
          </a:p>
        </p:txBody>
      </p:sp>
      <p:sp>
        <p:nvSpPr>
          <p:cNvPr id="3" name="内容占位符 2">
            <a:extLst>
              <a:ext uri="{FF2B5EF4-FFF2-40B4-BE49-F238E27FC236}">
                <a16:creationId xmlns:a16="http://schemas.microsoft.com/office/drawing/2014/main" id="{4DB4B31F-C8EA-4868-B10E-5F654084D1EE}"/>
              </a:ext>
            </a:extLst>
          </p:cNvPr>
          <p:cNvSpPr>
            <a:spLocks noGrp="1"/>
          </p:cNvSpPr>
          <p:nvPr>
            <p:ph idx="1"/>
          </p:nvPr>
        </p:nvSpPr>
        <p:spPr/>
        <p:txBody>
          <a:bodyPr/>
          <a:lstStyle/>
          <a:p>
            <a:r>
              <a:rPr lang="zh-CN" altLang="en-US" dirty="0"/>
              <a:t>维护一个序列</a:t>
            </a:r>
            <a:endParaRPr lang="en-US" altLang="zh-CN" dirty="0"/>
          </a:p>
          <a:p>
            <a:r>
              <a:rPr lang="en-US" altLang="zh-CN" dirty="0"/>
              <a:t>1.</a:t>
            </a:r>
            <a:r>
              <a:rPr lang="zh-CN" altLang="en-US" dirty="0"/>
              <a:t>单点插入</a:t>
            </a:r>
            <a:endParaRPr lang="en-US" altLang="zh-CN" dirty="0"/>
          </a:p>
          <a:p>
            <a:r>
              <a:rPr lang="en-US" altLang="zh-CN" dirty="0"/>
              <a:t>2.</a:t>
            </a:r>
            <a:r>
              <a:rPr lang="zh-CN" altLang="en-US" dirty="0"/>
              <a:t>查询两个区间的</a:t>
            </a:r>
            <a:r>
              <a:rPr lang="en-US" altLang="zh-CN" dirty="0"/>
              <a:t>LCP</a:t>
            </a:r>
          </a:p>
          <a:p>
            <a:r>
              <a:rPr lang="en-US" altLang="zh-CN" dirty="0"/>
              <a:t>LCP</a:t>
            </a:r>
            <a:r>
              <a:rPr lang="zh-CN" altLang="en-US" dirty="0"/>
              <a:t>就是两个字符串的最长公共前缀</a:t>
            </a:r>
          </a:p>
        </p:txBody>
      </p:sp>
    </p:spTree>
    <p:extLst>
      <p:ext uri="{BB962C8B-B14F-4D97-AF65-F5344CB8AC3E}">
        <p14:creationId xmlns:p14="http://schemas.microsoft.com/office/powerpoint/2010/main" val="418335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F7B508-80A6-40AF-82AE-2E4CB45BD34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DAAB7BF-1B4C-4756-A1C6-55FE7AF763E3}"/>
              </a:ext>
            </a:extLst>
          </p:cNvPr>
          <p:cNvSpPr>
            <a:spLocks noGrp="1"/>
          </p:cNvSpPr>
          <p:nvPr>
            <p:ph idx="1"/>
          </p:nvPr>
        </p:nvSpPr>
        <p:spPr/>
        <p:txBody>
          <a:bodyPr/>
          <a:lstStyle/>
          <a:p>
            <a:r>
              <a:rPr lang="zh-CN" altLang="en-US" dirty="0"/>
              <a:t>如何判断两个字符串是否相等？</a:t>
            </a:r>
            <a:endParaRPr lang="en-US" altLang="zh-CN" dirty="0"/>
          </a:p>
          <a:p>
            <a:r>
              <a:rPr lang="zh-CN" altLang="en-US" dirty="0"/>
              <a:t>哈希</a:t>
            </a:r>
            <a:endParaRPr lang="en-US" altLang="zh-CN" dirty="0"/>
          </a:p>
          <a:p>
            <a:r>
              <a:rPr lang="zh-CN" altLang="en-US" dirty="0"/>
              <a:t>如何在带插入的情况下维护一个区间的哈希值？</a:t>
            </a:r>
            <a:endParaRPr lang="en-US" altLang="zh-CN" dirty="0"/>
          </a:p>
          <a:p>
            <a:r>
              <a:rPr lang="zh-CN" altLang="en-US" dirty="0"/>
              <a:t>使用平衡树，预处理</a:t>
            </a:r>
            <a:r>
              <a:rPr lang="en-US" altLang="zh-CN" dirty="0"/>
              <a:t>base</a:t>
            </a:r>
            <a:r>
              <a:rPr lang="zh-CN" altLang="en-US" dirty="0"/>
              <a:t>的每个次幂的值，这样可以合并两个区间的哈希值</a:t>
            </a:r>
            <a:endParaRPr lang="en-US" altLang="zh-CN" dirty="0"/>
          </a:p>
          <a:p>
            <a:r>
              <a:rPr lang="zh-CN" altLang="en-US" dirty="0"/>
              <a:t>如何查询</a:t>
            </a:r>
            <a:r>
              <a:rPr lang="en-US" altLang="zh-CN" dirty="0"/>
              <a:t>LCP</a:t>
            </a:r>
            <a:r>
              <a:rPr lang="zh-CN" altLang="en-US" dirty="0"/>
              <a:t>？</a:t>
            </a:r>
          </a:p>
        </p:txBody>
      </p:sp>
    </p:spTree>
    <p:extLst>
      <p:ext uri="{BB962C8B-B14F-4D97-AF65-F5344CB8AC3E}">
        <p14:creationId xmlns:p14="http://schemas.microsoft.com/office/powerpoint/2010/main" val="2917779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D1AE0-74F6-4B2D-8F1C-6B09DA94BC8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13B0602-57F9-418D-88F4-2BD4F1B2876E}"/>
              </a:ext>
            </a:extLst>
          </p:cNvPr>
          <p:cNvSpPr>
            <a:spLocks noGrp="1"/>
          </p:cNvSpPr>
          <p:nvPr>
            <p:ph idx="1"/>
          </p:nvPr>
        </p:nvSpPr>
        <p:spPr/>
        <p:txBody>
          <a:bodyPr/>
          <a:lstStyle/>
          <a:p>
            <a:r>
              <a:rPr lang="zh-CN" altLang="en-US" dirty="0"/>
              <a:t>可以使用二分答案的方法</a:t>
            </a:r>
            <a:endParaRPr lang="en-US" altLang="zh-CN" dirty="0"/>
          </a:p>
          <a:p>
            <a:r>
              <a:rPr lang="zh-CN" altLang="en-US" dirty="0"/>
              <a:t>二分一个区间长度，使用平衡树维护区间哈希的方法来查询这个长度的两个前缀是否相等</a:t>
            </a:r>
            <a:endParaRPr lang="en-US" altLang="zh-CN" dirty="0"/>
          </a:p>
          <a:p>
            <a:r>
              <a:rPr lang="zh-CN" altLang="en-US" dirty="0"/>
              <a:t>时间复杂度</a:t>
            </a:r>
            <a:r>
              <a:rPr lang="en-US" altLang="zh-CN" dirty="0"/>
              <a:t>O( mlog^2n )</a:t>
            </a:r>
            <a:r>
              <a:rPr lang="zh-CN" altLang="en-US" dirty="0"/>
              <a:t>，可以优化为</a:t>
            </a:r>
            <a:r>
              <a:rPr lang="en-US" altLang="zh-CN" dirty="0"/>
              <a:t>O( mlog^2n/</a:t>
            </a:r>
            <a:r>
              <a:rPr lang="en-US" altLang="zh-CN" dirty="0" err="1"/>
              <a:t>loglogn</a:t>
            </a:r>
            <a:r>
              <a:rPr lang="en-US" altLang="zh-CN" dirty="0"/>
              <a:t> )</a:t>
            </a:r>
            <a:endParaRPr lang="zh-CN" altLang="en-US" dirty="0"/>
          </a:p>
        </p:txBody>
      </p:sp>
    </p:spTree>
    <p:extLst>
      <p:ext uri="{BB962C8B-B14F-4D97-AF65-F5344CB8AC3E}">
        <p14:creationId xmlns:p14="http://schemas.microsoft.com/office/powerpoint/2010/main" val="32341494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1117</TotalTime>
  <Words>3858</Words>
  <Application>Microsoft Office PowerPoint</Application>
  <PresentationFormat>宽屏</PresentationFormat>
  <Paragraphs>310</Paragraphs>
  <Slides>65</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0</vt:i4>
      </vt:variant>
      <vt:variant>
        <vt:lpstr>幻灯片标题</vt:lpstr>
      </vt:variant>
      <vt:variant>
        <vt:i4>65</vt:i4>
      </vt:variant>
    </vt:vector>
  </HeadingPairs>
  <TitlesOfParts>
    <vt:vector size="71" baseType="lpstr">
      <vt:lpstr>等线</vt:lpstr>
      <vt:lpstr>等线 Light</vt:lpstr>
      <vt:lpstr>宋体</vt:lpstr>
      <vt:lpstr>Arial</vt:lpstr>
      <vt:lpstr>Cambria Math</vt:lpstr>
      <vt:lpstr>Office 主题​​</vt:lpstr>
      <vt:lpstr>数据结构内容的梳理</vt:lpstr>
      <vt:lpstr>序列维护</vt:lpstr>
      <vt:lpstr>普通的分治信息</vt:lpstr>
      <vt:lpstr>1.把题目要维护的东西抽象成分治信息：</vt:lpstr>
      <vt:lpstr>1.把题目要维护的东西抽象成分治信息：</vt:lpstr>
      <vt:lpstr>2.板子要写对</vt:lpstr>
      <vt:lpstr>Luogu4036 [JSOI2008]火星人</vt:lpstr>
      <vt:lpstr>Solution</vt:lpstr>
      <vt:lpstr>Solution</vt:lpstr>
      <vt:lpstr>Luogu6617查找 Search</vt:lpstr>
      <vt:lpstr>Solution</vt:lpstr>
      <vt:lpstr>Solution</vt:lpstr>
      <vt:lpstr>Solution</vt:lpstr>
      <vt:lpstr>Solution</vt:lpstr>
      <vt:lpstr>2.带均摊的常见结构</vt:lpstr>
      <vt:lpstr>Luogu3747 [六省联考2017]相逢是问候</vt:lpstr>
      <vt:lpstr>Solution</vt:lpstr>
      <vt:lpstr>Solution</vt:lpstr>
      <vt:lpstr>Luogu5068 [Ynoi2015]我回来了&amp; [Code+#7]教科书般的亵渎</vt:lpstr>
      <vt:lpstr>Solution</vt:lpstr>
      <vt:lpstr>Solution</vt:lpstr>
      <vt:lpstr>Luogu5073 [Ynoi2015]世界で一番幸せな女の子</vt:lpstr>
      <vt:lpstr>Solution1</vt:lpstr>
      <vt:lpstr>Solution1</vt:lpstr>
      <vt:lpstr>Solution1</vt:lpstr>
      <vt:lpstr>Solution2</vt:lpstr>
      <vt:lpstr>Solution2</vt:lpstr>
      <vt:lpstr>Solution2</vt:lpstr>
      <vt:lpstr>Solution2</vt:lpstr>
      <vt:lpstr>Solution2</vt:lpstr>
      <vt:lpstr>树套树</vt:lpstr>
      <vt:lpstr>CF1093E Intersection of Permutations</vt:lpstr>
      <vt:lpstr>Solution</vt:lpstr>
      <vt:lpstr>P5445 [APIO2019] 路灯</vt:lpstr>
      <vt:lpstr>Solution</vt:lpstr>
      <vt:lpstr>Solution</vt:lpstr>
      <vt:lpstr>Solution</vt:lpstr>
      <vt:lpstr>分块</vt:lpstr>
      <vt:lpstr>莫队</vt:lpstr>
      <vt:lpstr>莫队</vt:lpstr>
      <vt:lpstr>Luogu5611 [Ynoi2013]D2T2</vt:lpstr>
      <vt:lpstr>Bitset</vt:lpstr>
      <vt:lpstr>Bitset的STL</vt:lpstr>
      <vt:lpstr>[Ynoi2017]D1T1由乃的玉米田</vt:lpstr>
      <vt:lpstr>Solution</vt:lpstr>
      <vt:lpstr>Solution</vt:lpstr>
      <vt:lpstr>Solution</vt:lpstr>
      <vt:lpstr>Solution</vt:lpstr>
      <vt:lpstr>Solution</vt:lpstr>
      <vt:lpstr>可持久化数据结构与静态二维数点</vt:lpstr>
      <vt:lpstr>某经典问题</vt:lpstr>
      <vt:lpstr>Solution</vt:lpstr>
      <vt:lpstr>Luogu4899 [IOI2018] werewolf 狼人</vt:lpstr>
      <vt:lpstr>Solution</vt:lpstr>
      <vt:lpstr>Kruskal重构树</vt:lpstr>
      <vt:lpstr>Kruskal重构树</vt:lpstr>
      <vt:lpstr>Solution</vt:lpstr>
      <vt:lpstr>Solution</vt:lpstr>
      <vt:lpstr>扫描线</vt:lpstr>
      <vt:lpstr>扫描线</vt:lpstr>
      <vt:lpstr>静态树分治</vt:lpstr>
      <vt:lpstr>虚树</vt:lpstr>
      <vt:lpstr>动态树</vt:lpstr>
      <vt:lpstr>动态树</vt:lpstr>
      <vt:lpstr>祝大家省选顺利！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数据结构内容的梳理</dc:title>
  <dc:creator>Cai Chengze</dc:creator>
  <cp:lastModifiedBy>Cai Chengze</cp:lastModifiedBy>
  <cp:revision>90</cp:revision>
  <dcterms:created xsi:type="dcterms:W3CDTF">2020-06-15T10:03:19Z</dcterms:created>
  <dcterms:modified xsi:type="dcterms:W3CDTF">2020-12-02T11:22:33Z</dcterms:modified>
</cp:coreProperties>
</file>