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5" r:id="rId3"/>
    <p:sldId id="396" r:id="rId4"/>
    <p:sldId id="397" r:id="rId5"/>
    <p:sldId id="398" r:id="rId6"/>
    <p:sldId id="449" r:id="rId7"/>
    <p:sldId id="450" r:id="rId8"/>
    <p:sldId id="453" r:id="rId9"/>
    <p:sldId id="454" r:id="rId10"/>
    <p:sldId id="399" r:id="rId11"/>
    <p:sldId id="400" r:id="rId12"/>
    <p:sldId id="705" r:id="rId13"/>
    <p:sldId id="401" r:id="rId14"/>
    <p:sldId id="455" r:id="rId15"/>
    <p:sldId id="456" r:id="rId16"/>
    <p:sldId id="457" r:id="rId17"/>
    <p:sldId id="633" r:id="rId18"/>
    <p:sldId id="634" r:id="rId19"/>
    <p:sldId id="635" r:id="rId20"/>
    <p:sldId id="70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852C6-2B6D-4D79-A44C-343AE742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8CC805-CB34-47A8-9249-5C589F959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E29E4-0436-462B-BACD-6A85BEC2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BC84-87AD-4670-B8EC-E9B981EC516E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3854D5-CB92-4830-B59F-F182D9A1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EE4D36-7307-42A8-A0A4-8ABAA47F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DE0F-32A8-4F70-A8D2-E64DCCB2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56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184E0-AA88-4F4A-B35D-36FA826C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8F80C3-8B58-4185-B979-E191FB4DC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C2859-87D6-407A-8168-DF7F2922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BC84-87AD-4670-B8EC-E9B981EC516E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FC0EB-81BB-44B0-9AD5-C6AF0E34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7AA58E-407A-4FA6-B2E1-82489F58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DE0F-32A8-4F70-A8D2-E64DCCB2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95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3063CA-8308-4BE4-BFA8-57F17A0A9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5E42FD-1EDA-4440-A7A7-ACB015504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66A9B-E61A-4D29-B8CE-C7C1B68E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BC84-87AD-4670-B8EC-E9B981EC516E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1B4E7-41F5-454E-A9D2-3E09D456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0F7B0-C59F-403E-8336-7DB02725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DE0F-32A8-4F70-A8D2-E64DCCB2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84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67481-4033-4FD2-BB6D-E8E2D9F16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6B4E2-30E2-47EB-965D-C41525C6B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A9EC2-817E-48B8-ADC5-B6B50469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BC84-87AD-4670-B8EC-E9B981EC516E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0732B-5366-4DF7-AC64-224BFE81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6F111-3F1A-4F90-8B1C-6C1724D2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DE0F-32A8-4F70-A8D2-E64DCCB2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6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F200D-F210-4185-9CAB-54019215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4C8D58-4751-4E4E-A51A-EFF2A5C53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325C2-7E69-409B-BD90-DEEB0C1C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BC84-87AD-4670-B8EC-E9B981EC516E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319E1F-AC5A-4BCF-BAC7-B03B0DFF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6BCCB-3ECD-48AA-8EA0-230ED118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DE0F-32A8-4F70-A8D2-E64DCCB2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47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B93E5-C6AD-4C3E-9702-BFD287DD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A8151-B65A-465B-9CD3-637BE0858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9D3510-2AD3-4E7F-99EA-FC39D94E2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602C62-8FFC-4430-B22A-9D5B4936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BC84-87AD-4670-B8EC-E9B981EC516E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88D5F1-E09A-48B0-A681-E069659A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89A1A8-5DCB-485E-84EE-3CFF27180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DE0F-32A8-4F70-A8D2-E64DCCB2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63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396FF-4FF8-4C79-8B89-C65D45A5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2E8226-BDEB-4213-9FC3-4E64C7C71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B8A069-F34F-47B7-A96F-BDF65D32F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FDE9EF-4FA3-4B9C-B3B2-FEDBF2689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A796C5-A49F-4DFA-9D2B-6861167E6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FC04E5-43CC-4426-A87F-CD7E512F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BC84-87AD-4670-B8EC-E9B981EC516E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609EBF-7048-49CA-9556-69FFC610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EA5584-2962-457A-8E9C-2F1B3F67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DE0F-32A8-4F70-A8D2-E64DCCB2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54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D551F-2DE1-4B9A-B992-FE612AC9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E4F2B6-C8B2-4B7D-AE3B-63028F8A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BC84-87AD-4670-B8EC-E9B981EC516E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CD45D6-7E68-4285-987B-A4341D4CD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395B6C-D6F6-4FDD-B24B-3B1E42AA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DE0F-32A8-4F70-A8D2-E64DCCB2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52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1AA6ED-CEE4-4AB3-8AC5-47BE67B50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BC84-87AD-4670-B8EC-E9B981EC516E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9E8EF0-775D-4F9E-939C-3EA6748C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8C5037-0E8B-49B6-9CC0-8772C07B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DE0F-32A8-4F70-A8D2-E64DCCB2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2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DB4DE-384A-452B-9A49-40AFEFEE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8F37CD-584C-4238-BD66-3CD8CA59B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B633E4-DF80-4F64-9036-BF1C630D9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EE6E76-5BA1-48D6-AE0D-A81EFEC1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BC84-87AD-4670-B8EC-E9B981EC516E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53910-A4F0-4EE0-958D-9A19F691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2F3B76-0378-4324-8E2B-5964D99B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DE0F-32A8-4F70-A8D2-E64DCCB2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7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0B9D5-25DB-4309-9A03-A83E8821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475AA4-DBE7-41F7-B0C0-E3312A7AE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786EB3-04DE-4D3D-BBF9-2362A7FE1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3D295-93A2-468D-B8DE-B185D28C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BC84-87AD-4670-B8EC-E9B981EC516E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154285-2E37-4464-ADBF-8679099A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07876-AD60-48D2-BC78-91E812FF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0DE0F-32A8-4F70-A8D2-E64DCCB2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47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BDA280-C1F2-419F-87DA-FDDE3C0E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3C9D0A-A4D1-4AF0-BEB4-A97C5EEC7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EDD168-344A-406B-B5FD-BD4B94F81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BC84-87AD-4670-B8EC-E9B981EC516E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9D9C1-30D0-49D6-A6BE-394AE8CD0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9C57A-F671-45A7-9F03-730AA91EB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0DE0F-32A8-4F70-A8D2-E64DCCB2E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7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record/934707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6D7BB-79A2-40C3-981A-9DA457D25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虚树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1FAC2E-E729-4096-A927-7B588CA530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成都七中 </a:t>
            </a:r>
            <a:r>
              <a:rPr lang="en-US" altLang="zh-CN" dirty="0"/>
              <a:t>nzhtl1477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576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AD0AD-78C4-4533-ADED-32B2DE68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Luogu2495 [SDOI2011]</a:t>
            </a:r>
            <a:r>
              <a:rPr lang="zh-CN" altLang="en-US" dirty="0"/>
              <a:t>消耗战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240B50-4A77-4AC3-AD84-A2B536B14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3638"/>
            <a:ext cx="9010650" cy="2590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F40B79-6CD4-4724-B904-56ECC2FA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4640"/>
            <a:ext cx="98583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25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D0C2A-13F4-46A2-86BF-A66045D9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AA95B-29AC-40B3-BBDA-75DF044B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给定一棵树，割断每一条边都有代价，每次询问会给定一些点，求用最少的代价使所有给定点都和</a:t>
            </a:r>
            <a:r>
              <a:rPr lang="en-US" altLang="zh-CN" dirty="0"/>
              <a:t>1</a:t>
            </a:r>
            <a:r>
              <a:rPr lang="zh-CN" altLang="en-US" dirty="0"/>
              <a:t>号节点不连通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 err="1"/>
              <a:t>dp</a:t>
            </a:r>
            <a:r>
              <a:rPr lang="en-US" altLang="zh-CN" dirty="0"/>
              <a:t>[u]</a:t>
            </a:r>
            <a:r>
              <a:rPr lang="en-US" altLang="zh-CN" i="1" dirty="0"/>
              <a:t> </a:t>
            </a:r>
            <a:r>
              <a:rPr lang="zh-CN" altLang="en-US" dirty="0"/>
              <a:t>为以</a:t>
            </a:r>
            <a:r>
              <a:rPr lang="en-US" altLang="zh-CN" dirty="0"/>
              <a:t>u</a:t>
            </a:r>
            <a:r>
              <a:rPr lang="zh-CN" altLang="en-US" dirty="0"/>
              <a:t>为根的子树中，割掉所有给定点的最小代价</a:t>
            </a:r>
            <a:endParaRPr lang="en-US" altLang="zh-CN" dirty="0"/>
          </a:p>
          <a:p>
            <a:r>
              <a:rPr lang="zh-CN" altLang="en-US" dirty="0"/>
              <a:t>转移的时候要分两种情况：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若</a:t>
            </a:r>
            <a:r>
              <a:rPr lang="en-US" altLang="zh-CN" dirty="0"/>
              <a:t>u</a:t>
            </a:r>
            <a:r>
              <a:rPr lang="zh-CN" altLang="en-US" dirty="0"/>
              <a:t>不是给定点，则</a:t>
            </a:r>
            <a:r>
              <a:rPr lang="en-US" altLang="zh-CN" dirty="0" err="1"/>
              <a:t>dp</a:t>
            </a:r>
            <a:r>
              <a:rPr lang="en-US" altLang="zh-CN" dirty="0"/>
              <a:t>[u] = min(u</a:t>
            </a:r>
            <a:r>
              <a:rPr lang="zh-CN" altLang="en-US" dirty="0"/>
              <a:t>到根节点的所有边的最小边长，割掉所有含有给定点的子树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ps</a:t>
            </a:r>
            <a:r>
              <a:rPr lang="en-US" altLang="zh-CN" dirty="0"/>
              <a:t>:</a:t>
            </a:r>
            <a:r>
              <a:rPr lang="zh-CN" altLang="en-US" dirty="0"/>
              <a:t>上述给定子树不一定与</a:t>
            </a:r>
            <a:r>
              <a:rPr lang="en-US" altLang="zh-CN" dirty="0"/>
              <a:t>u</a:t>
            </a:r>
            <a:r>
              <a:rPr lang="zh-CN" altLang="en-US" dirty="0"/>
              <a:t>直接相连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若</a:t>
            </a:r>
            <a:r>
              <a:rPr lang="en-US" altLang="zh-CN" dirty="0"/>
              <a:t>u</a:t>
            </a:r>
            <a:r>
              <a:rPr lang="zh-CN" altLang="en-US" dirty="0"/>
              <a:t>是给定点，显然他必须与</a:t>
            </a:r>
            <a:r>
              <a:rPr lang="en-US" altLang="zh-CN" dirty="0"/>
              <a:t>1</a:t>
            </a:r>
            <a:r>
              <a:rPr lang="zh-CN" altLang="en-US" dirty="0"/>
              <a:t>号点分离，所以</a:t>
            </a:r>
            <a:r>
              <a:rPr lang="en-US" altLang="zh-CN" dirty="0" err="1"/>
              <a:t>dp</a:t>
            </a:r>
            <a:r>
              <a:rPr lang="en-US" altLang="zh-CN" dirty="0"/>
              <a:t>[u]=u</a:t>
            </a:r>
            <a:r>
              <a:rPr lang="zh-CN" altLang="en-US" dirty="0"/>
              <a:t>到根节点的所有边的最小边长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337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72BE7-571D-410A-B36C-7D957A18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054A27-587B-4C08-AFF5-A674E6F09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如果我们不跑虚树，每次直接</a:t>
            </a:r>
            <a:r>
              <a:rPr lang="en-US" altLang="zh-CN" dirty="0"/>
              <a:t>DP</a:t>
            </a:r>
            <a:r>
              <a:rPr lang="zh-CN" altLang="en-US" dirty="0"/>
              <a:t>是</a:t>
            </a:r>
            <a:r>
              <a:rPr lang="en-US" altLang="zh-CN" dirty="0"/>
              <a:t>O(n)</a:t>
            </a:r>
            <a:r>
              <a:rPr lang="zh-CN" altLang="en-US" dirty="0"/>
              <a:t>的，总复杂度是</a:t>
            </a:r>
            <a:r>
              <a:rPr lang="en-US" altLang="zh-CN" dirty="0"/>
              <a:t>O(nm)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虚树的话每次</a:t>
            </a:r>
            <a:r>
              <a:rPr lang="en-US" altLang="zh-CN" dirty="0"/>
              <a:t>DP</a:t>
            </a:r>
            <a:r>
              <a:rPr lang="zh-CN" altLang="en-US" dirty="0"/>
              <a:t>是</a:t>
            </a:r>
            <a:r>
              <a:rPr lang="en-US" altLang="zh-CN" dirty="0"/>
              <a:t>O(</a:t>
            </a:r>
            <a:r>
              <a:rPr lang="en-US" altLang="zh-CN" dirty="0" err="1"/>
              <a:t>ki</a:t>
            </a:r>
            <a:r>
              <a:rPr lang="en-US" altLang="zh-CN" dirty="0"/>
              <a:t>)</a:t>
            </a:r>
            <a:r>
              <a:rPr lang="zh-CN" altLang="en-US" dirty="0"/>
              <a:t>的，因为虚点和给定点同阶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总时间复杂度</a:t>
            </a:r>
            <a:r>
              <a:rPr lang="en-US" altLang="zh-CN" dirty="0"/>
              <a:t>O( </a:t>
            </a:r>
            <a:r>
              <a:rPr lang="en-US" altLang="zh-CN" dirty="0" err="1"/>
              <a:t>n+m+k</a:t>
            </a:r>
            <a:r>
              <a:rPr lang="en-US" altLang="zh-CN" dirty="0"/>
              <a:t> 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35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4510B-7FB4-4664-B353-FEB0B16D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Luogu</a:t>
            </a:r>
            <a:r>
              <a:rPr lang="en-US" altLang="zh-CN" dirty="0"/>
              <a:t> T11738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60EA4-55CC-4D76-B36C-8358F2E8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给一棵</a:t>
            </a:r>
            <a:r>
              <a:rPr lang="en-US" altLang="zh-CN" dirty="0"/>
              <a:t>n</a:t>
            </a:r>
            <a:r>
              <a:rPr lang="zh-CN" altLang="en-US" dirty="0"/>
              <a:t>个点的树，有</a:t>
            </a:r>
            <a:r>
              <a:rPr lang="en-US" altLang="zh-CN" dirty="0"/>
              <a:t>m</a:t>
            </a:r>
            <a:r>
              <a:rPr lang="zh-CN" altLang="en-US" dirty="0"/>
              <a:t>次查询</a:t>
            </a:r>
            <a:endParaRPr lang="en-US" altLang="zh-CN" dirty="0"/>
          </a:p>
          <a:p>
            <a:r>
              <a:rPr lang="zh-CN" altLang="en-US" dirty="0"/>
              <a:t>每次查询的时候给定</a:t>
            </a:r>
            <a:r>
              <a:rPr lang="en-US" altLang="zh-CN" dirty="0"/>
              <a:t>a</a:t>
            </a:r>
            <a:r>
              <a:rPr lang="zh-CN" altLang="en-US" dirty="0"/>
              <a:t>条链和</a:t>
            </a:r>
            <a:r>
              <a:rPr lang="en-US" altLang="zh-CN" dirty="0"/>
              <a:t>b</a:t>
            </a:r>
            <a:r>
              <a:rPr lang="zh-CN" altLang="en-US" dirty="0"/>
              <a:t>个子树还有一个值</a:t>
            </a:r>
            <a:r>
              <a:rPr lang="en-US" altLang="zh-CN" dirty="0"/>
              <a:t>t</a:t>
            </a:r>
          </a:p>
          <a:p>
            <a:r>
              <a:rPr lang="zh-CN" altLang="en-US" dirty="0"/>
              <a:t>把每条链上每个点</a:t>
            </a:r>
            <a:r>
              <a:rPr lang="en-US" altLang="zh-CN" dirty="0"/>
              <a:t>++</a:t>
            </a:r>
            <a:r>
              <a:rPr lang="zh-CN" altLang="en-US" dirty="0"/>
              <a:t>，每个子树中每个点</a:t>
            </a:r>
            <a:r>
              <a:rPr lang="en-US" altLang="zh-CN" dirty="0"/>
              <a:t>++</a:t>
            </a:r>
          </a:p>
          <a:p>
            <a:r>
              <a:rPr lang="zh-CN" altLang="en-US" dirty="0"/>
              <a:t>求树上有多少点值</a:t>
            </a:r>
            <a:r>
              <a:rPr lang="en-US" altLang="zh-CN" dirty="0"/>
              <a:t>&gt;=t</a:t>
            </a:r>
          </a:p>
          <a:p>
            <a:r>
              <a:rPr lang="zh-CN" altLang="en-US" dirty="0"/>
              <a:t>每次询问独立</a:t>
            </a:r>
            <a:endParaRPr lang="en-US" altLang="zh-CN" dirty="0"/>
          </a:p>
          <a:p>
            <a:r>
              <a:rPr lang="en-US" altLang="zh-CN" dirty="0"/>
              <a:t>n=100000</a:t>
            </a:r>
          </a:p>
          <a:p>
            <a:r>
              <a:rPr lang="en-US" altLang="zh-CN" dirty="0"/>
              <a:t>m=400000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的和</a:t>
            </a:r>
            <a:r>
              <a:rPr lang="en-US" altLang="zh-CN" dirty="0"/>
              <a:t>=1500000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的和</a:t>
            </a:r>
            <a:r>
              <a:rPr lang="en-US" altLang="zh-CN" dirty="0"/>
              <a:t>=1000000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97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3D52F-6548-43C0-851D-27B2568C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C5EC7-093D-4342-8442-F8153BC4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树链剖分</a:t>
            </a:r>
            <a:r>
              <a:rPr lang="zh-CN" altLang="en-US" dirty="0"/>
              <a:t>，这样链变成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个区间，子树变成</a:t>
            </a:r>
            <a:r>
              <a:rPr lang="en-US" altLang="zh-CN" dirty="0"/>
              <a:t>O(1)</a:t>
            </a:r>
            <a:r>
              <a:rPr lang="zh-CN" altLang="en-US" dirty="0"/>
              <a:t>个区间</a:t>
            </a:r>
            <a:endParaRPr lang="zh-CN" altLang="zh-CN" dirty="0"/>
          </a:p>
          <a:p>
            <a:r>
              <a:rPr lang="zh-CN" altLang="zh-CN" dirty="0"/>
              <a:t>想想怎么不用数据结构维护这个东西</a:t>
            </a:r>
          </a:p>
          <a:p>
            <a:r>
              <a:rPr lang="zh-CN" altLang="zh-CN" dirty="0"/>
              <a:t>可以先想想差分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42EEBE-0A88-4C13-9322-0A54F0D8C9D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55" y="3429000"/>
            <a:ext cx="5267325" cy="14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439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C2CE9-4E1B-4C25-8679-AABDA000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26E91-A0D7-4217-BABC-4744C7EED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我们肯定不能每次操作都暴力扫这个差分数组，会</a:t>
            </a:r>
            <a:r>
              <a:rPr lang="en-US" altLang="zh-CN" dirty="0"/>
              <a:t>TLE</a:t>
            </a:r>
            <a:r>
              <a:rPr lang="zh-CN" altLang="zh-CN" dirty="0"/>
              <a:t>的</a:t>
            </a:r>
          </a:p>
          <a:p>
            <a:r>
              <a:rPr lang="zh-CN" altLang="zh-CN" dirty="0"/>
              <a:t>所以我们考虑离散化</a:t>
            </a:r>
          </a:p>
          <a:p>
            <a:r>
              <a:rPr lang="zh-CN" altLang="zh-CN" dirty="0"/>
              <a:t>可以发现本来所有数都是一样的</a:t>
            </a:r>
          </a:p>
          <a:p>
            <a:r>
              <a:rPr lang="zh-CN" altLang="zh-CN" dirty="0"/>
              <a:t>进行了一次区间加之后，被加的那个区间和没被加的数值不一样了</a:t>
            </a:r>
          </a:p>
          <a:p>
            <a:r>
              <a:rPr lang="zh-CN" altLang="zh-CN" dirty="0"/>
              <a:t>但是不会对其他的数造成影响</a:t>
            </a:r>
          </a:p>
          <a:p>
            <a:r>
              <a:rPr lang="zh-CN" altLang="zh-CN" dirty="0"/>
              <a:t>也就是说区间加只会影响两个端点上的数，而区间中，或者区间外的点中，原本与相邻的点值一样的点还是与其相邻的点值一样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435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4B26F-A571-4418-BDFC-176C7987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0F977-1CF6-4BB1-A691-C8EB0620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于是每次把所有差分后的前缀修改拿来排序离散化就可以了</a:t>
            </a:r>
          </a:p>
          <a:p>
            <a:r>
              <a:rPr lang="zh-CN" altLang="zh-CN" dirty="0"/>
              <a:t>我们可以离线，对每次操作的数一起排序</a:t>
            </a:r>
          </a:p>
          <a:p>
            <a:r>
              <a:rPr lang="zh-CN" altLang="zh-CN" dirty="0"/>
              <a:t>然后不用快速排序，而使用计数排序或者基数排序</a:t>
            </a:r>
          </a:p>
          <a:p>
            <a:r>
              <a:rPr lang="zh-CN" altLang="zh-CN" dirty="0"/>
              <a:t>这样时间复杂度变为</a:t>
            </a:r>
            <a:r>
              <a:rPr lang="en-US" altLang="zh-CN" dirty="0"/>
              <a:t>O( </a:t>
            </a:r>
            <a:r>
              <a:rPr lang="en-US" altLang="zh-CN" dirty="0" err="1"/>
              <a:t>alogn</a:t>
            </a:r>
            <a:r>
              <a:rPr lang="en-US" altLang="zh-CN" dirty="0"/>
              <a:t> + b )</a:t>
            </a:r>
            <a:endParaRPr lang="zh-CN" altLang="zh-CN" dirty="0"/>
          </a:p>
          <a:p>
            <a:r>
              <a:rPr lang="zh-CN" altLang="zh-CN" dirty="0"/>
              <a:t>可以通过</a:t>
            </a:r>
            <a:r>
              <a:rPr lang="en-US" altLang="zh-CN" dirty="0"/>
              <a:t>100</a:t>
            </a:r>
            <a:r>
              <a:rPr lang="zh-CN" altLang="zh-CN" dirty="0"/>
              <a:t>分的数据</a:t>
            </a:r>
          </a:p>
          <a:p>
            <a:r>
              <a:rPr lang="zh-CN" altLang="en-US" dirty="0"/>
              <a:t>这里实际上可以用虚树做到</a:t>
            </a:r>
            <a:r>
              <a:rPr lang="en-US" altLang="zh-CN" dirty="0"/>
              <a:t>O( a + b )</a:t>
            </a:r>
            <a:r>
              <a:rPr lang="zh-CN" altLang="en-US" dirty="0"/>
              <a:t>，不过要同时维护链和子树的虚树，然后对每个部分的每段合并起来，比较麻烦</a:t>
            </a:r>
          </a:p>
        </p:txBody>
      </p:sp>
    </p:spTree>
    <p:extLst>
      <p:ext uri="{BB962C8B-B14F-4D97-AF65-F5344CB8AC3E}">
        <p14:creationId xmlns:p14="http://schemas.microsoft.com/office/powerpoint/2010/main" val="379249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40E0B-EB63-4F63-9408-3FB694C4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AC306-3F93-4266-AD24-C387A25E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给定一棵树，求所有链颜色数</a:t>
            </a:r>
          </a:p>
        </p:txBody>
      </p:sp>
    </p:spTree>
    <p:extLst>
      <p:ext uri="{BB962C8B-B14F-4D97-AF65-F5344CB8AC3E}">
        <p14:creationId xmlns:p14="http://schemas.microsoft.com/office/powerpoint/2010/main" val="179289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AFB39-7D61-401E-B3EA-CE3D0411D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6C94C-FD9D-4D92-8E81-7A64D906A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我们可以对每种颜色分别建立虚树，分别统计贡献</a:t>
            </a:r>
            <a:endParaRPr lang="en-US" altLang="zh-CN" dirty="0"/>
          </a:p>
          <a:p>
            <a:r>
              <a:rPr lang="zh-CN" altLang="en-US" dirty="0"/>
              <a:t>这种情况如何处理呢？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647073-5165-4C48-9B2A-013FC541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1" y="3429000"/>
            <a:ext cx="32956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90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86203-A62E-4112-B44D-0F056FF3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2DFD8-9D46-48EB-BD10-7967BAF71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只有这种情况非平凡，本质上是给一个数组</a:t>
            </a:r>
            <a:r>
              <a:rPr lang="en-US" altLang="zh-CN" dirty="0"/>
              <a:t>a</a:t>
            </a:r>
            <a:r>
              <a:rPr lang="zh-CN" altLang="en-US" dirty="0"/>
              <a:t>，求</a:t>
            </a:r>
            <a:r>
              <a:rPr lang="en-US" altLang="zh-CN" dirty="0"/>
              <a:t>(a[</a:t>
            </a:r>
            <a:r>
              <a:rPr lang="en-US" altLang="zh-CN" dirty="0" err="1"/>
              <a:t>i</a:t>
            </a:r>
            <a:r>
              <a:rPr lang="en-US" altLang="zh-CN" dirty="0"/>
              <a:t>]+a[j])^2</a:t>
            </a:r>
            <a:r>
              <a:rPr lang="zh-CN" altLang="en-US" dirty="0"/>
              <a:t>和</a:t>
            </a:r>
            <a:endParaRPr lang="en-US" altLang="zh-CN" dirty="0"/>
          </a:p>
          <a:p>
            <a:r>
              <a:rPr lang="zh-CN" altLang="en-US" dirty="0"/>
              <a:t>拆一下式子变成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]^2+a[j]^2+2a[</a:t>
            </a:r>
            <a:r>
              <a:rPr lang="en-US" altLang="zh-CN" dirty="0" err="1"/>
              <a:t>i</a:t>
            </a:r>
            <a:r>
              <a:rPr lang="en-US" altLang="zh-CN" dirty="0"/>
              <a:t>]*a[j]</a:t>
            </a:r>
            <a:r>
              <a:rPr lang="zh-CN" altLang="en-US" dirty="0"/>
              <a:t>，可以维护了</a:t>
            </a:r>
            <a:endParaRPr lang="en-US" altLang="zh-CN" dirty="0"/>
          </a:p>
          <a:p>
            <a:r>
              <a:rPr lang="en-US" altLang="zh-CN" dirty="0"/>
              <a:t>O(n)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17546E-3617-4601-8D6C-834C26BD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1" y="3429000"/>
            <a:ext cx="32956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9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虚树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87C4930-49B3-43DE-8695-4C0A93B4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PPT</a:t>
            </a:r>
            <a:r>
              <a:rPr lang="zh-CN" altLang="en-US" dirty="0"/>
              <a:t>中部分内容摘抄自</a:t>
            </a:r>
            <a:r>
              <a:rPr lang="en-US" altLang="zh-CN" dirty="0" err="1"/>
              <a:t>jry</a:t>
            </a:r>
            <a:r>
              <a:rPr lang="zh-CN" altLang="en-US" dirty="0"/>
              <a:t>的课件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15F7CCAD-764F-4108-AB1C-3AAEFE68A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66" y="2489678"/>
            <a:ext cx="6345172" cy="25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40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1C81F-5C27-490E-80EF-7131F9AD2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listening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4B76EF-3E49-4A80-BE19-F3BA6EC83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23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先给出一棵树</a:t>
            </a:r>
            <a:endParaRPr lang="en-US" altLang="zh-CN" dirty="0"/>
          </a:p>
          <a:p>
            <a:r>
              <a:rPr lang="zh-CN" altLang="en-US" dirty="0"/>
              <a:t>每次查询的时候给出一些点，考虑树上只存在这些点的时候的信息</a:t>
            </a:r>
            <a:endParaRPr lang="en-US" altLang="zh-CN" dirty="0"/>
          </a:p>
          <a:p>
            <a:r>
              <a:rPr lang="zh-CN" altLang="en-US" dirty="0"/>
              <a:t>由于每次查询需要给出一些点，这里读入量限制了总点数不能特别多</a:t>
            </a:r>
            <a:endParaRPr lang="en-US" altLang="zh-CN" dirty="0"/>
          </a:p>
          <a:p>
            <a:r>
              <a:rPr lang="zh-CN" altLang="en-US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虚树可以理解为是树上某一个点集形成的斯坦纳树，但是唯一的不同在于度数为</a:t>
            </a:r>
            <a:r>
              <a:rPr lang="en-US" altLang="zh-CN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2</a:t>
            </a:r>
            <a:r>
              <a:rPr lang="zh-CN" altLang="en-US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的点（除了根）都被缩在一起了。</a:t>
            </a:r>
            <a:endParaRPr lang="zh-CN" altLang="en-US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21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每次为了方便处理，要把给的这个点集的两两的</a:t>
            </a:r>
            <a:r>
              <a:rPr lang="en-US" altLang="zh-CN" dirty="0"/>
              <a:t>LCA</a:t>
            </a:r>
            <a:r>
              <a:rPr lang="zh-CN" altLang="en-US" dirty="0"/>
              <a:t>也加入这个点集</a:t>
            </a:r>
            <a:endParaRPr lang="en-US" altLang="zh-CN" dirty="0"/>
          </a:p>
          <a:p>
            <a:r>
              <a:rPr lang="zh-CN" altLang="en-US" dirty="0"/>
              <a:t>如下图给定的点集是红色点，我们为了保有这些点的树形态，需要加入绿色这些点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529" y="3813969"/>
            <a:ext cx="3193256" cy="267890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218" y="3904522"/>
            <a:ext cx="3093244" cy="236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4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有个用栈扫描的方法可以求出来虚树，复杂度是线性的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https://www.luogu.com.cn/record/9347071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626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8193">
            <a:extLst>
              <a:ext uri="{FF2B5EF4-FFF2-40B4-BE49-F238E27FC236}">
                <a16:creationId xmlns:a16="http://schemas.microsoft.com/office/drawing/2014/main" id="{729A44B5-A36B-4B3F-8730-DF0D26B28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华文细黑" panose="020B0503020204020204" pitchFamily="2" charset="-122"/>
                <a:ea typeface="华文细黑" panose="020B0503020204020204" pitchFamily="2" charset="-122"/>
              </a:rPr>
              <a:t>虚树的构造</a:t>
            </a:r>
          </a:p>
        </p:txBody>
      </p:sp>
      <p:sp>
        <p:nvSpPr>
          <p:cNvPr id="6" name="文本占位符 7170">
            <a:extLst>
              <a:ext uri="{FF2B5EF4-FFF2-40B4-BE49-F238E27FC236}">
                <a16:creationId xmlns:a16="http://schemas.microsoft.com/office/drawing/2014/main" id="{364A92B1-2BE5-4191-9ECA-66A3F76F2A28}"/>
              </a:ext>
            </a:extLst>
          </p:cNvPr>
          <p:cNvSpPr txBox="1"/>
          <p:nvPr/>
        </p:nvSpPr>
        <p:spPr>
          <a:xfrm>
            <a:off x="1123951" y="1543050"/>
            <a:ext cx="9864090" cy="468058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给定点集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S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，现在我们考虑怎么构造这个点集在树上的虚树。</a:t>
            </a: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一个点在虚树上存在当且仅当它是两个关键点的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LCA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。</a:t>
            </a: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令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DFS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序为深度优先遍历整棵树时，节点的访问顺序。</a:t>
            </a: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我们用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lca(x,y)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表示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x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和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y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在树上的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LCA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。</a:t>
            </a: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性质：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DFS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序严格递增的三个点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x,y,z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，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lca(x,z)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为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lca(x,y)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和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lca(y,z)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中深度较浅的那个。</a:t>
            </a: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>
              <a:spcBef>
                <a:spcPct val="20000"/>
              </a:spcBef>
            </a:pP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8193">
            <a:extLst>
              <a:ext uri="{FF2B5EF4-FFF2-40B4-BE49-F238E27FC236}">
                <a16:creationId xmlns:a16="http://schemas.microsoft.com/office/drawing/2014/main" id="{81C7C78F-0C41-48AB-883F-899D78087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华文细黑" panose="020B0503020204020204" pitchFamily="2" charset="-122"/>
                <a:ea typeface="华文细黑" panose="020B0503020204020204" pitchFamily="2" charset="-122"/>
              </a:rPr>
              <a:t>虚树的构造</a:t>
            </a:r>
          </a:p>
        </p:txBody>
      </p:sp>
      <p:sp>
        <p:nvSpPr>
          <p:cNvPr id="6" name="文本占位符 7170">
            <a:extLst>
              <a:ext uri="{FF2B5EF4-FFF2-40B4-BE49-F238E27FC236}">
                <a16:creationId xmlns:a16="http://schemas.microsoft.com/office/drawing/2014/main" id="{A456AEFA-7317-4002-B291-36BEDF9287EE}"/>
              </a:ext>
            </a:extLst>
          </p:cNvPr>
          <p:cNvSpPr txBox="1"/>
          <p:nvPr/>
        </p:nvSpPr>
        <p:spPr>
          <a:xfrm>
            <a:off x="1123951" y="1543050"/>
            <a:ext cx="9864090" cy="468058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把点集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S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按照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DFS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序排序。</a:t>
            </a: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对排序后的相邻的每一对节点都求出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LCA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，并加入集合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S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中。</a:t>
            </a: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把点集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S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按照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DFS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序排序。</a:t>
            </a: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960120" lvl="1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6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按照</a:t>
            </a:r>
            <a:r>
              <a:rPr lang="en-US" altLang="zh-CN" sz="216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DFS</a:t>
            </a:r>
            <a:r>
              <a:rPr lang="zh-CN" altLang="en-US" sz="216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序构建虚树的连边：维护一个栈，初始为空。</a:t>
            </a:r>
            <a:endParaRPr lang="zh-CN" altLang="en-US" sz="216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960120" lvl="1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6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按照</a:t>
            </a:r>
            <a:r>
              <a:rPr lang="en-US" altLang="zh-CN" sz="216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DFS</a:t>
            </a:r>
            <a:r>
              <a:rPr lang="zh-CN" altLang="en-US" sz="216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顺序加入节点，加入节点时持续</a:t>
            </a:r>
            <a:r>
              <a:rPr lang="en-US" altLang="zh-CN" sz="216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pop</a:t>
            </a:r>
            <a:r>
              <a:rPr lang="zh-CN" altLang="en-US" sz="216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栈顶元素直到当前栈顶元素</a:t>
            </a:r>
            <a:r>
              <a:rPr lang="en-US" altLang="zh-CN" sz="216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u</a:t>
            </a:r>
            <a:r>
              <a:rPr lang="zh-CN" altLang="en-US" sz="216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是加入节点</a:t>
            </a:r>
            <a:r>
              <a:rPr lang="en-US" altLang="zh-CN" sz="216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v</a:t>
            </a:r>
            <a:r>
              <a:rPr lang="zh-CN" altLang="en-US" sz="216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的祖先。</a:t>
            </a:r>
            <a:endParaRPr lang="zh-CN" altLang="en-US" sz="216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960120" lvl="1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6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虚树上在</a:t>
            </a:r>
            <a:r>
              <a:rPr lang="en-US" altLang="zh-CN" sz="216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u</a:t>
            </a:r>
            <a:r>
              <a:rPr lang="zh-CN" altLang="en-US" sz="216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和</a:t>
            </a:r>
            <a:r>
              <a:rPr lang="en-US" altLang="zh-CN" sz="216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v</a:t>
            </a:r>
            <a:r>
              <a:rPr lang="zh-CN" altLang="en-US" sz="216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之间连上一条边。</a:t>
            </a:r>
            <a:endParaRPr lang="zh-CN" altLang="en-US" sz="216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960120" lvl="1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16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把</a:t>
            </a:r>
            <a:r>
              <a:rPr lang="en-US" altLang="zh-CN" sz="216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v</a:t>
            </a:r>
            <a:r>
              <a:rPr lang="zh-CN" altLang="en-US" sz="216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加入栈中</a:t>
            </a:r>
            <a:endParaRPr lang="zh-CN" altLang="en-US" sz="216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时间复杂度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O(|S|log|S|)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。</a:t>
            </a: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>
              <a:spcBef>
                <a:spcPct val="20000"/>
              </a:spcBef>
            </a:pP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8193">
            <a:extLst>
              <a:ext uri="{FF2B5EF4-FFF2-40B4-BE49-F238E27FC236}">
                <a16:creationId xmlns:a16="http://schemas.microsoft.com/office/drawing/2014/main" id="{8F0B35F3-781F-4F0F-8FFE-70BA9B998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  <a:latin typeface="华文细黑" panose="020B0503020204020204" pitchFamily="2" charset="-122"/>
                <a:ea typeface="华文细黑" panose="020B0503020204020204" pitchFamily="2" charset="-122"/>
              </a:rPr>
              <a:t>虚树上的定位</a:t>
            </a:r>
          </a:p>
        </p:txBody>
      </p:sp>
      <p:sp>
        <p:nvSpPr>
          <p:cNvPr id="6" name="文本占位符 7170">
            <a:extLst>
              <a:ext uri="{FF2B5EF4-FFF2-40B4-BE49-F238E27FC236}">
                <a16:creationId xmlns:a16="http://schemas.microsoft.com/office/drawing/2014/main" id="{C79094DA-0214-4DEA-BDCC-F81468FB2AE9}"/>
              </a:ext>
            </a:extLst>
          </p:cNvPr>
          <p:cNvSpPr txBox="1"/>
          <p:nvPr/>
        </p:nvSpPr>
        <p:spPr>
          <a:xfrm>
            <a:off x="1123951" y="1543050"/>
            <a:ext cx="9864090" cy="4680586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在一些在线问题中，我们需要对一个不在虚树中的点在虚树上进行定位。</a:t>
            </a: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即给定一棵虚树，和一个询问点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u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，我们需要求出一个深度最大的点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v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，使得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v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在虚树上的父亲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f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是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u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的祖先。</a:t>
            </a: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1.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找到虚树上的点中，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DFS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序小于等于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u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的最后一个点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l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以及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DFS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序大于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u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的第一个点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r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。</a:t>
            </a: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2.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令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F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为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lca(l,u)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和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lca(u,r)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中深度较大的那个。</a:t>
            </a: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3.v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就是虚树中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DFS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序大于等于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F</a:t>
            </a: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的第一个点。</a:t>
            </a: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时间复杂度</a:t>
            </a:r>
            <a:r>
              <a:rPr lang="en-US" altLang="zh-CN" sz="2400" noProof="1">
                <a:latin typeface="华文细黑" pitchFamily="2" charset="-122"/>
                <a:ea typeface="华文细黑" pitchFamily="2" charset="-122"/>
                <a:cs typeface="+mn-ea"/>
                <a:sym typeface="Arial" pitchFamily="34" charset="0"/>
              </a:rPr>
              <a:t>O(log|S|)</a:t>
            </a:r>
            <a:endParaRPr lang="en-US" altLang="zh-CN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 marL="411480" indent="-41148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  <a:p>
            <a:pPr>
              <a:spcBef>
                <a:spcPct val="20000"/>
              </a:spcBef>
            </a:pPr>
            <a:endParaRPr lang="zh-CN" altLang="en-US" sz="2400" noProof="1">
              <a:latin typeface="华文细黑" pitchFamily="2" charset="-122"/>
              <a:ea typeface="华文细黑" pitchFamily="2" charset="-122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79E34-EC07-4ED2-BA03-C2A650C7A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虚树的复杂度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1B108-AFAA-440B-B40D-AD5E2F4A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可以发现虚树的复杂度基于排序和</a:t>
            </a:r>
            <a:r>
              <a:rPr lang="en-US" altLang="zh-CN" dirty="0"/>
              <a:t>LCA</a:t>
            </a:r>
          </a:p>
          <a:p>
            <a:r>
              <a:rPr lang="zh-CN" altLang="en-US" dirty="0"/>
              <a:t>然后排序是按照</a:t>
            </a:r>
            <a:r>
              <a:rPr lang="en-US" altLang="zh-CN" dirty="0"/>
              <a:t>DFS</a:t>
            </a:r>
            <a:r>
              <a:rPr lang="zh-CN" altLang="en-US" dirty="0"/>
              <a:t>序进行排序的</a:t>
            </a:r>
            <a:endParaRPr lang="en-US" altLang="zh-CN" dirty="0"/>
          </a:p>
          <a:p>
            <a:r>
              <a:rPr lang="zh-CN" altLang="en-US" dirty="0"/>
              <a:t>所以我们排序的时候如果采用基数排序的话就可以做到线性排序了</a:t>
            </a:r>
            <a:endParaRPr lang="en-US" altLang="zh-CN" dirty="0"/>
          </a:p>
          <a:p>
            <a:r>
              <a:rPr lang="zh-CN" altLang="en-US" dirty="0"/>
              <a:t>为了更快一点，因为平均每次查询可能就几十个点优势不明显，建议每次批量做很多点的排序，或者点很少的时候直接</a:t>
            </a:r>
            <a:r>
              <a:rPr lang="en-US" altLang="zh-CN" dirty="0"/>
              <a:t>sort</a:t>
            </a:r>
            <a:r>
              <a:rPr lang="zh-CN" altLang="en-US" dirty="0"/>
              <a:t>，也就是说使用离线基数排序的方法</a:t>
            </a:r>
            <a:endParaRPr lang="en-US" altLang="zh-CN" dirty="0"/>
          </a:p>
          <a:p>
            <a:r>
              <a:rPr lang="zh-CN" altLang="en-US" dirty="0"/>
              <a:t>如果使用</a:t>
            </a:r>
            <a:r>
              <a:rPr lang="en-US" altLang="zh-CN" dirty="0"/>
              <a:t>O(n)-O(1)LCA</a:t>
            </a:r>
            <a:r>
              <a:rPr lang="zh-CN" altLang="en-US" dirty="0"/>
              <a:t>，然后基数排序，则虚树复杂度线性，但是实际上比较慢</a:t>
            </a:r>
          </a:p>
        </p:txBody>
      </p:sp>
    </p:spTree>
    <p:extLst>
      <p:ext uri="{BB962C8B-B14F-4D97-AF65-F5344CB8AC3E}">
        <p14:creationId xmlns:p14="http://schemas.microsoft.com/office/powerpoint/2010/main" val="95306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1292</Words>
  <Application>Microsoft Office PowerPoint</Application>
  <PresentationFormat>宽屏</PresentationFormat>
  <Paragraphs>100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华文细黑</vt:lpstr>
      <vt:lpstr>Arial</vt:lpstr>
      <vt:lpstr>Office 主题​​</vt:lpstr>
      <vt:lpstr>虚树</vt:lpstr>
      <vt:lpstr>虚树</vt:lpstr>
      <vt:lpstr>虚树</vt:lpstr>
      <vt:lpstr>虚树</vt:lpstr>
      <vt:lpstr>虚树</vt:lpstr>
      <vt:lpstr>虚树的构造</vt:lpstr>
      <vt:lpstr>虚树的构造</vt:lpstr>
      <vt:lpstr>虚树上的定位</vt:lpstr>
      <vt:lpstr>虚树的复杂度</vt:lpstr>
      <vt:lpstr>Luogu2495 [SDOI2011]消耗战</vt:lpstr>
      <vt:lpstr>Solution</vt:lpstr>
      <vt:lpstr>Solution</vt:lpstr>
      <vt:lpstr>Luogu T11738</vt:lpstr>
      <vt:lpstr>Solution</vt:lpstr>
      <vt:lpstr>Solution</vt:lpstr>
      <vt:lpstr>Solution</vt:lpstr>
      <vt:lpstr>经典问题</vt:lpstr>
      <vt:lpstr>Solution</vt:lpstr>
      <vt:lpstr>Solution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虚树</dc:title>
  <dc:creator>Cai Chengze</dc:creator>
  <cp:lastModifiedBy>Cai Chengze</cp:lastModifiedBy>
  <cp:revision>16</cp:revision>
  <dcterms:created xsi:type="dcterms:W3CDTF">2020-06-07T09:20:31Z</dcterms:created>
  <dcterms:modified xsi:type="dcterms:W3CDTF">2020-06-08T12:10:07Z</dcterms:modified>
</cp:coreProperties>
</file>