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2.xml" ContentType="application/vnd.openxmlformats-officedocument.themeOverride+xml"/>
  <Override PartName="/ppt/drawings/drawing1.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2.xml" ContentType="application/vnd.openxmlformats-officedocument.drawingml.chartshapes+xml"/>
  <Override PartName="/ppt/notesSlides/notesSlide3.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3.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4.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4.xml" ContentType="application/vnd.openxmlformats-officedocument.drawingml.chartshapes+xml"/>
  <Override PartName="/ppt/charts/chart15.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6.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7.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8.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5.xml" ContentType="application/vnd.openxmlformats-officedocument.presentationml.notesSlide+xml"/>
  <Override PartName="/ppt/charts/chart19.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20.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1.xml" ContentType="application/vnd.openxmlformats-officedocument.drawingml.chart+xml"/>
  <Override PartName="/ppt/charts/style20.xml" ContentType="application/vnd.ms-office.chartstyle+xml"/>
  <Override PartName="/ppt/charts/colors20.xml" ContentType="application/vnd.ms-office.chartcolorstyle+xml"/>
  <Override PartName="/ppt/drawings/drawing5.xml" ContentType="application/vnd.openxmlformats-officedocument.drawingml.chartshapes+xml"/>
  <Override PartName="/ppt/charts/chart22.xml" ContentType="application/vnd.openxmlformats-officedocument.drawingml.chart+xml"/>
  <Override PartName="/ppt/charts/style21.xml" ContentType="application/vnd.ms-office.chartstyle+xml"/>
  <Override PartName="/ppt/charts/colors21.xml" ContentType="application/vnd.ms-office.chartcolorstyle+xml"/>
  <Override PartName="/ppt/drawings/drawing6.xml" ContentType="application/vnd.openxmlformats-officedocument.drawingml.chartshapes+xml"/>
  <Override PartName="/ppt/charts/chart23.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10.xml" ContentType="application/vnd.openxmlformats-officedocument.presentationml.notesSlide+xml"/>
  <Override PartName="/ppt/charts/chart24.xml" ContentType="application/vnd.openxmlformats-officedocument.drawingml.chart+xml"/>
  <Override PartName="/ppt/charts/style23.xml" ContentType="application/vnd.ms-office.chartstyle+xml"/>
  <Override PartName="/ppt/charts/colors23.xml" ContentType="application/vnd.ms-office.chartcolorstyle+xml"/>
  <Override PartName="/ppt/notesSlides/notesSlide11.xml" ContentType="application/vnd.openxmlformats-officedocument.presentationml.notesSlide+xml"/>
  <Override PartName="/ppt/charts/chart25.xml" ContentType="application/vnd.openxmlformats-officedocument.drawingml.chart+xml"/>
  <Override PartName="/ppt/charts/style24.xml" ContentType="application/vnd.ms-office.chartstyle+xml"/>
  <Override PartName="/ppt/charts/colors2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47"/>
  </p:notesMasterIdLst>
  <p:sldIdLst>
    <p:sldId id="257" r:id="rId2"/>
    <p:sldId id="288" r:id="rId3"/>
    <p:sldId id="293" r:id="rId4"/>
    <p:sldId id="287" r:id="rId5"/>
    <p:sldId id="258" r:id="rId6"/>
    <p:sldId id="296" r:id="rId7"/>
    <p:sldId id="259" r:id="rId8"/>
    <p:sldId id="260" r:id="rId9"/>
    <p:sldId id="261" r:id="rId10"/>
    <p:sldId id="263" r:id="rId11"/>
    <p:sldId id="262" r:id="rId12"/>
    <p:sldId id="268" r:id="rId13"/>
    <p:sldId id="264" r:id="rId14"/>
    <p:sldId id="265" r:id="rId15"/>
    <p:sldId id="266" r:id="rId16"/>
    <p:sldId id="267" r:id="rId17"/>
    <p:sldId id="294" r:id="rId18"/>
    <p:sldId id="269" r:id="rId19"/>
    <p:sldId id="274" r:id="rId20"/>
    <p:sldId id="270" r:id="rId21"/>
    <p:sldId id="271" r:id="rId22"/>
    <p:sldId id="272" r:id="rId23"/>
    <p:sldId id="277" r:id="rId24"/>
    <p:sldId id="275" r:id="rId25"/>
    <p:sldId id="278" r:id="rId26"/>
    <p:sldId id="276" r:id="rId27"/>
    <p:sldId id="297" r:id="rId28"/>
    <p:sldId id="298" r:id="rId29"/>
    <p:sldId id="299" r:id="rId30"/>
    <p:sldId id="300" r:id="rId31"/>
    <p:sldId id="279" r:id="rId32"/>
    <p:sldId id="306" r:id="rId33"/>
    <p:sldId id="305" r:id="rId34"/>
    <p:sldId id="291" r:id="rId35"/>
    <p:sldId id="301" r:id="rId36"/>
    <p:sldId id="302" r:id="rId37"/>
    <p:sldId id="304" r:id="rId38"/>
    <p:sldId id="292" r:id="rId39"/>
    <p:sldId id="282" r:id="rId40"/>
    <p:sldId id="281" r:id="rId41"/>
    <p:sldId id="280" r:id="rId42"/>
    <p:sldId id="283" r:id="rId43"/>
    <p:sldId id="284" r:id="rId44"/>
    <p:sldId id="285" r:id="rId45"/>
    <p:sldId id="28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89241" autoAdjust="0"/>
  </p:normalViewPr>
  <p:slideViewPr>
    <p:cSldViewPr snapToGrid="0">
      <p:cViewPr>
        <p:scale>
          <a:sx n="90" d="100"/>
          <a:sy n="90" d="100"/>
        </p:scale>
        <p:origin x="156" y="96"/>
      </p:cViewPr>
      <p:guideLst/>
    </p:cSldViewPr>
  </p:slideViewPr>
  <p:notesTextViewPr>
    <p:cViewPr>
      <p:scale>
        <a:sx n="1" d="1"/>
        <a:sy n="1" d="1"/>
      </p:scale>
      <p:origin x="0" y="0"/>
    </p:cViewPr>
  </p:notesTextViewPr>
  <p:notesViewPr>
    <p:cSldViewPr snapToGrid="0">
      <p:cViewPr varScale="1">
        <p:scale>
          <a:sx n="91" d="100"/>
          <a:sy n="91" d="100"/>
        </p:scale>
        <p:origin x="351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93851967a0542d5b/Documents/Aus%20-%20top%206%20IS%20origin%20moement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lice\Downloads\Time%20Series%20of%20Visas%20issued%20to%20Chinese%20Resident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4.xml"/></Relationships>
</file>

<file path=ppt/charts/_rels/chart1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4.xml"/><Relationship Id="rId1" Type="http://schemas.microsoft.com/office/2011/relationships/chartStyle" Target="style14.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5.xml"/><Relationship Id="rId1" Type="http://schemas.microsoft.com/office/2011/relationships/chartStyle" Target="style15.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16.xml"/><Relationship Id="rId1" Type="http://schemas.microsoft.com/office/2011/relationships/chartStyle" Target="style16.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agebbie\Downloads\top_6_origin_forecasting_1.xlsx" TargetMode="External"/><Relationship Id="rId2" Type="http://schemas.microsoft.com/office/2011/relationships/chartColorStyle" Target="colors17.xml"/><Relationship Id="rId1" Type="http://schemas.microsoft.com/office/2011/relationships/chartStyle" Target="style17.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agebbie\Downloads\top_6_origin_forecasting_1.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gebbie\Downloads\top_6_origin_forecasting_1.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agebbie\Downloads\top_6_origin_forecasting_1.xlsx" TargetMode="External"/><Relationship Id="rId2" Type="http://schemas.microsoft.com/office/2011/relationships/chartColorStyle" Target="colors19.xml"/><Relationship Id="rId1" Type="http://schemas.microsoft.com/office/2011/relationships/chartStyle" Target="style19.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chartUserShapes" Target="../drawings/drawing5.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Alice\Downloads\top_6_origin_forecasting.xlsx" TargetMode="External"/><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chartUserShapes" Target="../drawings/drawing6.xml"/></Relationships>
</file>

<file path=ppt/charts/_rels/chart23.xml.rels><?xml version="1.0" encoding="UTF-8" standalone="yes"?>
<Relationships xmlns="http://schemas.openxmlformats.org/package/2006/relationships"><Relationship Id="rId3" Type="http://schemas.openxmlformats.org/officeDocument/2006/relationships/oleObject" Target="file:///\\Users\ryansiva\Downloads\top_6_origin_forecasting.xlsx" TargetMode="External"/><Relationship Id="rId2" Type="http://schemas.microsoft.com/office/2011/relationships/chartColorStyle" Target="colors22.xml"/><Relationship Id="rId1" Type="http://schemas.microsoft.com/office/2011/relationships/chartStyle" Target="style22.xml"/></Relationships>
</file>

<file path=ppt/charts/_rels/chart24.xml.rels><?xml version="1.0" encoding="UTF-8" standalone="yes"?>
<Relationships xmlns="http://schemas.openxmlformats.org/package/2006/relationships"><Relationship Id="rId3" Type="http://schemas.openxmlformats.org/officeDocument/2006/relationships/oleObject" Target="file:///\\Users\ryansiva\Downloads\top_6_origin_forecasting.xlsx" TargetMode="External"/><Relationship Id="rId2" Type="http://schemas.microsoft.com/office/2011/relationships/chartColorStyle" Target="colors23.xml"/><Relationship Id="rId1" Type="http://schemas.microsoft.com/office/2011/relationships/chartStyle" Target="style23.xml"/></Relationships>
</file>

<file path=ppt/charts/_rels/chart25.xml.rels><?xml version="1.0" encoding="UTF-8" standalone="yes"?>
<Relationships xmlns="http://schemas.openxmlformats.org/package/2006/relationships"><Relationship Id="rId3" Type="http://schemas.openxmlformats.org/officeDocument/2006/relationships/oleObject" Target="file:///\\Users\ryansiva\Downloads\top_6_origin_forecasting.xlsx" TargetMode="External"/><Relationship Id="rId2" Type="http://schemas.microsoft.com/office/2011/relationships/chartColorStyle" Target="colors24.xml"/><Relationship Id="rId1" Type="http://schemas.microsoft.com/office/2011/relationships/chartStyle" Target="style24.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gebbie\Downloads\top_6_origin_forecasting_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1.xlsx"/></Relationships>
</file>

<file path=ppt/charts/_rels/chart5.xml.rels><?xml version="1.0" encoding="UTF-8" standalone="yes"?>
<Relationships xmlns="http://schemas.openxmlformats.org/package/2006/relationships"><Relationship Id="rId3" Type="http://schemas.openxmlformats.org/officeDocument/2006/relationships/oleObject" Target="file:///C:\Users\alecb\OneDrive\Desktop\Compairitive%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7.xml"/><Relationship Id="rId1" Type="http://schemas.microsoft.com/office/2011/relationships/chartStyle" Target="style7.xml"/><Relationship Id="rId5" Type="http://schemas.openxmlformats.org/officeDocument/2006/relationships/chartUserShapes" Target="../drawings/drawing1.xml"/><Relationship Id="rId4" Type="http://schemas.openxmlformats.org/officeDocument/2006/relationships/oleObject" Target="file:///C:\Users\alecb\OneDrive\Documents\S22021\BUSA3021\Can%20vs%20Aus.xlsx" TargetMode="External"/></Relationships>
</file>

<file path=ppt/charts/_rels/chart8.xml.rels><?xml version="1.0" encoding="UTF-8" standalone="yes"?>
<Relationships xmlns="http://schemas.openxmlformats.org/package/2006/relationships"><Relationship Id="rId3" Type="http://schemas.openxmlformats.org/officeDocument/2006/relationships/oleObject" Target="file:///C:\Users\Alice\Desktop\US%20data\US%20Visa%20number.xlsx"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2.xml"/></Relationships>
</file>

<file path=ppt/charts/_rels/chart9.xml.rels><?xml version="1.0" encoding="UTF-8" standalone="yes"?>
<Relationships xmlns="http://schemas.openxmlformats.org/package/2006/relationships"><Relationship Id="rId3" Type="http://schemas.openxmlformats.org/officeDocument/2006/relationships/oleObject" Target="file:///\\Users\ryansiva\Downloads\Ryan_-_Monthly_Aus_total_IS_data-3.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AU"/>
              <a:t>Market Share</a:t>
            </a:r>
          </a:p>
        </c:rich>
      </c:tx>
      <c:overlay val="0"/>
      <c:spPr>
        <a:noFill/>
        <a:ln>
          <a:noFill/>
        </a:ln>
        <a:effectLst/>
      </c:spPr>
      <c:txPr>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5943179040533952E-2"/>
          <c:y val="0.13193483887235527"/>
          <c:w val="0.90511171815953195"/>
          <c:h val="0.77872658013710583"/>
        </c:manualLayout>
      </c:layout>
      <c:lineChart>
        <c:grouping val="standard"/>
        <c:varyColors val="0"/>
        <c:ser>
          <c:idx val="9"/>
          <c:order val="9"/>
          <c:tx>
            <c:strRef>
              <c:f>'IS yealry'!$K$1</c:f>
              <c:strCache>
                <c:ptCount val="1"/>
                <c:pt idx="0">
                  <c:v>Australia  </c:v>
                </c:pt>
              </c:strCache>
            </c:strRef>
          </c:tx>
          <c:spPr>
            <a:ln w="28575" cap="rnd">
              <a:solidFill>
                <a:schemeClr val="accent6"/>
              </a:solidFill>
              <a:round/>
            </a:ln>
            <a:effectLst/>
          </c:spPr>
          <c:marker>
            <c:symbol val="none"/>
          </c:marker>
          <c:dLbls>
            <c:dLbl>
              <c:idx val="0"/>
              <c:dLblPos val="l"/>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40B1-4D73-907F-B99BD86DDE61}"/>
                </c:ext>
              </c:extLst>
            </c:dLbl>
            <c:dLbl>
              <c:idx val="1"/>
              <c:delete val="1"/>
              <c:extLst>
                <c:ext xmlns:c15="http://schemas.microsoft.com/office/drawing/2012/chart" uri="{CE6537A1-D6FC-4f65-9D91-7224C49458BB}"/>
                <c:ext xmlns:c16="http://schemas.microsoft.com/office/drawing/2014/chart" uri="{C3380CC4-5D6E-409C-BE32-E72D297353CC}">
                  <c16:uniqueId val="{00000001-40B1-4D73-907F-B99BD86DDE61}"/>
                </c:ext>
              </c:extLst>
            </c:dLbl>
            <c:dLbl>
              <c:idx val="2"/>
              <c:delete val="1"/>
              <c:extLst>
                <c:ext xmlns:c15="http://schemas.microsoft.com/office/drawing/2012/chart" uri="{CE6537A1-D6FC-4f65-9D91-7224C49458BB}"/>
                <c:ext xmlns:c16="http://schemas.microsoft.com/office/drawing/2014/chart" uri="{C3380CC4-5D6E-409C-BE32-E72D297353CC}">
                  <c16:uniqueId val="{00000002-40B1-4D73-907F-B99BD86DDE61}"/>
                </c:ext>
              </c:extLst>
            </c:dLbl>
            <c:dLbl>
              <c:idx val="4"/>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3-40B1-4D73-907F-B99BD86DDE61}"/>
                </c:ext>
              </c:extLst>
            </c:dLbl>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'IS yealry'!$A$3:$A$7</c:f>
              <c:strCache>
                <c:ptCount val="5"/>
                <c:pt idx="0">
                  <c:v>2016-17</c:v>
                </c:pt>
                <c:pt idx="1">
                  <c:v>2017-18</c:v>
                </c:pt>
                <c:pt idx="2">
                  <c:v>2018-19</c:v>
                </c:pt>
                <c:pt idx="3">
                  <c:v>2019-20</c:v>
                </c:pt>
                <c:pt idx="4">
                  <c:v>2020-21</c:v>
                </c:pt>
              </c:strCache>
            </c:strRef>
          </c:cat>
          <c:val>
            <c:numRef>
              <c:f>'IS yealry'!$K$3:$K$7</c:f>
              <c:numCache>
                <c:formatCode>0%</c:formatCode>
                <c:ptCount val="5"/>
                <c:pt idx="0">
                  <c:v>0.2714067006088226</c:v>
                </c:pt>
                <c:pt idx="1">
                  <c:v>0.2854771107867804</c:v>
                </c:pt>
                <c:pt idx="2">
                  <c:v>0.28623027123806999</c:v>
                </c:pt>
                <c:pt idx="3">
                  <c:v>0.38536101254809196</c:v>
                </c:pt>
                <c:pt idx="4">
                  <c:v>0.22478583776788388</c:v>
                </c:pt>
              </c:numCache>
            </c:numRef>
          </c:val>
          <c:smooth val="0"/>
          <c:extLst>
            <c:ext xmlns:c16="http://schemas.microsoft.com/office/drawing/2014/chart" uri="{C3380CC4-5D6E-409C-BE32-E72D297353CC}">
              <c16:uniqueId val="{00000004-40B1-4D73-907F-B99BD86DDE61}"/>
            </c:ext>
          </c:extLst>
        </c:ser>
        <c:ser>
          <c:idx val="10"/>
          <c:order val="10"/>
          <c:tx>
            <c:strRef>
              <c:f>'IS yealry'!$L$1</c:f>
              <c:strCache>
                <c:ptCount val="1"/>
                <c:pt idx="0">
                  <c:v>Canada  </c:v>
                </c:pt>
              </c:strCache>
            </c:strRef>
          </c:tx>
          <c:spPr>
            <a:ln w="28575" cap="rnd">
              <a:solidFill>
                <a:srgbClr val="C00000"/>
              </a:solidFill>
              <a:round/>
            </a:ln>
            <a:effectLst/>
          </c:spPr>
          <c:marker>
            <c:symbol val="none"/>
          </c:marker>
          <c:dLbls>
            <c:dLbl>
              <c:idx val="0"/>
              <c:dLblPos val="l"/>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5-40B1-4D73-907F-B99BD86DDE61}"/>
                </c:ext>
              </c:extLst>
            </c:dLbl>
            <c:dLbl>
              <c:idx val="1"/>
              <c:delete val="1"/>
              <c:extLst>
                <c:ext xmlns:c15="http://schemas.microsoft.com/office/drawing/2012/chart" uri="{CE6537A1-D6FC-4f65-9D91-7224C49458BB}"/>
                <c:ext xmlns:c16="http://schemas.microsoft.com/office/drawing/2014/chart" uri="{C3380CC4-5D6E-409C-BE32-E72D297353CC}">
                  <c16:uniqueId val="{00000006-40B1-4D73-907F-B99BD86DDE61}"/>
                </c:ext>
              </c:extLst>
            </c:dLbl>
            <c:dLbl>
              <c:idx val="2"/>
              <c:delete val="1"/>
              <c:extLst>
                <c:ext xmlns:c15="http://schemas.microsoft.com/office/drawing/2012/chart" uri="{CE6537A1-D6FC-4f65-9D91-7224C49458BB}"/>
                <c:ext xmlns:c16="http://schemas.microsoft.com/office/drawing/2014/chart" uri="{C3380CC4-5D6E-409C-BE32-E72D297353CC}">
                  <c16:uniqueId val="{00000007-40B1-4D73-907F-B99BD86DDE61}"/>
                </c:ext>
              </c:extLst>
            </c:dLbl>
            <c:dLbl>
              <c:idx val="3"/>
              <c:tx>
                <c:rich>
                  <a:bodyPr/>
                  <a:lstStyle/>
                  <a:p>
                    <a:fld id="{14364C3D-E90A-4219-B4C8-9ECBBD0C4BBE}" type="SERIESNAME">
                      <a:rPr lang="en-US"/>
                      <a:pPr/>
                      <a:t>[SERIES NAME]</a:t>
                    </a:fld>
                    <a:r>
                      <a:rPr lang="en-US"/>
                      <a:t> </a:t>
                    </a:r>
                    <a:r>
                      <a:rPr lang="en-US" baseline="0"/>
                      <a:t>, </a:t>
                    </a:r>
                    <a:fld id="{02E4153C-6F84-4BCC-8548-993093D246AB}" type="VALUE">
                      <a:rPr lang="en-US" baseline="0"/>
                      <a:pPr/>
                      <a:t>[VALUE]</a:t>
                    </a:fld>
                    <a:endParaRPr lang="en-US" baseline="0"/>
                  </a:p>
                </c:rich>
              </c:tx>
              <c:dLblPos val="t"/>
              <c:showLegendKey val="0"/>
              <c:showVal val="1"/>
              <c:showCatName val="0"/>
              <c:showSerName val="1"/>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40B1-4D73-907F-B99BD86DDE61}"/>
                </c:ext>
              </c:extLst>
            </c:dLbl>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'IS yealry'!$A$3:$A$7</c:f>
              <c:strCache>
                <c:ptCount val="5"/>
                <c:pt idx="0">
                  <c:v>2016-17</c:v>
                </c:pt>
                <c:pt idx="1">
                  <c:v>2017-18</c:v>
                </c:pt>
                <c:pt idx="2">
                  <c:v>2018-19</c:v>
                </c:pt>
                <c:pt idx="3">
                  <c:v>2019-20</c:v>
                </c:pt>
                <c:pt idx="4">
                  <c:v>2020-21</c:v>
                </c:pt>
              </c:strCache>
            </c:strRef>
          </c:cat>
          <c:val>
            <c:numRef>
              <c:f>'IS yealry'!$L$3:$L$7</c:f>
              <c:numCache>
                <c:formatCode>0%</c:formatCode>
                <c:ptCount val="5"/>
                <c:pt idx="0">
                  <c:v>0.24923748828046191</c:v>
                </c:pt>
                <c:pt idx="1">
                  <c:v>0.26745839251027453</c:v>
                </c:pt>
                <c:pt idx="2">
                  <c:v>0.28292030472573204</c:v>
                </c:pt>
                <c:pt idx="3">
                  <c:v>0.29033040136674054</c:v>
                </c:pt>
                <c:pt idx="4">
                  <c:v>0.27490994079754305</c:v>
                </c:pt>
              </c:numCache>
            </c:numRef>
          </c:val>
          <c:smooth val="0"/>
          <c:extLst>
            <c:ext xmlns:c16="http://schemas.microsoft.com/office/drawing/2014/chart" uri="{C3380CC4-5D6E-409C-BE32-E72D297353CC}">
              <c16:uniqueId val="{00000009-40B1-4D73-907F-B99BD86DDE61}"/>
            </c:ext>
          </c:extLst>
        </c:ser>
        <c:ser>
          <c:idx val="11"/>
          <c:order val="11"/>
          <c:tx>
            <c:strRef>
              <c:f>'IS yealry'!$M$1</c:f>
              <c:strCache>
                <c:ptCount val="1"/>
                <c:pt idx="0">
                  <c:v>UK  </c:v>
                </c:pt>
              </c:strCache>
            </c:strRef>
          </c:tx>
          <c:spPr>
            <a:ln w="28575" cap="rnd">
              <a:solidFill>
                <a:schemeClr val="accent2"/>
              </a:solidFill>
              <a:round/>
            </a:ln>
            <a:effectLst/>
          </c:spPr>
          <c:marker>
            <c:symbol val="none"/>
          </c:marker>
          <c:dLbls>
            <c:dLbl>
              <c:idx val="0"/>
              <c:dLblPos val="l"/>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A-40B1-4D73-907F-B99BD86DDE61}"/>
                </c:ext>
              </c:extLst>
            </c:dLbl>
            <c:dLbl>
              <c:idx val="1"/>
              <c:delete val="1"/>
              <c:extLst>
                <c:ext xmlns:c15="http://schemas.microsoft.com/office/drawing/2012/chart" uri="{CE6537A1-D6FC-4f65-9D91-7224C49458BB}"/>
                <c:ext xmlns:c16="http://schemas.microsoft.com/office/drawing/2014/chart" uri="{C3380CC4-5D6E-409C-BE32-E72D297353CC}">
                  <c16:uniqueId val="{0000000B-40B1-4D73-907F-B99BD86DDE61}"/>
                </c:ext>
              </c:extLst>
            </c:dLbl>
            <c:dLbl>
              <c:idx val="2"/>
              <c:delete val="1"/>
              <c:extLst>
                <c:ext xmlns:c15="http://schemas.microsoft.com/office/drawing/2012/chart" uri="{CE6537A1-D6FC-4f65-9D91-7224C49458BB}"/>
                <c:ext xmlns:c16="http://schemas.microsoft.com/office/drawing/2014/chart" uri="{C3380CC4-5D6E-409C-BE32-E72D297353CC}">
                  <c16:uniqueId val="{0000000C-40B1-4D73-907F-B99BD86DDE61}"/>
                </c:ext>
              </c:extLst>
            </c:dLbl>
            <c:dLbl>
              <c:idx val="3"/>
              <c:dLblPos val="t"/>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D-40B1-4D73-907F-B99BD86DDE61}"/>
                </c:ext>
              </c:extLst>
            </c:dLbl>
            <c:dLbl>
              <c:idx val="4"/>
              <c:dLblPos val="b"/>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E-40B1-4D73-907F-B99BD86DDE61}"/>
                </c:ext>
              </c:extLst>
            </c:dLbl>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'IS yealry'!$A$3:$A$7</c:f>
              <c:strCache>
                <c:ptCount val="5"/>
                <c:pt idx="0">
                  <c:v>2016-17</c:v>
                </c:pt>
                <c:pt idx="1">
                  <c:v>2017-18</c:v>
                </c:pt>
                <c:pt idx="2">
                  <c:v>2018-19</c:v>
                </c:pt>
                <c:pt idx="3">
                  <c:v>2019-20</c:v>
                </c:pt>
                <c:pt idx="4">
                  <c:v>2020-21</c:v>
                </c:pt>
              </c:strCache>
            </c:strRef>
          </c:cat>
          <c:val>
            <c:numRef>
              <c:f>'IS yealry'!$M$3:$M$7</c:f>
              <c:numCache>
                <c:formatCode>0%</c:formatCode>
                <c:ptCount val="5"/>
                <c:pt idx="0">
                  <c:v>0.16796382668138285</c:v>
                </c:pt>
                <c:pt idx="1">
                  <c:v>0.17318103540655125</c:v>
                </c:pt>
                <c:pt idx="2">
                  <c:v>0.17392209162794339</c:v>
                </c:pt>
                <c:pt idx="3">
                  <c:v>0.19811733304330881</c:v>
                </c:pt>
                <c:pt idx="4">
                  <c:v>0.22448934259196662</c:v>
                </c:pt>
              </c:numCache>
            </c:numRef>
          </c:val>
          <c:smooth val="0"/>
          <c:extLst>
            <c:ext xmlns:c16="http://schemas.microsoft.com/office/drawing/2014/chart" uri="{C3380CC4-5D6E-409C-BE32-E72D297353CC}">
              <c16:uniqueId val="{0000000F-40B1-4D73-907F-B99BD86DDE61}"/>
            </c:ext>
          </c:extLst>
        </c:ser>
        <c:ser>
          <c:idx val="12"/>
          <c:order val="12"/>
          <c:tx>
            <c:strRef>
              <c:f>'IS yealry'!$N$1</c:f>
              <c:strCache>
                <c:ptCount val="1"/>
                <c:pt idx="0">
                  <c:v>USA   </c:v>
                </c:pt>
              </c:strCache>
            </c:strRef>
          </c:tx>
          <c:spPr>
            <a:ln w="28575" cap="rnd">
              <a:solidFill>
                <a:schemeClr val="accent5"/>
              </a:solidFill>
              <a:round/>
            </a:ln>
            <a:effectLst/>
          </c:spPr>
          <c:marker>
            <c:symbol val="none"/>
          </c:marker>
          <c:dLbls>
            <c:dLbl>
              <c:idx val="0"/>
              <c:dLblPos val="l"/>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0-40B1-4D73-907F-B99BD86DDE61}"/>
                </c:ext>
              </c:extLst>
            </c:dLbl>
            <c:dLbl>
              <c:idx val="1"/>
              <c:delete val="1"/>
              <c:extLst>
                <c:ext xmlns:c15="http://schemas.microsoft.com/office/drawing/2012/chart" uri="{CE6537A1-D6FC-4f65-9D91-7224C49458BB}"/>
                <c:ext xmlns:c16="http://schemas.microsoft.com/office/drawing/2014/chart" uri="{C3380CC4-5D6E-409C-BE32-E72D297353CC}">
                  <c16:uniqueId val="{00000011-40B1-4D73-907F-B99BD86DDE61}"/>
                </c:ext>
              </c:extLst>
            </c:dLbl>
            <c:dLbl>
              <c:idx val="2"/>
              <c:delete val="1"/>
              <c:extLst>
                <c:ext xmlns:c15="http://schemas.microsoft.com/office/drawing/2012/chart" uri="{CE6537A1-D6FC-4f65-9D91-7224C49458BB}"/>
                <c:ext xmlns:c16="http://schemas.microsoft.com/office/drawing/2014/chart" uri="{C3380CC4-5D6E-409C-BE32-E72D297353CC}">
                  <c16:uniqueId val="{00000012-40B1-4D73-907F-B99BD86DDE61}"/>
                </c:ext>
              </c:extLst>
            </c:dLbl>
            <c:dLbl>
              <c:idx val="3"/>
              <c:dLblPos val="b"/>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3-40B1-4D73-907F-B99BD86DDE61}"/>
                </c:ext>
              </c:extLst>
            </c:dLbl>
            <c:dLbl>
              <c:idx val="4"/>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4-40B1-4D73-907F-B99BD86DDE61}"/>
                </c:ext>
              </c:extLst>
            </c:dLbl>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'IS yealry'!$A$3:$A$7</c:f>
              <c:strCache>
                <c:ptCount val="5"/>
                <c:pt idx="0">
                  <c:v>2016-17</c:v>
                </c:pt>
                <c:pt idx="1">
                  <c:v>2017-18</c:v>
                </c:pt>
                <c:pt idx="2">
                  <c:v>2018-19</c:v>
                </c:pt>
                <c:pt idx="3">
                  <c:v>2019-20</c:v>
                </c:pt>
                <c:pt idx="4">
                  <c:v>2020-21</c:v>
                </c:pt>
              </c:strCache>
            </c:strRef>
          </c:cat>
          <c:val>
            <c:numRef>
              <c:f>'IS yealry'!$N$3:$N$7</c:f>
              <c:numCache>
                <c:formatCode>0%</c:formatCode>
                <c:ptCount val="5"/>
                <c:pt idx="0">
                  <c:v>0.31139198442933269</c:v>
                </c:pt>
                <c:pt idx="1">
                  <c:v>0.27388346129639385</c:v>
                </c:pt>
                <c:pt idx="2">
                  <c:v>0.25692733240825461</c:v>
                </c:pt>
                <c:pt idx="3">
                  <c:v>0.12619125304185869</c:v>
                </c:pt>
                <c:pt idx="4">
                  <c:v>0.27581487884260647</c:v>
                </c:pt>
              </c:numCache>
            </c:numRef>
          </c:val>
          <c:smooth val="0"/>
          <c:extLst>
            <c:ext xmlns:c16="http://schemas.microsoft.com/office/drawing/2014/chart" uri="{C3380CC4-5D6E-409C-BE32-E72D297353CC}">
              <c16:uniqueId val="{00000015-40B1-4D73-907F-B99BD86DDE61}"/>
            </c:ext>
          </c:extLst>
        </c:ser>
        <c:dLbls>
          <c:dLblPos val="t"/>
          <c:showLegendKey val="0"/>
          <c:showVal val="1"/>
          <c:showCatName val="0"/>
          <c:showSerName val="0"/>
          <c:showPercent val="0"/>
          <c:showBubbleSize val="0"/>
        </c:dLbls>
        <c:smooth val="0"/>
        <c:axId val="470226799"/>
        <c:axId val="470229295"/>
        <c:extLst>
          <c:ext xmlns:c15="http://schemas.microsoft.com/office/drawing/2012/chart" uri="{02D57815-91ED-43cb-92C2-25804820EDAC}">
            <c15:filteredLineSeries>
              <c15:ser>
                <c:idx val="0"/>
                <c:order val="0"/>
                <c:tx>
                  <c:strRef>
                    <c:extLst>
                      <c:ext uri="{02D57815-91ED-43cb-92C2-25804820EDAC}">
                        <c15:formulaRef>
                          <c15:sqref>'IS yealry'!$B$1</c15:sqref>
                        </c15:formulaRef>
                      </c:ext>
                    </c:extLst>
                    <c:strCache>
                      <c:ptCount val="1"/>
                      <c:pt idx="0">
                        <c:v>Australia</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c:ext uri="{02D57815-91ED-43cb-92C2-25804820EDAC}">
                        <c15:formulaRef>
                          <c15:sqref>'IS yealry'!$B$3:$B$7</c15:sqref>
                        </c15:formulaRef>
                      </c:ext>
                    </c:extLst>
                    <c:numCache>
                      <c:formatCode>#,##0</c:formatCode>
                      <c:ptCount val="5"/>
                      <c:pt idx="0">
                        <c:v>343035</c:v>
                      </c:pt>
                      <c:pt idx="1">
                        <c:v>378292</c:v>
                      </c:pt>
                      <c:pt idx="2">
                        <c:v>405742</c:v>
                      </c:pt>
                      <c:pt idx="3">
                        <c:v>340152</c:v>
                      </c:pt>
                      <c:pt idx="4">
                        <c:v>232750</c:v>
                      </c:pt>
                    </c:numCache>
                  </c:numRef>
                </c:val>
                <c:smooth val="0"/>
                <c:extLst>
                  <c:ext xmlns:c16="http://schemas.microsoft.com/office/drawing/2014/chart" uri="{C3380CC4-5D6E-409C-BE32-E72D297353CC}">
                    <c16:uniqueId val="{00000016-40B1-4D73-907F-B99BD86DDE61}"/>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'IS yealry'!$C$1</c15:sqref>
                        </c15:formulaRef>
                      </c:ext>
                    </c:extLst>
                    <c:strCache>
                      <c:ptCount val="1"/>
                      <c:pt idx="0">
                        <c:v>Australia </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yealry'!$C$3:$C$7</c15:sqref>
                        </c15:formulaRef>
                      </c:ext>
                    </c:extLst>
                    <c:numCache>
                      <c:formatCode>0%</c:formatCode>
                      <c:ptCount val="5"/>
                      <c:pt idx="0">
                        <c:v>0.10355643487911982</c:v>
                      </c:pt>
                      <c:pt idx="1">
                        <c:v>0.10277959974929672</c:v>
                      </c:pt>
                      <c:pt idx="2">
                        <c:v>7.256299366626838E-2</c:v>
                      </c:pt>
                      <c:pt idx="3">
                        <c:v>-0.16165445036501028</c:v>
                      </c:pt>
                      <c:pt idx="4">
                        <c:v>-0.31574707777699379</c:v>
                      </c:pt>
                    </c:numCache>
                  </c:numRef>
                </c:val>
                <c:smooth val="0"/>
                <c:extLst xmlns:c15="http://schemas.microsoft.com/office/drawing/2012/chart">
                  <c:ext xmlns:c16="http://schemas.microsoft.com/office/drawing/2014/chart" uri="{C3380CC4-5D6E-409C-BE32-E72D297353CC}">
                    <c16:uniqueId val="{00000017-40B1-4D73-907F-B99BD86DDE61}"/>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'IS yealry'!$D$1</c15:sqref>
                        </c15:formulaRef>
                      </c:ext>
                    </c:extLst>
                    <c:strCache>
                      <c:ptCount val="1"/>
                      <c:pt idx="0">
                        <c:v>Canada</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yealry'!$D$3:$D$7</c15:sqref>
                        </c15:formulaRef>
                      </c:ext>
                    </c:extLst>
                    <c:numCache>
                      <c:formatCode>_-* #,##0_-;\-* #,##0_-;_-* "-"??_-;_-@_-</c:formatCode>
                      <c:ptCount val="5"/>
                      <c:pt idx="0">
                        <c:v>315015</c:v>
                      </c:pt>
                      <c:pt idx="1">
                        <c:v>354415</c:v>
                      </c:pt>
                      <c:pt idx="2">
                        <c:v>401050</c:v>
                      </c:pt>
                      <c:pt idx="3">
                        <c:v>256270</c:v>
                      </c:pt>
                      <c:pt idx="4">
                        <c:v>284650</c:v>
                      </c:pt>
                    </c:numCache>
                  </c:numRef>
                </c:val>
                <c:smooth val="0"/>
                <c:extLst xmlns:c15="http://schemas.microsoft.com/office/drawing/2012/chart">
                  <c:ext xmlns:c16="http://schemas.microsoft.com/office/drawing/2014/chart" uri="{C3380CC4-5D6E-409C-BE32-E72D297353CC}">
                    <c16:uniqueId val="{00000018-40B1-4D73-907F-B99BD86DDE61}"/>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'IS yealry'!$E$1</c15:sqref>
                        </c15:formulaRef>
                      </c:ext>
                    </c:extLst>
                    <c:strCache>
                      <c:ptCount val="1"/>
                      <c:pt idx="0">
                        <c:v>Canada </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yealry'!$E$3:$E$7</c15:sqref>
                        </c15:formulaRef>
                      </c:ext>
                    </c:extLst>
                    <c:numCache>
                      <c:formatCode>0%</c:formatCode>
                      <c:ptCount val="5"/>
                      <c:pt idx="0">
                        <c:v>0.19192932006508004</c:v>
                      </c:pt>
                      <c:pt idx="1">
                        <c:v>0.12507340920273638</c:v>
                      </c:pt>
                      <c:pt idx="2">
                        <c:v>0.13158303119224637</c:v>
                      </c:pt>
                      <c:pt idx="3">
                        <c:v>-0.36100236878194741</c:v>
                      </c:pt>
                      <c:pt idx="4">
                        <c:v>0.11074257618917548</c:v>
                      </c:pt>
                    </c:numCache>
                  </c:numRef>
                </c:val>
                <c:smooth val="0"/>
                <c:extLst xmlns:c15="http://schemas.microsoft.com/office/drawing/2012/chart">
                  <c:ext xmlns:c16="http://schemas.microsoft.com/office/drawing/2014/chart" uri="{C3380CC4-5D6E-409C-BE32-E72D297353CC}">
                    <c16:uniqueId val="{00000019-40B1-4D73-907F-B99BD86DDE61}"/>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'IS yealry'!$F$1</c15:sqref>
                        </c15:formulaRef>
                      </c:ext>
                    </c:extLst>
                    <c:strCache>
                      <c:ptCount val="1"/>
                      <c:pt idx="0">
                        <c:v>UK</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yealry'!$F$3:$F$7</c15:sqref>
                        </c15:formulaRef>
                      </c:ext>
                    </c:extLst>
                    <c:numCache>
                      <c:formatCode>General</c:formatCode>
                      <c:ptCount val="5"/>
                      <c:pt idx="0">
                        <c:v>212292</c:v>
                      </c:pt>
                      <c:pt idx="1">
                        <c:v>229486</c:v>
                      </c:pt>
                      <c:pt idx="2">
                        <c:v>246541</c:v>
                      </c:pt>
                      <c:pt idx="3">
                        <c:v>174875</c:v>
                      </c:pt>
                      <c:pt idx="4">
                        <c:v>232443</c:v>
                      </c:pt>
                    </c:numCache>
                  </c:numRef>
                </c:val>
                <c:smooth val="0"/>
                <c:extLst xmlns:c15="http://schemas.microsoft.com/office/drawing/2012/chart">
                  <c:ext xmlns:c16="http://schemas.microsoft.com/office/drawing/2014/chart" uri="{C3380CC4-5D6E-409C-BE32-E72D297353CC}">
                    <c16:uniqueId val="{0000001A-40B1-4D73-907F-B99BD86DDE61}"/>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'IS yealry'!$G$1</c15:sqref>
                        </c15:formulaRef>
                      </c:ext>
                    </c:extLst>
                    <c:strCache>
                      <c:ptCount val="1"/>
                      <c:pt idx="0">
                        <c:v>UK </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yealry'!$G$3:$G$7</c15:sqref>
                        </c15:formulaRef>
                      </c:ext>
                    </c:extLst>
                    <c:numCache>
                      <c:formatCode>0%</c:formatCode>
                      <c:ptCount val="5"/>
                      <c:pt idx="1">
                        <c:v>8.099221826540802E-2</c:v>
                      </c:pt>
                      <c:pt idx="2">
                        <c:v>7.4318259065912523E-2</c:v>
                      </c:pt>
                      <c:pt idx="3">
                        <c:v>-0.29068593053488062</c:v>
                      </c:pt>
                      <c:pt idx="4">
                        <c:v>0.32919513938527517</c:v>
                      </c:pt>
                    </c:numCache>
                  </c:numRef>
                </c:val>
                <c:smooth val="0"/>
                <c:extLst xmlns:c15="http://schemas.microsoft.com/office/drawing/2012/chart">
                  <c:ext xmlns:c16="http://schemas.microsoft.com/office/drawing/2014/chart" uri="{C3380CC4-5D6E-409C-BE32-E72D297353CC}">
                    <c16:uniqueId val="{0000001B-40B1-4D73-907F-B99BD86DDE61}"/>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'IS yealry'!$H$1</c15:sqref>
                        </c15:formulaRef>
                      </c:ext>
                    </c:extLst>
                    <c:strCache>
                      <c:ptCount val="1"/>
                      <c:pt idx="0">
                        <c:v>USA</c:v>
                      </c:pt>
                    </c:strCache>
                  </c:strRef>
                </c:tx>
                <c:spPr>
                  <a:ln w="28575" cap="rnd">
                    <a:solidFill>
                      <a:schemeClr val="accent1">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yealry'!$H$3:$H$7</c15:sqref>
                        </c15:formulaRef>
                      </c:ext>
                    </c:extLst>
                    <c:numCache>
                      <c:formatCode>_-* #,##0_-;\-* #,##0_-;_-* "-"??_-;_-@_-</c:formatCode>
                      <c:ptCount val="5"/>
                      <c:pt idx="0">
                        <c:v>393573</c:v>
                      </c:pt>
                      <c:pt idx="1">
                        <c:v>362929</c:v>
                      </c:pt>
                      <c:pt idx="2">
                        <c:v>364204</c:v>
                      </c:pt>
                      <c:pt idx="3">
                        <c:v>111387</c:v>
                      </c:pt>
                      <c:pt idx="4">
                        <c:v>285587</c:v>
                      </c:pt>
                    </c:numCache>
                  </c:numRef>
                </c:val>
                <c:smooth val="0"/>
                <c:extLst xmlns:c15="http://schemas.microsoft.com/office/drawing/2012/chart">
                  <c:ext xmlns:c16="http://schemas.microsoft.com/office/drawing/2014/chart" uri="{C3380CC4-5D6E-409C-BE32-E72D297353CC}">
                    <c16:uniqueId val="{0000001C-40B1-4D73-907F-B99BD86DDE61}"/>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'IS yealry'!$I$1</c15:sqref>
                        </c15:formulaRef>
                      </c:ext>
                    </c:extLst>
                    <c:strCache>
                      <c:ptCount val="1"/>
                      <c:pt idx="0">
                        <c:v>USA </c:v>
                      </c:pt>
                    </c:strCache>
                  </c:strRef>
                </c:tx>
                <c:spPr>
                  <a:ln w="28575" cap="rnd">
                    <a:solidFill>
                      <a:schemeClr val="accent2">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yealry'!$I$3:$I$7</c15:sqref>
                        </c15:formulaRef>
                      </c:ext>
                    </c:extLst>
                    <c:numCache>
                      <c:formatCode>0%</c:formatCode>
                      <c:ptCount val="5"/>
                      <c:pt idx="1">
                        <c:v>-7.7861032133809988E-2</c:v>
                      </c:pt>
                      <c:pt idx="2">
                        <c:v>3.5130838263131357E-3</c:v>
                      </c:pt>
                      <c:pt idx="3">
                        <c:v>-0.69416316130520261</c:v>
                      </c:pt>
                      <c:pt idx="4">
                        <c:v>1.5639167945990107</c:v>
                      </c:pt>
                    </c:numCache>
                  </c:numRef>
                </c:val>
                <c:smooth val="0"/>
                <c:extLst xmlns:c15="http://schemas.microsoft.com/office/drawing/2012/chart">
                  <c:ext xmlns:c16="http://schemas.microsoft.com/office/drawing/2014/chart" uri="{C3380CC4-5D6E-409C-BE32-E72D297353CC}">
                    <c16:uniqueId val="{0000001D-40B1-4D73-907F-B99BD86DDE61}"/>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'IS yealry'!$J$1</c15:sqref>
                        </c15:formulaRef>
                      </c:ext>
                    </c:extLst>
                    <c:strCache>
                      <c:ptCount val="1"/>
                      <c:pt idx="0">
                        <c:v>Total</c:v>
                      </c:pt>
                    </c:strCache>
                  </c:strRef>
                </c:tx>
                <c:spPr>
                  <a:ln w="28575" cap="rnd">
                    <a:solidFill>
                      <a:schemeClr val="accent3">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yealry'!$J$3:$J$7</c15:sqref>
                        </c15:formulaRef>
                      </c:ext>
                    </c:extLst>
                    <c:numCache>
                      <c:formatCode>_-* #,##0_-;\-* #,##0_-;_-* "-"??_-;_-@_-</c:formatCode>
                      <c:ptCount val="5"/>
                      <c:pt idx="0">
                        <c:v>1263915</c:v>
                      </c:pt>
                      <c:pt idx="1">
                        <c:v>1325122</c:v>
                      </c:pt>
                      <c:pt idx="2">
                        <c:v>1417537</c:v>
                      </c:pt>
                      <c:pt idx="3">
                        <c:v>882684</c:v>
                      </c:pt>
                      <c:pt idx="4">
                        <c:v>1035430</c:v>
                      </c:pt>
                    </c:numCache>
                  </c:numRef>
                </c:val>
                <c:smooth val="0"/>
                <c:extLst xmlns:c15="http://schemas.microsoft.com/office/drawing/2012/chart">
                  <c:ext xmlns:c16="http://schemas.microsoft.com/office/drawing/2014/chart" uri="{C3380CC4-5D6E-409C-BE32-E72D297353CC}">
                    <c16:uniqueId val="{0000001E-40B1-4D73-907F-B99BD86DDE61}"/>
                  </c:ext>
                </c:extLst>
              </c15:ser>
            </c15:filteredLineSeries>
          </c:ext>
        </c:extLst>
      </c:lineChart>
      <c:catAx>
        <c:axId val="470226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70229295"/>
        <c:crosses val="autoZero"/>
        <c:auto val="1"/>
        <c:lblAlgn val="ctr"/>
        <c:lblOffset val="100"/>
        <c:noMultiLvlLbl val="0"/>
      </c:catAx>
      <c:valAx>
        <c:axId val="470229295"/>
        <c:scaling>
          <c:orientation val="minMax"/>
        </c:scaling>
        <c:delete val="1"/>
        <c:axPos val="l"/>
        <c:numFmt formatCode="0%" sourceLinked="1"/>
        <c:majorTickMark val="none"/>
        <c:minorTickMark val="none"/>
        <c:tickLblPos val="nextTo"/>
        <c:crossAx val="470226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9BA8B7"/>
      </a:solidFill>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AU" sz="2400"/>
              <a:t>Market Share</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8149952675551491E-2"/>
          <c:y val="8.2668399377676116E-2"/>
          <c:w val="0.95966427620605366"/>
          <c:h val="0.82799296568379577"/>
        </c:manualLayout>
      </c:layout>
      <c:lineChart>
        <c:grouping val="standard"/>
        <c:varyColors val="0"/>
        <c:ser>
          <c:idx val="9"/>
          <c:order val="9"/>
          <c:tx>
            <c:strRef>
              <c:f>'IS yealry'!$K$1</c:f>
              <c:strCache>
                <c:ptCount val="1"/>
                <c:pt idx="0">
                  <c:v>Australia  </c:v>
                </c:pt>
              </c:strCache>
            </c:strRef>
          </c:tx>
          <c:spPr>
            <a:ln w="28575" cap="rnd">
              <a:solidFill>
                <a:schemeClr val="accent6"/>
              </a:solidFill>
              <a:round/>
            </a:ln>
            <a:effectLst/>
          </c:spPr>
          <c:marker>
            <c:symbol val="none"/>
          </c:marker>
          <c:dLbls>
            <c:dLbl>
              <c:idx val="0"/>
              <c:dLblPos val="l"/>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3968-4B37-9944-8CF788F5B5A0}"/>
                </c:ext>
              </c:extLst>
            </c:dLbl>
            <c:dLbl>
              <c:idx val="1"/>
              <c:delete val="1"/>
              <c:extLst>
                <c:ext xmlns:c15="http://schemas.microsoft.com/office/drawing/2012/chart" uri="{CE6537A1-D6FC-4f65-9D91-7224C49458BB}"/>
                <c:ext xmlns:c16="http://schemas.microsoft.com/office/drawing/2014/chart" uri="{C3380CC4-5D6E-409C-BE32-E72D297353CC}">
                  <c16:uniqueId val="{00000001-3968-4B37-9944-8CF788F5B5A0}"/>
                </c:ext>
              </c:extLst>
            </c:dLbl>
            <c:dLbl>
              <c:idx val="2"/>
              <c:delete val="1"/>
              <c:extLst>
                <c:ext xmlns:c15="http://schemas.microsoft.com/office/drawing/2012/chart" uri="{CE6537A1-D6FC-4f65-9D91-7224C49458BB}"/>
                <c:ext xmlns:c16="http://schemas.microsoft.com/office/drawing/2014/chart" uri="{C3380CC4-5D6E-409C-BE32-E72D297353CC}">
                  <c16:uniqueId val="{00000002-3968-4B37-9944-8CF788F5B5A0}"/>
                </c:ext>
              </c:extLst>
            </c:dLbl>
            <c:dLbl>
              <c:idx val="4"/>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3-3968-4B37-9944-8CF788F5B5A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accent6"/>
                    </a:solidFill>
                    <a:latin typeface="+mn-lt"/>
                    <a:ea typeface="+mn-ea"/>
                    <a:cs typeface="+mn-cs"/>
                  </a:defRPr>
                </a:pPr>
                <a:endParaRPr lang="en-US"/>
              </a:p>
            </c:txPr>
            <c:dLblPos val="t"/>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'IS yealry'!$A$3:$A$7</c:f>
              <c:strCache>
                <c:ptCount val="5"/>
                <c:pt idx="0">
                  <c:v>2016-17</c:v>
                </c:pt>
                <c:pt idx="1">
                  <c:v>2017-18</c:v>
                </c:pt>
                <c:pt idx="2">
                  <c:v>2018-19</c:v>
                </c:pt>
                <c:pt idx="3">
                  <c:v>2019-20</c:v>
                </c:pt>
                <c:pt idx="4">
                  <c:v>2020-21</c:v>
                </c:pt>
              </c:strCache>
            </c:strRef>
          </c:cat>
          <c:val>
            <c:numRef>
              <c:f>'IS yealry'!$K$3:$K$7</c:f>
              <c:numCache>
                <c:formatCode>0%</c:formatCode>
                <c:ptCount val="5"/>
                <c:pt idx="0">
                  <c:v>0.2714067006088226</c:v>
                </c:pt>
                <c:pt idx="1">
                  <c:v>0.2854771107867804</c:v>
                </c:pt>
                <c:pt idx="2">
                  <c:v>0.28623027123806999</c:v>
                </c:pt>
                <c:pt idx="3">
                  <c:v>0.38536101254809196</c:v>
                </c:pt>
                <c:pt idx="4">
                  <c:v>0.22478583776788388</c:v>
                </c:pt>
              </c:numCache>
            </c:numRef>
          </c:val>
          <c:smooth val="0"/>
          <c:extLst>
            <c:ext xmlns:c16="http://schemas.microsoft.com/office/drawing/2014/chart" uri="{C3380CC4-5D6E-409C-BE32-E72D297353CC}">
              <c16:uniqueId val="{00000004-3968-4B37-9944-8CF788F5B5A0}"/>
            </c:ext>
          </c:extLst>
        </c:ser>
        <c:ser>
          <c:idx val="10"/>
          <c:order val="10"/>
          <c:tx>
            <c:strRef>
              <c:f>'IS yealry'!$L$1</c:f>
              <c:strCache>
                <c:ptCount val="1"/>
                <c:pt idx="0">
                  <c:v>Canada  </c:v>
                </c:pt>
              </c:strCache>
            </c:strRef>
          </c:tx>
          <c:spPr>
            <a:ln w="28575" cap="rnd">
              <a:solidFill>
                <a:srgbClr val="C00000"/>
              </a:solidFill>
              <a:round/>
            </a:ln>
            <a:effectLst/>
          </c:spPr>
          <c:marker>
            <c:symbol val="none"/>
          </c:marker>
          <c:dLbls>
            <c:dLbl>
              <c:idx val="0"/>
              <c:dLblPos val="l"/>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5-3968-4B37-9944-8CF788F5B5A0}"/>
                </c:ext>
              </c:extLst>
            </c:dLbl>
            <c:dLbl>
              <c:idx val="1"/>
              <c:delete val="1"/>
              <c:extLst>
                <c:ext xmlns:c15="http://schemas.microsoft.com/office/drawing/2012/chart" uri="{CE6537A1-D6FC-4f65-9D91-7224C49458BB}"/>
                <c:ext xmlns:c16="http://schemas.microsoft.com/office/drawing/2014/chart" uri="{C3380CC4-5D6E-409C-BE32-E72D297353CC}">
                  <c16:uniqueId val="{00000006-3968-4B37-9944-8CF788F5B5A0}"/>
                </c:ext>
              </c:extLst>
            </c:dLbl>
            <c:dLbl>
              <c:idx val="2"/>
              <c:delete val="1"/>
              <c:extLst>
                <c:ext xmlns:c15="http://schemas.microsoft.com/office/drawing/2012/chart" uri="{CE6537A1-D6FC-4f65-9D91-7224C49458BB}"/>
                <c:ext xmlns:c16="http://schemas.microsoft.com/office/drawing/2014/chart" uri="{C3380CC4-5D6E-409C-BE32-E72D297353CC}">
                  <c16:uniqueId val="{00000007-3968-4B37-9944-8CF788F5B5A0}"/>
                </c:ext>
              </c:extLst>
            </c:dLbl>
            <c:dLbl>
              <c:idx val="3"/>
              <c:tx>
                <c:rich>
                  <a:bodyPr/>
                  <a:lstStyle/>
                  <a:p>
                    <a:fld id="{14364C3D-E90A-4219-B4C8-9ECBBD0C4BBE}" type="SERIESNAME">
                      <a:rPr lang="en-US"/>
                      <a:pPr/>
                      <a:t>[SERIES NAME]</a:t>
                    </a:fld>
                    <a:r>
                      <a:rPr lang="en-US"/>
                      <a:t> </a:t>
                    </a:r>
                    <a:r>
                      <a:rPr lang="en-US" baseline="0"/>
                      <a:t>, </a:t>
                    </a:r>
                    <a:fld id="{02E4153C-6F84-4BCC-8548-993093D246AB}" type="VALUE">
                      <a:rPr lang="en-US" baseline="0"/>
                      <a:pPr/>
                      <a:t>[VALUE]</a:t>
                    </a:fld>
                    <a:endParaRPr lang="en-US" baseline="0"/>
                  </a:p>
                </c:rich>
              </c:tx>
              <c:dLblPos val="t"/>
              <c:showLegendKey val="0"/>
              <c:showVal val="1"/>
              <c:showCatName val="0"/>
              <c:showSerName val="1"/>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3968-4B37-9944-8CF788F5B5A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C00000"/>
                    </a:solidFill>
                    <a:latin typeface="+mn-lt"/>
                    <a:ea typeface="+mn-ea"/>
                    <a:cs typeface="+mn-cs"/>
                  </a:defRPr>
                </a:pPr>
                <a:endParaRPr lang="en-US"/>
              </a:p>
            </c:txPr>
            <c:dLblPos val="t"/>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'IS yealry'!$A$3:$A$7</c:f>
              <c:strCache>
                <c:ptCount val="5"/>
                <c:pt idx="0">
                  <c:v>2016-17</c:v>
                </c:pt>
                <c:pt idx="1">
                  <c:v>2017-18</c:v>
                </c:pt>
                <c:pt idx="2">
                  <c:v>2018-19</c:v>
                </c:pt>
                <c:pt idx="3">
                  <c:v>2019-20</c:v>
                </c:pt>
                <c:pt idx="4">
                  <c:v>2020-21</c:v>
                </c:pt>
              </c:strCache>
            </c:strRef>
          </c:cat>
          <c:val>
            <c:numRef>
              <c:f>'IS yealry'!$L$3:$L$7</c:f>
              <c:numCache>
                <c:formatCode>0%</c:formatCode>
                <c:ptCount val="5"/>
                <c:pt idx="0">
                  <c:v>0.24923748828046191</c:v>
                </c:pt>
                <c:pt idx="1">
                  <c:v>0.26745839251027453</c:v>
                </c:pt>
                <c:pt idx="2">
                  <c:v>0.28292030472573204</c:v>
                </c:pt>
                <c:pt idx="3">
                  <c:v>0.29033040136674054</c:v>
                </c:pt>
                <c:pt idx="4">
                  <c:v>0.27490994079754305</c:v>
                </c:pt>
              </c:numCache>
            </c:numRef>
          </c:val>
          <c:smooth val="0"/>
          <c:extLst>
            <c:ext xmlns:c16="http://schemas.microsoft.com/office/drawing/2014/chart" uri="{C3380CC4-5D6E-409C-BE32-E72D297353CC}">
              <c16:uniqueId val="{00000009-3968-4B37-9944-8CF788F5B5A0}"/>
            </c:ext>
          </c:extLst>
        </c:ser>
        <c:ser>
          <c:idx val="11"/>
          <c:order val="11"/>
          <c:tx>
            <c:strRef>
              <c:f>'IS yealry'!$M$1</c:f>
              <c:strCache>
                <c:ptCount val="1"/>
                <c:pt idx="0">
                  <c:v>UK  </c:v>
                </c:pt>
              </c:strCache>
            </c:strRef>
          </c:tx>
          <c:spPr>
            <a:ln w="28575" cap="rnd">
              <a:solidFill>
                <a:schemeClr val="accent2"/>
              </a:solidFill>
              <a:round/>
            </a:ln>
            <a:effectLst/>
          </c:spPr>
          <c:marker>
            <c:symbol val="none"/>
          </c:marker>
          <c:dLbls>
            <c:dLbl>
              <c:idx val="0"/>
              <c:dLblPos val="l"/>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A-3968-4B37-9944-8CF788F5B5A0}"/>
                </c:ext>
              </c:extLst>
            </c:dLbl>
            <c:dLbl>
              <c:idx val="1"/>
              <c:delete val="1"/>
              <c:extLst>
                <c:ext xmlns:c15="http://schemas.microsoft.com/office/drawing/2012/chart" uri="{CE6537A1-D6FC-4f65-9D91-7224C49458BB}"/>
                <c:ext xmlns:c16="http://schemas.microsoft.com/office/drawing/2014/chart" uri="{C3380CC4-5D6E-409C-BE32-E72D297353CC}">
                  <c16:uniqueId val="{0000000B-3968-4B37-9944-8CF788F5B5A0}"/>
                </c:ext>
              </c:extLst>
            </c:dLbl>
            <c:dLbl>
              <c:idx val="2"/>
              <c:delete val="1"/>
              <c:extLst>
                <c:ext xmlns:c15="http://schemas.microsoft.com/office/drawing/2012/chart" uri="{CE6537A1-D6FC-4f65-9D91-7224C49458BB}"/>
                <c:ext xmlns:c16="http://schemas.microsoft.com/office/drawing/2014/chart" uri="{C3380CC4-5D6E-409C-BE32-E72D297353CC}">
                  <c16:uniqueId val="{0000000C-3968-4B37-9944-8CF788F5B5A0}"/>
                </c:ext>
              </c:extLst>
            </c:dLbl>
            <c:dLbl>
              <c:idx val="3"/>
              <c:dLblPos val="t"/>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D-3968-4B37-9944-8CF788F5B5A0}"/>
                </c:ext>
              </c:extLst>
            </c:dLbl>
            <c:dLbl>
              <c:idx val="4"/>
              <c:dLblPos val="b"/>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E-3968-4B37-9944-8CF788F5B5A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accent2"/>
                    </a:solidFill>
                    <a:latin typeface="+mn-lt"/>
                    <a:ea typeface="+mn-ea"/>
                    <a:cs typeface="+mn-cs"/>
                  </a:defRPr>
                </a:pPr>
                <a:endParaRPr lang="en-US"/>
              </a:p>
            </c:txPr>
            <c:dLblPos val="r"/>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'IS yealry'!$A$3:$A$7</c:f>
              <c:strCache>
                <c:ptCount val="5"/>
                <c:pt idx="0">
                  <c:v>2016-17</c:v>
                </c:pt>
                <c:pt idx="1">
                  <c:v>2017-18</c:v>
                </c:pt>
                <c:pt idx="2">
                  <c:v>2018-19</c:v>
                </c:pt>
                <c:pt idx="3">
                  <c:v>2019-20</c:v>
                </c:pt>
                <c:pt idx="4">
                  <c:v>2020-21</c:v>
                </c:pt>
              </c:strCache>
            </c:strRef>
          </c:cat>
          <c:val>
            <c:numRef>
              <c:f>'IS yealry'!$M$3:$M$7</c:f>
              <c:numCache>
                <c:formatCode>0%</c:formatCode>
                <c:ptCount val="5"/>
                <c:pt idx="0">
                  <c:v>0.16796382668138285</c:v>
                </c:pt>
                <c:pt idx="1">
                  <c:v>0.17318103540655125</c:v>
                </c:pt>
                <c:pt idx="2">
                  <c:v>0.17392209162794339</c:v>
                </c:pt>
                <c:pt idx="3">
                  <c:v>0.19811733304330881</c:v>
                </c:pt>
                <c:pt idx="4">
                  <c:v>0.22448934259196662</c:v>
                </c:pt>
              </c:numCache>
            </c:numRef>
          </c:val>
          <c:smooth val="0"/>
          <c:extLst>
            <c:ext xmlns:c16="http://schemas.microsoft.com/office/drawing/2014/chart" uri="{C3380CC4-5D6E-409C-BE32-E72D297353CC}">
              <c16:uniqueId val="{0000000F-3968-4B37-9944-8CF788F5B5A0}"/>
            </c:ext>
          </c:extLst>
        </c:ser>
        <c:ser>
          <c:idx val="12"/>
          <c:order val="12"/>
          <c:tx>
            <c:strRef>
              <c:f>'IS yealry'!$N$1</c:f>
              <c:strCache>
                <c:ptCount val="1"/>
                <c:pt idx="0">
                  <c:v>USA   </c:v>
                </c:pt>
              </c:strCache>
            </c:strRef>
          </c:tx>
          <c:spPr>
            <a:ln w="28575" cap="rnd">
              <a:solidFill>
                <a:schemeClr val="accent5"/>
              </a:solidFill>
              <a:round/>
            </a:ln>
            <a:effectLst/>
          </c:spPr>
          <c:marker>
            <c:symbol val="none"/>
          </c:marker>
          <c:dLbls>
            <c:dLbl>
              <c:idx val="0"/>
              <c:dLblPos val="l"/>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0-3968-4B37-9944-8CF788F5B5A0}"/>
                </c:ext>
              </c:extLst>
            </c:dLbl>
            <c:dLbl>
              <c:idx val="1"/>
              <c:delete val="1"/>
              <c:extLst>
                <c:ext xmlns:c15="http://schemas.microsoft.com/office/drawing/2012/chart" uri="{CE6537A1-D6FC-4f65-9D91-7224C49458BB}"/>
                <c:ext xmlns:c16="http://schemas.microsoft.com/office/drawing/2014/chart" uri="{C3380CC4-5D6E-409C-BE32-E72D297353CC}">
                  <c16:uniqueId val="{00000011-3968-4B37-9944-8CF788F5B5A0}"/>
                </c:ext>
              </c:extLst>
            </c:dLbl>
            <c:dLbl>
              <c:idx val="2"/>
              <c:delete val="1"/>
              <c:extLst>
                <c:ext xmlns:c15="http://schemas.microsoft.com/office/drawing/2012/chart" uri="{CE6537A1-D6FC-4f65-9D91-7224C49458BB}"/>
                <c:ext xmlns:c16="http://schemas.microsoft.com/office/drawing/2014/chart" uri="{C3380CC4-5D6E-409C-BE32-E72D297353CC}">
                  <c16:uniqueId val="{00000012-3968-4B37-9944-8CF788F5B5A0}"/>
                </c:ext>
              </c:extLst>
            </c:dLbl>
            <c:dLbl>
              <c:idx val="3"/>
              <c:dLblPos val="b"/>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3-3968-4B37-9944-8CF788F5B5A0}"/>
                </c:ext>
              </c:extLst>
            </c:dLbl>
            <c:dLbl>
              <c:idx val="4"/>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4-3968-4B37-9944-8CF788F5B5A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70C0"/>
                    </a:solidFill>
                    <a:latin typeface="+mn-lt"/>
                    <a:ea typeface="+mn-ea"/>
                    <a:cs typeface="+mn-cs"/>
                  </a:defRPr>
                </a:pPr>
                <a:endParaRPr lang="en-US"/>
              </a:p>
            </c:txPr>
            <c:dLblPos val="t"/>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'IS yealry'!$A$3:$A$7</c:f>
              <c:strCache>
                <c:ptCount val="5"/>
                <c:pt idx="0">
                  <c:v>2016-17</c:v>
                </c:pt>
                <c:pt idx="1">
                  <c:v>2017-18</c:v>
                </c:pt>
                <c:pt idx="2">
                  <c:v>2018-19</c:v>
                </c:pt>
                <c:pt idx="3">
                  <c:v>2019-20</c:v>
                </c:pt>
                <c:pt idx="4">
                  <c:v>2020-21</c:v>
                </c:pt>
              </c:strCache>
            </c:strRef>
          </c:cat>
          <c:val>
            <c:numRef>
              <c:f>'IS yealry'!$N$3:$N$7</c:f>
              <c:numCache>
                <c:formatCode>0%</c:formatCode>
                <c:ptCount val="5"/>
                <c:pt idx="0">
                  <c:v>0.31139198442933269</c:v>
                </c:pt>
                <c:pt idx="1">
                  <c:v>0.27388346129639385</c:v>
                </c:pt>
                <c:pt idx="2">
                  <c:v>0.25692733240825461</c:v>
                </c:pt>
                <c:pt idx="3">
                  <c:v>0.12619125304185869</c:v>
                </c:pt>
                <c:pt idx="4">
                  <c:v>0.27581487884260647</c:v>
                </c:pt>
              </c:numCache>
            </c:numRef>
          </c:val>
          <c:smooth val="0"/>
          <c:extLst>
            <c:ext xmlns:c16="http://schemas.microsoft.com/office/drawing/2014/chart" uri="{C3380CC4-5D6E-409C-BE32-E72D297353CC}">
              <c16:uniqueId val="{00000015-3968-4B37-9944-8CF788F5B5A0}"/>
            </c:ext>
          </c:extLst>
        </c:ser>
        <c:dLbls>
          <c:dLblPos val="t"/>
          <c:showLegendKey val="0"/>
          <c:showVal val="1"/>
          <c:showCatName val="0"/>
          <c:showSerName val="0"/>
          <c:showPercent val="0"/>
          <c:showBubbleSize val="0"/>
        </c:dLbls>
        <c:smooth val="0"/>
        <c:axId val="470226799"/>
        <c:axId val="470229295"/>
        <c:extLst>
          <c:ext xmlns:c15="http://schemas.microsoft.com/office/drawing/2012/chart" uri="{02D57815-91ED-43cb-92C2-25804820EDAC}">
            <c15:filteredLineSeries>
              <c15:ser>
                <c:idx val="0"/>
                <c:order val="0"/>
                <c:tx>
                  <c:strRef>
                    <c:extLst>
                      <c:ext uri="{02D57815-91ED-43cb-92C2-25804820EDAC}">
                        <c15:formulaRef>
                          <c15:sqref>'IS yealry'!$B$1</c15:sqref>
                        </c15:formulaRef>
                      </c:ext>
                    </c:extLst>
                    <c:strCache>
                      <c:ptCount val="1"/>
                      <c:pt idx="0">
                        <c:v>Australia</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c:ext uri="{02D57815-91ED-43cb-92C2-25804820EDAC}">
                        <c15:formulaRef>
                          <c15:sqref>'IS yealry'!$B$3:$B$7</c15:sqref>
                        </c15:formulaRef>
                      </c:ext>
                    </c:extLst>
                    <c:numCache>
                      <c:formatCode>#,##0</c:formatCode>
                      <c:ptCount val="5"/>
                      <c:pt idx="0">
                        <c:v>343035</c:v>
                      </c:pt>
                      <c:pt idx="1">
                        <c:v>378292</c:v>
                      </c:pt>
                      <c:pt idx="2">
                        <c:v>405742</c:v>
                      </c:pt>
                      <c:pt idx="3">
                        <c:v>340152</c:v>
                      </c:pt>
                      <c:pt idx="4">
                        <c:v>232750</c:v>
                      </c:pt>
                    </c:numCache>
                  </c:numRef>
                </c:val>
                <c:smooth val="0"/>
                <c:extLst>
                  <c:ext xmlns:c16="http://schemas.microsoft.com/office/drawing/2014/chart" uri="{C3380CC4-5D6E-409C-BE32-E72D297353CC}">
                    <c16:uniqueId val="{00000016-3968-4B37-9944-8CF788F5B5A0}"/>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'IS yealry'!$C$1</c15:sqref>
                        </c15:formulaRef>
                      </c:ext>
                    </c:extLst>
                    <c:strCache>
                      <c:ptCount val="1"/>
                      <c:pt idx="0">
                        <c:v>Australia </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yealry'!$C$3:$C$7</c15:sqref>
                        </c15:formulaRef>
                      </c:ext>
                    </c:extLst>
                    <c:numCache>
                      <c:formatCode>0%</c:formatCode>
                      <c:ptCount val="5"/>
                      <c:pt idx="0">
                        <c:v>0.10355643487911982</c:v>
                      </c:pt>
                      <c:pt idx="1">
                        <c:v>0.10277959974929672</c:v>
                      </c:pt>
                      <c:pt idx="2">
                        <c:v>7.256299366626838E-2</c:v>
                      </c:pt>
                      <c:pt idx="3">
                        <c:v>-0.16165445036501028</c:v>
                      </c:pt>
                      <c:pt idx="4">
                        <c:v>-0.31574707777699379</c:v>
                      </c:pt>
                    </c:numCache>
                  </c:numRef>
                </c:val>
                <c:smooth val="0"/>
                <c:extLst xmlns:c15="http://schemas.microsoft.com/office/drawing/2012/chart">
                  <c:ext xmlns:c16="http://schemas.microsoft.com/office/drawing/2014/chart" uri="{C3380CC4-5D6E-409C-BE32-E72D297353CC}">
                    <c16:uniqueId val="{00000017-3968-4B37-9944-8CF788F5B5A0}"/>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'IS yealry'!$D$1</c15:sqref>
                        </c15:formulaRef>
                      </c:ext>
                    </c:extLst>
                    <c:strCache>
                      <c:ptCount val="1"/>
                      <c:pt idx="0">
                        <c:v>Canada</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yealry'!$D$3:$D$7</c15:sqref>
                        </c15:formulaRef>
                      </c:ext>
                    </c:extLst>
                    <c:numCache>
                      <c:formatCode>_-* #,##0_-;\-* #,##0_-;_-* "-"??_-;_-@_-</c:formatCode>
                      <c:ptCount val="5"/>
                      <c:pt idx="0">
                        <c:v>315015</c:v>
                      </c:pt>
                      <c:pt idx="1">
                        <c:v>354415</c:v>
                      </c:pt>
                      <c:pt idx="2">
                        <c:v>401050</c:v>
                      </c:pt>
                      <c:pt idx="3">
                        <c:v>256270</c:v>
                      </c:pt>
                      <c:pt idx="4">
                        <c:v>284650</c:v>
                      </c:pt>
                    </c:numCache>
                  </c:numRef>
                </c:val>
                <c:smooth val="0"/>
                <c:extLst xmlns:c15="http://schemas.microsoft.com/office/drawing/2012/chart">
                  <c:ext xmlns:c16="http://schemas.microsoft.com/office/drawing/2014/chart" uri="{C3380CC4-5D6E-409C-BE32-E72D297353CC}">
                    <c16:uniqueId val="{00000018-3968-4B37-9944-8CF788F5B5A0}"/>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'IS yealry'!$E$1</c15:sqref>
                        </c15:formulaRef>
                      </c:ext>
                    </c:extLst>
                    <c:strCache>
                      <c:ptCount val="1"/>
                      <c:pt idx="0">
                        <c:v>Canada </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yealry'!$E$3:$E$7</c15:sqref>
                        </c15:formulaRef>
                      </c:ext>
                    </c:extLst>
                    <c:numCache>
                      <c:formatCode>0%</c:formatCode>
                      <c:ptCount val="5"/>
                      <c:pt idx="0">
                        <c:v>0.19192932006508004</c:v>
                      </c:pt>
                      <c:pt idx="1">
                        <c:v>0.12507340920273638</c:v>
                      </c:pt>
                      <c:pt idx="2">
                        <c:v>0.13158303119224637</c:v>
                      </c:pt>
                      <c:pt idx="3">
                        <c:v>-0.36100236878194741</c:v>
                      </c:pt>
                      <c:pt idx="4">
                        <c:v>0.11074257618917548</c:v>
                      </c:pt>
                    </c:numCache>
                  </c:numRef>
                </c:val>
                <c:smooth val="0"/>
                <c:extLst xmlns:c15="http://schemas.microsoft.com/office/drawing/2012/chart">
                  <c:ext xmlns:c16="http://schemas.microsoft.com/office/drawing/2014/chart" uri="{C3380CC4-5D6E-409C-BE32-E72D297353CC}">
                    <c16:uniqueId val="{00000019-3968-4B37-9944-8CF788F5B5A0}"/>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'IS yealry'!$F$1</c15:sqref>
                        </c15:formulaRef>
                      </c:ext>
                    </c:extLst>
                    <c:strCache>
                      <c:ptCount val="1"/>
                      <c:pt idx="0">
                        <c:v>UK</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yealry'!$F$3:$F$7</c15:sqref>
                        </c15:formulaRef>
                      </c:ext>
                    </c:extLst>
                    <c:numCache>
                      <c:formatCode>General</c:formatCode>
                      <c:ptCount val="5"/>
                      <c:pt idx="0">
                        <c:v>212292</c:v>
                      </c:pt>
                      <c:pt idx="1">
                        <c:v>229486</c:v>
                      </c:pt>
                      <c:pt idx="2">
                        <c:v>246541</c:v>
                      </c:pt>
                      <c:pt idx="3">
                        <c:v>174875</c:v>
                      </c:pt>
                      <c:pt idx="4">
                        <c:v>232443</c:v>
                      </c:pt>
                    </c:numCache>
                  </c:numRef>
                </c:val>
                <c:smooth val="0"/>
                <c:extLst xmlns:c15="http://schemas.microsoft.com/office/drawing/2012/chart">
                  <c:ext xmlns:c16="http://schemas.microsoft.com/office/drawing/2014/chart" uri="{C3380CC4-5D6E-409C-BE32-E72D297353CC}">
                    <c16:uniqueId val="{0000001A-3968-4B37-9944-8CF788F5B5A0}"/>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'IS yealry'!$G$1</c15:sqref>
                        </c15:formulaRef>
                      </c:ext>
                    </c:extLst>
                    <c:strCache>
                      <c:ptCount val="1"/>
                      <c:pt idx="0">
                        <c:v>UK </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yealry'!$G$3:$G$7</c15:sqref>
                        </c15:formulaRef>
                      </c:ext>
                    </c:extLst>
                    <c:numCache>
                      <c:formatCode>0%</c:formatCode>
                      <c:ptCount val="5"/>
                      <c:pt idx="1">
                        <c:v>8.099221826540802E-2</c:v>
                      </c:pt>
                      <c:pt idx="2">
                        <c:v>7.4318259065912523E-2</c:v>
                      </c:pt>
                      <c:pt idx="3">
                        <c:v>-0.29068593053488062</c:v>
                      </c:pt>
                      <c:pt idx="4">
                        <c:v>0.32919513938527517</c:v>
                      </c:pt>
                    </c:numCache>
                  </c:numRef>
                </c:val>
                <c:smooth val="0"/>
                <c:extLst xmlns:c15="http://schemas.microsoft.com/office/drawing/2012/chart">
                  <c:ext xmlns:c16="http://schemas.microsoft.com/office/drawing/2014/chart" uri="{C3380CC4-5D6E-409C-BE32-E72D297353CC}">
                    <c16:uniqueId val="{0000001B-3968-4B37-9944-8CF788F5B5A0}"/>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'IS yealry'!$H$1</c15:sqref>
                        </c15:formulaRef>
                      </c:ext>
                    </c:extLst>
                    <c:strCache>
                      <c:ptCount val="1"/>
                      <c:pt idx="0">
                        <c:v>USA</c:v>
                      </c:pt>
                    </c:strCache>
                  </c:strRef>
                </c:tx>
                <c:spPr>
                  <a:ln w="28575" cap="rnd">
                    <a:solidFill>
                      <a:schemeClr val="accent1">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yealry'!$H$3:$H$7</c15:sqref>
                        </c15:formulaRef>
                      </c:ext>
                    </c:extLst>
                    <c:numCache>
                      <c:formatCode>_-* #,##0_-;\-* #,##0_-;_-* "-"??_-;_-@_-</c:formatCode>
                      <c:ptCount val="5"/>
                      <c:pt idx="0">
                        <c:v>393573</c:v>
                      </c:pt>
                      <c:pt idx="1">
                        <c:v>362929</c:v>
                      </c:pt>
                      <c:pt idx="2">
                        <c:v>364204</c:v>
                      </c:pt>
                      <c:pt idx="3">
                        <c:v>111387</c:v>
                      </c:pt>
                      <c:pt idx="4">
                        <c:v>285587</c:v>
                      </c:pt>
                    </c:numCache>
                  </c:numRef>
                </c:val>
                <c:smooth val="0"/>
                <c:extLst xmlns:c15="http://schemas.microsoft.com/office/drawing/2012/chart">
                  <c:ext xmlns:c16="http://schemas.microsoft.com/office/drawing/2014/chart" uri="{C3380CC4-5D6E-409C-BE32-E72D297353CC}">
                    <c16:uniqueId val="{0000001C-3968-4B37-9944-8CF788F5B5A0}"/>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'IS yealry'!$I$1</c15:sqref>
                        </c15:formulaRef>
                      </c:ext>
                    </c:extLst>
                    <c:strCache>
                      <c:ptCount val="1"/>
                      <c:pt idx="0">
                        <c:v>USA </c:v>
                      </c:pt>
                    </c:strCache>
                  </c:strRef>
                </c:tx>
                <c:spPr>
                  <a:ln w="28575" cap="rnd">
                    <a:solidFill>
                      <a:schemeClr val="accent2">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yealry'!$I$3:$I$7</c15:sqref>
                        </c15:formulaRef>
                      </c:ext>
                    </c:extLst>
                    <c:numCache>
                      <c:formatCode>0%</c:formatCode>
                      <c:ptCount val="5"/>
                      <c:pt idx="1">
                        <c:v>-7.7861032133809988E-2</c:v>
                      </c:pt>
                      <c:pt idx="2">
                        <c:v>3.5130838263131357E-3</c:v>
                      </c:pt>
                      <c:pt idx="3">
                        <c:v>-0.69416316130520261</c:v>
                      </c:pt>
                      <c:pt idx="4">
                        <c:v>1.5639167945990107</c:v>
                      </c:pt>
                    </c:numCache>
                  </c:numRef>
                </c:val>
                <c:smooth val="0"/>
                <c:extLst xmlns:c15="http://schemas.microsoft.com/office/drawing/2012/chart">
                  <c:ext xmlns:c16="http://schemas.microsoft.com/office/drawing/2014/chart" uri="{C3380CC4-5D6E-409C-BE32-E72D297353CC}">
                    <c16:uniqueId val="{0000001D-3968-4B37-9944-8CF788F5B5A0}"/>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'IS yealry'!$J$1</c15:sqref>
                        </c15:formulaRef>
                      </c:ext>
                    </c:extLst>
                    <c:strCache>
                      <c:ptCount val="1"/>
                      <c:pt idx="0">
                        <c:v>Total</c:v>
                      </c:pt>
                    </c:strCache>
                  </c:strRef>
                </c:tx>
                <c:spPr>
                  <a:ln w="28575" cap="rnd">
                    <a:solidFill>
                      <a:schemeClr val="accent3">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yealry'!$J$3:$J$7</c15:sqref>
                        </c15:formulaRef>
                      </c:ext>
                    </c:extLst>
                    <c:numCache>
                      <c:formatCode>_-* #,##0_-;\-* #,##0_-;_-* "-"??_-;_-@_-</c:formatCode>
                      <c:ptCount val="5"/>
                      <c:pt idx="0">
                        <c:v>1263915</c:v>
                      </c:pt>
                      <c:pt idx="1">
                        <c:v>1325122</c:v>
                      </c:pt>
                      <c:pt idx="2">
                        <c:v>1417537</c:v>
                      </c:pt>
                      <c:pt idx="3">
                        <c:v>882684</c:v>
                      </c:pt>
                      <c:pt idx="4">
                        <c:v>1035430</c:v>
                      </c:pt>
                    </c:numCache>
                  </c:numRef>
                </c:val>
                <c:smooth val="0"/>
                <c:extLst xmlns:c15="http://schemas.microsoft.com/office/drawing/2012/chart">
                  <c:ext xmlns:c16="http://schemas.microsoft.com/office/drawing/2014/chart" uri="{C3380CC4-5D6E-409C-BE32-E72D297353CC}">
                    <c16:uniqueId val="{0000001E-3968-4B37-9944-8CF788F5B5A0}"/>
                  </c:ext>
                </c:extLst>
              </c15:ser>
            </c15:filteredLineSeries>
          </c:ext>
        </c:extLst>
      </c:lineChart>
      <c:catAx>
        <c:axId val="470226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70229295"/>
        <c:crosses val="autoZero"/>
        <c:auto val="1"/>
        <c:lblAlgn val="ctr"/>
        <c:lblOffset val="100"/>
        <c:noMultiLvlLbl val="0"/>
      </c:catAx>
      <c:valAx>
        <c:axId val="470229295"/>
        <c:scaling>
          <c:orientation val="minMax"/>
        </c:scaling>
        <c:delete val="1"/>
        <c:axPos val="l"/>
        <c:numFmt formatCode="0%" sourceLinked="1"/>
        <c:majorTickMark val="none"/>
        <c:minorTickMark val="none"/>
        <c:tickLblPos val="nextTo"/>
        <c:crossAx val="470226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2400" b="0" i="0" u="none" strike="noStrike" kern="1200" spc="0" baseline="0">
                <a:solidFill>
                  <a:prstClr val="black">
                    <a:lumMod val="65000"/>
                    <a:lumOff val="35000"/>
                  </a:prstClr>
                </a:solidFill>
                <a:latin typeface="+mn-lt"/>
                <a:ea typeface="+mn-ea"/>
                <a:cs typeface="+mn-cs"/>
              </a:defRPr>
            </a:pPr>
            <a:r>
              <a:rPr lang="en-AU" sz="2400" b="0" i="0" u="none" strike="noStrike" kern="1200" spc="0" baseline="0" dirty="0">
                <a:solidFill>
                  <a:prstClr val="black">
                    <a:lumMod val="65000"/>
                    <a:lumOff val="35000"/>
                  </a:prstClr>
                </a:solidFill>
                <a:latin typeface="+mn-lt"/>
                <a:ea typeface="+mn-ea"/>
                <a:cs typeface="+mn-cs"/>
              </a:rPr>
              <a:t>Australia’s Education Export Partners</a:t>
            </a:r>
          </a:p>
        </c:rich>
      </c:tx>
      <c:overlay val="0"/>
      <c:spPr>
        <a:noFill/>
        <a:ln>
          <a:noFill/>
        </a:ln>
        <a:effectLst/>
      </c:spPr>
      <c:txPr>
        <a:bodyPr rot="0" spcFirstLastPara="1" vertOverflow="ellipsis" vert="horz" wrap="square" anchor="ctr" anchorCtr="1"/>
        <a:lstStyle/>
        <a:p>
          <a:pPr algn="ctr" rtl="0">
            <a:defRPr sz="2400"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lineChart>
        <c:grouping val="standard"/>
        <c:varyColors val="0"/>
        <c:ser>
          <c:idx val="0"/>
          <c:order val="0"/>
          <c:tx>
            <c:strRef>
              <c:f>Sheet1!$A$8</c:f>
              <c:strCache>
                <c:ptCount val="1"/>
                <c:pt idx="0">
                  <c:v>China</c:v>
                </c:pt>
              </c:strCache>
            </c:strRef>
          </c:tx>
          <c:spPr>
            <a:ln w="28575" cap="rnd">
              <a:solidFill>
                <a:schemeClr val="accent1"/>
              </a:solidFill>
              <a:round/>
            </a:ln>
            <a:effectLst/>
          </c:spPr>
          <c:marker>
            <c:symbol val="none"/>
          </c:marker>
          <c:cat>
            <c:numRef>
              <c:f>Sheet1!$B$7:$H$7</c:f>
              <c:numCache>
                <c:formatCode>General</c:formatCode>
                <c:ptCount val="7"/>
                <c:pt idx="0">
                  <c:v>2015</c:v>
                </c:pt>
                <c:pt idx="1">
                  <c:v>2016</c:v>
                </c:pt>
                <c:pt idx="2">
                  <c:v>2017</c:v>
                </c:pt>
                <c:pt idx="3">
                  <c:v>2018</c:v>
                </c:pt>
                <c:pt idx="4">
                  <c:v>2019</c:v>
                </c:pt>
                <c:pt idx="5">
                  <c:v>2020</c:v>
                </c:pt>
                <c:pt idx="6">
                  <c:v>2021</c:v>
                </c:pt>
              </c:numCache>
            </c:numRef>
          </c:cat>
          <c:val>
            <c:numRef>
              <c:f>Sheet1!$B$8:$H$8</c:f>
              <c:numCache>
                <c:formatCode>_-* #,##0_-;\-* #,##0_-;_-* "-"??_-;_-@_-</c:formatCode>
                <c:ptCount val="7"/>
                <c:pt idx="0" formatCode="General">
                  <c:v>34642</c:v>
                </c:pt>
                <c:pt idx="1">
                  <c:v>38880</c:v>
                </c:pt>
                <c:pt idx="2">
                  <c:v>40925</c:v>
                </c:pt>
                <c:pt idx="3" formatCode="#,##0">
                  <c:v>39640</c:v>
                </c:pt>
                <c:pt idx="4" formatCode="#,##0">
                  <c:v>42052</c:v>
                </c:pt>
                <c:pt idx="5" formatCode="#,##0">
                  <c:v>38454</c:v>
                </c:pt>
                <c:pt idx="6" formatCode="_-* #,##0.0_-;\-* #,##0.0_-;_-* &quot;-&quot;??_-;_-@_-">
                  <c:v>6921.7199999999993</c:v>
                </c:pt>
              </c:numCache>
            </c:numRef>
          </c:val>
          <c:smooth val="0"/>
          <c:extLst>
            <c:ext xmlns:c16="http://schemas.microsoft.com/office/drawing/2014/chart" uri="{C3380CC4-5D6E-409C-BE32-E72D297353CC}">
              <c16:uniqueId val="{00000000-4685-4676-B183-F2117F929213}"/>
            </c:ext>
          </c:extLst>
        </c:ser>
        <c:ser>
          <c:idx val="1"/>
          <c:order val="1"/>
          <c:tx>
            <c:strRef>
              <c:f>Sheet1!$A$9</c:f>
              <c:strCache>
                <c:ptCount val="1"/>
                <c:pt idx="0">
                  <c:v>India</c:v>
                </c:pt>
              </c:strCache>
            </c:strRef>
          </c:tx>
          <c:spPr>
            <a:ln w="28575" cap="rnd">
              <a:solidFill>
                <a:schemeClr val="accent2"/>
              </a:solidFill>
              <a:round/>
            </a:ln>
            <a:effectLst/>
          </c:spPr>
          <c:marker>
            <c:symbol val="none"/>
          </c:marker>
          <c:cat>
            <c:numRef>
              <c:f>Sheet1!$B$7:$H$7</c:f>
              <c:numCache>
                <c:formatCode>General</c:formatCode>
                <c:ptCount val="7"/>
                <c:pt idx="0">
                  <c:v>2015</c:v>
                </c:pt>
                <c:pt idx="1">
                  <c:v>2016</c:v>
                </c:pt>
                <c:pt idx="2">
                  <c:v>2017</c:v>
                </c:pt>
                <c:pt idx="3">
                  <c:v>2018</c:v>
                </c:pt>
                <c:pt idx="4">
                  <c:v>2019</c:v>
                </c:pt>
                <c:pt idx="5">
                  <c:v>2020</c:v>
                </c:pt>
                <c:pt idx="6">
                  <c:v>2021</c:v>
                </c:pt>
              </c:numCache>
            </c:numRef>
          </c:cat>
          <c:val>
            <c:numRef>
              <c:f>Sheet1!$B$9:$H$9</c:f>
              <c:numCache>
                <c:formatCode>_-* #,##0_-;\-* #,##0_-;_-* "-"??_-;_-@_-</c:formatCode>
                <c:ptCount val="7"/>
                <c:pt idx="0" formatCode="General">
                  <c:v>13665</c:v>
                </c:pt>
                <c:pt idx="1">
                  <c:v>15763</c:v>
                </c:pt>
                <c:pt idx="2">
                  <c:v>19189</c:v>
                </c:pt>
                <c:pt idx="3" formatCode="#,##0">
                  <c:v>29820</c:v>
                </c:pt>
                <c:pt idx="4" formatCode="#,##0">
                  <c:v>31860</c:v>
                </c:pt>
                <c:pt idx="5" formatCode="#,##0">
                  <c:v>24402</c:v>
                </c:pt>
                <c:pt idx="6" formatCode="_-* #,##0.0_-;\-* #,##0.0_-;_-* &quot;-&quot;??_-;_-@_-">
                  <c:v>3660.2999999999997</c:v>
                </c:pt>
              </c:numCache>
            </c:numRef>
          </c:val>
          <c:smooth val="0"/>
          <c:extLst>
            <c:ext xmlns:c16="http://schemas.microsoft.com/office/drawing/2014/chart" uri="{C3380CC4-5D6E-409C-BE32-E72D297353CC}">
              <c16:uniqueId val="{00000001-4685-4676-B183-F2117F929213}"/>
            </c:ext>
          </c:extLst>
        </c:ser>
        <c:ser>
          <c:idx val="2"/>
          <c:order val="2"/>
          <c:tx>
            <c:strRef>
              <c:f>Sheet1!$A$10</c:f>
              <c:strCache>
                <c:ptCount val="1"/>
                <c:pt idx="0">
                  <c:v>Nepal</c:v>
                </c:pt>
              </c:strCache>
            </c:strRef>
          </c:tx>
          <c:spPr>
            <a:ln w="28575" cap="rnd">
              <a:solidFill>
                <a:schemeClr val="accent3"/>
              </a:solidFill>
              <a:round/>
            </a:ln>
            <a:effectLst/>
          </c:spPr>
          <c:marker>
            <c:symbol val="none"/>
          </c:marker>
          <c:cat>
            <c:numRef>
              <c:f>Sheet1!$B$7:$H$7</c:f>
              <c:numCache>
                <c:formatCode>General</c:formatCode>
                <c:ptCount val="7"/>
                <c:pt idx="0">
                  <c:v>2015</c:v>
                </c:pt>
                <c:pt idx="1">
                  <c:v>2016</c:v>
                </c:pt>
                <c:pt idx="2">
                  <c:v>2017</c:v>
                </c:pt>
                <c:pt idx="3">
                  <c:v>2018</c:v>
                </c:pt>
                <c:pt idx="4">
                  <c:v>2019</c:v>
                </c:pt>
                <c:pt idx="5">
                  <c:v>2020</c:v>
                </c:pt>
                <c:pt idx="6">
                  <c:v>2021</c:v>
                </c:pt>
              </c:numCache>
            </c:numRef>
          </c:cat>
          <c:val>
            <c:numRef>
              <c:f>Sheet1!$B$10:$H$10</c:f>
              <c:numCache>
                <c:formatCode>_-* #,##0_-;\-* #,##0_-;_-* "-"??_-;_-@_-</c:formatCode>
                <c:ptCount val="7"/>
                <c:pt idx="0" formatCode="General">
                  <c:v>4445</c:v>
                </c:pt>
                <c:pt idx="1">
                  <c:v>7802</c:v>
                </c:pt>
                <c:pt idx="2">
                  <c:v>9844</c:v>
                </c:pt>
                <c:pt idx="3" formatCode="#,##0">
                  <c:v>14621</c:v>
                </c:pt>
                <c:pt idx="4" formatCode="#,##0">
                  <c:v>12684</c:v>
                </c:pt>
                <c:pt idx="5" formatCode="#,##0">
                  <c:v>9333</c:v>
                </c:pt>
                <c:pt idx="6" formatCode="_-* #,##0.0_-;\-* #,##0.0_-;_-* &quot;-&quot;??_-;_-@_-">
                  <c:v>1399.95</c:v>
                </c:pt>
              </c:numCache>
            </c:numRef>
          </c:val>
          <c:smooth val="0"/>
          <c:extLst>
            <c:ext xmlns:c16="http://schemas.microsoft.com/office/drawing/2014/chart" uri="{C3380CC4-5D6E-409C-BE32-E72D297353CC}">
              <c16:uniqueId val="{00000002-4685-4676-B183-F2117F929213}"/>
            </c:ext>
          </c:extLst>
        </c:ser>
        <c:ser>
          <c:idx val="3"/>
          <c:order val="3"/>
          <c:tx>
            <c:strRef>
              <c:f>Sheet1!$A$11</c:f>
              <c:strCache>
                <c:ptCount val="1"/>
                <c:pt idx="0">
                  <c:v>Brazil</c:v>
                </c:pt>
              </c:strCache>
            </c:strRef>
          </c:tx>
          <c:spPr>
            <a:ln w="28575" cap="rnd">
              <a:solidFill>
                <a:schemeClr val="accent4"/>
              </a:solidFill>
              <a:round/>
            </a:ln>
            <a:effectLst/>
          </c:spPr>
          <c:marker>
            <c:symbol val="none"/>
          </c:marker>
          <c:cat>
            <c:numRef>
              <c:f>Sheet1!$B$7:$H$7</c:f>
              <c:numCache>
                <c:formatCode>General</c:formatCode>
                <c:ptCount val="7"/>
                <c:pt idx="0">
                  <c:v>2015</c:v>
                </c:pt>
                <c:pt idx="1">
                  <c:v>2016</c:v>
                </c:pt>
                <c:pt idx="2">
                  <c:v>2017</c:v>
                </c:pt>
                <c:pt idx="3">
                  <c:v>2018</c:v>
                </c:pt>
                <c:pt idx="4">
                  <c:v>2019</c:v>
                </c:pt>
                <c:pt idx="5">
                  <c:v>2020</c:v>
                </c:pt>
                <c:pt idx="6">
                  <c:v>2021</c:v>
                </c:pt>
              </c:numCache>
            </c:numRef>
          </c:cat>
          <c:val>
            <c:numRef>
              <c:f>Sheet1!$B$11:$H$11</c:f>
              <c:numCache>
                <c:formatCode>_-* #,##0_-;\-* #,##0_-;_-* "-"??_-;_-@_-</c:formatCode>
                <c:ptCount val="7"/>
                <c:pt idx="0" formatCode="General">
                  <c:v>7638</c:v>
                </c:pt>
                <c:pt idx="1">
                  <c:v>9438</c:v>
                </c:pt>
                <c:pt idx="2">
                  <c:v>10374</c:v>
                </c:pt>
                <c:pt idx="3" formatCode="#,##0">
                  <c:v>9246</c:v>
                </c:pt>
                <c:pt idx="4" formatCode="#,##0">
                  <c:v>9781</c:v>
                </c:pt>
                <c:pt idx="5" formatCode="#,##0">
                  <c:v>16435</c:v>
                </c:pt>
                <c:pt idx="6" formatCode="_-* #,##0.0_-;\-* #,##0.0_-;_-* &quot;-&quot;??_-;_-@_-">
                  <c:v>8710.5500000000011</c:v>
                </c:pt>
              </c:numCache>
            </c:numRef>
          </c:val>
          <c:smooth val="0"/>
          <c:extLst>
            <c:ext xmlns:c16="http://schemas.microsoft.com/office/drawing/2014/chart" uri="{C3380CC4-5D6E-409C-BE32-E72D297353CC}">
              <c16:uniqueId val="{00000003-4685-4676-B183-F2117F929213}"/>
            </c:ext>
          </c:extLst>
        </c:ser>
        <c:ser>
          <c:idx val="4"/>
          <c:order val="4"/>
          <c:tx>
            <c:strRef>
              <c:f>Sheet1!$A$12</c:f>
              <c:strCache>
                <c:ptCount val="1"/>
                <c:pt idx="0">
                  <c:v>Colombia</c:v>
                </c:pt>
              </c:strCache>
            </c:strRef>
          </c:tx>
          <c:spPr>
            <a:ln w="28575" cap="rnd">
              <a:solidFill>
                <a:schemeClr val="accent5"/>
              </a:solidFill>
              <a:round/>
            </a:ln>
            <a:effectLst/>
          </c:spPr>
          <c:marker>
            <c:symbol val="none"/>
          </c:marker>
          <c:cat>
            <c:numRef>
              <c:f>Sheet1!$B$7:$H$7</c:f>
              <c:numCache>
                <c:formatCode>General</c:formatCode>
                <c:ptCount val="7"/>
                <c:pt idx="0">
                  <c:v>2015</c:v>
                </c:pt>
                <c:pt idx="1">
                  <c:v>2016</c:v>
                </c:pt>
                <c:pt idx="2">
                  <c:v>2017</c:v>
                </c:pt>
                <c:pt idx="3">
                  <c:v>2018</c:v>
                </c:pt>
                <c:pt idx="4">
                  <c:v>2019</c:v>
                </c:pt>
                <c:pt idx="5">
                  <c:v>2020</c:v>
                </c:pt>
                <c:pt idx="6">
                  <c:v>2021</c:v>
                </c:pt>
              </c:numCache>
            </c:numRef>
          </c:cat>
          <c:val>
            <c:numRef>
              <c:f>Sheet1!$B$12:$H$12</c:f>
              <c:numCache>
                <c:formatCode>_-* #,##0_-;\-* #,##0_-;_-* "-"??_-;_-@_-</c:formatCode>
                <c:ptCount val="7"/>
                <c:pt idx="0" formatCode="General">
                  <c:v>4008</c:v>
                </c:pt>
                <c:pt idx="1">
                  <c:v>4551</c:v>
                </c:pt>
                <c:pt idx="2">
                  <c:v>5321</c:v>
                </c:pt>
                <c:pt idx="3" formatCode="#,##0">
                  <c:v>7120</c:v>
                </c:pt>
                <c:pt idx="4" formatCode="#,##0">
                  <c:v>8744</c:v>
                </c:pt>
                <c:pt idx="5" formatCode="#,##0">
                  <c:v>15473</c:v>
                </c:pt>
                <c:pt idx="6" formatCode="_-* #,##0.0_-;\-* #,##0.0_-;_-* &quot;-&quot;??_-;_-@_-">
                  <c:v>8045.96</c:v>
                </c:pt>
              </c:numCache>
            </c:numRef>
          </c:val>
          <c:smooth val="0"/>
          <c:extLst>
            <c:ext xmlns:c16="http://schemas.microsoft.com/office/drawing/2014/chart" uri="{C3380CC4-5D6E-409C-BE32-E72D297353CC}">
              <c16:uniqueId val="{00000004-4685-4676-B183-F2117F929213}"/>
            </c:ext>
          </c:extLst>
        </c:ser>
        <c:ser>
          <c:idx val="5"/>
          <c:order val="5"/>
          <c:tx>
            <c:strRef>
              <c:f>Sheet1!$A$13</c:f>
              <c:strCache>
                <c:ptCount val="1"/>
                <c:pt idx="0">
                  <c:v>Vietnam</c:v>
                </c:pt>
              </c:strCache>
            </c:strRef>
          </c:tx>
          <c:spPr>
            <a:ln w="28575" cap="rnd">
              <a:solidFill>
                <a:schemeClr val="accent6"/>
              </a:solidFill>
              <a:round/>
            </a:ln>
            <a:effectLst/>
          </c:spPr>
          <c:marker>
            <c:symbol val="none"/>
          </c:marker>
          <c:cat>
            <c:numRef>
              <c:f>Sheet1!$B$7:$H$7</c:f>
              <c:numCache>
                <c:formatCode>General</c:formatCode>
                <c:ptCount val="7"/>
                <c:pt idx="0">
                  <c:v>2015</c:v>
                </c:pt>
                <c:pt idx="1">
                  <c:v>2016</c:v>
                </c:pt>
                <c:pt idx="2">
                  <c:v>2017</c:v>
                </c:pt>
                <c:pt idx="3">
                  <c:v>2018</c:v>
                </c:pt>
                <c:pt idx="4">
                  <c:v>2019</c:v>
                </c:pt>
                <c:pt idx="5">
                  <c:v>2020</c:v>
                </c:pt>
                <c:pt idx="6">
                  <c:v>2021</c:v>
                </c:pt>
              </c:numCache>
            </c:numRef>
          </c:cat>
          <c:val>
            <c:numRef>
              <c:f>Sheet1!$B$13:$H$13</c:f>
              <c:numCache>
                <c:formatCode>_-* #,##0_-;\-* #,##0_-;_-* "-"??_-;_-@_-</c:formatCode>
                <c:ptCount val="7"/>
                <c:pt idx="0" formatCode="General">
                  <c:v>4644</c:v>
                </c:pt>
                <c:pt idx="1">
                  <c:v>5017</c:v>
                </c:pt>
                <c:pt idx="2">
                  <c:v>5267</c:v>
                </c:pt>
                <c:pt idx="3" formatCode="#,##0">
                  <c:v>5366</c:v>
                </c:pt>
                <c:pt idx="4" formatCode="#,##0">
                  <c:v>6289</c:v>
                </c:pt>
                <c:pt idx="5" formatCode="#,##0">
                  <c:v>5107</c:v>
                </c:pt>
                <c:pt idx="6" formatCode="_-* #,##0.0_-;\-* #,##0.0_-;_-* &quot;-&quot;??_-;_-@_-">
                  <c:v>1889.59</c:v>
                </c:pt>
              </c:numCache>
            </c:numRef>
          </c:val>
          <c:smooth val="0"/>
          <c:extLst>
            <c:ext xmlns:c16="http://schemas.microsoft.com/office/drawing/2014/chart" uri="{C3380CC4-5D6E-409C-BE32-E72D297353CC}">
              <c16:uniqueId val="{00000005-4685-4676-B183-F2117F929213}"/>
            </c:ext>
          </c:extLst>
        </c:ser>
        <c:dLbls>
          <c:showLegendKey val="0"/>
          <c:showVal val="0"/>
          <c:showCatName val="0"/>
          <c:showSerName val="0"/>
          <c:showPercent val="0"/>
          <c:showBubbleSize val="0"/>
        </c:dLbls>
        <c:smooth val="0"/>
        <c:axId val="1772163391"/>
        <c:axId val="1772163807"/>
      </c:lineChart>
      <c:catAx>
        <c:axId val="1772163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2163807"/>
        <c:crosses val="autoZero"/>
        <c:auto val="1"/>
        <c:lblAlgn val="ctr"/>
        <c:lblOffset val="100"/>
        <c:noMultiLvlLbl val="0"/>
      </c:catAx>
      <c:valAx>
        <c:axId val="177216380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772163391"/>
        <c:crosses val="autoZero"/>
        <c:crossBetween val="between"/>
        <c:dispUnits>
          <c:builtInUnit val="thousands"/>
        </c:dispUnits>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AU" sz="1800" b="0" i="0" baseline="0">
                <a:effectLst/>
              </a:rPr>
              <a:t>Chinese Students Australia</a:t>
            </a:r>
            <a:endParaRPr lang="en-AU">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manualLayout>
          <c:layoutTarget val="inner"/>
          <c:xMode val="edge"/>
          <c:yMode val="edge"/>
          <c:x val="0.11320144356955379"/>
          <c:y val="0.17780110819480899"/>
          <c:w val="0.85624300087489069"/>
          <c:h val="0.71013852435112279"/>
        </c:manualLayout>
      </c:layout>
      <c:lineChart>
        <c:grouping val="standard"/>
        <c:varyColors val="0"/>
        <c:ser>
          <c:idx val="0"/>
          <c:order val="0"/>
          <c:tx>
            <c:strRef>
              <c:f>Sheet1!$B$3</c:f>
              <c:strCache>
                <c:ptCount val="1"/>
                <c:pt idx="0">
                  <c:v>China</c:v>
                </c:pt>
              </c:strCache>
            </c:strRef>
          </c:tx>
          <c:spPr>
            <a:ln w="28575" cap="rnd">
              <a:solidFill>
                <a:schemeClr val="accent1"/>
              </a:solidFill>
              <a:round/>
            </a:ln>
            <a:effectLst/>
          </c:spPr>
          <c:marker>
            <c:symbol val="none"/>
          </c:marker>
          <c:cat>
            <c:strRef>
              <c:f>(Sheet1!$A$15,Sheet1!$A$16:$A$19)</c:f>
              <c:strCache>
                <c:ptCount val="5"/>
                <c:pt idx="0">
                  <c:v>2016-17</c:v>
                </c:pt>
                <c:pt idx="1">
                  <c:v>2017-18</c:v>
                </c:pt>
                <c:pt idx="2">
                  <c:v>2018-19</c:v>
                </c:pt>
                <c:pt idx="3">
                  <c:v>2019-20</c:v>
                </c:pt>
                <c:pt idx="4">
                  <c:v>2020-21</c:v>
                </c:pt>
              </c:strCache>
            </c:strRef>
          </c:cat>
          <c:val>
            <c:numRef>
              <c:f>(Sheet1!$B$15,Sheet1!$B$16:$B$19)</c:f>
              <c:numCache>
                <c:formatCode>General</c:formatCode>
                <c:ptCount val="5"/>
                <c:pt idx="0">
                  <c:v>64098</c:v>
                </c:pt>
                <c:pt idx="1">
                  <c:v>68316</c:v>
                </c:pt>
                <c:pt idx="2">
                  <c:v>68242</c:v>
                </c:pt>
                <c:pt idx="3">
                  <c:v>54346</c:v>
                </c:pt>
                <c:pt idx="4">
                  <c:v>45071</c:v>
                </c:pt>
              </c:numCache>
            </c:numRef>
          </c:val>
          <c:smooth val="0"/>
          <c:extLst>
            <c:ext xmlns:c16="http://schemas.microsoft.com/office/drawing/2014/chart" uri="{C3380CC4-5D6E-409C-BE32-E72D297353CC}">
              <c16:uniqueId val="{00000000-D723-44D4-A877-A6EC005F7B5E}"/>
            </c:ext>
          </c:extLst>
        </c:ser>
        <c:dLbls>
          <c:showLegendKey val="0"/>
          <c:showVal val="0"/>
          <c:showCatName val="0"/>
          <c:showSerName val="0"/>
          <c:showPercent val="0"/>
          <c:showBubbleSize val="0"/>
        </c:dLbls>
        <c:smooth val="0"/>
        <c:axId val="701004688"/>
        <c:axId val="701002448"/>
      </c:lineChart>
      <c:catAx>
        <c:axId val="701004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1002448"/>
        <c:crosses val="autoZero"/>
        <c:auto val="1"/>
        <c:lblAlgn val="ctr"/>
        <c:lblOffset val="100"/>
        <c:noMultiLvlLbl val="0"/>
      </c:catAx>
      <c:valAx>
        <c:axId val="701002448"/>
        <c:scaling>
          <c:orientation val="minMax"/>
          <c:min val="300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1004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dirty="0"/>
              <a:t>Indian</a:t>
            </a:r>
            <a:r>
              <a:rPr lang="en-AU" baseline="0" dirty="0"/>
              <a:t> Students Australia</a:t>
            </a:r>
            <a:endParaRPr lang="en-AU" dirty="0"/>
          </a:p>
        </c:rich>
      </c:tx>
      <c:overlay val="0"/>
      <c:spPr>
        <a:noFill/>
        <a:ln>
          <a:noFill/>
        </a:ln>
        <a:effectLst/>
      </c:spPr>
    </c:title>
    <c:autoTitleDeleted val="0"/>
    <c:plotArea>
      <c:layout>
        <c:manualLayout>
          <c:layoutTarget val="inner"/>
          <c:xMode val="edge"/>
          <c:yMode val="edge"/>
          <c:x val="0.11320144356955379"/>
          <c:y val="0.15680555555555556"/>
          <c:w val="0.85624300087489069"/>
          <c:h val="0.73113407699037625"/>
        </c:manualLayout>
      </c:layout>
      <c:lineChart>
        <c:grouping val="standard"/>
        <c:varyColors val="0"/>
        <c:ser>
          <c:idx val="1"/>
          <c:order val="0"/>
          <c:spPr>
            <a:ln>
              <a:solidFill>
                <a:schemeClr val="bg1">
                  <a:lumMod val="65000"/>
                </a:schemeClr>
              </a:solidFill>
            </a:ln>
          </c:spPr>
          <c:marker>
            <c:symbol val="none"/>
          </c:marker>
          <c:cat>
            <c:numRef>
              <c:f>Sheet1!$D$12:$D$16</c:f>
              <c:numCache>
                <c:formatCode>General</c:formatCode>
                <c:ptCount val="5"/>
                <c:pt idx="0">
                  <c:v>2017</c:v>
                </c:pt>
                <c:pt idx="1">
                  <c:v>2018</c:v>
                </c:pt>
                <c:pt idx="2">
                  <c:v>2019</c:v>
                </c:pt>
                <c:pt idx="3">
                  <c:v>2020</c:v>
                </c:pt>
                <c:pt idx="4">
                  <c:v>2021</c:v>
                </c:pt>
              </c:numCache>
            </c:numRef>
          </c:cat>
          <c:val>
            <c:numRef>
              <c:f>Sheet1!$E$12:$E$16</c:f>
              <c:numCache>
                <c:formatCode>General</c:formatCode>
                <c:ptCount val="5"/>
                <c:pt idx="0">
                  <c:v>25118</c:v>
                </c:pt>
                <c:pt idx="1">
                  <c:v>35606</c:v>
                </c:pt>
                <c:pt idx="2">
                  <c:v>47097</c:v>
                </c:pt>
                <c:pt idx="3">
                  <c:v>32603</c:v>
                </c:pt>
                <c:pt idx="4">
                  <c:v>24888</c:v>
                </c:pt>
              </c:numCache>
            </c:numRef>
          </c:val>
          <c:smooth val="0"/>
          <c:extLst>
            <c:ext xmlns:c16="http://schemas.microsoft.com/office/drawing/2014/chart" uri="{C3380CC4-5D6E-409C-BE32-E72D297353CC}">
              <c16:uniqueId val="{00000000-15AB-4D4B-AE7D-D7F83E7F3DF5}"/>
            </c:ext>
          </c:extLst>
        </c:ser>
        <c:ser>
          <c:idx val="0"/>
          <c:order val="1"/>
          <c:spPr>
            <a:ln w="28575" cap="rnd">
              <a:solidFill>
                <a:schemeClr val="bg1">
                  <a:lumMod val="65000"/>
                </a:schemeClr>
              </a:solidFill>
              <a:round/>
            </a:ln>
            <a:effectLst/>
          </c:spPr>
          <c:marker>
            <c:symbol val="none"/>
          </c:marker>
          <c:cat>
            <c:numRef>
              <c:f>Sheet1!$D$12:$D$16</c:f>
              <c:numCache>
                <c:formatCode>General</c:formatCode>
                <c:ptCount val="5"/>
                <c:pt idx="0">
                  <c:v>2017</c:v>
                </c:pt>
                <c:pt idx="1">
                  <c:v>2018</c:v>
                </c:pt>
                <c:pt idx="2">
                  <c:v>2019</c:v>
                </c:pt>
                <c:pt idx="3">
                  <c:v>2020</c:v>
                </c:pt>
                <c:pt idx="4">
                  <c:v>2021</c:v>
                </c:pt>
              </c:numCache>
            </c:numRef>
          </c:cat>
          <c:val>
            <c:numRef>
              <c:f>Sheet1!$E$12:$E$16</c:f>
              <c:numCache>
                <c:formatCode>General</c:formatCode>
                <c:ptCount val="5"/>
                <c:pt idx="0">
                  <c:v>25118</c:v>
                </c:pt>
                <c:pt idx="1">
                  <c:v>35606</c:v>
                </c:pt>
                <c:pt idx="2">
                  <c:v>47097</c:v>
                </c:pt>
                <c:pt idx="3">
                  <c:v>32603</c:v>
                </c:pt>
                <c:pt idx="4">
                  <c:v>24888</c:v>
                </c:pt>
              </c:numCache>
            </c:numRef>
          </c:val>
          <c:smooth val="0"/>
          <c:extLst>
            <c:ext xmlns:c16="http://schemas.microsoft.com/office/drawing/2014/chart" uri="{C3380CC4-5D6E-409C-BE32-E72D297353CC}">
              <c16:uniqueId val="{00000001-15AB-4D4B-AE7D-D7F83E7F3DF5}"/>
            </c:ext>
          </c:extLst>
        </c:ser>
        <c:dLbls>
          <c:showLegendKey val="0"/>
          <c:showVal val="0"/>
          <c:showCatName val="0"/>
          <c:showSerName val="0"/>
          <c:showPercent val="0"/>
          <c:showBubbleSize val="0"/>
        </c:dLbls>
        <c:smooth val="0"/>
        <c:axId val="2063117695"/>
        <c:axId val="2063122687"/>
      </c:lineChart>
      <c:catAx>
        <c:axId val="2063117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3122687"/>
        <c:crosses val="autoZero"/>
        <c:auto val="1"/>
        <c:lblAlgn val="ctr"/>
        <c:lblOffset val="100"/>
        <c:noMultiLvlLbl val="0"/>
      </c:catAx>
      <c:valAx>
        <c:axId val="2063122687"/>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3117695"/>
        <c:crosses val="autoZero"/>
        <c:crossBetween val="between"/>
      </c:valAx>
    </c:plotArea>
    <c:plotVisOnly val="1"/>
    <c:dispBlanksAs val="gap"/>
    <c:showDLblsOverMax val="0"/>
  </c:chart>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sz="2400" b="0" i="0" u="none" strike="noStrike" kern="1200" spc="0" baseline="0" dirty="0">
                <a:solidFill>
                  <a:prstClr val="black">
                    <a:lumMod val="65000"/>
                    <a:lumOff val="35000"/>
                  </a:prstClr>
                </a:solidFill>
                <a:latin typeface="+mn-lt"/>
                <a:ea typeface="+mn-ea"/>
                <a:cs typeface="+mn-cs"/>
              </a:rPr>
              <a:t>Brazilians abroad 2021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Brazilians Students Australia</a:t>
            </a:r>
            <a:endParaRPr lang="en-AU">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Sheet1!$J$8</c:f>
              <c:strCache>
                <c:ptCount val="1"/>
                <c:pt idx="0">
                  <c:v>AUSTRALIA</c:v>
                </c:pt>
              </c:strCache>
            </c:strRef>
          </c:tx>
          <c:spPr>
            <a:ln w="28575" cap="rnd">
              <a:solidFill>
                <a:schemeClr val="accent1"/>
              </a:solidFill>
              <a:round/>
            </a:ln>
            <a:effectLst/>
          </c:spPr>
          <c:marker>
            <c:symbol val="none"/>
          </c:marker>
          <c:cat>
            <c:numRef>
              <c:f>Sheet1!$K$4:$O$4</c:f>
              <c:numCache>
                <c:formatCode>General</c:formatCode>
                <c:ptCount val="5"/>
                <c:pt idx="0">
                  <c:v>2017</c:v>
                </c:pt>
                <c:pt idx="1">
                  <c:v>2018</c:v>
                </c:pt>
                <c:pt idx="2">
                  <c:v>2019</c:v>
                </c:pt>
                <c:pt idx="3">
                  <c:v>2020</c:v>
                </c:pt>
                <c:pt idx="4">
                  <c:v>2021</c:v>
                </c:pt>
              </c:numCache>
            </c:numRef>
          </c:cat>
          <c:val>
            <c:numRef>
              <c:f>Sheet1!$K$8:$O$8</c:f>
              <c:numCache>
                <c:formatCode>General</c:formatCode>
                <c:ptCount val="5"/>
                <c:pt idx="0">
                  <c:v>10374</c:v>
                </c:pt>
                <c:pt idx="1">
                  <c:v>9246</c:v>
                </c:pt>
                <c:pt idx="2">
                  <c:v>9781</c:v>
                </c:pt>
                <c:pt idx="3">
                  <c:v>16435</c:v>
                </c:pt>
                <c:pt idx="4">
                  <c:v>8710</c:v>
                </c:pt>
              </c:numCache>
            </c:numRef>
          </c:val>
          <c:smooth val="0"/>
          <c:extLst>
            <c:ext xmlns:c16="http://schemas.microsoft.com/office/drawing/2014/chart" uri="{C3380CC4-5D6E-409C-BE32-E72D297353CC}">
              <c16:uniqueId val="{00000000-D4F1-4963-8A87-0ADD4CA05277}"/>
            </c:ext>
          </c:extLst>
        </c:ser>
        <c:dLbls>
          <c:showLegendKey val="0"/>
          <c:showVal val="0"/>
          <c:showCatName val="0"/>
          <c:showSerName val="0"/>
          <c:showPercent val="0"/>
          <c:showBubbleSize val="0"/>
        </c:dLbls>
        <c:smooth val="0"/>
        <c:axId val="962598232"/>
        <c:axId val="962597904"/>
      </c:lineChart>
      <c:catAx>
        <c:axId val="962598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2597904"/>
        <c:crosses val="autoZero"/>
        <c:auto val="1"/>
        <c:lblAlgn val="ctr"/>
        <c:lblOffset val="100"/>
        <c:noMultiLvlLbl val="0"/>
      </c:catAx>
      <c:valAx>
        <c:axId val="9625979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2598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AU" sz="2400"/>
              <a:t>Market Share</a:t>
            </a:r>
          </a:p>
        </c:rich>
      </c:tx>
      <c:layout>
        <c:manualLayout>
          <c:xMode val="edge"/>
          <c:yMode val="edge"/>
          <c:x val="0.38600313672830844"/>
          <c:y val="0"/>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8149952675551491E-2"/>
          <c:y val="8.2668399377676116E-2"/>
          <c:w val="0.95966427620605366"/>
          <c:h val="0.82799296568379577"/>
        </c:manualLayout>
      </c:layout>
      <c:lineChart>
        <c:grouping val="standard"/>
        <c:varyColors val="0"/>
        <c:ser>
          <c:idx val="9"/>
          <c:order val="9"/>
          <c:tx>
            <c:strRef>
              <c:f>'IS yealry'!$K$1</c:f>
              <c:strCache>
                <c:ptCount val="1"/>
                <c:pt idx="0">
                  <c:v>Australia  </c:v>
                </c:pt>
              </c:strCache>
            </c:strRef>
          </c:tx>
          <c:spPr>
            <a:ln w="28575" cap="rnd">
              <a:solidFill>
                <a:schemeClr val="accent6"/>
              </a:solidFill>
              <a:round/>
            </a:ln>
            <a:effectLst/>
          </c:spPr>
          <c:marker>
            <c:symbol val="none"/>
          </c:marker>
          <c:dLbls>
            <c:dLbl>
              <c:idx val="0"/>
              <c:dLblPos val="l"/>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3968-4B37-9944-8CF788F5B5A0}"/>
                </c:ext>
              </c:extLst>
            </c:dLbl>
            <c:dLbl>
              <c:idx val="1"/>
              <c:delete val="1"/>
              <c:extLst>
                <c:ext xmlns:c15="http://schemas.microsoft.com/office/drawing/2012/chart" uri="{CE6537A1-D6FC-4f65-9D91-7224C49458BB}"/>
                <c:ext xmlns:c16="http://schemas.microsoft.com/office/drawing/2014/chart" uri="{C3380CC4-5D6E-409C-BE32-E72D297353CC}">
                  <c16:uniqueId val="{00000001-3968-4B37-9944-8CF788F5B5A0}"/>
                </c:ext>
              </c:extLst>
            </c:dLbl>
            <c:dLbl>
              <c:idx val="2"/>
              <c:delete val="1"/>
              <c:extLst>
                <c:ext xmlns:c15="http://schemas.microsoft.com/office/drawing/2012/chart" uri="{CE6537A1-D6FC-4f65-9D91-7224C49458BB}"/>
                <c:ext xmlns:c16="http://schemas.microsoft.com/office/drawing/2014/chart" uri="{C3380CC4-5D6E-409C-BE32-E72D297353CC}">
                  <c16:uniqueId val="{00000002-3968-4B37-9944-8CF788F5B5A0}"/>
                </c:ext>
              </c:extLst>
            </c:dLbl>
            <c:dLbl>
              <c:idx val="4"/>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3-3968-4B37-9944-8CF788F5B5A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accent6"/>
                    </a:solidFill>
                    <a:latin typeface="+mn-lt"/>
                    <a:ea typeface="+mn-ea"/>
                    <a:cs typeface="+mn-cs"/>
                  </a:defRPr>
                </a:pPr>
                <a:endParaRPr lang="en-US"/>
              </a:p>
            </c:txPr>
            <c:dLblPos val="t"/>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'IS yealry'!$A$3:$A$7</c:f>
              <c:strCache>
                <c:ptCount val="5"/>
                <c:pt idx="0">
                  <c:v>2016-17</c:v>
                </c:pt>
                <c:pt idx="1">
                  <c:v>2017-18</c:v>
                </c:pt>
                <c:pt idx="2">
                  <c:v>2018-19</c:v>
                </c:pt>
                <c:pt idx="3">
                  <c:v>2019-20</c:v>
                </c:pt>
                <c:pt idx="4">
                  <c:v>2020-21</c:v>
                </c:pt>
              </c:strCache>
            </c:strRef>
          </c:cat>
          <c:val>
            <c:numRef>
              <c:f>'IS yealry'!$K$3:$K$7</c:f>
              <c:numCache>
                <c:formatCode>0%</c:formatCode>
                <c:ptCount val="5"/>
                <c:pt idx="0">
                  <c:v>0.2714067006088226</c:v>
                </c:pt>
                <c:pt idx="1">
                  <c:v>0.2854771107867804</c:v>
                </c:pt>
                <c:pt idx="2">
                  <c:v>0.28623027123806999</c:v>
                </c:pt>
                <c:pt idx="3">
                  <c:v>0.38536101254809196</c:v>
                </c:pt>
                <c:pt idx="4">
                  <c:v>0.22478583776788388</c:v>
                </c:pt>
              </c:numCache>
            </c:numRef>
          </c:val>
          <c:smooth val="0"/>
          <c:extLst>
            <c:ext xmlns:c16="http://schemas.microsoft.com/office/drawing/2014/chart" uri="{C3380CC4-5D6E-409C-BE32-E72D297353CC}">
              <c16:uniqueId val="{00000004-3968-4B37-9944-8CF788F5B5A0}"/>
            </c:ext>
          </c:extLst>
        </c:ser>
        <c:ser>
          <c:idx val="10"/>
          <c:order val="10"/>
          <c:tx>
            <c:strRef>
              <c:f>'IS yealry'!$L$1</c:f>
              <c:strCache>
                <c:ptCount val="1"/>
                <c:pt idx="0">
                  <c:v>Canada  </c:v>
                </c:pt>
              </c:strCache>
            </c:strRef>
          </c:tx>
          <c:spPr>
            <a:ln w="28575" cap="rnd">
              <a:solidFill>
                <a:srgbClr val="C00000"/>
              </a:solidFill>
              <a:round/>
            </a:ln>
            <a:effectLst/>
          </c:spPr>
          <c:marker>
            <c:symbol val="none"/>
          </c:marker>
          <c:dLbls>
            <c:dLbl>
              <c:idx val="0"/>
              <c:dLblPos val="l"/>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5-3968-4B37-9944-8CF788F5B5A0}"/>
                </c:ext>
              </c:extLst>
            </c:dLbl>
            <c:dLbl>
              <c:idx val="1"/>
              <c:delete val="1"/>
              <c:extLst>
                <c:ext xmlns:c15="http://schemas.microsoft.com/office/drawing/2012/chart" uri="{CE6537A1-D6FC-4f65-9D91-7224C49458BB}"/>
                <c:ext xmlns:c16="http://schemas.microsoft.com/office/drawing/2014/chart" uri="{C3380CC4-5D6E-409C-BE32-E72D297353CC}">
                  <c16:uniqueId val="{00000006-3968-4B37-9944-8CF788F5B5A0}"/>
                </c:ext>
              </c:extLst>
            </c:dLbl>
            <c:dLbl>
              <c:idx val="2"/>
              <c:delete val="1"/>
              <c:extLst>
                <c:ext xmlns:c15="http://schemas.microsoft.com/office/drawing/2012/chart" uri="{CE6537A1-D6FC-4f65-9D91-7224C49458BB}"/>
                <c:ext xmlns:c16="http://schemas.microsoft.com/office/drawing/2014/chart" uri="{C3380CC4-5D6E-409C-BE32-E72D297353CC}">
                  <c16:uniqueId val="{00000007-3968-4B37-9944-8CF788F5B5A0}"/>
                </c:ext>
              </c:extLst>
            </c:dLbl>
            <c:dLbl>
              <c:idx val="3"/>
              <c:tx>
                <c:rich>
                  <a:bodyPr/>
                  <a:lstStyle/>
                  <a:p>
                    <a:fld id="{14364C3D-E90A-4219-B4C8-9ECBBD0C4BBE}" type="SERIESNAME">
                      <a:rPr lang="en-US"/>
                      <a:pPr/>
                      <a:t>[SERIES NAME]</a:t>
                    </a:fld>
                    <a:r>
                      <a:rPr lang="en-US"/>
                      <a:t> </a:t>
                    </a:r>
                    <a:r>
                      <a:rPr lang="en-US" baseline="0"/>
                      <a:t>, </a:t>
                    </a:r>
                    <a:fld id="{02E4153C-6F84-4BCC-8548-993093D246AB}" type="VALUE">
                      <a:rPr lang="en-US" baseline="0"/>
                      <a:pPr/>
                      <a:t>[VALUE]</a:t>
                    </a:fld>
                    <a:endParaRPr lang="en-US" baseline="0"/>
                  </a:p>
                </c:rich>
              </c:tx>
              <c:dLblPos val="t"/>
              <c:showLegendKey val="0"/>
              <c:showVal val="1"/>
              <c:showCatName val="0"/>
              <c:showSerName val="1"/>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3968-4B37-9944-8CF788F5B5A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C00000"/>
                    </a:solidFill>
                    <a:latin typeface="+mn-lt"/>
                    <a:ea typeface="+mn-ea"/>
                    <a:cs typeface="+mn-cs"/>
                  </a:defRPr>
                </a:pPr>
                <a:endParaRPr lang="en-US"/>
              </a:p>
            </c:txPr>
            <c:dLblPos val="t"/>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'IS yealry'!$A$3:$A$7</c:f>
              <c:strCache>
                <c:ptCount val="5"/>
                <c:pt idx="0">
                  <c:v>2016-17</c:v>
                </c:pt>
                <c:pt idx="1">
                  <c:v>2017-18</c:v>
                </c:pt>
                <c:pt idx="2">
                  <c:v>2018-19</c:v>
                </c:pt>
                <c:pt idx="3">
                  <c:v>2019-20</c:v>
                </c:pt>
                <c:pt idx="4">
                  <c:v>2020-21</c:v>
                </c:pt>
              </c:strCache>
            </c:strRef>
          </c:cat>
          <c:val>
            <c:numRef>
              <c:f>'IS yealry'!$L$3:$L$7</c:f>
              <c:numCache>
                <c:formatCode>0%</c:formatCode>
                <c:ptCount val="5"/>
                <c:pt idx="0">
                  <c:v>0.24923748828046191</c:v>
                </c:pt>
                <c:pt idx="1">
                  <c:v>0.26745839251027453</c:v>
                </c:pt>
                <c:pt idx="2">
                  <c:v>0.28292030472573204</c:v>
                </c:pt>
                <c:pt idx="3">
                  <c:v>0.29033040136674054</c:v>
                </c:pt>
                <c:pt idx="4">
                  <c:v>0.27490994079754305</c:v>
                </c:pt>
              </c:numCache>
            </c:numRef>
          </c:val>
          <c:smooth val="0"/>
          <c:extLst>
            <c:ext xmlns:c16="http://schemas.microsoft.com/office/drawing/2014/chart" uri="{C3380CC4-5D6E-409C-BE32-E72D297353CC}">
              <c16:uniqueId val="{00000009-3968-4B37-9944-8CF788F5B5A0}"/>
            </c:ext>
          </c:extLst>
        </c:ser>
        <c:ser>
          <c:idx val="11"/>
          <c:order val="11"/>
          <c:tx>
            <c:strRef>
              <c:f>'IS yealry'!$M$1</c:f>
              <c:strCache>
                <c:ptCount val="1"/>
                <c:pt idx="0">
                  <c:v>UK  </c:v>
                </c:pt>
              </c:strCache>
            </c:strRef>
          </c:tx>
          <c:spPr>
            <a:ln w="28575" cap="rnd">
              <a:solidFill>
                <a:schemeClr val="accent2"/>
              </a:solidFill>
              <a:round/>
            </a:ln>
            <a:effectLst/>
          </c:spPr>
          <c:marker>
            <c:symbol val="none"/>
          </c:marker>
          <c:dLbls>
            <c:dLbl>
              <c:idx val="0"/>
              <c:dLblPos val="l"/>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A-3968-4B37-9944-8CF788F5B5A0}"/>
                </c:ext>
              </c:extLst>
            </c:dLbl>
            <c:dLbl>
              <c:idx val="1"/>
              <c:delete val="1"/>
              <c:extLst>
                <c:ext xmlns:c15="http://schemas.microsoft.com/office/drawing/2012/chart" uri="{CE6537A1-D6FC-4f65-9D91-7224C49458BB}"/>
                <c:ext xmlns:c16="http://schemas.microsoft.com/office/drawing/2014/chart" uri="{C3380CC4-5D6E-409C-BE32-E72D297353CC}">
                  <c16:uniqueId val="{0000000B-3968-4B37-9944-8CF788F5B5A0}"/>
                </c:ext>
              </c:extLst>
            </c:dLbl>
            <c:dLbl>
              <c:idx val="2"/>
              <c:delete val="1"/>
              <c:extLst>
                <c:ext xmlns:c15="http://schemas.microsoft.com/office/drawing/2012/chart" uri="{CE6537A1-D6FC-4f65-9D91-7224C49458BB}"/>
                <c:ext xmlns:c16="http://schemas.microsoft.com/office/drawing/2014/chart" uri="{C3380CC4-5D6E-409C-BE32-E72D297353CC}">
                  <c16:uniqueId val="{0000000C-3968-4B37-9944-8CF788F5B5A0}"/>
                </c:ext>
              </c:extLst>
            </c:dLbl>
            <c:dLbl>
              <c:idx val="3"/>
              <c:dLblPos val="t"/>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D-3968-4B37-9944-8CF788F5B5A0}"/>
                </c:ext>
              </c:extLst>
            </c:dLbl>
            <c:dLbl>
              <c:idx val="4"/>
              <c:dLblPos val="b"/>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E-3968-4B37-9944-8CF788F5B5A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accent2"/>
                    </a:solidFill>
                    <a:latin typeface="+mn-lt"/>
                    <a:ea typeface="+mn-ea"/>
                    <a:cs typeface="+mn-cs"/>
                  </a:defRPr>
                </a:pPr>
                <a:endParaRPr lang="en-US"/>
              </a:p>
            </c:txPr>
            <c:dLblPos val="r"/>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'IS yealry'!$A$3:$A$7</c:f>
              <c:strCache>
                <c:ptCount val="5"/>
                <c:pt idx="0">
                  <c:v>2016-17</c:v>
                </c:pt>
                <c:pt idx="1">
                  <c:v>2017-18</c:v>
                </c:pt>
                <c:pt idx="2">
                  <c:v>2018-19</c:v>
                </c:pt>
                <c:pt idx="3">
                  <c:v>2019-20</c:v>
                </c:pt>
                <c:pt idx="4">
                  <c:v>2020-21</c:v>
                </c:pt>
              </c:strCache>
            </c:strRef>
          </c:cat>
          <c:val>
            <c:numRef>
              <c:f>'IS yealry'!$M$3:$M$7</c:f>
              <c:numCache>
                <c:formatCode>0%</c:formatCode>
                <c:ptCount val="5"/>
                <c:pt idx="0">
                  <c:v>0.16796382668138285</c:v>
                </c:pt>
                <c:pt idx="1">
                  <c:v>0.17318103540655125</c:v>
                </c:pt>
                <c:pt idx="2">
                  <c:v>0.17392209162794339</c:v>
                </c:pt>
                <c:pt idx="3">
                  <c:v>0.19811733304330881</c:v>
                </c:pt>
                <c:pt idx="4">
                  <c:v>0.22448934259196662</c:v>
                </c:pt>
              </c:numCache>
            </c:numRef>
          </c:val>
          <c:smooth val="0"/>
          <c:extLst>
            <c:ext xmlns:c16="http://schemas.microsoft.com/office/drawing/2014/chart" uri="{C3380CC4-5D6E-409C-BE32-E72D297353CC}">
              <c16:uniqueId val="{0000000F-3968-4B37-9944-8CF788F5B5A0}"/>
            </c:ext>
          </c:extLst>
        </c:ser>
        <c:ser>
          <c:idx val="12"/>
          <c:order val="12"/>
          <c:tx>
            <c:strRef>
              <c:f>'IS yealry'!$N$1</c:f>
              <c:strCache>
                <c:ptCount val="1"/>
                <c:pt idx="0">
                  <c:v>USA   </c:v>
                </c:pt>
              </c:strCache>
            </c:strRef>
          </c:tx>
          <c:spPr>
            <a:ln w="28575" cap="rnd">
              <a:solidFill>
                <a:schemeClr val="accent5"/>
              </a:solidFill>
              <a:round/>
            </a:ln>
            <a:effectLst/>
          </c:spPr>
          <c:marker>
            <c:symbol val="none"/>
          </c:marker>
          <c:dLbls>
            <c:dLbl>
              <c:idx val="0"/>
              <c:dLblPos val="l"/>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0-3968-4B37-9944-8CF788F5B5A0}"/>
                </c:ext>
              </c:extLst>
            </c:dLbl>
            <c:dLbl>
              <c:idx val="1"/>
              <c:delete val="1"/>
              <c:extLst>
                <c:ext xmlns:c15="http://schemas.microsoft.com/office/drawing/2012/chart" uri="{CE6537A1-D6FC-4f65-9D91-7224C49458BB}"/>
                <c:ext xmlns:c16="http://schemas.microsoft.com/office/drawing/2014/chart" uri="{C3380CC4-5D6E-409C-BE32-E72D297353CC}">
                  <c16:uniqueId val="{00000011-3968-4B37-9944-8CF788F5B5A0}"/>
                </c:ext>
              </c:extLst>
            </c:dLbl>
            <c:dLbl>
              <c:idx val="2"/>
              <c:delete val="1"/>
              <c:extLst>
                <c:ext xmlns:c15="http://schemas.microsoft.com/office/drawing/2012/chart" uri="{CE6537A1-D6FC-4f65-9D91-7224C49458BB}"/>
                <c:ext xmlns:c16="http://schemas.microsoft.com/office/drawing/2014/chart" uri="{C3380CC4-5D6E-409C-BE32-E72D297353CC}">
                  <c16:uniqueId val="{00000012-3968-4B37-9944-8CF788F5B5A0}"/>
                </c:ext>
              </c:extLst>
            </c:dLbl>
            <c:dLbl>
              <c:idx val="3"/>
              <c:dLblPos val="b"/>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3-3968-4B37-9944-8CF788F5B5A0}"/>
                </c:ext>
              </c:extLst>
            </c:dLbl>
            <c:dLbl>
              <c:idx val="4"/>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4-3968-4B37-9944-8CF788F5B5A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70C0"/>
                    </a:solidFill>
                    <a:latin typeface="+mn-lt"/>
                    <a:ea typeface="+mn-ea"/>
                    <a:cs typeface="+mn-cs"/>
                  </a:defRPr>
                </a:pPr>
                <a:endParaRPr lang="en-US"/>
              </a:p>
            </c:txPr>
            <c:dLblPos val="t"/>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'IS yealry'!$A$3:$A$7</c:f>
              <c:strCache>
                <c:ptCount val="5"/>
                <c:pt idx="0">
                  <c:v>2016-17</c:v>
                </c:pt>
                <c:pt idx="1">
                  <c:v>2017-18</c:v>
                </c:pt>
                <c:pt idx="2">
                  <c:v>2018-19</c:v>
                </c:pt>
                <c:pt idx="3">
                  <c:v>2019-20</c:v>
                </c:pt>
                <c:pt idx="4">
                  <c:v>2020-21</c:v>
                </c:pt>
              </c:strCache>
            </c:strRef>
          </c:cat>
          <c:val>
            <c:numRef>
              <c:f>'IS yealry'!$N$3:$N$7</c:f>
              <c:numCache>
                <c:formatCode>0%</c:formatCode>
                <c:ptCount val="5"/>
                <c:pt idx="0">
                  <c:v>0.31139198442933269</c:v>
                </c:pt>
                <c:pt idx="1">
                  <c:v>0.27388346129639385</c:v>
                </c:pt>
                <c:pt idx="2">
                  <c:v>0.25692733240825461</c:v>
                </c:pt>
                <c:pt idx="3">
                  <c:v>0.12619125304185869</c:v>
                </c:pt>
                <c:pt idx="4">
                  <c:v>0.27581487884260647</c:v>
                </c:pt>
              </c:numCache>
            </c:numRef>
          </c:val>
          <c:smooth val="0"/>
          <c:extLst>
            <c:ext xmlns:c16="http://schemas.microsoft.com/office/drawing/2014/chart" uri="{C3380CC4-5D6E-409C-BE32-E72D297353CC}">
              <c16:uniqueId val="{00000015-3968-4B37-9944-8CF788F5B5A0}"/>
            </c:ext>
          </c:extLst>
        </c:ser>
        <c:dLbls>
          <c:dLblPos val="t"/>
          <c:showLegendKey val="0"/>
          <c:showVal val="1"/>
          <c:showCatName val="0"/>
          <c:showSerName val="0"/>
          <c:showPercent val="0"/>
          <c:showBubbleSize val="0"/>
        </c:dLbls>
        <c:smooth val="0"/>
        <c:axId val="470226799"/>
        <c:axId val="470229295"/>
        <c:extLst>
          <c:ext xmlns:c15="http://schemas.microsoft.com/office/drawing/2012/chart" uri="{02D57815-91ED-43cb-92C2-25804820EDAC}">
            <c15:filteredLineSeries>
              <c15:ser>
                <c:idx val="0"/>
                <c:order val="0"/>
                <c:tx>
                  <c:strRef>
                    <c:extLst>
                      <c:ext uri="{02D57815-91ED-43cb-92C2-25804820EDAC}">
                        <c15:formulaRef>
                          <c15:sqref>'IS yealry'!$B$1</c15:sqref>
                        </c15:formulaRef>
                      </c:ext>
                    </c:extLst>
                    <c:strCache>
                      <c:ptCount val="1"/>
                      <c:pt idx="0">
                        <c:v>Australia</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c:ext uri="{02D57815-91ED-43cb-92C2-25804820EDAC}">
                        <c15:formulaRef>
                          <c15:sqref>'IS yealry'!$B$3:$B$7</c15:sqref>
                        </c15:formulaRef>
                      </c:ext>
                    </c:extLst>
                    <c:numCache>
                      <c:formatCode>#,##0</c:formatCode>
                      <c:ptCount val="5"/>
                      <c:pt idx="0">
                        <c:v>343035</c:v>
                      </c:pt>
                      <c:pt idx="1">
                        <c:v>378292</c:v>
                      </c:pt>
                      <c:pt idx="2">
                        <c:v>405742</c:v>
                      </c:pt>
                      <c:pt idx="3">
                        <c:v>340152</c:v>
                      </c:pt>
                      <c:pt idx="4">
                        <c:v>232750</c:v>
                      </c:pt>
                    </c:numCache>
                  </c:numRef>
                </c:val>
                <c:smooth val="0"/>
                <c:extLst>
                  <c:ext xmlns:c16="http://schemas.microsoft.com/office/drawing/2014/chart" uri="{C3380CC4-5D6E-409C-BE32-E72D297353CC}">
                    <c16:uniqueId val="{00000016-3968-4B37-9944-8CF788F5B5A0}"/>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'IS yealry'!$C$1</c15:sqref>
                        </c15:formulaRef>
                      </c:ext>
                    </c:extLst>
                    <c:strCache>
                      <c:ptCount val="1"/>
                      <c:pt idx="0">
                        <c:v>Australia </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yealry'!$C$3:$C$7</c15:sqref>
                        </c15:formulaRef>
                      </c:ext>
                    </c:extLst>
                    <c:numCache>
                      <c:formatCode>0%</c:formatCode>
                      <c:ptCount val="5"/>
                      <c:pt idx="0">
                        <c:v>0.10355643487911982</c:v>
                      </c:pt>
                      <c:pt idx="1">
                        <c:v>0.10277959974929672</c:v>
                      </c:pt>
                      <c:pt idx="2">
                        <c:v>7.256299366626838E-2</c:v>
                      </c:pt>
                      <c:pt idx="3">
                        <c:v>-0.16165445036501028</c:v>
                      </c:pt>
                      <c:pt idx="4">
                        <c:v>-0.31574707777699379</c:v>
                      </c:pt>
                    </c:numCache>
                  </c:numRef>
                </c:val>
                <c:smooth val="0"/>
                <c:extLst xmlns:c15="http://schemas.microsoft.com/office/drawing/2012/chart">
                  <c:ext xmlns:c16="http://schemas.microsoft.com/office/drawing/2014/chart" uri="{C3380CC4-5D6E-409C-BE32-E72D297353CC}">
                    <c16:uniqueId val="{00000017-3968-4B37-9944-8CF788F5B5A0}"/>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'IS yealry'!$D$1</c15:sqref>
                        </c15:formulaRef>
                      </c:ext>
                    </c:extLst>
                    <c:strCache>
                      <c:ptCount val="1"/>
                      <c:pt idx="0">
                        <c:v>Canada</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yealry'!$D$3:$D$7</c15:sqref>
                        </c15:formulaRef>
                      </c:ext>
                    </c:extLst>
                    <c:numCache>
                      <c:formatCode>_-* #,##0_-;\-* #,##0_-;_-* "-"??_-;_-@_-</c:formatCode>
                      <c:ptCount val="5"/>
                      <c:pt idx="0">
                        <c:v>315015</c:v>
                      </c:pt>
                      <c:pt idx="1">
                        <c:v>354415</c:v>
                      </c:pt>
                      <c:pt idx="2">
                        <c:v>401050</c:v>
                      </c:pt>
                      <c:pt idx="3">
                        <c:v>256270</c:v>
                      </c:pt>
                      <c:pt idx="4">
                        <c:v>284650</c:v>
                      </c:pt>
                    </c:numCache>
                  </c:numRef>
                </c:val>
                <c:smooth val="0"/>
                <c:extLst xmlns:c15="http://schemas.microsoft.com/office/drawing/2012/chart">
                  <c:ext xmlns:c16="http://schemas.microsoft.com/office/drawing/2014/chart" uri="{C3380CC4-5D6E-409C-BE32-E72D297353CC}">
                    <c16:uniqueId val="{00000018-3968-4B37-9944-8CF788F5B5A0}"/>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'IS yealry'!$E$1</c15:sqref>
                        </c15:formulaRef>
                      </c:ext>
                    </c:extLst>
                    <c:strCache>
                      <c:ptCount val="1"/>
                      <c:pt idx="0">
                        <c:v>Canada </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yealry'!$E$3:$E$7</c15:sqref>
                        </c15:formulaRef>
                      </c:ext>
                    </c:extLst>
                    <c:numCache>
                      <c:formatCode>0%</c:formatCode>
                      <c:ptCount val="5"/>
                      <c:pt idx="0">
                        <c:v>0.19192932006508004</c:v>
                      </c:pt>
                      <c:pt idx="1">
                        <c:v>0.12507340920273638</c:v>
                      </c:pt>
                      <c:pt idx="2">
                        <c:v>0.13158303119224637</c:v>
                      </c:pt>
                      <c:pt idx="3">
                        <c:v>-0.36100236878194741</c:v>
                      </c:pt>
                      <c:pt idx="4">
                        <c:v>0.11074257618917548</c:v>
                      </c:pt>
                    </c:numCache>
                  </c:numRef>
                </c:val>
                <c:smooth val="0"/>
                <c:extLst xmlns:c15="http://schemas.microsoft.com/office/drawing/2012/chart">
                  <c:ext xmlns:c16="http://schemas.microsoft.com/office/drawing/2014/chart" uri="{C3380CC4-5D6E-409C-BE32-E72D297353CC}">
                    <c16:uniqueId val="{00000019-3968-4B37-9944-8CF788F5B5A0}"/>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'IS yealry'!$F$1</c15:sqref>
                        </c15:formulaRef>
                      </c:ext>
                    </c:extLst>
                    <c:strCache>
                      <c:ptCount val="1"/>
                      <c:pt idx="0">
                        <c:v>UK</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yealry'!$F$3:$F$7</c15:sqref>
                        </c15:formulaRef>
                      </c:ext>
                    </c:extLst>
                    <c:numCache>
                      <c:formatCode>General</c:formatCode>
                      <c:ptCount val="5"/>
                      <c:pt idx="0">
                        <c:v>212292</c:v>
                      </c:pt>
                      <c:pt idx="1">
                        <c:v>229486</c:v>
                      </c:pt>
                      <c:pt idx="2">
                        <c:v>246541</c:v>
                      </c:pt>
                      <c:pt idx="3">
                        <c:v>174875</c:v>
                      </c:pt>
                      <c:pt idx="4">
                        <c:v>232443</c:v>
                      </c:pt>
                    </c:numCache>
                  </c:numRef>
                </c:val>
                <c:smooth val="0"/>
                <c:extLst xmlns:c15="http://schemas.microsoft.com/office/drawing/2012/chart">
                  <c:ext xmlns:c16="http://schemas.microsoft.com/office/drawing/2014/chart" uri="{C3380CC4-5D6E-409C-BE32-E72D297353CC}">
                    <c16:uniqueId val="{0000001A-3968-4B37-9944-8CF788F5B5A0}"/>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'IS yealry'!$G$1</c15:sqref>
                        </c15:formulaRef>
                      </c:ext>
                    </c:extLst>
                    <c:strCache>
                      <c:ptCount val="1"/>
                      <c:pt idx="0">
                        <c:v>UK </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yealry'!$G$3:$G$7</c15:sqref>
                        </c15:formulaRef>
                      </c:ext>
                    </c:extLst>
                    <c:numCache>
                      <c:formatCode>0%</c:formatCode>
                      <c:ptCount val="5"/>
                      <c:pt idx="1">
                        <c:v>8.099221826540802E-2</c:v>
                      </c:pt>
                      <c:pt idx="2">
                        <c:v>7.4318259065912523E-2</c:v>
                      </c:pt>
                      <c:pt idx="3">
                        <c:v>-0.29068593053488062</c:v>
                      </c:pt>
                      <c:pt idx="4">
                        <c:v>0.32919513938527517</c:v>
                      </c:pt>
                    </c:numCache>
                  </c:numRef>
                </c:val>
                <c:smooth val="0"/>
                <c:extLst xmlns:c15="http://schemas.microsoft.com/office/drawing/2012/chart">
                  <c:ext xmlns:c16="http://schemas.microsoft.com/office/drawing/2014/chart" uri="{C3380CC4-5D6E-409C-BE32-E72D297353CC}">
                    <c16:uniqueId val="{0000001B-3968-4B37-9944-8CF788F5B5A0}"/>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'IS yealry'!$H$1</c15:sqref>
                        </c15:formulaRef>
                      </c:ext>
                    </c:extLst>
                    <c:strCache>
                      <c:ptCount val="1"/>
                      <c:pt idx="0">
                        <c:v>USA</c:v>
                      </c:pt>
                    </c:strCache>
                  </c:strRef>
                </c:tx>
                <c:spPr>
                  <a:ln w="28575" cap="rnd">
                    <a:solidFill>
                      <a:schemeClr val="accent1">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yealry'!$H$3:$H$7</c15:sqref>
                        </c15:formulaRef>
                      </c:ext>
                    </c:extLst>
                    <c:numCache>
                      <c:formatCode>_-* #,##0_-;\-* #,##0_-;_-* "-"??_-;_-@_-</c:formatCode>
                      <c:ptCount val="5"/>
                      <c:pt idx="0">
                        <c:v>393573</c:v>
                      </c:pt>
                      <c:pt idx="1">
                        <c:v>362929</c:v>
                      </c:pt>
                      <c:pt idx="2">
                        <c:v>364204</c:v>
                      </c:pt>
                      <c:pt idx="3">
                        <c:v>111387</c:v>
                      </c:pt>
                      <c:pt idx="4">
                        <c:v>285587</c:v>
                      </c:pt>
                    </c:numCache>
                  </c:numRef>
                </c:val>
                <c:smooth val="0"/>
                <c:extLst xmlns:c15="http://schemas.microsoft.com/office/drawing/2012/chart">
                  <c:ext xmlns:c16="http://schemas.microsoft.com/office/drawing/2014/chart" uri="{C3380CC4-5D6E-409C-BE32-E72D297353CC}">
                    <c16:uniqueId val="{0000001C-3968-4B37-9944-8CF788F5B5A0}"/>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'IS yealry'!$I$1</c15:sqref>
                        </c15:formulaRef>
                      </c:ext>
                    </c:extLst>
                    <c:strCache>
                      <c:ptCount val="1"/>
                      <c:pt idx="0">
                        <c:v>USA </c:v>
                      </c:pt>
                    </c:strCache>
                  </c:strRef>
                </c:tx>
                <c:spPr>
                  <a:ln w="28575" cap="rnd">
                    <a:solidFill>
                      <a:schemeClr val="accent2">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yealry'!$I$3:$I$7</c15:sqref>
                        </c15:formulaRef>
                      </c:ext>
                    </c:extLst>
                    <c:numCache>
                      <c:formatCode>0%</c:formatCode>
                      <c:ptCount val="5"/>
                      <c:pt idx="1">
                        <c:v>-7.7861032133809988E-2</c:v>
                      </c:pt>
                      <c:pt idx="2">
                        <c:v>3.5130838263131357E-3</c:v>
                      </c:pt>
                      <c:pt idx="3">
                        <c:v>-0.69416316130520261</c:v>
                      </c:pt>
                      <c:pt idx="4">
                        <c:v>1.5639167945990107</c:v>
                      </c:pt>
                    </c:numCache>
                  </c:numRef>
                </c:val>
                <c:smooth val="0"/>
                <c:extLst xmlns:c15="http://schemas.microsoft.com/office/drawing/2012/chart">
                  <c:ext xmlns:c16="http://schemas.microsoft.com/office/drawing/2014/chart" uri="{C3380CC4-5D6E-409C-BE32-E72D297353CC}">
                    <c16:uniqueId val="{0000001D-3968-4B37-9944-8CF788F5B5A0}"/>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'IS yealry'!$J$1</c15:sqref>
                        </c15:formulaRef>
                      </c:ext>
                    </c:extLst>
                    <c:strCache>
                      <c:ptCount val="1"/>
                      <c:pt idx="0">
                        <c:v>Total</c:v>
                      </c:pt>
                    </c:strCache>
                  </c:strRef>
                </c:tx>
                <c:spPr>
                  <a:ln w="28575" cap="rnd">
                    <a:solidFill>
                      <a:schemeClr val="accent3">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yealry'!$J$3:$J$7</c15:sqref>
                        </c15:formulaRef>
                      </c:ext>
                    </c:extLst>
                    <c:numCache>
                      <c:formatCode>_-* #,##0_-;\-* #,##0_-;_-* "-"??_-;_-@_-</c:formatCode>
                      <c:ptCount val="5"/>
                      <c:pt idx="0">
                        <c:v>1263915</c:v>
                      </c:pt>
                      <c:pt idx="1">
                        <c:v>1325122</c:v>
                      </c:pt>
                      <c:pt idx="2">
                        <c:v>1417537</c:v>
                      </c:pt>
                      <c:pt idx="3">
                        <c:v>882684</c:v>
                      </c:pt>
                      <c:pt idx="4">
                        <c:v>1035430</c:v>
                      </c:pt>
                    </c:numCache>
                  </c:numRef>
                </c:val>
                <c:smooth val="0"/>
                <c:extLst xmlns:c15="http://schemas.microsoft.com/office/drawing/2012/chart">
                  <c:ext xmlns:c16="http://schemas.microsoft.com/office/drawing/2014/chart" uri="{C3380CC4-5D6E-409C-BE32-E72D297353CC}">
                    <c16:uniqueId val="{0000001E-3968-4B37-9944-8CF788F5B5A0}"/>
                  </c:ext>
                </c:extLst>
              </c15:ser>
            </c15:filteredLineSeries>
          </c:ext>
        </c:extLst>
      </c:lineChart>
      <c:catAx>
        <c:axId val="470226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70229295"/>
        <c:crosses val="autoZero"/>
        <c:auto val="1"/>
        <c:lblAlgn val="ctr"/>
        <c:lblOffset val="100"/>
        <c:noMultiLvlLbl val="0"/>
      </c:catAx>
      <c:valAx>
        <c:axId val="470229295"/>
        <c:scaling>
          <c:orientation val="minMax"/>
        </c:scaling>
        <c:delete val="1"/>
        <c:axPos val="l"/>
        <c:numFmt formatCode="0%" sourceLinked="1"/>
        <c:majorTickMark val="none"/>
        <c:minorTickMark val="none"/>
        <c:tickLblPos val="nextTo"/>
        <c:crossAx val="470226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2400" b="0" i="0" u="none" strike="noStrike" kern="1200" spc="0" baseline="0">
                <a:solidFill>
                  <a:prstClr val="black">
                    <a:lumMod val="65000"/>
                    <a:lumOff val="35000"/>
                  </a:prstClr>
                </a:solidFill>
                <a:latin typeface="+mn-lt"/>
                <a:ea typeface="+mn-ea"/>
                <a:cs typeface="+mn-cs"/>
              </a:defRPr>
            </a:pPr>
            <a:r>
              <a:rPr lang="en-AU" sz="2400" b="0" i="0" u="none" strike="noStrike" kern="1200" spc="0" baseline="0" dirty="0">
                <a:solidFill>
                  <a:prstClr val="black">
                    <a:lumMod val="65000"/>
                    <a:lumOff val="35000"/>
                  </a:prstClr>
                </a:solidFill>
                <a:latin typeface="+mn-lt"/>
                <a:ea typeface="+mn-ea"/>
                <a:cs typeface="+mn-cs"/>
              </a:rPr>
              <a:t>Forecasting International student Applications</a:t>
            </a:r>
          </a:p>
        </c:rich>
      </c:tx>
      <c:overlay val="0"/>
      <c:spPr>
        <a:noFill/>
        <a:ln>
          <a:noFill/>
        </a:ln>
        <a:effectLst/>
      </c:spPr>
      <c:txPr>
        <a:bodyPr rot="0" spcFirstLastPara="1" vertOverflow="ellipsis" vert="horz" wrap="square" anchor="ctr" anchorCtr="1"/>
        <a:lstStyle/>
        <a:p>
          <a:pPr algn="ctr" rtl="0">
            <a:defRPr sz="2400"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manualLayout>
          <c:layoutTarget val="inner"/>
          <c:xMode val="edge"/>
          <c:yMode val="edge"/>
          <c:x val="7.3333994700201383E-2"/>
          <c:y val="7.5233409264734222E-2"/>
          <c:w val="0.89629320915999933"/>
          <c:h val="0.85514327788445743"/>
        </c:manualLayout>
      </c:layout>
      <c:lineChart>
        <c:grouping val="standard"/>
        <c:varyColors val="0"/>
        <c:ser>
          <c:idx val="1"/>
          <c:order val="0"/>
          <c:tx>
            <c:strRef>
              <c:f>'IS totals yearly'!$C$105</c:f>
              <c:strCache>
                <c:ptCount val="1"/>
                <c:pt idx="0">
                  <c:v>Canada</c:v>
                </c:pt>
              </c:strCache>
            </c:strRef>
          </c:tx>
          <c:spPr>
            <a:ln w="28575" cap="rnd">
              <a:solidFill>
                <a:srgbClr val="C00000"/>
              </a:solidFill>
              <a:round/>
            </a:ln>
            <a:effectLst/>
          </c:spPr>
          <c:marker>
            <c:symbol val="none"/>
          </c:marker>
          <c:dPt>
            <c:idx val="3"/>
            <c:marker>
              <c:symbol val="none"/>
            </c:marker>
            <c:bubble3D val="0"/>
            <c:extLst>
              <c:ext xmlns:c16="http://schemas.microsoft.com/office/drawing/2014/chart" uri="{C3380CC4-5D6E-409C-BE32-E72D297353CC}">
                <c16:uniqueId val="{00000000-1821-481C-BBD2-F1279AED1298}"/>
              </c:ext>
            </c:extLst>
          </c:dPt>
          <c:cat>
            <c:numRef>
              <c:f>'IS totals yearly'!$B$106:$B$113</c:f>
              <c:numCache>
                <c:formatCode>0</c:formatCode>
                <c:ptCount val="8"/>
                <c:pt idx="0">
                  <c:v>2017</c:v>
                </c:pt>
                <c:pt idx="1">
                  <c:v>2018</c:v>
                </c:pt>
                <c:pt idx="2">
                  <c:v>2019</c:v>
                </c:pt>
                <c:pt idx="3">
                  <c:v>2020</c:v>
                </c:pt>
                <c:pt idx="4">
                  <c:v>2021</c:v>
                </c:pt>
                <c:pt idx="5">
                  <c:v>2022</c:v>
                </c:pt>
                <c:pt idx="6">
                  <c:v>2023</c:v>
                </c:pt>
                <c:pt idx="7">
                  <c:v>2024</c:v>
                </c:pt>
              </c:numCache>
            </c:numRef>
          </c:cat>
          <c:val>
            <c:numRef>
              <c:f>'IS totals yearly'!$C$106:$C$113</c:f>
              <c:numCache>
                <c:formatCode>_-* #,##0_-;\-* #,##0_-;_-* "-"??_-;_-@_-</c:formatCode>
                <c:ptCount val="8"/>
                <c:pt idx="0">
                  <c:v>315015</c:v>
                </c:pt>
                <c:pt idx="1">
                  <c:v>354415</c:v>
                </c:pt>
                <c:pt idx="2">
                  <c:v>401050</c:v>
                </c:pt>
                <c:pt idx="3">
                  <c:v>256270</c:v>
                </c:pt>
                <c:pt idx="4">
                  <c:v>284650</c:v>
                </c:pt>
              </c:numCache>
            </c:numRef>
          </c:val>
          <c:smooth val="0"/>
          <c:extLst>
            <c:ext xmlns:c16="http://schemas.microsoft.com/office/drawing/2014/chart" uri="{C3380CC4-5D6E-409C-BE32-E72D297353CC}">
              <c16:uniqueId val="{00000001-1821-481C-BBD2-F1279AED1298}"/>
            </c:ext>
          </c:extLst>
        </c:ser>
        <c:ser>
          <c:idx val="2"/>
          <c:order val="1"/>
          <c:tx>
            <c:strRef>
              <c:f>'IS totals yearly'!$D$105</c:f>
              <c:strCache>
                <c:ptCount val="1"/>
                <c:pt idx="0">
                  <c:v>Canada Forecast</c:v>
                </c:pt>
              </c:strCache>
            </c:strRef>
          </c:tx>
          <c:spPr>
            <a:ln w="28575" cap="rnd">
              <a:solidFill>
                <a:srgbClr val="C00000"/>
              </a:solidFill>
              <a:prstDash val="sysDash"/>
              <a:round/>
            </a:ln>
            <a:effectLst/>
          </c:spPr>
          <c:marker>
            <c:symbol val="none"/>
          </c:marker>
          <c:dLbls>
            <c:dLbl>
              <c:idx val="4"/>
              <c:delete val="1"/>
              <c:extLst>
                <c:ext xmlns:c15="http://schemas.microsoft.com/office/drawing/2012/chart" uri="{CE6537A1-D6FC-4f65-9D91-7224C49458BB}"/>
                <c:ext xmlns:c16="http://schemas.microsoft.com/office/drawing/2014/chart" uri="{C3380CC4-5D6E-409C-BE32-E72D297353CC}">
                  <c16:uniqueId val="{00000002-1821-481C-BBD2-F1279AED1298}"/>
                </c:ext>
              </c:extLst>
            </c:dLbl>
            <c:dLbl>
              <c:idx val="5"/>
              <c:delete val="1"/>
              <c:extLst>
                <c:ext xmlns:c15="http://schemas.microsoft.com/office/drawing/2012/chart" uri="{CE6537A1-D6FC-4f65-9D91-7224C49458BB}"/>
                <c:ext xmlns:c16="http://schemas.microsoft.com/office/drawing/2014/chart" uri="{C3380CC4-5D6E-409C-BE32-E72D297353CC}">
                  <c16:uniqueId val="{00000003-1821-481C-BBD2-F1279AED1298}"/>
                </c:ext>
              </c:extLst>
            </c:dLbl>
            <c:dLbl>
              <c:idx val="6"/>
              <c:delete val="1"/>
              <c:extLst>
                <c:ext xmlns:c15="http://schemas.microsoft.com/office/drawing/2012/chart" uri="{CE6537A1-D6FC-4f65-9D91-7224C49458BB}"/>
                <c:ext xmlns:c16="http://schemas.microsoft.com/office/drawing/2014/chart" uri="{C3380CC4-5D6E-409C-BE32-E72D297353CC}">
                  <c16:uniqueId val="{00000004-1821-481C-BBD2-F1279AED1298}"/>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numRef>
              <c:f>'IS totals yearly'!$B$106:$B$113</c:f>
              <c:numCache>
                <c:formatCode>0</c:formatCode>
                <c:ptCount val="8"/>
                <c:pt idx="0">
                  <c:v>2017</c:v>
                </c:pt>
                <c:pt idx="1">
                  <c:v>2018</c:v>
                </c:pt>
                <c:pt idx="2">
                  <c:v>2019</c:v>
                </c:pt>
                <c:pt idx="3">
                  <c:v>2020</c:v>
                </c:pt>
                <c:pt idx="4">
                  <c:v>2021</c:v>
                </c:pt>
                <c:pt idx="5">
                  <c:v>2022</c:v>
                </c:pt>
                <c:pt idx="6">
                  <c:v>2023</c:v>
                </c:pt>
                <c:pt idx="7">
                  <c:v>2024</c:v>
                </c:pt>
              </c:numCache>
            </c:numRef>
          </c:cat>
          <c:val>
            <c:numRef>
              <c:f>'IS totals yearly'!$D$106:$D$113</c:f>
              <c:numCache>
                <c:formatCode>General</c:formatCode>
                <c:ptCount val="8"/>
                <c:pt idx="4" formatCode="_-* #,##0_-;\-* #,##0_-;_-* &quot;-&quot;??_-;_-@_-">
                  <c:v>284650</c:v>
                </c:pt>
                <c:pt idx="5" formatCode="_-* #,##0_-;\-* #,##0_-;_-* &quot;-&quot;??_-;_-@_-">
                  <c:v>330595.00000000489</c:v>
                </c:pt>
                <c:pt idx="6" formatCode="_-* #,##0_-;\-* #,##0_-;_-* &quot;-&quot;??_-;_-@_-">
                  <c:v>370685.00000000489</c:v>
                </c:pt>
                <c:pt idx="7" formatCode="_-* #,##0_-;\-* #,##0_-;_-* &quot;-&quot;??_-;_-@_-">
                  <c:v>410775.00000000489</c:v>
                </c:pt>
              </c:numCache>
            </c:numRef>
          </c:val>
          <c:smooth val="0"/>
          <c:extLst>
            <c:ext xmlns:c16="http://schemas.microsoft.com/office/drawing/2014/chart" uri="{C3380CC4-5D6E-409C-BE32-E72D297353CC}">
              <c16:uniqueId val="{00000005-1821-481C-BBD2-F1279AED1298}"/>
            </c:ext>
          </c:extLst>
        </c:ser>
        <c:ser>
          <c:idx val="3"/>
          <c:order val="2"/>
          <c:tx>
            <c:strRef>
              <c:f>'IS totals yearly'!$E$105</c:f>
              <c:strCache>
                <c:ptCount val="1"/>
                <c:pt idx="0">
                  <c:v>USA</c:v>
                </c:pt>
              </c:strCache>
            </c:strRef>
          </c:tx>
          <c:spPr>
            <a:ln w="28575" cap="rnd">
              <a:solidFill>
                <a:srgbClr val="0070C0"/>
              </a:solidFill>
              <a:round/>
            </a:ln>
            <a:effectLst/>
          </c:spPr>
          <c:marker>
            <c:symbol val="none"/>
          </c:marker>
          <c:cat>
            <c:numRef>
              <c:f>'IS totals yearly'!$B$106:$B$113</c:f>
              <c:numCache>
                <c:formatCode>0</c:formatCode>
                <c:ptCount val="8"/>
                <c:pt idx="0">
                  <c:v>2017</c:v>
                </c:pt>
                <c:pt idx="1">
                  <c:v>2018</c:v>
                </c:pt>
                <c:pt idx="2">
                  <c:v>2019</c:v>
                </c:pt>
                <c:pt idx="3">
                  <c:v>2020</c:v>
                </c:pt>
                <c:pt idx="4">
                  <c:v>2021</c:v>
                </c:pt>
                <c:pt idx="5">
                  <c:v>2022</c:v>
                </c:pt>
                <c:pt idx="6">
                  <c:v>2023</c:v>
                </c:pt>
                <c:pt idx="7">
                  <c:v>2024</c:v>
                </c:pt>
              </c:numCache>
            </c:numRef>
          </c:cat>
          <c:val>
            <c:numRef>
              <c:f>'IS totals yearly'!$E$106:$E$113</c:f>
              <c:numCache>
                <c:formatCode>0</c:formatCode>
                <c:ptCount val="8"/>
                <c:pt idx="0">
                  <c:v>393573</c:v>
                </c:pt>
                <c:pt idx="1">
                  <c:v>362929</c:v>
                </c:pt>
                <c:pt idx="2">
                  <c:v>364204</c:v>
                </c:pt>
                <c:pt idx="3">
                  <c:v>111387</c:v>
                </c:pt>
                <c:pt idx="4">
                  <c:v>285587</c:v>
                </c:pt>
              </c:numCache>
            </c:numRef>
          </c:val>
          <c:smooth val="0"/>
          <c:extLst>
            <c:ext xmlns:c16="http://schemas.microsoft.com/office/drawing/2014/chart" uri="{C3380CC4-5D6E-409C-BE32-E72D297353CC}">
              <c16:uniqueId val="{00000006-1821-481C-BBD2-F1279AED1298}"/>
            </c:ext>
          </c:extLst>
        </c:ser>
        <c:ser>
          <c:idx val="4"/>
          <c:order val="3"/>
          <c:tx>
            <c:strRef>
              <c:f>'IS totals yearly'!$F$105</c:f>
              <c:strCache>
                <c:ptCount val="1"/>
                <c:pt idx="0">
                  <c:v>USA Forecast</c:v>
                </c:pt>
              </c:strCache>
            </c:strRef>
          </c:tx>
          <c:spPr>
            <a:ln w="28575" cap="rnd">
              <a:solidFill>
                <a:srgbClr val="0070C0"/>
              </a:solidFill>
              <a:prstDash val="sysDash"/>
              <a:round/>
            </a:ln>
            <a:effectLst/>
          </c:spPr>
          <c:marker>
            <c:symbol val="none"/>
          </c:marker>
          <c:dLbls>
            <c:dLbl>
              <c:idx val="4"/>
              <c:delete val="1"/>
              <c:extLst>
                <c:ext xmlns:c15="http://schemas.microsoft.com/office/drawing/2012/chart" uri="{CE6537A1-D6FC-4f65-9D91-7224C49458BB}"/>
                <c:ext xmlns:c16="http://schemas.microsoft.com/office/drawing/2014/chart" uri="{C3380CC4-5D6E-409C-BE32-E72D297353CC}">
                  <c16:uniqueId val="{00000007-1821-481C-BBD2-F1279AED1298}"/>
                </c:ext>
              </c:extLst>
            </c:dLbl>
            <c:dLbl>
              <c:idx val="5"/>
              <c:delete val="1"/>
              <c:extLst>
                <c:ext xmlns:c15="http://schemas.microsoft.com/office/drawing/2012/chart" uri="{CE6537A1-D6FC-4f65-9D91-7224C49458BB}"/>
                <c:ext xmlns:c16="http://schemas.microsoft.com/office/drawing/2014/chart" uri="{C3380CC4-5D6E-409C-BE32-E72D297353CC}">
                  <c16:uniqueId val="{00000008-1821-481C-BBD2-F1279AED1298}"/>
                </c:ext>
              </c:extLst>
            </c:dLbl>
            <c:dLbl>
              <c:idx val="6"/>
              <c:delete val="1"/>
              <c:extLst>
                <c:ext xmlns:c15="http://schemas.microsoft.com/office/drawing/2012/chart" uri="{CE6537A1-D6FC-4f65-9D91-7224C49458BB}"/>
                <c:ext xmlns:c16="http://schemas.microsoft.com/office/drawing/2014/chart" uri="{C3380CC4-5D6E-409C-BE32-E72D297353CC}">
                  <c16:uniqueId val="{00000009-1821-481C-BBD2-F1279AED1298}"/>
                </c:ext>
              </c:extLst>
            </c:dLbl>
            <c:dLbl>
              <c:idx val="7"/>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A-1821-481C-BBD2-F1279AED129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numRef>
              <c:f>'IS totals yearly'!$B$106:$B$113</c:f>
              <c:numCache>
                <c:formatCode>0</c:formatCode>
                <c:ptCount val="8"/>
                <c:pt idx="0">
                  <c:v>2017</c:v>
                </c:pt>
                <c:pt idx="1">
                  <c:v>2018</c:v>
                </c:pt>
                <c:pt idx="2">
                  <c:v>2019</c:v>
                </c:pt>
                <c:pt idx="3">
                  <c:v>2020</c:v>
                </c:pt>
                <c:pt idx="4">
                  <c:v>2021</c:v>
                </c:pt>
                <c:pt idx="5">
                  <c:v>2022</c:v>
                </c:pt>
                <c:pt idx="6">
                  <c:v>2023</c:v>
                </c:pt>
                <c:pt idx="7">
                  <c:v>2024</c:v>
                </c:pt>
              </c:numCache>
            </c:numRef>
          </c:cat>
          <c:val>
            <c:numRef>
              <c:f>'IS totals yearly'!$F$106:$F$113</c:f>
              <c:numCache>
                <c:formatCode>General</c:formatCode>
                <c:ptCount val="8"/>
                <c:pt idx="4" formatCode="0">
                  <c:v>285587</c:v>
                </c:pt>
                <c:pt idx="5">
                  <c:v>233125.60000000641</c:v>
                </c:pt>
                <c:pt idx="6">
                  <c:v>256218.00000000492</c:v>
                </c:pt>
                <c:pt idx="7">
                  <c:v>279310.4000000034</c:v>
                </c:pt>
              </c:numCache>
            </c:numRef>
          </c:val>
          <c:smooth val="0"/>
          <c:extLst>
            <c:ext xmlns:c16="http://schemas.microsoft.com/office/drawing/2014/chart" uri="{C3380CC4-5D6E-409C-BE32-E72D297353CC}">
              <c16:uniqueId val="{0000000B-1821-481C-BBD2-F1279AED1298}"/>
            </c:ext>
          </c:extLst>
        </c:ser>
        <c:ser>
          <c:idx val="5"/>
          <c:order val="4"/>
          <c:tx>
            <c:strRef>
              <c:f>'IS totals yearly'!$G$105</c:f>
              <c:strCache>
                <c:ptCount val="1"/>
                <c:pt idx="0">
                  <c:v>Australia</c:v>
                </c:pt>
              </c:strCache>
            </c:strRef>
          </c:tx>
          <c:spPr>
            <a:ln w="28575" cap="rnd">
              <a:solidFill>
                <a:schemeClr val="accent6"/>
              </a:solidFill>
              <a:round/>
            </a:ln>
            <a:effectLst/>
          </c:spPr>
          <c:marker>
            <c:symbol val="none"/>
          </c:marker>
          <c:cat>
            <c:numRef>
              <c:f>'IS totals yearly'!$B$106:$B$113</c:f>
              <c:numCache>
                <c:formatCode>0</c:formatCode>
                <c:ptCount val="8"/>
                <c:pt idx="0">
                  <c:v>2017</c:v>
                </c:pt>
                <c:pt idx="1">
                  <c:v>2018</c:v>
                </c:pt>
                <c:pt idx="2">
                  <c:v>2019</c:v>
                </c:pt>
                <c:pt idx="3">
                  <c:v>2020</c:v>
                </c:pt>
                <c:pt idx="4">
                  <c:v>2021</c:v>
                </c:pt>
                <c:pt idx="5">
                  <c:v>2022</c:v>
                </c:pt>
                <c:pt idx="6">
                  <c:v>2023</c:v>
                </c:pt>
                <c:pt idx="7">
                  <c:v>2024</c:v>
                </c:pt>
              </c:numCache>
            </c:numRef>
          </c:cat>
          <c:val>
            <c:numRef>
              <c:f>'IS totals yearly'!$G$106:$G$113</c:f>
              <c:numCache>
                <c:formatCode>0</c:formatCode>
                <c:ptCount val="8"/>
                <c:pt idx="0">
                  <c:v>343035</c:v>
                </c:pt>
                <c:pt idx="1">
                  <c:v>378292</c:v>
                </c:pt>
                <c:pt idx="2">
                  <c:v>405742</c:v>
                </c:pt>
                <c:pt idx="3">
                  <c:v>340152</c:v>
                </c:pt>
                <c:pt idx="4" formatCode="General">
                  <c:v>232750</c:v>
                </c:pt>
              </c:numCache>
            </c:numRef>
          </c:val>
          <c:smooth val="0"/>
          <c:extLst>
            <c:ext xmlns:c16="http://schemas.microsoft.com/office/drawing/2014/chart" uri="{C3380CC4-5D6E-409C-BE32-E72D297353CC}">
              <c16:uniqueId val="{0000000C-1821-481C-BBD2-F1279AED1298}"/>
            </c:ext>
          </c:extLst>
        </c:ser>
        <c:ser>
          <c:idx val="6"/>
          <c:order val="5"/>
          <c:tx>
            <c:strRef>
              <c:f>'IS totals yearly'!$H$105</c:f>
              <c:strCache>
                <c:ptCount val="1"/>
                <c:pt idx="0">
                  <c:v>Australia Forecast</c:v>
                </c:pt>
              </c:strCache>
            </c:strRef>
          </c:tx>
          <c:spPr>
            <a:ln w="28575" cap="rnd">
              <a:solidFill>
                <a:schemeClr val="accent6"/>
              </a:solidFill>
              <a:prstDash val="sysDash"/>
              <a:round/>
            </a:ln>
            <a:effectLst/>
          </c:spPr>
          <c:marker>
            <c:symbol val="none"/>
          </c:marker>
          <c:dLbls>
            <c:dLbl>
              <c:idx val="4"/>
              <c:delete val="1"/>
              <c:extLst>
                <c:ext xmlns:c15="http://schemas.microsoft.com/office/drawing/2012/chart" uri="{CE6537A1-D6FC-4f65-9D91-7224C49458BB}"/>
                <c:ext xmlns:c16="http://schemas.microsoft.com/office/drawing/2014/chart" uri="{C3380CC4-5D6E-409C-BE32-E72D297353CC}">
                  <c16:uniqueId val="{0000000D-1821-481C-BBD2-F1279AED1298}"/>
                </c:ext>
              </c:extLst>
            </c:dLbl>
            <c:dLbl>
              <c:idx val="5"/>
              <c:delete val="1"/>
              <c:extLst>
                <c:ext xmlns:c15="http://schemas.microsoft.com/office/drawing/2012/chart" uri="{CE6537A1-D6FC-4f65-9D91-7224C49458BB}"/>
                <c:ext xmlns:c16="http://schemas.microsoft.com/office/drawing/2014/chart" uri="{C3380CC4-5D6E-409C-BE32-E72D297353CC}">
                  <c16:uniqueId val="{0000000E-1821-481C-BBD2-F1279AED1298}"/>
                </c:ext>
              </c:extLst>
            </c:dLbl>
            <c:dLbl>
              <c:idx val="6"/>
              <c:delete val="1"/>
              <c:extLst>
                <c:ext xmlns:c15="http://schemas.microsoft.com/office/drawing/2012/chart" uri="{CE6537A1-D6FC-4f65-9D91-7224C49458BB}"/>
                <c:ext xmlns:c16="http://schemas.microsoft.com/office/drawing/2014/chart" uri="{C3380CC4-5D6E-409C-BE32-E72D297353CC}">
                  <c16:uniqueId val="{0000000F-1821-481C-BBD2-F1279AED1298}"/>
                </c:ext>
              </c:extLst>
            </c:dLbl>
            <c:dLbl>
              <c:idx val="7"/>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0-1821-481C-BBD2-F1279AED1298}"/>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'IS totals yearly'!$B$106:$B$113</c:f>
              <c:numCache>
                <c:formatCode>0</c:formatCode>
                <c:ptCount val="8"/>
                <c:pt idx="0">
                  <c:v>2017</c:v>
                </c:pt>
                <c:pt idx="1">
                  <c:v>2018</c:v>
                </c:pt>
                <c:pt idx="2">
                  <c:v>2019</c:v>
                </c:pt>
                <c:pt idx="3">
                  <c:v>2020</c:v>
                </c:pt>
                <c:pt idx="4">
                  <c:v>2021</c:v>
                </c:pt>
                <c:pt idx="5">
                  <c:v>2022</c:v>
                </c:pt>
                <c:pt idx="6">
                  <c:v>2023</c:v>
                </c:pt>
                <c:pt idx="7">
                  <c:v>2024</c:v>
                </c:pt>
              </c:numCache>
            </c:numRef>
          </c:cat>
          <c:val>
            <c:numRef>
              <c:f>'IS totals yearly'!$H$106:$H$113</c:f>
              <c:numCache>
                <c:formatCode>General</c:formatCode>
                <c:ptCount val="8"/>
                <c:pt idx="4">
                  <c:v>232750</c:v>
                </c:pt>
                <c:pt idx="5">
                  <c:v>291854.59999999992</c:v>
                </c:pt>
                <c:pt idx="6">
                  <c:v>295457.00000000029</c:v>
                </c:pt>
                <c:pt idx="7">
                  <c:v>299059.39999999973</c:v>
                </c:pt>
              </c:numCache>
            </c:numRef>
          </c:val>
          <c:smooth val="0"/>
          <c:extLst>
            <c:ext xmlns:c16="http://schemas.microsoft.com/office/drawing/2014/chart" uri="{C3380CC4-5D6E-409C-BE32-E72D297353CC}">
              <c16:uniqueId val="{00000011-1821-481C-BBD2-F1279AED1298}"/>
            </c:ext>
          </c:extLst>
        </c:ser>
        <c:ser>
          <c:idx val="7"/>
          <c:order val="6"/>
          <c:tx>
            <c:strRef>
              <c:f>'IS totals yearly'!$I$105</c:f>
              <c:strCache>
                <c:ptCount val="1"/>
                <c:pt idx="0">
                  <c:v>UK</c:v>
                </c:pt>
              </c:strCache>
            </c:strRef>
          </c:tx>
          <c:spPr>
            <a:ln w="28575" cap="rnd">
              <a:solidFill>
                <a:schemeClr val="accent2"/>
              </a:solidFill>
              <a:round/>
            </a:ln>
            <a:effectLst/>
          </c:spPr>
          <c:marker>
            <c:symbol val="none"/>
          </c:marker>
          <c:cat>
            <c:numRef>
              <c:f>'IS totals yearly'!$B$106:$B$113</c:f>
              <c:numCache>
                <c:formatCode>0</c:formatCode>
                <c:ptCount val="8"/>
                <c:pt idx="0">
                  <c:v>2017</c:v>
                </c:pt>
                <c:pt idx="1">
                  <c:v>2018</c:v>
                </c:pt>
                <c:pt idx="2">
                  <c:v>2019</c:v>
                </c:pt>
                <c:pt idx="3">
                  <c:v>2020</c:v>
                </c:pt>
                <c:pt idx="4">
                  <c:v>2021</c:v>
                </c:pt>
                <c:pt idx="5">
                  <c:v>2022</c:v>
                </c:pt>
                <c:pt idx="6">
                  <c:v>2023</c:v>
                </c:pt>
                <c:pt idx="7">
                  <c:v>2024</c:v>
                </c:pt>
              </c:numCache>
            </c:numRef>
          </c:cat>
          <c:val>
            <c:numRef>
              <c:f>'IS totals yearly'!$I$106:$I$113</c:f>
              <c:numCache>
                <c:formatCode>General</c:formatCode>
                <c:ptCount val="8"/>
                <c:pt idx="0">
                  <c:v>212292</c:v>
                </c:pt>
                <c:pt idx="1">
                  <c:v>229486</c:v>
                </c:pt>
                <c:pt idx="2">
                  <c:v>246541</c:v>
                </c:pt>
                <c:pt idx="3">
                  <c:v>174875</c:v>
                </c:pt>
                <c:pt idx="4">
                  <c:v>232443</c:v>
                </c:pt>
              </c:numCache>
            </c:numRef>
          </c:val>
          <c:smooth val="0"/>
          <c:extLst>
            <c:ext xmlns:c16="http://schemas.microsoft.com/office/drawing/2014/chart" uri="{C3380CC4-5D6E-409C-BE32-E72D297353CC}">
              <c16:uniqueId val="{00000012-1821-481C-BBD2-F1279AED1298}"/>
            </c:ext>
          </c:extLst>
        </c:ser>
        <c:ser>
          <c:idx val="8"/>
          <c:order val="7"/>
          <c:tx>
            <c:strRef>
              <c:f>'IS totals yearly'!$J$105</c:f>
              <c:strCache>
                <c:ptCount val="1"/>
                <c:pt idx="0">
                  <c:v>UK Forecast</c:v>
                </c:pt>
              </c:strCache>
            </c:strRef>
          </c:tx>
          <c:spPr>
            <a:ln w="28575" cap="rnd">
              <a:solidFill>
                <a:schemeClr val="accent2"/>
              </a:solidFill>
              <a:prstDash val="sysDash"/>
              <a:round/>
            </a:ln>
            <a:effectLst/>
          </c:spPr>
          <c:marker>
            <c:symbol val="none"/>
          </c:marker>
          <c:dLbls>
            <c:dLbl>
              <c:idx val="4"/>
              <c:delete val="1"/>
              <c:extLst>
                <c:ext xmlns:c15="http://schemas.microsoft.com/office/drawing/2012/chart" uri="{CE6537A1-D6FC-4f65-9D91-7224C49458BB}"/>
                <c:ext xmlns:c16="http://schemas.microsoft.com/office/drawing/2014/chart" uri="{C3380CC4-5D6E-409C-BE32-E72D297353CC}">
                  <c16:uniqueId val="{00000013-1821-481C-BBD2-F1279AED1298}"/>
                </c:ext>
              </c:extLst>
            </c:dLbl>
            <c:dLbl>
              <c:idx val="5"/>
              <c:delete val="1"/>
              <c:extLst>
                <c:ext xmlns:c15="http://schemas.microsoft.com/office/drawing/2012/chart" uri="{CE6537A1-D6FC-4f65-9D91-7224C49458BB}"/>
                <c:ext xmlns:c16="http://schemas.microsoft.com/office/drawing/2014/chart" uri="{C3380CC4-5D6E-409C-BE32-E72D297353CC}">
                  <c16:uniqueId val="{00000014-1821-481C-BBD2-F1279AED1298}"/>
                </c:ext>
              </c:extLst>
            </c:dLbl>
            <c:dLbl>
              <c:idx val="6"/>
              <c:delete val="1"/>
              <c:extLst>
                <c:ext xmlns:c15="http://schemas.microsoft.com/office/drawing/2012/chart" uri="{CE6537A1-D6FC-4f65-9D91-7224C49458BB}"/>
                <c:ext xmlns:c16="http://schemas.microsoft.com/office/drawing/2014/chart" uri="{C3380CC4-5D6E-409C-BE32-E72D297353CC}">
                  <c16:uniqueId val="{00000015-1821-481C-BBD2-F1279AED1298}"/>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numRef>
              <c:f>'IS totals yearly'!$B$106:$B$113</c:f>
              <c:numCache>
                <c:formatCode>0</c:formatCode>
                <c:ptCount val="8"/>
                <c:pt idx="0">
                  <c:v>2017</c:v>
                </c:pt>
                <c:pt idx="1">
                  <c:v>2018</c:v>
                </c:pt>
                <c:pt idx="2">
                  <c:v>2019</c:v>
                </c:pt>
                <c:pt idx="3">
                  <c:v>2020</c:v>
                </c:pt>
                <c:pt idx="4">
                  <c:v>2021</c:v>
                </c:pt>
                <c:pt idx="5">
                  <c:v>2022</c:v>
                </c:pt>
                <c:pt idx="6">
                  <c:v>2023</c:v>
                </c:pt>
                <c:pt idx="7">
                  <c:v>2024</c:v>
                </c:pt>
              </c:numCache>
            </c:numRef>
          </c:cat>
          <c:val>
            <c:numRef>
              <c:f>'IS totals yearly'!$J$106:$J$113</c:f>
              <c:numCache>
                <c:formatCode>General</c:formatCode>
                <c:ptCount val="8"/>
                <c:pt idx="4">
                  <c:v>232443</c:v>
                </c:pt>
                <c:pt idx="5">
                  <c:v>241478.79999999455</c:v>
                </c:pt>
                <c:pt idx="6">
                  <c:v>266691.99999999756</c:v>
                </c:pt>
                <c:pt idx="7">
                  <c:v>291905.20000000054</c:v>
                </c:pt>
              </c:numCache>
            </c:numRef>
          </c:val>
          <c:smooth val="0"/>
          <c:extLst>
            <c:ext xmlns:c16="http://schemas.microsoft.com/office/drawing/2014/chart" uri="{C3380CC4-5D6E-409C-BE32-E72D297353CC}">
              <c16:uniqueId val="{00000016-1821-481C-BBD2-F1279AED1298}"/>
            </c:ext>
          </c:extLst>
        </c:ser>
        <c:dLbls>
          <c:showLegendKey val="0"/>
          <c:showVal val="0"/>
          <c:showCatName val="0"/>
          <c:showSerName val="0"/>
          <c:showPercent val="0"/>
          <c:showBubbleSize val="0"/>
        </c:dLbls>
        <c:smooth val="0"/>
        <c:axId val="435812591"/>
        <c:axId val="435817583"/>
      </c:lineChart>
      <c:catAx>
        <c:axId val="435812591"/>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5817583"/>
        <c:crosses val="autoZero"/>
        <c:auto val="1"/>
        <c:lblAlgn val="ctr"/>
        <c:lblOffset val="100"/>
        <c:noMultiLvlLbl val="0"/>
      </c:catAx>
      <c:valAx>
        <c:axId val="435817583"/>
        <c:scaling>
          <c:orientation val="minMax"/>
          <c:max val="420000"/>
          <c:min val="100000"/>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5812591"/>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9BA8B7"/>
      </a:solid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Australian Peak Student Intake 2015 - 2021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SCENARIO!$E$24</c:f>
              <c:strCache>
                <c:ptCount val="1"/>
                <c:pt idx="0">
                  <c:v>Highest Intake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SCENARIO!$D$25:$D$30</c:f>
              <c:strCache>
                <c:ptCount val="6"/>
                <c:pt idx="0">
                  <c:v>China</c:v>
                </c:pt>
                <c:pt idx="1">
                  <c:v>India</c:v>
                </c:pt>
                <c:pt idx="2">
                  <c:v>Nepal</c:v>
                </c:pt>
                <c:pt idx="3">
                  <c:v>Brazil</c:v>
                </c:pt>
                <c:pt idx="4">
                  <c:v>Colombia</c:v>
                </c:pt>
                <c:pt idx="5">
                  <c:v>Vietnam</c:v>
                </c:pt>
              </c:strCache>
            </c:strRef>
          </c:cat>
          <c:val>
            <c:numRef>
              <c:f>SCENARIO!$E$25:$E$30</c:f>
              <c:numCache>
                <c:formatCode>General</c:formatCode>
                <c:ptCount val="6"/>
                <c:pt idx="0">
                  <c:v>42052</c:v>
                </c:pt>
                <c:pt idx="1">
                  <c:v>31860</c:v>
                </c:pt>
                <c:pt idx="2">
                  <c:v>14621</c:v>
                </c:pt>
                <c:pt idx="3">
                  <c:v>16435</c:v>
                </c:pt>
                <c:pt idx="4">
                  <c:v>15473</c:v>
                </c:pt>
                <c:pt idx="5">
                  <c:v>6289</c:v>
                </c:pt>
              </c:numCache>
            </c:numRef>
          </c:val>
          <c:smooth val="0"/>
          <c:extLst>
            <c:ext xmlns:c16="http://schemas.microsoft.com/office/drawing/2014/chart" uri="{C3380CC4-5D6E-409C-BE32-E72D297353CC}">
              <c16:uniqueId val="{00000000-67B5-433F-877D-2F4A7016DD02}"/>
            </c:ext>
          </c:extLst>
        </c:ser>
        <c:dLbls>
          <c:showLegendKey val="0"/>
          <c:showVal val="0"/>
          <c:showCatName val="0"/>
          <c:showSerName val="0"/>
          <c:showPercent val="0"/>
          <c:showBubbleSize val="0"/>
        </c:dLbls>
        <c:marker val="1"/>
        <c:smooth val="0"/>
        <c:axId val="892595776"/>
        <c:axId val="892598400"/>
      </c:lineChart>
      <c:catAx>
        <c:axId val="892595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2598400"/>
        <c:crosses val="autoZero"/>
        <c:auto val="1"/>
        <c:lblAlgn val="ctr"/>
        <c:lblOffset val="100"/>
        <c:noMultiLvlLbl val="0"/>
      </c:catAx>
      <c:valAx>
        <c:axId val="8925984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259577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dirty="0"/>
              <a:t>Scenario</a:t>
            </a:r>
            <a:r>
              <a:rPr lang="en-AU" baseline="0" dirty="0"/>
              <a:t> Analysis</a:t>
            </a:r>
            <a:endParaRPr lang="en-AU"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SCENARIO!$G$16</c:f>
              <c:strCache>
                <c:ptCount val="1"/>
                <c:pt idx="0">
                  <c:v>China</c:v>
                </c:pt>
              </c:strCache>
            </c:strRef>
          </c:tx>
          <c:spPr>
            <a:solidFill>
              <a:schemeClr val="accent1"/>
            </a:solidFill>
            <a:ln>
              <a:noFill/>
            </a:ln>
            <a:effectLst/>
          </c:spPr>
          <c:invertIfNegative val="0"/>
          <c:cat>
            <c:strRef>
              <c:f>SCENARIO!$H$15:$N$15</c:f>
              <c:strCache>
                <c:ptCount val="7"/>
                <c:pt idx="0">
                  <c:v>5% increase on 2021</c:v>
                </c:pt>
                <c:pt idx="1">
                  <c:v>10% increase on 2021</c:v>
                </c:pt>
                <c:pt idx="2">
                  <c:v>25% increase on 2021</c:v>
                </c:pt>
                <c:pt idx="3">
                  <c:v>50% increase on 2021</c:v>
                </c:pt>
                <c:pt idx="4">
                  <c:v>75% increase on 2021</c:v>
                </c:pt>
                <c:pt idx="5">
                  <c:v>100% increase on 2021</c:v>
                </c:pt>
                <c:pt idx="6">
                  <c:v>Return to Peak Intake</c:v>
                </c:pt>
              </c:strCache>
            </c:strRef>
          </c:cat>
          <c:val>
            <c:numRef>
              <c:f>SCENARIO!$H$16:$N$16</c:f>
              <c:numCache>
                <c:formatCode>_-* #,##0_-;\-* #,##0_-;_-* "-"??_-;_-@_-</c:formatCode>
                <c:ptCount val="7"/>
                <c:pt idx="0">
                  <c:v>28957.425000000003</c:v>
                </c:pt>
                <c:pt idx="1">
                  <c:v>30336.350000000002</c:v>
                </c:pt>
                <c:pt idx="2">
                  <c:v>34473.125</c:v>
                </c:pt>
                <c:pt idx="3">
                  <c:v>41367.75</c:v>
                </c:pt>
                <c:pt idx="4">
                  <c:v>48262.375</c:v>
                </c:pt>
                <c:pt idx="5">
                  <c:v>55157</c:v>
                </c:pt>
                <c:pt idx="6" formatCode="General">
                  <c:v>42052</c:v>
                </c:pt>
              </c:numCache>
            </c:numRef>
          </c:val>
          <c:extLst>
            <c:ext xmlns:c16="http://schemas.microsoft.com/office/drawing/2014/chart" uri="{C3380CC4-5D6E-409C-BE32-E72D297353CC}">
              <c16:uniqueId val="{00000000-A759-4021-B9D2-EF2A49082AEF}"/>
            </c:ext>
          </c:extLst>
        </c:ser>
        <c:ser>
          <c:idx val="1"/>
          <c:order val="1"/>
          <c:tx>
            <c:strRef>
              <c:f>SCENARIO!$G$17</c:f>
              <c:strCache>
                <c:ptCount val="1"/>
                <c:pt idx="0">
                  <c:v>India</c:v>
                </c:pt>
              </c:strCache>
            </c:strRef>
          </c:tx>
          <c:spPr>
            <a:solidFill>
              <a:schemeClr val="accent2"/>
            </a:solidFill>
            <a:ln>
              <a:noFill/>
            </a:ln>
            <a:effectLst/>
          </c:spPr>
          <c:invertIfNegative val="0"/>
          <c:cat>
            <c:strRef>
              <c:f>SCENARIO!$H$15:$N$15</c:f>
              <c:strCache>
                <c:ptCount val="7"/>
                <c:pt idx="0">
                  <c:v>5% increase on 2021</c:v>
                </c:pt>
                <c:pt idx="1">
                  <c:v>10% increase on 2021</c:v>
                </c:pt>
                <c:pt idx="2">
                  <c:v>25% increase on 2021</c:v>
                </c:pt>
                <c:pt idx="3">
                  <c:v>50% increase on 2021</c:v>
                </c:pt>
                <c:pt idx="4">
                  <c:v>75% increase on 2021</c:v>
                </c:pt>
                <c:pt idx="5">
                  <c:v>100% increase on 2021</c:v>
                </c:pt>
                <c:pt idx="6">
                  <c:v>Return to Peak Intake</c:v>
                </c:pt>
              </c:strCache>
            </c:strRef>
          </c:cat>
          <c:val>
            <c:numRef>
              <c:f>SCENARIO!$H$17:$N$17</c:f>
              <c:numCache>
                <c:formatCode>_-* #,##0_-;\-* #,##0_-;_-* "-"??_-;_-@_-</c:formatCode>
                <c:ptCount val="7"/>
                <c:pt idx="0">
                  <c:v>24691.275000000001</c:v>
                </c:pt>
                <c:pt idx="1">
                  <c:v>25867.050000000003</c:v>
                </c:pt>
                <c:pt idx="2">
                  <c:v>29394.375</c:v>
                </c:pt>
                <c:pt idx="3">
                  <c:v>35273.25</c:v>
                </c:pt>
                <c:pt idx="4">
                  <c:v>41152.125</c:v>
                </c:pt>
                <c:pt idx="5">
                  <c:v>47031</c:v>
                </c:pt>
                <c:pt idx="6" formatCode="General">
                  <c:v>31860</c:v>
                </c:pt>
              </c:numCache>
            </c:numRef>
          </c:val>
          <c:extLst>
            <c:ext xmlns:c16="http://schemas.microsoft.com/office/drawing/2014/chart" uri="{C3380CC4-5D6E-409C-BE32-E72D297353CC}">
              <c16:uniqueId val="{00000001-A759-4021-B9D2-EF2A49082AEF}"/>
            </c:ext>
          </c:extLst>
        </c:ser>
        <c:ser>
          <c:idx val="2"/>
          <c:order val="2"/>
          <c:tx>
            <c:strRef>
              <c:f>SCENARIO!$G$18</c:f>
              <c:strCache>
                <c:ptCount val="1"/>
                <c:pt idx="0">
                  <c:v>Nepal</c:v>
                </c:pt>
              </c:strCache>
            </c:strRef>
          </c:tx>
          <c:spPr>
            <a:solidFill>
              <a:schemeClr val="accent3"/>
            </a:solidFill>
            <a:ln>
              <a:noFill/>
            </a:ln>
            <a:effectLst/>
          </c:spPr>
          <c:invertIfNegative val="0"/>
          <c:cat>
            <c:strRef>
              <c:f>SCENARIO!$H$15:$N$15</c:f>
              <c:strCache>
                <c:ptCount val="7"/>
                <c:pt idx="0">
                  <c:v>5% increase on 2021</c:v>
                </c:pt>
                <c:pt idx="1">
                  <c:v>10% increase on 2021</c:v>
                </c:pt>
                <c:pt idx="2">
                  <c:v>25% increase on 2021</c:v>
                </c:pt>
                <c:pt idx="3">
                  <c:v>50% increase on 2021</c:v>
                </c:pt>
                <c:pt idx="4">
                  <c:v>75% increase on 2021</c:v>
                </c:pt>
                <c:pt idx="5">
                  <c:v>100% increase on 2021</c:v>
                </c:pt>
                <c:pt idx="6">
                  <c:v>Return to Peak Intake</c:v>
                </c:pt>
              </c:strCache>
            </c:strRef>
          </c:cat>
          <c:val>
            <c:numRef>
              <c:f>SCENARIO!$H$18:$N$18</c:f>
              <c:numCache>
                <c:formatCode>_-* #,##0_-;\-* #,##0_-;_-* "-"??_-;_-@_-</c:formatCode>
                <c:ptCount val="7"/>
                <c:pt idx="0">
                  <c:v>10807.125</c:v>
                </c:pt>
                <c:pt idx="1">
                  <c:v>11321.750000000002</c:v>
                </c:pt>
                <c:pt idx="2">
                  <c:v>12865.625</c:v>
                </c:pt>
                <c:pt idx="3">
                  <c:v>15438.75</c:v>
                </c:pt>
                <c:pt idx="4">
                  <c:v>18011.875</c:v>
                </c:pt>
                <c:pt idx="5">
                  <c:v>20585</c:v>
                </c:pt>
                <c:pt idx="6" formatCode="General">
                  <c:v>14621</c:v>
                </c:pt>
              </c:numCache>
            </c:numRef>
          </c:val>
          <c:extLst>
            <c:ext xmlns:c16="http://schemas.microsoft.com/office/drawing/2014/chart" uri="{C3380CC4-5D6E-409C-BE32-E72D297353CC}">
              <c16:uniqueId val="{00000002-A759-4021-B9D2-EF2A49082AEF}"/>
            </c:ext>
          </c:extLst>
        </c:ser>
        <c:ser>
          <c:idx val="3"/>
          <c:order val="3"/>
          <c:tx>
            <c:strRef>
              <c:f>SCENARIO!$G$19</c:f>
              <c:strCache>
                <c:ptCount val="1"/>
                <c:pt idx="0">
                  <c:v>Brazil</c:v>
                </c:pt>
              </c:strCache>
            </c:strRef>
          </c:tx>
          <c:spPr>
            <a:solidFill>
              <a:schemeClr val="accent4"/>
            </a:solidFill>
            <a:ln>
              <a:noFill/>
            </a:ln>
            <a:effectLst/>
          </c:spPr>
          <c:invertIfNegative val="0"/>
          <c:cat>
            <c:strRef>
              <c:f>SCENARIO!$H$15:$N$15</c:f>
              <c:strCache>
                <c:ptCount val="7"/>
                <c:pt idx="0">
                  <c:v>5% increase on 2021</c:v>
                </c:pt>
                <c:pt idx="1">
                  <c:v>10% increase on 2021</c:v>
                </c:pt>
                <c:pt idx="2">
                  <c:v>25% increase on 2021</c:v>
                </c:pt>
                <c:pt idx="3">
                  <c:v>50% increase on 2021</c:v>
                </c:pt>
                <c:pt idx="4">
                  <c:v>75% increase on 2021</c:v>
                </c:pt>
                <c:pt idx="5">
                  <c:v>100% increase on 2021</c:v>
                </c:pt>
                <c:pt idx="6">
                  <c:v>Return to Peak Intake</c:v>
                </c:pt>
              </c:strCache>
            </c:strRef>
          </c:cat>
          <c:val>
            <c:numRef>
              <c:f>SCENARIO!$H$19:$N$19</c:f>
              <c:numCache>
                <c:formatCode>_-* #,##0_-;\-* #,##0_-;_-* "-"??_-;_-@_-</c:formatCode>
                <c:ptCount val="7"/>
                <c:pt idx="0">
                  <c:v>4029.9</c:v>
                </c:pt>
                <c:pt idx="1">
                  <c:v>4221.8</c:v>
                </c:pt>
                <c:pt idx="2">
                  <c:v>4797.5</c:v>
                </c:pt>
                <c:pt idx="3">
                  <c:v>5757</c:v>
                </c:pt>
                <c:pt idx="4">
                  <c:v>6716.5</c:v>
                </c:pt>
                <c:pt idx="5">
                  <c:v>7676</c:v>
                </c:pt>
                <c:pt idx="6" formatCode="General">
                  <c:v>16435</c:v>
                </c:pt>
              </c:numCache>
            </c:numRef>
          </c:val>
          <c:extLst>
            <c:ext xmlns:c16="http://schemas.microsoft.com/office/drawing/2014/chart" uri="{C3380CC4-5D6E-409C-BE32-E72D297353CC}">
              <c16:uniqueId val="{00000003-A759-4021-B9D2-EF2A49082AEF}"/>
            </c:ext>
          </c:extLst>
        </c:ser>
        <c:ser>
          <c:idx val="4"/>
          <c:order val="4"/>
          <c:tx>
            <c:strRef>
              <c:f>SCENARIO!$G$20</c:f>
              <c:strCache>
                <c:ptCount val="1"/>
                <c:pt idx="0">
                  <c:v>Colombia</c:v>
                </c:pt>
              </c:strCache>
            </c:strRef>
          </c:tx>
          <c:spPr>
            <a:solidFill>
              <a:schemeClr val="accent5"/>
            </a:solidFill>
            <a:ln>
              <a:noFill/>
            </a:ln>
            <a:effectLst/>
          </c:spPr>
          <c:invertIfNegative val="0"/>
          <c:cat>
            <c:strRef>
              <c:f>SCENARIO!$H$15:$N$15</c:f>
              <c:strCache>
                <c:ptCount val="7"/>
                <c:pt idx="0">
                  <c:v>5% increase on 2021</c:v>
                </c:pt>
                <c:pt idx="1">
                  <c:v>10% increase on 2021</c:v>
                </c:pt>
                <c:pt idx="2">
                  <c:v>25% increase on 2021</c:v>
                </c:pt>
                <c:pt idx="3">
                  <c:v>50% increase on 2021</c:v>
                </c:pt>
                <c:pt idx="4">
                  <c:v>75% increase on 2021</c:v>
                </c:pt>
                <c:pt idx="5">
                  <c:v>100% increase on 2021</c:v>
                </c:pt>
                <c:pt idx="6">
                  <c:v>Return to Peak Intake</c:v>
                </c:pt>
              </c:strCache>
            </c:strRef>
          </c:cat>
          <c:val>
            <c:numRef>
              <c:f>SCENARIO!$H$20:$N$20</c:f>
              <c:numCache>
                <c:formatCode>_-* #,##0_-;\-* #,##0_-;_-* "-"??_-;_-@_-</c:formatCode>
                <c:ptCount val="7"/>
                <c:pt idx="0">
                  <c:v>3871.875</c:v>
                </c:pt>
                <c:pt idx="1">
                  <c:v>4056.2500000000005</c:v>
                </c:pt>
                <c:pt idx="2">
                  <c:v>4609.375</c:v>
                </c:pt>
                <c:pt idx="3">
                  <c:v>5531.25</c:v>
                </c:pt>
                <c:pt idx="4">
                  <c:v>6453.125</c:v>
                </c:pt>
                <c:pt idx="5">
                  <c:v>7375</c:v>
                </c:pt>
                <c:pt idx="6" formatCode="General">
                  <c:v>15473</c:v>
                </c:pt>
              </c:numCache>
            </c:numRef>
          </c:val>
          <c:extLst>
            <c:ext xmlns:c16="http://schemas.microsoft.com/office/drawing/2014/chart" uri="{C3380CC4-5D6E-409C-BE32-E72D297353CC}">
              <c16:uniqueId val="{00000004-A759-4021-B9D2-EF2A49082AEF}"/>
            </c:ext>
          </c:extLst>
        </c:ser>
        <c:ser>
          <c:idx val="5"/>
          <c:order val="5"/>
          <c:tx>
            <c:strRef>
              <c:f>SCENARIO!$G$21</c:f>
              <c:strCache>
                <c:ptCount val="1"/>
                <c:pt idx="0">
                  <c:v>Vietnam</c:v>
                </c:pt>
              </c:strCache>
            </c:strRef>
          </c:tx>
          <c:spPr>
            <a:solidFill>
              <a:schemeClr val="accent6"/>
            </a:solidFill>
            <a:ln>
              <a:noFill/>
            </a:ln>
            <a:effectLst/>
          </c:spPr>
          <c:invertIfNegative val="0"/>
          <c:cat>
            <c:strRef>
              <c:f>SCENARIO!$H$15:$N$15</c:f>
              <c:strCache>
                <c:ptCount val="7"/>
                <c:pt idx="0">
                  <c:v>5% increase on 2021</c:v>
                </c:pt>
                <c:pt idx="1">
                  <c:v>10% increase on 2021</c:v>
                </c:pt>
                <c:pt idx="2">
                  <c:v>25% increase on 2021</c:v>
                </c:pt>
                <c:pt idx="3">
                  <c:v>50% increase on 2021</c:v>
                </c:pt>
                <c:pt idx="4">
                  <c:v>75% increase on 2021</c:v>
                </c:pt>
                <c:pt idx="5">
                  <c:v>100% increase on 2021</c:v>
                </c:pt>
                <c:pt idx="6">
                  <c:v>Return to Peak Intake</c:v>
                </c:pt>
              </c:strCache>
            </c:strRef>
          </c:cat>
          <c:val>
            <c:numRef>
              <c:f>SCENARIO!$H$21:$N$21</c:f>
              <c:numCache>
                <c:formatCode>_-* #,##0_-;\-* #,##0_-;_-* "-"??_-;_-@_-</c:formatCode>
                <c:ptCount val="7"/>
                <c:pt idx="0">
                  <c:v>3557.4</c:v>
                </c:pt>
                <c:pt idx="1">
                  <c:v>3726.8</c:v>
                </c:pt>
                <c:pt idx="2">
                  <c:v>4235</c:v>
                </c:pt>
                <c:pt idx="3">
                  <c:v>5082</c:v>
                </c:pt>
                <c:pt idx="4">
                  <c:v>5929</c:v>
                </c:pt>
                <c:pt idx="5">
                  <c:v>6776</c:v>
                </c:pt>
                <c:pt idx="6" formatCode="General">
                  <c:v>6289</c:v>
                </c:pt>
              </c:numCache>
            </c:numRef>
          </c:val>
          <c:extLst>
            <c:ext xmlns:c16="http://schemas.microsoft.com/office/drawing/2014/chart" uri="{C3380CC4-5D6E-409C-BE32-E72D297353CC}">
              <c16:uniqueId val="{00000005-A759-4021-B9D2-EF2A49082AEF}"/>
            </c:ext>
          </c:extLst>
        </c:ser>
        <c:dLbls>
          <c:showLegendKey val="0"/>
          <c:showVal val="0"/>
          <c:showCatName val="0"/>
          <c:showSerName val="0"/>
          <c:showPercent val="0"/>
          <c:showBubbleSize val="0"/>
        </c:dLbls>
        <c:gapWidth val="150"/>
        <c:overlap val="100"/>
        <c:axId val="953425608"/>
        <c:axId val="953434136"/>
      </c:barChart>
      <c:catAx>
        <c:axId val="953425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434136"/>
        <c:crosses val="autoZero"/>
        <c:auto val="1"/>
        <c:lblAlgn val="ctr"/>
        <c:lblOffset val="100"/>
        <c:noMultiLvlLbl val="0"/>
      </c:catAx>
      <c:valAx>
        <c:axId val="953434136"/>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425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AU"/>
              <a:t>Time Series Forecast Vs. 60% growth Scenario Forecast</a:t>
            </a:r>
          </a:p>
        </c:rich>
      </c:tx>
      <c:overlay val="0"/>
      <c:spPr>
        <a:noFill/>
        <a:ln>
          <a:noFill/>
        </a:ln>
        <a:effectLst/>
      </c:spPr>
      <c:txPr>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SCENARIO!$M$59</c:f>
              <c:strCache>
                <c:ptCount val="1"/>
                <c:pt idx="0">
                  <c:v>Time Series Forecast</c:v>
                </c:pt>
              </c:strCache>
            </c:strRef>
          </c:tx>
          <c:spPr>
            <a:ln w="28575" cap="rnd">
              <a:solidFill>
                <a:schemeClr val="accent1"/>
              </a:solidFill>
              <a:round/>
            </a:ln>
            <a:effectLst/>
          </c:spPr>
          <c:marker>
            <c:symbol val="none"/>
          </c:marker>
          <c:cat>
            <c:numRef>
              <c:f>SCENARIO!$L$60:$L$63</c:f>
              <c:numCache>
                <c:formatCode>0</c:formatCode>
                <c:ptCount val="4"/>
                <c:pt idx="0">
                  <c:v>2021</c:v>
                </c:pt>
                <c:pt idx="1">
                  <c:v>2022</c:v>
                </c:pt>
                <c:pt idx="2">
                  <c:v>2023</c:v>
                </c:pt>
                <c:pt idx="3">
                  <c:v>2024</c:v>
                </c:pt>
              </c:numCache>
            </c:numRef>
          </c:cat>
          <c:val>
            <c:numRef>
              <c:f>SCENARIO!$M$60:$M$63</c:f>
              <c:numCache>
                <c:formatCode>General</c:formatCode>
                <c:ptCount val="4"/>
                <c:pt idx="0">
                  <c:v>232750</c:v>
                </c:pt>
                <c:pt idx="1">
                  <c:v>291854.59999999992</c:v>
                </c:pt>
                <c:pt idx="2">
                  <c:v>295457.00000000029</c:v>
                </c:pt>
                <c:pt idx="3">
                  <c:v>299059.39999999973</c:v>
                </c:pt>
              </c:numCache>
            </c:numRef>
          </c:val>
          <c:smooth val="0"/>
          <c:extLst>
            <c:ext xmlns:c16="http://schemas.microsoft.com/office/drawing/2014/chart" uri="{C3380CC4-5D6E-409C-BE32-E72D297353CC}">
              <c16:uniqueId val="{00000000-840A-4064-88F3-2BEC87586F33}"/>
            </c:ext>
          </c:extLst>
        </c:ser>
        <c:ser>
          <c:idx val="1"/>
          <c:order val="1"/>
          <c:tx>
            <c:strRef>
              <c:f>SCENARIO!$N$59</c:f>
              <c:strCache>
                <c:ptCount val="1"/>
                <c:pt idx="0">
                  <c:v>Scenario Manager Forecast</c:v>
                </c:pt>
              </c:strCache>
            </c:strRef>
          </c:tx>
          <c:spPr>
            <a:ln w="28575" cap="rnd">
              <a:solidFill>
                <a:schemeClr val="accent2"/>
              </a:solidFill>
              <a:round/>
            </a:ln>
            <a:effectLst/>
          </c:spPr>
          <c:marker>
            <c:symbol val="none"/>
          </c:marker>
          <c:cat>
            <c:numRef>
              <c:f>SCENARIO!$L$60:$L$63</c:f>
              <c:numCache>
                <c:formatCode>0</c:formatCode>
                <c:ptCount val="4"/>
                <c:pt idx="0">
                  <c:v>2021</c:v>
                </c:pt>
                <c:pt idx="1">
                  <c:v>2022</c:v>
                </c:pt>
                <c:pt idx="2">
                  <c:v>2023</c:v>
                </c:pt>
                <c:pt idx="3">
                  <c:v>2024</c:v>
                </c:pt>
              </c:numCache>
            </c:numRef>
          </c:cat>
          <c:val>
            <c:numRef>
              <c:f>SCENARIO!$N$60:$N$63</c:f>
              <c:numCache>
                <c:formatCode>General</c:formatCode>
                <c:ptCount val="4"/>
                <c:pt idx="0" formatCode="_-* #,##0_-;\-* #,##0_-;_-* &quot;-&quot;??_-;_-@_-">
                  <c:v>72300</c:v>
                </c:pt>
                <c:pt idx="1">
                  <c:v>115680.00000000001</c:v>
                </c:pt>
                <c:pt idx="2">
                  <c:v>185088</c:v>
                </c:pt>
                <c:pt idx="3">
                  <c:v>296140.80000000005</c:v>
                </c:pt>
              </c:numCache>
            </c:numRef>
          </c:val>
          <c:smooth val="0"/>
          <c:extLst>
            <c:ext xmlns:c16="http://schemas.microsoft.com/office/drawing/2014/chart" uri="{C3380CC4-5D6E-409C-BE32-E72D297353CC}">
              <c16:uniqueId val="{00000001-840A-4064-88F3-2BEC87586F33}"/>
            </c:ext>
          </c:extLst>
        </c:ser>
        <c:dLbls>
          <c:showLegendKey val="0"/>
          <c:showVal val="0"/>
          <c:showCatName val="0"/>
          <c:showSerName val="0"/>
          <c:showPercent val="0"/>
          <c:showBubbleSize val="0"/>
        </c:dLbls>
        <c:smooth val="0"/>
        <c:axId val="803899072"/>
        <c:axId val="803893496"/>
      </c:lineChart>
      <c:catAx>
        <c:axId val="803899072"/>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803893496"/>
        <c:crosses val="autoZero"/>
        <c:auto val="1"/>
        <c:lblAlgn val="ctr"/>
        <c:lblOffset val="100"/>
        <c:noMultiLvlLbl val="0"/>
      </c:catAx>
      <c:valAx>
        <c:axId val="803893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803899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9BA8B7"/>
      </a:solidFill>
    </a:ln>
    <a:effectLst/>
  </c:spPr>
  <c:txPr>
    <a:bodyPr/>
    <a:lstStyle/>
    <a:p>
      <a:pPr>
        <a:defRPr sz="800"/>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dirty="0"/>
              <a:t>Time Series Forecast Vs. 60%</a:t>
            </a:r>
            <a:r>
              <a:rPr lang="en-AU" baseline="0" dirty="0"/>
              <a:t> growth Scenario Forecast</a:t>
            </a:r>
            <a:endParaRPr lang="en-AU"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SCENARIO!$M$59</c:f>
              <c:strCache>
                <c:ptCount val="1"/>
                <c:pt idx="0">
                  <c:v>Time Series Forecast</c:v>
                </c:pt>
              </c:strCache>
            </c:strRef>
          </c:tx>
          <c:spPr>
            <a:ln w="28575" cap="rnd">
              <a:solidFill>
                <a:schemeClr val="accent1"/>
              </a:solidFill>
              <a:round/>
            </a:ln>
            <a:effectLst/>
          </c:spPr>
          <c:marker>
            <c:symbol val="none"/>
          </c:marker>
          <c:cat>
            <c:numRef>
              <c:f>SCENARIO!$L$60:$L$63</c:f>
              <c:numCache>
                <c:formatCode>0</c:formatCode>
                <c:ptCount val="4"/>
                <c:pt idx="0">
                  <c:v>2021</c:v>
                </c:pt>
                <c:pt idx="1">
                  <c:v>2022</c:v>
                </c:pt>
                <c:pt idx="2">
                  <c:v>2023</c:v>
                </c:pt>
                <c:pt idx="3">
                  <c:v>2024</c:v>
                </c:pt>
              </c:numCache>
            </c:numRef>
          </c:cat>
          <c:val>
            <c:numRef>
              <c:f>SCENARIO!$M$60:$M$63</c:f>
              <c:numCache>
                <c:formatCode>General</c:formatCode>
                <c:ptCount val="4"/>
                <c:pt idx="0">
                  <c:v>232750</c:v>
                </c:pt>
                <c:pt idx="1">
                  <c:v>291854.59999999992</c:v>
                </c:pt>
                <c:pt idx="2">
                  <c:v>295457.00000000029</c:v>
                </c:pt>
                <c:pt idx="3">
                  <c:v>299059.39999999973</c:v>
                </c:pt>
              </c:numCache>
            </c:numRef>
          </c:val>
          <c:smooth val="0"/>
          <c:extLst>
            <c:ext xmlns:c16="http://schemas.microsoft.com/office/drawing/2014/chart" uri="{C3380CC4-5D6E-409C-BE32-E72D297353CC}">
              <c16:uniqueId val="{00000000-C37E-4B4D-8A67-565C6D4C823E}"/>
            </c:ext>
          </c:extLst>
        </c:ser>
        <c:ser>
          <c:idx val="1"/>
          <c:order val="1"/>
          <c:tx>
            <c:strRef>
              <c:f>SCENARIO!$N$59</c:f>
              <c:strCache>
                <c:ptCount val="1"/>
                <c:pt idx="0">
                  <c:v>Scenario Manager Forecast</c:v>
                </c:pt>
              </c:strCache>
            </c:strRef>
          </c:tx>
          <c:spPr>
            <a:ln w="28575" cap="rnd">
              <a:solidFill>
                <a:schemeClr val="accent2"/>
              </a:solidFill>
              <a:round/>
            </a:ln>
            <a:effectLst/>
          </c:spPr>
          <c:marker>
            <c:symbol val="none"/>
          </c:marker>
          <c:cat>
            <c:numRef>
              <c:f>SCENARIO!$L$60:$L$63</c:f>
              <c:numCache>
                <c:formatCode>0</c:formatCode>
                <c:ptCount val="4"/>
                <c:pt idx="0">
                  <c:v>2021</c:v>
                </c:pt>
                <c:pt idx="1">
                  <c:v>2022</c:v>
                </c:pt>
                <c:pt idx="2">
                  <c:v>2023</c:v>
                </c:pt>
                <c:pt idx="3">
                  <c:v>2024</c:v>
                </c:pt>
              </c:numCache>
            </c:numRef>
          </c:cat>
          <c:val>
            <c:numRef>
              <c:f>SCENARIO!$N$60:$N$63</c:f>
              <c:numCache>
                <c:formatCode>General</c:formatCode>
                <c:ptCount val="4"/>
                <c:pt idx="0" formatCode="_-* #,##0_-;\-* #,##0_-;_-* &quot;-&quot;??_-;_-@_-">
                  <c:v>72300</c:v>
                </c:pt>
                <c:pt idx="1">
                  <c:v>115680.00000000001</c:v>
                </c:pt>
                <c:pt idx="2">
                  <c:v>185088</c:v>
                </c:pt>
                <c:pt idx="3">
                  <c:v>296140.80000000005</c:v>
                </c:pt>
              </c:numCache>
            </c:numRef>
          </c:val>
          <c:smooth val="0"/>
          <c:extLst>
            <c:ext xmlns:c16="http://schemas.microsoft.com/office/drawing/2014/chart" uri="{C3380CC4-5D6E-409C-BE32-E72D297353CC}">
              <c16:uniqueId val="{00000001-C37E-4B4D-8A67-565C6D4C823E}"/>
            </c:ext>
          </c:extLst>
        </c:ser>
        <c:dLbls>
          <c:showLegendKey val="0"/>
          <c:showVal val="0"/>
          <c:showCatName val="0"/>
          <c:showSerName val="0"/>
          <c:showPercent val="0"/>
          <c:showBubbleSize val="0"/>
        </c:dLbls>
        <c:smooth val="0"/>
        <c:axId val="803899072"/>
        <c:axId val="803893496"/>
      </c:lineChart>
      <c:catAx>
        <c:axId val="803899072"/>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3893496"/>
        <c:crosses val="autoZero"/>
        <c:auto val="1"/>
        <c:lblAlgn val="ctr"/>
        <c:lblOffset val="100"/>
        <c:noMultiLvlLbl val="0"/>
      </c:catAx>
      <c:valAx>
        <c:axId val="803893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3899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1019900344278779E-2"/>
          <c:y val="0.1575441337629534"/>
          <c:w val="0.63506879253434767"/>
          <c:h val="0.64751378345286414"/>
        </c:manualLayout>
      </c:layout>
      <c:lineChart>
        <c:grouping val="standard"/>
        <c:varyColors val="0"/>
        <c:ser>
          <c:idx val="1"/>
          <c:order val="0"/>
          <c:tx>
            <c:strRef>
              <c:f>data!$C$15</c:f>
              <c:strCache>
                <c:ptCount val="1"/>
                <c:pt idx="0">
                  <c:v>Chinese IS Acutal </c:v>
                </c:pt>
              </c:strCache>
            </c:strRef>
          </c:tx>
          <c:spPr>
            <a:ln w="28575" cap="rnd">
              <a:solidFill>
                <a:schemeClr val="accent1"/>
              </a:solidFill>
              <a:round/>
            </a:ln>
            <a:effectLst/>
          </c:spPr>
          <c:marker>
            <c:symbol val="none"/>
          </c:marker>
          <c:dLbls>
            <c:dLbl>
              <c:idx val="0"/>
              <c:layout>
                <c:manualLayout>
                  <c:x val="-1.6246009378103301E-2"/>
                  <c:y val="-7.0721860717510188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2A37-4E97-AA01-8101E05209BC}"/>
                </c:ext>
              </c:extLst>
            </c:dLbl>
            <c:dLbl>
              <c:idx val="1"/>
              <c:delete val="1"/>
              <c:extLst>
                <c:ext xmlns:c15="http://schemas.microsoft.com/office/drawing/2012/chart" uri="{CE6537A1-D6FC-4f65-9D91-7224C49458BB}"/>
                <c:ext xmlns:c16="http://schemas.microsoft.com/office/drawing/2014/chart" uri="{C3380CC4-5D6E-409C-BE32-E72D297353CC}">
                  <c16:uniqueId val="{00000000-7F65-470A-A023-7EE56949433B}"/>
                </c:ext>
              </c:extLst>
            </c:dLbl>
            <c:dLbl>
              <c:idx val="2"/>
              <c:delete val="1"/>
              <c:extLst>
                <c:ext xmlns:c15="http://schemas.microsoft.com/office/drawing/2012/chart" uri="{CE6537A1-D6FC-4f65-9D91-7224C49458BB}"/>
                <c:ext xmlns:c16="http://schemas.microsoft.com/office/drawing/2014/chart" uri="{C3380CC4-5D6E-409C-BE32-E72D297353CC}">
                  <c16:uniqueId val="{00000001-7F65-470A-A023-7EE56949433B}"/>
                </c:ext>
              </c:extLst>
            </c:dLbl>
            <c:dLbl>
              <c:idx val="3"/>
              <c:delete val="1"/>
              <c:extLst>
                <c:ext xmlns:c15="http://schemas.microsoft.com/office/drawing/2012/chart" uri="{CE6537A1-D6FC-4f65-9D91-7224C49458BB}"/>
                <c:ext xmlns:c16="http://schemas.microsoft.com/office/drawing/2014/chart" uri="{C3380CC4-5D6E-409C-BE32-E72D297353CC}">
                  <c16:uniqueId val="{00000002-7F65-470A-A023-7EE56949433B}"/>
                </c:ext>
              </c:extLst>
            </c:dLbl>
            <c:dLbl>
              <c:idx val="4"/>
              <c:delete val="1"/>
              <c:extLst>
                <c:ext xmlns:c15="http://schemas.microsoft.com/office/drawing/2012/chart" uri="{CE6537A1-D6FC-4f65-9D91-7224C49458BB}"/>
                <c:ext xmlns:c16="http://schemas.microsoft.com/office/drawing/2014/chart" uri="{C3380CC4-5D6E-409C-BE32-E72D297353CC}">
                  <c16:uniqueId val="{00000003-7F65-470A-A023-7EE56949433B}"/>
                </c:ext>
              </c:extLst>
            </c:dLbl>
            <c:dLbl>
              <c:idx val="5"/>
              <c:delete val="1"/>
              <c:extLst>
                <c:ext xmlns:c15="http://schemas.microsoft.com/office/drawing/2012/chart" uri="{CE6537A1-D6FC-4f65-9D91-7224C49458BB}"/>
                <c:ext xmlns:c16="http://schemas.microsoft.com/office/drawing/2014/chart" uri="{C3380CC4-5D6E-409C-BE32-E72D297353CC}">
                  <c16:uniqueId val="{00000004-7F65-470A-A023-7EE56949433B}"/>
                </c:ext>
              </c:extLst>
            </c:dLbl>
            <c:dLbl>
              <c:idx val="6"/>
              <c:delete val="1"/>
              <c:extLst>
                <c:ext xmlns:c15="http://schemas.microsoft.com/office/drawing/2012/chart" uri="{CE6537A1-D6FC-4f65-9D91-7224C49458BB}"/>
                <c:ext xmlns:c16="http://schemas.microsoft.com/office/drawing/2014/chart" uri="{C3380CC4-5D6E-409C-BE32-E72D297353CC}">
                  <c16:uniqueId val="{00000005-7F65-470A-A023-7EE56949433B}"/>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data!$C$16:$C$26</c:f>
              <c:numCache>
                <c:formatCode>_-* #,##0_-;\-* #,##0_-;_-* "-"??_-;_-@_-</c:formatCode>
                <c:ptCount val="11"/>
                <c:pt idx="0" formatCode="General">
                  <c:v>34642</c:v>
                </c:pt>
                <c:pt idx="1">
                  <c:v>38880</c:v>
                </c:pt>
                <c:pt idx="2">
                  <c:v>40925</c:v>
                </c:pt>
                <c:pt idx="3" formatCode="#,##0">
                  <c:v>39640</c:v>
                </c:pt>
                <c:pt idx="4" formatCode="#,##0">
                  <c:v>42052</c:v>
                </c:pt>
                <c:pt idx="5" formatCode="#,##0">
                  <c:v>38454</c:v>
                </c:pt>
                <c:pt idx="6">
                  <c:v>27578.5</c:v>
                </c:pt>
              </c:numCache>
            </c:numRef>
          </c:val>
          <c:smooth val="0"/>
          <c:extLst>
            <c:ext xmlns:c16="http://schemas.microsoft.com/office/drawing/2014/chart" uri="{C3380CC4-5D6E-409C-BE32-E72D297353CC}">
              <c16:uniqueId val="{00000006-7F65-470A-A023-7EE56949433B}"/>
            </c:ext>
          </c:extLst>
        </c:ser>
        <c:ser>
          <c:idx val="2"/>
          <c:order val="1"/>
          <c:tx>
            <c:strRef>
              <c:f>data!$D$15</c:f>
              <c:strCache>
                <c:ptCount val="1"/>
                <c:pt idx="0">
                  <c:v>Forecasted Chinese IS</c:v>
                </c:pt>
              </c:strCache>
            </c:strRef>
          </c:tx>
          <c:spPr>
            <a:ln w="28575" cap="rnd">
              <a:solidFill>
                <a:srgbClr val="0070C0"/>
              </a:solidFill>
              <a:prstDash val="sysDash"/>
              <a:round/>
            </a:ln>
            <a:effectLst/>
          </c:spPr>
          <c:marker>
            <c:symbol val="none"/>
          </c:marker>
          <c:dLbls>
            <c:dLbl>
              <c:idx val="6"/>
              <c:delete val="1"/>
              <c:extLst>
                <c:ext xmlns:c15="http://schemas.microsoft.com/office/drawing/2012/chart" uri="{CE6537A1-D6FC-4f65-9D91-7224C49458BB}"/>
                <c:ext xmlns:c16="http://schemas.microsoft.com/office/drawing/2014/chart" uri="{C3380CC4-5D6E-409C-BE32-E72D297353CC}">
                  <c16:uniqueId val="{00000007-7F65-470A-A023-7EE56949433B}"/>
                </c:ext>
              </c:extLst>
            </c:dLbl>
            <c:dLbl>
              <c:idx val="7"/>
              <c:delete val="1"/>
              <c:extLst>
                <c:ext xmlns:c15="http://schemas.microsoft.com/office/drawing/2012/chart" uri="{CE6537A1-D6FC-4f65-9D91-7224C49458BB}"/>
                <c:ext xmlns:c16="http://schemas.microsoft.com/office/drawing/2014/chart" uri="{C3380CC4-5D6E-409C-BE32-E72D297353CC}">
                  <c16:uniqueId val="{00000008-7F65-470A-A023-7EE56949433B}"/>
                </c:ext>
              </c:extLst>
            </c:dLbl>
            <c:dLbl>
              <c:idx val="8"/>
              <c:delete val="1"/>
              <c:extLst>
                <c:ext xmlns:c15="http://schemas.microsoft.com/office/drawing/2012/chart" uri="{CE6537A1-D6FC-4f65-9D91-7224C49458BB}"/>
                <c:ext xmlns:c16="http://schemas.microsoft.com/office/drawing/2014/chart" uri="{C3380CC4-5D6E-409C-BE32-E72D297353CC}">
                  <c16:uniqueId val="{00000009-7F65-470A-A023-7EE56949433B}"/>
                </c:ext>
              </c:extLst>
            </c:dLbl>
            <c:dLbl>
              <c:idx val="9"/>
              <c:delete val="1"/>
              <c:extLst>
                <c:ext xmlns:c15="http://schemas.microsoft.com/office/drawing/2012/chart" uri="{CE6537A1-D6FC-4f65-9D91-7224C49458BB}"/>
                <c:ext xmlns:c16="http://schemas.microsoft.com/office/drawing/2014/chart" uri="{C3380CC4-5D6E-409C-BE32-E72D297353CC}">
                  <c16:uniqueId val="{0000000A-7F65-470A-A023-7EE56949433B}"/>
                </c:ext>
              </c:extLst>
            </c:dLbl>
            <c:dLbl>
              <c:idx val="10"/>
              <c:layout>
                <c:manualLayout>
                  <c:x val="-0.12074226945171854"/>
                  <c:y val="-3.632631987656014E-2"/>
                </c:manualLayout>
              </c:layout>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B-7F65-470A-A023-7EE56949433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data!$D$16:$D$26</c:f>
              <c:numCache>
                <c:formatCode>General</c:formatCode>
                <c:ptCount val="11"/>
                <c:pt idx="6" formatCode="_-* #,##0_-;\-* #,##0_-;_-* &quot;-&quot;??_-;_-@_-">
                  <c:v>27578.5</c:v>
                </c:pt>
                <c:pt idx="7" formatCode="_-* #,##0_-;\-* #,##0_-;_-* &quot;-&quot;??_-;_-@_-">
                  <c:v>34465.142857142768</c:v>
                </c:pt>
                <c:pt idx="8" formatCode="_-* #,##0_-;\-* #,##0_-;_-* &quot;-&quot;??_-;_-@_-">
                  <c:v>44432</c:v>
                </c:pt>
                <c:pt idx="9" formatCode="_-* #,##0_-;\-* #,##0_-;_-* &quot;-&quot;??_-;_-@_-">
                  <c:v>47573.5</c:v>
                </c:pt>
                <c:pt idx="10" formatCode="_-* #,##0_-;\-* #,##0_-;_-* &quot;-&quot;??_-;_-@_-">
                  <c:v>50715</c:v>
                </c:pt>
              </c:numCache>
            </c:numRef>
          </c:val>
          <c:smooth val="0"/>
          <c:extLst>
            <c:ext xmlns:c16="http://schemas.microsoft.com/office/drawing/2014/chart" uri="{C3380CC4-5D6E-409C-BE32-E72D297353CC}">
              <c16:uniqueId val="{0000000C-7F65-470A-A023-7EE56949433B}"/>
            </c:ext>
          </c:extLst>
        </c:ser>
        <c:ser>
          <c:idx val="3"/>
          <c:order val="2"/>
          <c:tx>
            <c:strRef>
              <c:f>data!$E$15</c:f>
              <c:strCache>
                <c:ptCount val="1"/>
                <c:pt idx="0">
                  <c:v>Inida</c:v>
                </c:pt>
              </c:strCache>
            </c:strRef>
          </c:tx>
          <c:spPr>
            <a:ln w="28575" cap="rnd">
              <a:solidFill>
                <a:schemeClr val="accent5">
                  <a:lumMod val="75000"/>
                </a:schemeClr>
              </a:solidFill>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data!$E$16:$E$26</c:f>
              <c:numCache>
                <c:formatCode>_-* #,##0_-;\-* #,##0_-;_-* "-"??_-;_-@_-</c:formatCode>
                <c:ptCount val="11"/>
                <c:pt idx="0" formatCode="General">
                  <c:v>13665</c:v>
                </c:pt>
                <c:pt idx="1">
                  <c:v>15763</c:v>
                </c:pt>
                <c:pt idx="2">
                  <c:v>19189</c:v>
                </c:pt>
                <c:pt idx="3" formatCode="#,##0">
                  <c:v>29820</c:v>
                </c:pt>
                <c:pt idx="4" formatCode="#,##0">
                  <c:v>31860</c:v>
                </c:pt>
                <c:pt idx="5" formatCode="#,##0">
                  <c:v>24402</c:v>
                </c:pt>
                <c:pt idx="6">
                  <c:v>23515.5</c:v>
                </c:pt>
              </c:numCache>
            </c:numRef>
          </c:val>
          <c:smooth val="0"/>
          <c:extLst>
            <c:ext xmlns:c16="http://schemas.microsoft.com/office/drawing/2014/chart" uri="{C3380CC4-5D6E-409C-BE32-E72D297353CC}">
              <c16:uniqueId val="{0000000D-7F65-470A-A023-7EE56949433B}"/>
            </c:ext>
          </c:extLst>
        </c:ser>
        <c:ser>
          <c:idx val="4"/>
          <c:order val="3"/>
          <c:tx>
            <c:strRef>
              <c:f>data!$F$15</c:f>
              <c:strCache>
                <c:ptCount val="1"/>
                <c:pt idx="0">
                  <c:v>Forecasted India IS</c:v>
                </c:pt>
              </c:strCache>
            </c:strRef>
          </c:tx>
          <c:spPr>
            <a:ln w="28575" cap="rnd">
              <a:solidFill>
                <a:srgbClr val="00B050"/>
              </a:solidFill>
              <a:prstDash val="sysDash"/>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data!$F$16:$F$26</c:f>
              <c:numCache>
                <c:formatCode>General</c:formatCode>
                <c:ptCount val="11"/>
                <c:pt idx="6" formatCode="_-* #,##0_-;\-* #,##0_-;_-* &quot;-&quot;??_-;_-@_-">
                  <c:v>23515.5</c:v>
                </c:pt>
                <c:pt idx="7" formatCode="_-* #,##0_-;\-* #,##0_-;_-* &quot;-&quot;??_-;_-@_-">
                  <c:v>31102.142857141545</c:v>
                </c:pt>
                <c:pt idx="8" formatCode="_-* #,##0_-;\-* #,##0_-;_-* &quot;-&quot;??_-;_-@_-">
                  <c:v>35864.404761902741</c:v>
                </c:pt>
                <c:pt idx="9" formatCode="_-* #,##0_-;\-* #,##0_-;_-* &quot;-&quot;??_-;_-@_-">
                  <c:v>40626.666666665798</c:v>
                </c:pt>
                <c:pt idx="10" formatCode="_-* #,##0_-;\-* #,##0_-;_-* &quot;-&quot;??_-;_-@_-">
                  <c:v>45388.928571426994</c:v>
                </c:pt>
              </c:numCache>
            </c:numRef>
          </c:val>
          <c:smooth val="0"/>
          <c:extLst>
            <c:ext xmlns:c16="http://schemas.microsoft.com/office/drawing/2014/chart" uri="{C3380CC4-5D6E-409C-BE32-E72D297353CC}">
              <c16:uniqueId val="{0000000E-7F65-470A-A023-7EE56949433B}"/>
            </c:ext>
          </c:extLst>
        </c:ser>
        <c:ser>
          <c:idx val="5"/>
          <c:order val="4"/>
          <c:tx>
            <c:strRef>
              <c:f>data!$G$15</c:f>
              <c:strCache>
                <c:ptCount val="1"/>
                <c:pt idx="0">
                  <c:v>Nepal</c:v>
                </c:pt>
              </c:strCache>
            </c:strRef>
          </c:tx>
          <c:spPr>
            <a:ln w="28575" cap="rnd">
              <a:solidFill>
                <a:srgbClr val="FFC000"/>
              </a:solidFill>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data!$G$16:$G$26</c:f>
              <c:numCache>
                <c:formatCode>_-* #,##0_-;\-* #,##0_-;_-* "-"??_-;_-@_-</c:formatCode>
                <c:ptCount val="11"/>
                <c:pt idx="0" formatCode="General">
                  <c:v>4445</c:v>
                </c:pt>
                <c:pt idx="1">
                  <c:v>7802</c:v>
                </c:pt>
                <c:pt idx="2">
                  <c:v>9844</c:v>
                </c:pt>
                <c:pt idx="3" formatCode="#,##0">
                  <c:v>14621</c:v>
                </c:pt>
                <c:pt idx="4" formatCode="#,##0">
                  <c:v>12684</c:v>
                </c:pt>
                <c:pt idx="5" formatCode="#,##0">
                  <c:v>9333</c:v>
                </c:pt>
                <c:pt idx="6">
                  <c:v>10292.5</c:v>
                </c:pt>
              </c:numCache>
            </c:numRef>
          </c:val>
          <c:smooth val="0"/>
          <c:extLst>
            <c:ext xmlns:c16="http://schemas.microsoft.com/office/drawing/2014/chart" uri="{C3380CC4-5D6E-409C-BE32-E72D297353CC}">
              <c16:uniqueId val="{0000000F-7F65-470A-A023-7EE56949433B}"/>
            </c:ext>
          </c:extLst>
        </c:ser>
        <c:ser>
          <c:idx val="6"/>
          <c:order val="5"/>
          <c:tx>
            <c:strRef>
              <c:f>data!$H$15</c:f>
              <c:strCache>
                <c:ptCount val="1"/>
                <c:pt idx="0">
                  <c:v>Forecasted Nepal IS</c:v>
                </c:pt>
              </c:strCache>
            </c:strRef>
          </c:tx>
          <c:spPr>
            <a:ln w="28575" cap="rnd">
              <a:solidFill>
                <a:srgbClr val="FFC000"/>
              </a:solidFill>
              <a:prstDash val="sysDash"/>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data!$H$16:$H$26</c:f>
              <c:numCache>
                <c:formatCode>General</c:formatCode>
                <c:ptCount val="11"/>
                <c:pt idx="6" formatCode="_-* #,##0_-;\-* #,##0_-;_-* &quot;-&quot;??_-;_-@_-">
                  <c:v>10292.5</c:v>
                </c:pt>
                <c:pt idx="7" formatCode="_-* #,##0_-;\-* #,##0_-;_-* &quot;-&quot;??_-;_-@_-">
                  <c:v>13209.42857142898</c:v>
                </c:pt>
                <c:pt idx="8" formatCode="_-* #,##0_-;\-* #,##0_-;_-* &quot;-&quot;??_-;_-@_-">
                  <c:v>15473.880952381405</c:v>
                </c:pt>
                <c:pt idx="9" formatCode="_-* #,##0_-;\-* #,##0_-;_-* &quot;-&quot;??_-;_-@_-">
                  <c:v>17738.333333333831</c:v>
                </c:pt>
                <c:pt idx="10" formatCode="_-* #,##0_-;\-* #,##0_-;_-* &quot;-&quot;??_-;_-@_-">
                  <c:v>20002.785714286256</c:v>
                </c:pt>
              </c:numCache>
            </c:numRef>
          </c:val>
          <c:smooth val="0"/>
          <c:extLst>
            <c:ext xmlns:c16="http://schemas.microsoft.com/office/drawing/2014/chart" uri="{C3380CC4-5D6E-409C-BE32-E72D297353CC}">
              <c16:uniqueId val="{00000010-7F65-470A-A023-7EE56949433B}"/>
            </c:ext>
          </c:extLst>
        </c:ser>
        <c:ser>
          <c:idx val="7"/>
          <c:order val="6"/>
          <c:tx>
            <c:strRef>
              <c:f>data!$I$15</c:f>
              <c:strCache>
                <c:ptCount val="1"/>
                <c:pt idx="0">
                  <c:v>Brazil</c:v>
                </c:pt>
              </c:strCache>
            </c:strRef>
          </c:tx>
          <c:spPr>
            <a:ln w="28575" cap="rnd">
              <a:solidFill>
                <a:schemeClr val="accent3">
                  <a:lumMod val="75000"/>
                </a:schemeClr>
              </a:solidFill>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data!$I$16:$I$26</c:f>
              <c:numCache>
                <c:formatCode>_-* #,##0_-;\-* #,##0_-;_-* "-"??_-;_-@_-</c:formatCode>
                <c:ptCount val="11"/>
                <c:pt idx="0" formatCode="General">
                  <c:v>7638</c:v>
                </c:pt>
                <c:pt idx="1">
                  <c:v>9438</c:v>
                </c:pt>
                <c:pt idx="2">
                  <c:v>10374</c:v>
                </c:pt>
                <c:pt idx="3" formatCode="#,##0">
                  <c:v>9246</c:v>
                </c:pt>
                <c:pt idx="4" formatCode="#,##0">
                  <c:v>9781</c:v>
                </c:pt>
                <c:pt idx="5" formatCode="#,##0">
                  <c:v>16435</c:v>
                </c:pt>
                <c:pt idx="6">
                  <c:v>3838</c:v>
                </c:pt>
              </c:numCache>
            </c:numRef>
          </c:val>
          <c:smooth val="0"/>
          <c:extLst>
            <c:ext xmlns:c16="http://schemas.microsoft.com/office/drawing/2014/chart" uri="{C3380CC4-5D6E-409C-BE32-E72D297353CC}">
              <c16:uniqueId val="{00000011-7F65-470A-A023-7EE56949433B}"/>
            </c:ext>
          </c:extLst>
        </c:ser>
        <c:ser>
          <c:idx val="8"/>
          <c:order val="7"/>
          <c:tx>
            <c:strRef>
              <c:f>data!$J$15</c:f>
              <c:strCache>
                <c:ptCount val="1"/>
                <c:pt idx="0">
                  <c:v>Forecasted Brazil IS</c:v>
                </c:pt>
              </c:strCache>
            </c:strRef>
          </c:tx>
          <c:spPr>
            <a:ln w="28575" cap="rnd">
              <a:solidFill>
                <a:schemeClr val="accent3"/>
              </a:solidFill>
              <a:prstDash val="sysDash"/>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data!$J$16:$J$26</c:f>
              <c:numCache>
                <c:formatCode>General</c:formatCode>
                <c:ptCount val="11"/>
                <c:pt idx="6" formatCode="_-* #,##0_-;\-* #,##0_-;_-* &quot;-&quot;??_-;_-@_-">
                  <c:v>3838</c:v>
                </c:pt>
                <c:pt idx="7" formatCode="_-* #,##0_-;\-* #,##0_-;_-* &quot;-&quot;??_-;_-@_-">
                  <c:v>9821.5714285714039</c:v>
                </c:pt>
                <c:pt idx="8" formatCode="_-* #,##0_-;\-* #,##0_-;_-* &quot;-&quot;??_-;_-@_-">
                  <c:v>9611.6190476190368</c:v>
                </c:pt>
                <c:pt idx="9" formatCode="_-* #,##0_-;\-* #,##0_-;_-* &quot;-&quot;??_-;_-@_-">
                  <c:v>9401.6666666666697</c:v>
                </c:pt>
                <c:pt idx="10" formatCode="_-* #,##0_-;\-* #,##0_-;_-* &quot;-&quot;??_-;_-@_-">
                  <c:v>9191.7142857142444</c:v>
                </c:pt>
              </c:numCache>
            </c:numRef>
          </c:val>
          <c:smooth val="0"/>
          <c:extLst>
            <c:ext xmlns:c16="http://schemas.microsoft.com/office/drawing/2014/chart" uri="{C3380CC4-5D6E-409C-BE32-E72D297353CC}">
              <c16:uniqueId val="{00000012-7F65-470A-A023-7EE56949433B}"/>
            </c:ext>
          </c:extLst>
        </c:ser>
        <c:ser>
          <c:idx val="9"/>
          <c:order val="8"/>
          <c:tx>
            <c:strRef>
              <c:f>data!$K$15</c:f>
              <c:strCache>
                <c:ptCount val="1"/>
                <c:pt idx="0">
                  <c:v>Columbia</c:v>
                </c:pt>
              </c:strCache>
            </c:strRef>
          </c:tx>
          <c:spPr>
            <a:ln w="28575" cap="rnd">
              <a:solidFill>
                <a:schemeClr val="accent3"/>
              </a:solidFill>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data!$K$16:$K$26</c:f>
              <c:numCache>
                <c:formatCode>_-* #,##0_-;\-* #,##0_-;_-* "-"??_-;_-@_-</c:formatCode>
                <c:ptCount val="11"/>
                <c:pt idx="0" formatCode="General">
                  <c:v>4008</c:v>
                </c:pt>
                <c:pt idx="1">
                  <c:v>4551</c:v>
                </c:pt>
                <c:pt idx="2">
                  <c:v>5321</c:v>
                </c:pt>
                <c:pt idx="3" formatCode="#,##0">
                  <c:v>7120</c:v>
                </c:pt>
                <c:pt idx="4" formatCode="#,##0">
                  <c:v>8744</c:v>
                </c:pt>
                <c:pt idx="5" formatCode="#,##0">
                  <c:v>15473</c:v>
                </c:pt>
                <c:pt idx="6">
                  <c:v>3687.5</c:v>
                </c:pt>
              </c:numCache>
            </c:numRef>
          </c:val>
          <c:smooth val="0"/>
          <c:extLst>
            <c:ext xmlns:c16="http://schemas.microsoft.com/office/drawing/2014/chart" uri="{C3380CC4-5D6E-409C-BE32-E72D297353CC}">
              <c16:uniqueId val="{00000013-7F65-470A-A023-7EE56949433B}"/>
            </c:ext>
          </c:extLst>
        </c:ser>
        <c:ser>
          <c:idx val="10"/>
          <c:order val="9"/>
          <c:tx>
            <c:strRef>
              <c:f>data!$L$15</c:f>
              <c:strCache>
                <c:ptCount val="1"/>
                <c:pt idx="0">
                  <c:v>Forecasted Nepal IS</c:v>
                </c:pt>
              </c:strCache>
            </c:strRef>
          </c:tx>
          <c:spPr>
            <a:ln w="28575" cap="rnd">
              <a:solidFill>
                <a:schemeClr val="accent3"/>
              </a:solidFill>
              <a:prstDash val="sysDash"/>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data!$L$16:$L$26</c:f>
              <c:numCache>
                <c:formatCode>General</c:formatCode>
                <c:ptCount val="11"/>
                <c:pt idx="6" formatCode="_-* #,##0_-;\-* #,##0_-;_-* &quot;-&quot;??_-;_-@_-">
                  <c:v>3687.5</c:v>
                </c:pt>
                <c:pt idx="7" formatCode="_-* #,##0_-;\-* #,##0_-;_-* &quot;-&quot;??_-;_-@_-">
                  <c:v>10458.571428571486</c:v>
                </c:pt>
                <c:pt idx="8" formatCode="_-* #,##0_-;\-* #,##0_-;_-* &quot;-&quot;??_-;_-@_-">
                  <c:v>11044.11904761906</c:v>
                </c:pt>
                <c:pt idx="9" formatCode="_-* #,##0_-;\-* #,##0_-;_-* &quot;-&quot;??_-;_-@_-">
                  <c:v>11629.666666666635</c:v>
                </c:pt>
                <c:pt idx="10" formatCode="_-* #,##0_-;\-* #,##0_-;_-* &quot;-&quot;??_-;_-@_-">
                  <c:v>12215.214285714443</c:v>
                </c:pt>
              </c:numCache>
            </c:numRef>
          </c:val>
          <c:smooth val="0"/>
          <c:extLst>
            <c:ext xmlns:c16="http://schemas.microsoft.com/office/drawing/2014/chart" uri="{C3380CC4-5D6E-409C-BE32-E72D297353CC}">
              <c16:uniqueId val="{00000014-7F65-470A-A023-7EE56949433B}"/>
            </c:ext>
          </c:extLst>
        </c:ser>
        <c:ser>
          <c:idx val="11"/>
          <c:order val="10"/>
          <c:tx>
            <c:strRef>
              <c:f>data!$M$15</c:f>
              <c:strCache>
                <c:ptCount val="1"/>
                <c:pt idx="0">
                  <c:v>Vietnam</c:v>
                </c:pt>
              </c:strCache>
            </c:strRef>
          </c:tx>
          <c:spPr>
            <a:ln w="28575" cap="rnd">
              <a:solidFill>
                <a:srgbClr val="7030A0"/>
              </a:solidFill>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data!$M$16:$M$26</c:f>
              <c:numCache>
                <c:formatCode>_-* #,##0_-;\-* #,##0_-;_-* "-"??_-;_-@_-</c:formatCode>
                <c:ptCount val="11"/>
                <c:pt idx="0" formatCode="General">
                  <c:v>4644</c:v>
                </c:pt>
                <c:pt idx="1">
                  <c:v>5017</c:v>
                </c:pt>
                <c:pt idx="2">
                  <c:v>5267</c:v>
                </c:pt>
                <c:pt idx="3" formatCode="#,##0">
                  <c:v>5366</c:v>
                </c:pt>
                <c:pt idx="4" formatCode="#,##0">
                  <c:v>6289</c:v>
                </c:pt>
                <c:pt idx="5" formatCode="#,##0">
                  <c:v>5107</c:v>
                </c:pt>
                <c:pt idx="6">
                  <c:v>3388</c:v>
                </c:pt>
              </c:numCache>
            </c:numRef>
          </c:val>
          <c:smooth val="0"/>
          <c:extLst>
            <c:ext xmlns:c16="http://schemas.microsoft.com/office/drawing/2014/chart" uri="{C3380CC4-5D6E-409C-BE32-E72D297353CC}">
              <c16:uniqueId val="{00000015-7F65-470A-A023-7EE56949433B}"/>
            </c:ext>
          </c:extLst>
        </c:ser>
        <c:ser>
          <c:idx val="12"/>
          <c:order val="11"/>
          <c:tx>
            <c:strRef>
              <c:f>data!$N$15</c:f>
              <c:strCache>
                <c:ptCount val="1"/>
                <c:pt idx="0">
                  <c:v>Forecasted Nepal IS</c:v>
                </c:pt>
              </c:strCache>
            </c:strRef>
          </c:tx>
          <c:spPr>
            <a:ln w="28575" cap="rnd">
              <a:solidFill>
                <a:schemeClr val="accent3"/>
              </a:solidFill>
              <a:prstDash val="sysDash"/>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data!$N$16:$N$26</c:f>
              <c:numCache>
                <c:formatCode>General</c:formatCode>
                <c:ptCount val="11"/>
                <c:pt idx="6" formatCode="_-* #,##0_-;\-* #,##0_-;_-* &quot;-&quot;??_-;_-@_-">
                  <c:v>3388</c:v>
                </c:pt>
                <c:pt idx="7" formatCode="_-* #,##0_-;\-* #,##0_-;_-* &quot;-&quot;??_-;_-@_-">
                  <c:v>4644.5714285713384</c:v>
                </c:pt>
                <c:pt idx="8" formatCode="_-* #,##0_-;\-* #,##0_-;_-* &quot;-&quot;??_-;_-@_-">
                  <c:v>4909.2857142856574</c:v>
                </c:pt>
                <c:pt idx="9" formatCode="_-* #,##0_-;\-* #,##0_-;_-* &quot;-&quot;??_-;_-@_-">
                  <c:v>5173.9999999999764</c:v>
                </c:pt>
                <c:pt idx="10" formatCode="_-* #,##0_-;\-* #,##0_-;_-* &quot;-&quot;??_-;_-@_-">
                  <c:v>5438.7142857142953</c:v>
                </c:pt>
              </c:numCache>
            </c:numRef>
          </c:val>
          <c:smooth val="0"/>
          <c:extLst>
            <c:ext xmlns:c16="http://schemas.microsoft.com/office/drawing/2014/chart" uri="{C3380CC4-5D6E-409C-BE32-E72D297353CC}">
              <c16:uniqueId val="{00000016-7F65-470A-A023-7EE56949433B}"/>
            </c:ext>
          </c:extLst>
        </c:ser>
        <c:dLbls>
          <c:showLegendKey val="0"/>
          <c:showVal val="0"/>
          <c:showCatName val="0"/>
          <c:showSerName val="0"/>
          <c:showPercent val="0"/>
          <c:showBubbleSize val="0"/>
        </c:dLbls>
        <c:smooth val="0"/>
        <c:axId val="707094959"/>
        <c:axId val="707098287"/>
      </c:lineChart>
      <c:catAx>
        <c:axId val="7070949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7098287"/>
        <c:crosses val="autoZero"/>
        <c:auto val="1"/>
        <c:lblAlgn val="ctr"/>
        <c:lblOffset val="100"/>
        <c:noMultiLvlLbl val="0"/>
      </c:catAx>
      <c:valAx>
        <c:axId val="7070982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t"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707094959"/>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197985306789581"/>
          <c:y val="5.5957303702303687E-2"/>
          <c:w val="0.82210996594583374"/>
          <c:h val="0.77696827176349059"/>
        </c:manualLayout>
      </c:layout>
      <c:lineChart>
        <c:grouping val="standard"/>
        <c:varyColors val="0"/>
        <c:ser>
          <c:idx val="1"/>
          <c:order val="0"/>
          <c:tx>
            <c:strRef>
              <c:f>data!$C$15</c:f>
              <c:strCache>
                <c:ptCount val="1"/>
                <c:pt idx="0">
                  <c:v>Chinese IS Acutal </c:v>
                </c:pt>
              </c:strCache>
            </c:strRef>
          </c:tx>
          <c:spPr>
            <a:ln w="28575" cap="rnd">
              <a:solidFill>
                <a:schemeClr val="accent1"/>
              </a:solidFill>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data!$C$16:$C$23</c:f>
              <c:numCache>
                <c:formatCode>_-* #,##0_-;\-* #,##0_-;_-* "-"??_-;_-@_-</c:formatCode>
                <c:ptCount val="8"/>
                <c:pt idx="0" formatCode="General">
                  <c:v>34642</c:v>
                </c:pt>
                <c:pt idx="1">
                  <c:v>38880</c:v>
                </c:pt>
                <c:pt idx="2">
                  <c:v>40925</c:v>
                </c:pt>
                <c:pt idx="3" formatCode="#,##0">
                  <c:v>39640</c:v>
                </c:pt>
                <c:pt idx="4" formatCode="#,##0">
                  <c:v>42052</c:v>
                </c:pt>
                <c:pt idx="5" formatCode="#,##0">
                  <c:v>38454</c:v>
                </c:pt>
                <c:pt idx="6">
                  <c:v>27578.5</c:v>
                </c:pt>
              </c:numCache>
            </c:numRef>
          </c:val>
          <c:smooth val="0"/>
          <c:extLst>
            <c:ext xmlns:c16="http://schemas.microsoft.com/office/drawing/2014/chart" uri="{C3380CC4-5D6E-409C-BE32-E72D297353CC}">
              <c16:uniqueId val="{00000000-CC36-4EC9-BACA-397C8EFE8EDB}"/>
            </c:ext>
          </c:extLst>
        </c:ser>
        <c:ser>
          <c:idx val="2"/>
          <c:order val="1"/>
          <c:tx>
            <c:strRef>
              <c:f>data!$D$15</c:f>
              <c:strCache>
                <c:ptCount val="1"/>
                <c:pt idx="0">
                  <c:v>50%</c:v>
                </c:pt>
              </c:strCache>
            </c:strRef>
          </c:tx>
          <c:spPr>
            <a:ln w="28575" cap="rnd">
              <a:solidFill>
                <a:srgbClr val="0070C0"/>
              </a:solidFill>
              <a:prstDash val="sysDot"/>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data!$D$16:$D$26</c:f>
              <c:numCache>
                <c:formatCode>General</c:formatCode>
                <c:ptCount val="11"/>
                <c:pt idx="6" formatCode="_-* #,##0_-;\-* #,##0_-;_-* &quot;-&quot;??_-;_-@_-">
                  <c:v>27578.5</c:v>
                </c:pt>
                <c:pt idx="7" formatCode="_-* #,##0_-;\-* #,##0_-;_-* &quot;-&quot;??_-;_-@_-">
                  <c:v>17232.571428571384</c:v>
                </c:pt>
                <c:pt idx="8" formatCode="_-* #,##0_-;\-* #,##0_-;_-* &quot;-&quot;??_-;_-@_-">
                  <c:v>22216</c:v>
                </c:pt>
                <c:pt idx="9" formatCode="_-* #,##0_-;\-* #,##0_-;_-* &quot;-&quot;??_-;_-@_-">
                  <c:v>23786.75</c:v>
                </c:pt>
                <c:pt idx="10" formatCode="_-* #,##0_-;\-* #,##0_-;_-* &quot;-&quot;??_-;_-@_-">
                  <c:v>25357.5</c:v>
                </c:pt>
              </c:numCache>
            </c:numRef>
          </c:val>
          <c:smooth val="0"/>
          <c:extLst>
            <c:ext xmlns:c16="http://schemas.microsoft.com/office/drawing/2014/chart" uri="{C3380CC4-5D6E-409C-BE32-E72D297353CC}">
              <c16:uniqueId val="{00000001-CC36-4EC9-BACA-397C8EFE8EDB}"/>
            </c:ext>
          </c:extLst>
        </c:ser>
        <c:ser>
          <c:idx val="0"/>
          <c:order val="2"/>
          <c:tx>
            <c:strRef>
              <c:f>data!$G$15</c:f>
              <c:strCache>
                <c:ptCount val="1"/>
                <c:pt idx="0">
                  <c:v>Inida</c:v>
                </c:pt>
              </c:strCache>
            </c:strRef>
          </c:tx>
          <c:spPr>
            <a:ln w="28575" cap="rnd">
              <a:solidFill>
                <a:schemeClr val="accent1"/>
              </a:solidFill>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data!$G$16:$G$22</c:f>
              <c:numCache>
                <c:formatCode>_-* #,##0_-;\-* #,##0_-;_-* "-"??_-;_-@_-</c:formatCode>
                <c:ptCount val="7"/>
                <c:pt idx="0" formatCode="General">
                  <c:v>13665</c:v>
                </c:pt>
                <c:pt idx="1">
                  <c:v>15763</c:v>
                </c:pt>
                <c:pt idx="2">
                  <c:v>19189</c:v>
                </c:pt>
                <c:pt idx="3" formatCode="#,##0">
                  <c:v>29820</c:v>
                </c:pt>
                <c:pt idx="4" formatCode="#,##0">
                  <c:v>31860</c:v>
                </c:pt>
                <c:pt idx="5" formatCode="#,##0">
                  <c:v>24402</c:v>
                </c:pt>
                <c:pt idx="6">
                  <c:v>23515.5</c:v>
                </c:pt>
              </c:numCache>
            </c:numRef>
          </c:val>
          <c:smooth val="0"/>
          <c:extLst>
            <c:ext xmlns:c16="http://schemas.microsoft.com/office/drawing/2014/chart" uri="{C3380CC4-5D6E-409C-BE32-E72D297353CC}">
              <c16:uniqueId val="{00000002-CC36-4EC9-BACA-397C8EFE8EDB}"/>
            </c:ext>
          </c:extLst>
        </c:ser>
        <c:ser>
          <c:idx val="3"/>
          <c:order val="3"/>
          <c:tx>
            <c:strRef>
              <c:f>data!$F$15</c:f>
              <c:strCache>
                <c:ptCount val="1"/>
                <c:pt idx="0">
                  <c:v>50% india</c:v>
                </c:pt>
              </c:strCache>
            </c:strRef>
          </c:tx>
          <c:spPr>
            <a:ln w="28575" cap="rnd">
              <a:solidFill>
                <a:schemeClr val="accent5">
                  <a:lumMod val="75000"/>
                </a:schemeClr>
              </a:solidFill>
              <a:prstDash val="sysDot"/>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data!$F$16:$F$26</c:f>
              <c:numCache>
                <c:formatCode>General</c:formatCode>
                <c:ptCount val="11"/>
                <c:pt idx="6" formatCode="_-* #,##0_-;\-* #,##0_-;_-* &quot;-&quot;??_-;_-@_-">
                  <c:v>23515.5</c:v>
                </c:pt>
                <c:pt idx="7" formatCode="_-* #,##0_-;\-* #,##0_-;_-* &quot;-&quot;??_-;_-@_-">
                  <c:v>15551.071428570773</c:v>
                </c:pt>
                <c:pt idx="8" formatCode="_-* #,##0_-;\-* #,##0_-;_-* &quot;-&quot;??_-;_-@_-">
                  <c:v>17932.20238095137</c:v>
                </c:pt>
                <c:pt idx="9" formatCode="_-* #,##0_-;\-* #,##0_-;_-* &quot;-&quot;??_-;_-@_-">
                  <c:v>20313.333333332899</c:v>
                </c:pt>
                <c:pt idx="10" formatCode="_-* #,##0_-;\-* #,##0_-;_-* &quot;-&quot;??_-;_-@_-">
                  <c:v>22694.464285713497</c:v>
                </c:pt>
              </c:numCache>
            </c:numRef>
          </c:val>
          <c:smooth val="0"/>
          <c:extLst>
            <c:ext xmlns:c16="http://schemas.microsoft.com/office/drawing/2014/chart" uri="{C3380CC4-5D6E-409C-BE32-E72D297353CC}">
              <c16:uniqueId val="{00000003-CC36-4EC9-BACA-397C8EFE8EDB}"/>
            </c:ext>
          </c:extLst>
        </c:ser>
        <c:ser>
          <c:idx val="4"/>
          <c:order val="4"/>
          <c:tx>
            <c:strRef>
              <c:f>data!$G$15</c:f>
              <c:strCache>
                <c:ptCount val="1"/>
                <c:pt idx="0">
                  <c:v>Inida</c:v>
                </c:pt>
              </c:strCache>
            </c:strRef>
          </c:tx>
          <c:spPr>
            <a:ln w="28575" cap="rnd">
              <a:solidFill>
                <a:schemeClr val="accent5">
                  <a:lumMod val="75000"/>
                </a:schemeClr>
              </a:solidFill>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data!$G$16:$G$23</c:f>
              <c:numCache>
                <c:formatCode>_-* #,##0_-;\-* #,##0_-;_-* "-"??_-;_-@_-</c:formatCode>
                <c:ptCount val="8"/>
                <c:pt idx="0" formatCode="General">
                  <c:v>13665</c:v>
                </c:pt>
                <c:pt idx="1">
                  <c:v>15763</c:v>
                </c:pt>
                <c:pt idx="2">
                  <c:v>19189</c:v>
                </c:pt>
                <c:pt idx="3" formatCode="#,##0">
                  <c:v>29820</c:v>
                </c:pt>
                <c:pt idx="4" formatCode="#,##0">
                  <c:v>31860</c:v>
                </c:pt>
                <c:pt idx="5" formatCode="#,##0">
                  <c:v>24402</c:v>
                </c:pt>
                <c:pt idx="6">
                  <c:v>23515.5</c:v>
                </c:pt>
              </c:numCache>
            </c:numRef>
          </c:val>
          <c:smooth val="0"/>
          <c:extLst>
            <c:ext xmlns:c16="http://schemas.microsoft.com/office/drawing/2014/chart" uri="{C3380CC4-5D6E-409C-BE32-E72D297353CC}">
              <c16:uniqueId val="{00000004-CC36-4EC9-BACA-397C8EFE8EDB}"/>
            </c:ext>
          </c:extLst>
        </c:ser>
        <c:ser>
          <c:idx val="5"/>
          <c:order val="5"/>
          <c:tx>
            <c:strRef>
              <c:f>data!$J$15</c:f>
              <c:strCache>
                <c:ptCount val="1"/>
                <c:pt idx="0">
                  <c:v>Nepal</c:v>
                </c:pt>
              </c:strCache>
            </c:strRef>
          </c:tx>
          <c:spPr>
            <a:ln w="28575" cap="rnd">
              <a:solidFill>
                <a:srgbClr val="FFC000"/>
              </a:solidFill>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data!$J$16:$J$22</c:f>
              <c:numCache>
                <c:formatCode>_-* #,##0_-;\-* #,##0_-;_-* "-"??_-;_-@_-</c:formatCode>
                <c:ptCount val="7"/>
                <c:pt idx="0" formatCode="General">
                  <c:v>4445</c:v>
                </c:pt>
                <c:pt idx="1">
                  <c:v>7802</c:v>
                </c:pt>
                <c:pt idx="2">
                  <c:v>9844</c:v>
                </c:pt>
                <c:pt idx="3" formatCode="#,##0">
                  <c:v>14621</c:v>
                </c:pt>
                <c:pt idx="4" formatCode="#,##0">
                  <c:v>12684</c:v>
                </c:pt>
                <c:pt idx="5" formatCode="#,##0">
                  <c:v>9333</c:v>
                </c:pt>
                <c:pt idx="6">
                  <c:v>10292.5</c:v>
                </c:pt>
              </c:numCache>
            </c:numRef>
          </c:val>
          <c:smooth val="0"/>
          <c:extLst>
            <c:ext xmlns:c16="http://schemas.microsoft.com/office/drawing/2014/chart" uri="{C3380CC4-5D6E-409C-BE32-E72D297353CC}">
              <c16:uniqueId val="{00000005-CC36-4EC9-BACA-397C8EFE8EDB}"/>
            </c:ext>
          </c:extLst>
        </c:ser>
        <c:ser>
          <c:idx val="6"/>
          <c:order val="6"/>
          <c:tx>
            <c:strRef>
              <c:f>data!$I$15</c:f>
              <c:strCache>
                <c:ptCount val="1"/>
                <c:pt idx="0">
                  <c:v>50% nepal</c:v>
                </c:pt>
              </c:strCache>
            </c:strRef>
          </c:tx>
          <c:spPr>
            <a:ln w="28575" cap="rnd">
              <a:solidFill>
                <a:srgbClr val="FFC000"/>
              </a:solidFill>
              <a:prstDash val="sysDot"/>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data!$I$16:$I$26</c:f>
              <c:numCache>
                <c:formatCode>General</c:formatCode>
                <c:ptCount val="11"/>
                <c:pt idx="6" formatCode="_-* #,##0_-;\-* #,##0_-;_-* &quot;-&quot;??_-;_-@_-">
                  <c:v>10292.5</c:v>
                </c:pt>
                <c:pt idx="7" formatCode="_-* #,##0_-;\-* #,##0_-;_-* &quot;-&quot;??_-;_-@_-">
                  <c:v>6604.71428571449</c:v>
                </c:pt>
                <c:pt idx="8" formatCode="_-* #,##0_-;\-* #,##0_-;_-* &quot;-&quot;??_-;_-@_-">
                  <c:v>7736.9404761907026</c:v>
                </c:pt>
                <c:pt idx="9" formatCode="_-* #,##0_-;\-* #,##0_-;_-* &quot;-&quot;??_-;_-@_-">
                  <c:v>8869.1666666669153</c:v>
                </c:pt>
                <c:pt idx="10" formatCode="_-* #,##0_-;\-* #,##0_-;_-* &quot;-&quot;??_-;_-@_-">
                  <c:v>10001.392857143128</c:v>
                </c:pt>
              </c:numCache>
            </c:numRef>
          </c:val>
          <c:smooth val="0"/>
          <c:extLst>
            <c:ext xmlns:c16="http://schemas.microsoft.com/office/drawing/2014/chart" uri="{C3380CC4-5D6E-409C-BE32-E72D297353CC}">
              <c16:uniqueId val="{00000006-CC36-4EC9-BACA-397C8EFE8EDB}"/>
            </c:ext>
          </c:extLst>
        </c:ser>
        <c:ser>
          <c:idx val="7"/>
          <c:order val="7"/>
          <c:tx>
            <c:strRef>
              <c:f>data!$M$15</c:f>
              <c:strCache>
                <c:ptCount val="1"/>
                <c:pt idx="0">
                  <c:v>Brazil</c:v>
                </c:pt>
              </c:strCache>
            </c:strRef>
          </c:tx>
          <c:spPr>
            <a:ln w="28575" cap="rnd">
              <a:solidFill>
                <a:schemeClr val="accent2">
                  <a:lumMod val="60000"/>
                </a:schemeClr>
              </a:solidFill>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data!$M$16:$M$22</c:f>
              <c:numCache>
                <c:formatCode>_-* #,##0_-;\-* #,##0_-;_-* "-"??_-;_-@_-</c:formatCode>
                <c:ptCount val="7"/>
                <c:pt idx="0" formatCode="General">
                  <c:v>7638</c:v>
                </c:pt>
                <c:pt idx="1">
                  <c:v>9438</c:v>
                </c:pt>
                <c:pt idx="2">
                  <c:v>10374</c:v>
                </c:pt>
                <c:pt idx="3" formatCode="#,##0">
                  <c:v>9246</c:v>
                </c:pt>
                <c:pt idx="4" formatCode="#,##0">
                  <c:v>9781</c:v>
                </c:pt>
                <c:pt idx="5" formatCode="#,##0">
                  <c:v>16435</c:v>
                </c:pt>
                <c:pt idx="6">
                  <c:v>3838</c:v>
                </c:pt>
              </c:numCache>
            </c:numRef>
          </c:val>
          <c:smooth val="0"/>
          <c:extLst>
            <c:ext xmlns:c16="http://schemas.microsoft.com/office/drawing/2014/chart" uri="{C3380CC4-5D6E-409C-BE32-E72D297353CC}">
              <c16:uniqueId val="{00000007-CC36-4EC9-BACA-397C8EFE8EDB}"/>
            </c:ext>
          </c:extLst>
        </c:ser>
        <c:ser>
          <c:idx val="8"/>
          <c:order val="8"/>
          <c:tx>
            <c:strRef>
              <c:f>data!$L$15</c:f>
              <c:strCache>
                <c:ptCount val="1"/>
                <c:pt idx="0">
                  <c:v>50% Brazo;</c:v>
                </c:pt>
              </c:strCache>
            </c:strRef>
          </c:tx>
          <c:spPr>
            <a:ln w="28575" cap="rnd">
              <a:solidFill>
                <a:schemeClr val="accent3">
                  <a:lumMod val="60000"/>
                </a:schemeClr>
              </a:solidFill>
              <a:prstDash val="sysDot"/>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data!$L$16:$L$26</c:f>
              <c:numCache>
                <c:formatCode>General</c:formatCode>
                <c:ptCount val="11"/>
                <c:pt idx="6" formatCode="_-* #,##0_-;\-* #,##0_-;_-* &quot;-&quot;??_-;_-@_-">
                  <c:v>3838</c:v>
                </c:pt>
                <c:pt idx="7" formatCode="_-* #,##0_-;\-* #,##0_-;_-* &quot;-&quot;??_-;_-@_-">
                  <c:v>4910.7857142857019</c:v>
                </c:pt>
                <c:pt idx="8" formatCode="_-* #,##0_-;\-* #,##0_-;_-* &quot;-&quot;??_-;_-@_-">
                  <c:v>4805.8095238095184</c:v>
                </c:pt>
                <c:pt idx="9" formatCode="_-* #,##0_-;\-* #,##0_-;_-* &quot;-&quot;??_-;_-@_-">
                  <c:v>4700.8333333333348</c:v>
                </c:pt>
                <c:pt idx="10" formatCode="_-* #,##0_-;\-* #,##0_-;_-* &quot;-&quot;??_-;_-@_-">
                  <c:v>4595.8571428571222</c:v>
                </c:pt>
              </c:numCache>
            </c:numRef>
          </c:val>
          <c:smooth val="0"/>
          <c:extLst>
            <c:ext xmlns:c16="http://schemas.microsoft.com/office/drawing/2014/chart" uri="{C3380CC4-5D6E-409C-BE32-E72D297353CC}">
              <c16:uniqueId val="{00000008-CC36-4EC9-BACA-397C8EFE8EDB}"/>
            </c:ext>
          </c:extLst>
        </c:ser>
        <c:ser>
          <c:idx val="9"/>
          <c:order val="9"/>
          <c:tx>
            <c:strRef>
              <c:f>data!$P$15</c:f>
              <c:strCache>
                <c:ptCount val="1"/>
                <c:pt idx="0">
                  <c:v>Columbia</c:v>
                </c:pt>
              </c:strCache>
            </c:strRef>
          </c:tx>
          <c:spPr>
            <a:ln w="28575" cap="rnd">
              <a:solidFill>
                <a:schemeClr val="accent3"/>
              </a:solidFill>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data!$P$16:$P$23</c:f>
              <c:numCache>
                <c:formatCode>_-* #,##0_-;\-* #,##0_-;_-* "-"??_-;_-@_-</c:formatCode>
                <c:ptCount val="8"/>
                <c:pt idx="0" formatCode="General">
                  <c:v>4008</c:v>
                </c:pt>
                <c:pt idx="1">
                  <c:v>4551</c:v>
                </c:pt>
                <c:pt idx="2">
                  <c:v>5321</c:v>
                </c:pt>
                <c:pt idx="3" formatCode="#,##0">
                  <c:v>7120</c:v>
                </c:pt>
                <c:pt idx="4" formatCode="#,##0">
                  <c:v>8744</c:v>
                </c:pt>
                <c:pt idx="5" formatCode="#,##0">
                  <c:v>15473</c:v>
                </c:pt>
                <c:pt idx="6">
                  <c:v>3687.5</c:v>
                </c:pt>
              </c:numCache>
            </c:numRef>
          </c:val>
          <c:smooth val="0"/>
          <c:extLst>
            <c:ext xmlns:c16="http://schemas.microsoft.com/office/drawing/2014/chart" uri="{C3380CC4-5D6E-409C-BE32-E72D297353CC}">
              <c16:uniqueId val="{00000009-CC36-4EC9-BACA-397C8EFE8EDB}"/>
            </c:ext>
          </c:extLst>
        </c:ser>
        <c:ser>
          <c:idx val="10"/>
          <c:order val="10"/>
          <c:tx>
            <c:strRef>
              <c:f>data!$O$15</c:f>
              <c:strCache>
                <c:ptCount val="1"/>
                <c:pt idx="0">
                  <c:v>50% columbia</c:v>
                </c:pt>
              </c:strCache>
            </c:strRef>
          </c:tx>
          <c:spPr>
            <a:ln w="28575" cap="rnd">
              <a:solidFill>
                <a:schemeClr val="accent5">
                  <a:lumMod val="60000"/>
                </a:schemeClr>
              </a:solidFill>
              <a:prstDash val="sysDot"/>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data!$O$16:$O$26</c:f>
              <c:numCache>
                <c:formatCode>General</c:formatCode>
                <c:ptCount val="11"/>
                <c:pt idx="6" formatCode="_-* #,##0_-;\-* #,##0_-;_-* &quot;-&quot;??_-;_-@_-">
                  <c:v>3687.5</c:v>
                </c:pt>
                <c:pt idx="7" formatCode="_-* #,##0_-;\-* #,##0_-;_-* &quot;-&quot;??_-;_-@_-">
                  <c:v>5229.2857142857429</c:v>
                </c:pt>
                <c:pt idx="8" formatCode="_-* #,##0_-;\-* #,##0_-;_-* &quot;-&quot;??_-;_-@_-">
                  <c:v>5522.0595238095302</c:v>
                </c:pt>
                <c:pt idx="9" formatCode="_-* #,##0_-;\-* #,##0_-;_-* &quot;-&quot;??_-;_-@_-">
                  <c:v>5814.8333333333176</c:v>
                </c:pt>
                <c:pt idx="10" formatCode="_-* #,##0_-;\-* #,##0_-;_-* &quot;-&quot;??_-;_-@_-">
                  <c:v>6107.6071428572213</c:v>
                </c:pt>
              </c:numCache>
            </c:numRef>
          </c:val>
          <c:smooth val="0"/>
          <c:extLst>
            <c:ext xmlns:c16="http://schemas.microsoft.com/office/drawing/2014/chart" uri="{C3380CC4-5D6E-409C-BE32-E72D297353CC}">
              <c16:uniqueId val="{0000000A-CC36-4EC9-BACA-397C8EFE8EDB}"/>
            </c:ext>
          </c:extLst>
        </c:ser>
        <c:ser>
          <c:idx val="11"/>
          <c:order val="11"/>
          <c:tx>
            <c:strRef>
              <c:f>data!$S$15</c:f>
              <c:strCache>
                <c:ptCount val="1"/>
                <c:pt idx="0">
                  <c:v>Vietnam</c:v>
                </c:pt>
              </c:strCache>
            </c:strRef>
          </c:tx>
          <c:spPr>
            <a:ln w="28575" cap="rnd">
              <a:solidFill>
                <a:srgbClr val="7030A0"/>
              </a:solidFill>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data!$S$16:$S$22</c:f>
              <c:numCache>
                <c:formatCode>_-* #,##0_-;\-* #,##0_-;_-* "-"??_-;_-@_-</c:formatCode>
                <c:ptCount val="7"/>
                <c:pt idx="0" formatCode="General">
                  <c:v>4644</c:v>
                </c:pt>
                <c:pt idx="1">
                  <c:v>5017</c:v>
                </c:pt>
                <c:pt idx="2">
                  <c:v>5267</c:v>
                </c:pt>
                <c:pt idx="3" formatCode="#,##0">
                  <c:v>5366</c:v>
                </c:pt>
                <c:pt idx="4" formatCode="#,##0">
                  <c:v>6289</c:v>
                </c:pt>
                <c:pt idx="5" formatCode="#,##0">
                  <c:v>5107</c:v>
                </c:pt>
                <c:pt idx="6">
                  <c:v>3388</c:v>
                </c:pt>
              </c:numCache>
            </c:numRef>
          </c:val>
          <c:smooth val="0"/>
          <c:extLst>
            <c:ext xmlns:c16="http://schemas.microsoft.com/office/drawing/2014/chart" uri="{C3380CC4-5D6E-409C-BE32-E72D297353CC}">
              <c16:uniqueId val="{0000000B-CC36-4EC9-BACA-397C8EFE8EDB}"/>
            </c:ext>
          </c:extLst>
        </c:ser>
        <c:ser>
          <c:idx val="12"/>
          <c:order val="12"/>
          <c:tx>
            <c:strRef>
              <c:f>data!$R$15</c:f>
              <c:strCache>
                <c:ptCount val="1"/>
                <c:pt idx="0">
                  <c:v>50% vietnam</c:v>
                </c:pt>
              </c:strCache>
            </c:strRef>
          </c:tx>
          <c:spPr>
            <a:ln w="28575" cap="rnd">
              <a:solidFill>
                <a:srgbClr val="7030A0"/>
              </a:solidFill>
              <a:prstDash val="sysDot"/>
              <a:round/>
            </a:ln>
            <a:effectLst/>
          </c:spPr>
          <c:marker>
            <c:symbol val="none"/>
          </c:marker>
          <c:cat>
            <c:numRef>
              <c:f>data!$A$16:$A$26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data!$R$16:$R$26</c:f>
              <c:numCache>
                <c:formatCode>General</c:formatCode>
                <c:ptCount val="11"/>
                <c:pt idx="6" formatCode="_-* #,##0_-;\-* #,##0_-;_-* &quot;-&quot;??_-;_-@_-">
                  <c:v>3388</c:v>
                </c:pt>
                <c:pt idx="7" formatCode="_-* #,##0_-;\-* #,##0_-;_-* &quot;-&quot;??_-;_-@_-">
                  <c:v>2322.2857142856692</c:v>
                </c:pt>
                <c:pt idx="8" formatCode="_-* #,##0_-;\-* #,##0_-;_-* &quot;-&quot;??_-;_-@_-">
                  <c:v>2454.6428571428287</c:v>
                </c:pt>
                <c:pt idx="9" formatCode="_-* #,##0_-;\-* #,##0_-;_-* &quot;-&quot;??_-;_-@_-">
                  <c:v>2586.9999999999882</c:v>
                </c:pt>
                <c:pt idx="10" formatCode="_-* #,##0_-;\-* #,##0_-;_-* &quot;-&quot;??_-;_-@_-">
                  <c:v>2719.3571428571477</c:v>
                </c:pt>
              </c:numCache>
            </c:numRef>
          </c:val>
          <c:smooth val="0"/>
          <c:extLst>
            <c:ext xmlns:c16="http://schemas.microsoft.com/office/drawing/2014/chart" uri="{C3380CC4-5D6E-409C-BE32-E72D297353CC}">
              <c16:uniqueId val="{0000000C-CC36-4EC9-BACA-397C8EFE8EDB}"/>
            </c:ext>
          </c:extLst>
        </c:ser>
        <c:dLbls>
          <c:showLegendKey val="0"/>
          <c:showVal val="0"/>
          <c:showCatName val="0"/>
          <c:showSerName val="0"/>
          <c:showPercent val="0"/>
          <c:showBubbleSize val="0"/>
        </c:dLbls>
        <c:smooth val="0"/>
        <c:axId val="706657488"/>
        <c:axId val="706657808"/>
      </c:lineChart>
      <c:catAx>
        <c:axId val="706657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6657808"/>
        <c:crosses val="autoZero"/>
        <c:auto val="1"/>
        <c:lblAlgn val="ctr"/>
        <c:lblOffset val="100"/>
        <c:noMultiLvlLbl val="0"/>
      </c:catAx>
      <c:valAx>
        <c:axId val="706657808"/>
        <c:scaling>
          <c:orientation val="minMax"/>
          <c:max val="450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6657488"/>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21961219247452"/>
          <c:y val="0.18620601282990829"/>
          <c:w val="0.53974334314323702"/>
          <c:h val="0.62337748133218873"/>
        </c:manualLayout>
      </c:layout>
      <c:lineChart>
        <c:grouping val="standard"/>
        <c:varyColors val="0"/>
        <c:ser>
          <c:idx val="1"/>
          <c:order val="0"/>
          <c:tx>
            <c:strRef>
              <c:f>'25%'!$C$15</c:f>
              <c:strCache>
                <c:ptCount val="1"/>
                <c:pt idx="0">
                  <c:v>Chinese IS Acutal </c:v>
                </c:pt>
              </c:strCache>
            </c:strRef>
          </c:tx>
          <c:spPr>
            <a:ln w="28575" cap="rnd">
              <a:solidFill>
                <a:schemeClr val="accent1"/>
              </a:solidFill>
              <a:round/>
            </a:ln>
            <a:effectLst/>
          </c:spPr>
          <c:marker>
            <c:symbol val="none"/>
          </c:marker>
          <c:dLbls>
            <c:dLbl>
              <c:idx val="0"/>
              <c:layout>
                <c:manualLayout>
                  <c:x val="-8.9426378945351159E-3"/>
                  <c:y val="3.0603398925704114E-2"/>
                </c:manualLayout>
              </c:layout>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accent1"/>
                      </a:solidFill>
                      <a:latin typeface="+mn-lt"/>
                      <a:ea typeface="+mn-ea"/>
                      <a:cs typeface="+mn-cs"/>
                    </a:defRPr>
                  </a:pPr>
                  <a:endParaRPr lang="en-US"/>
                </a:p>
              </c:txPr>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B418-0C40-BD69-CF734A4E4C5F}"/>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'25%'!$A$16:$A$26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'25%'!$C$16:$C$26</c:f>
              <c:numCache>
                <c:formatCode>_-* #,##0_-;\-* #,##0_-;_-* "-"??_-;_-@_-</c:formatCode>
                <c:ptCount val="11"/>
                <c:pt idx="0" formatCode="General">
                  <c:v>34642</c:v>
                </c:pt>
                <c:pt idx="1">
                  <c:v>38880</c:v>
                </c:pt>
                <c:pt idx="2">
                  <c:v>40925</c:v>
                </c:pt>
                <c:pt idx="3" formatCode="#,##0">
                  <c:v>39640</c:v>
                </c:pt>
                <c:pt idx="4" formatCode="#,##0">
                  <c:v>42052</c:v>
                </c:pt>
                <c:pt idx="5" formatCode="#,##0">
                  <c:v>38454</c:v>
                </c:pt>
                <c:pt idx="6">
                  <c:v>27578.5</c:v>
                </c:pt>
              </c:numCache>
            </c:numRef>
          </c:val>
          <c:smooth val="0"/>
          <c:extLst>
            <c:ext xmlns:c16="http://schemas.microsoft.com/office/drawing/2014/chart" uri="{C3380CC4-5D6E-409C-BE32-E72D297353CC}">
              <c16:uniqueId val="{00000001-B418-0C40-BD69-CF734A4E4C5F}"/>
            </c:ext>
          </c:extLst>
        </c:ser>
        <c:ser>
          <c:idx val="2"/>
          <c:order val="1"/>
          <c:tx>
            <c:strRef>
              <c:f>'25%'!$D$15</c:f>
              <c:strCache>
                <c:ptCount val="1"/>
                <c:pt idx="0">
                  <c:v>Forecasted Chinese IS</c:v>
                </c:pt>
              </c:strCache>
            </c:strRef>
          </c:tx>
          <c:spPr>
            <a:ln w="28575" cap="rnd">
              <a:solidFill>
                <a:srgbClr val="0070C0"/>
              </a:solidFill>
              <a:prstDash val="sysDash"/>
              <a:round/>
            </a:ln>
            <a:effectLst/>
          </c:spPr>
          <c:marker>
            <c:symbol val="none"/>
          </c:marker>
          <c:dLbls>
            <c:dLbl>
              <c:idx val="6"/>
              <c:delete val="1"/>
              <c:extLst>
                <c:ext xmlns:c15="http://schemas.microsoft.com/office/drawing/2012/chart" uri="{CE6537A1-D6FC-4f65-9D91-7224C49458BB}"/>
                <c:ext xmlns:c16="http://schemas.microsoft.com/office/drawing/2014/chart" uri="{C3380CC4-5D6E-409C-BE32-E72D297353CC}">
                  <c16:uniqueId val="{00000002-B418-0C40-BD69-CF734A4E4C5F}"/>
                </c:ext>
              </c:extLst>
            </c:dLbl>
            <c:dLbl>
              <c:idx val="7"/>
              <c:delete val="1"/>
              <c:extLst>
                <c:ext xmlns:c15="http://schemas.microsoft.com/office/drawing/2012/chart" uri="{CE6537A1-D6FC-4f65-9D91-7224C49458BB}"/>
                <c:ext xmlns:c16="http://schemas.microsoft.com/office/drawing/2014/chart" uri="{C3380CC4-5D6E-409C-BE32-E72D297353CC}">
                  <c16:uniqueId val="{00000003-B418-0C40-BD69-CF734A4E4C5F}"/>
                </c:ext>
              </c:extLst>
            </c:dLbl>
            <c:dLbl>
              <c:idx val="8"/>
              <c:delete val="1"/>
              <c:extLst>
                <c:ext xmlns:c15="http://schemas.microsoft.com/office/drawing/2012/chart" uri="{CE6537A1-D6FC-4f65-9D91-7224C49458BB}"/>
                <c:ext xmlns:c16="http://schemas.microsoft.com/office/drawing/2014/chart" uri="{C3380CC4-5D6E-409C-BE32-E72D297353CC}">
                  <c16:uniqueId val="{00000004-B418-0C40-BD69-CF734A4E4C5F}"/>
                </c:ext>
              </c:extLst>
            </c:dLbl>
            <c:dLbl>
              <c:idx val="9"/>
              <c:delete val="1"/>
              <c:extLst>
                <c:ext xmlns:c15="http://schemas.microsoft.com/office/drawing/2012/chart" uri="{CE6537A1-D6FC-4f65-9D91-7224C49458BB}"/>
                <c:ext xmlns:c16="http://schemas.microsoft.com/office/drawing/2014/chart" uri="{C3380CC4-5D6E-409C-BE32-E72D297353CC}">
                  <c16:uniqueId val="{00000005-B418-0C40-BD69-CF734A4E4C5F}"/>
                </c:ext>
              </c:extLst>
            </c:dLbl>
            <c:dLbl>
              <c:idx val="10"/>
              <c:layout>
                <c:manualLayout>
                  <c:x val="-7.756051433843876E-2"/>
                  <c:y val="-9.2389059553905001E-2"/>
                </c:manualLayout>
              </c:layout>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6-B418-0C40-BD69-CF734A4E4C5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'25%'!$A$16:$A$26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'25%'!$D$16:$D$26</c:f>
              <c:numCache>
                <c:formatCode>General</c:formatCode>
                <c:ptCount val="11"/>
                <c:pt idx="6" formatCode="_-* #,##0_-;\-* #,##0_-;_-* &quot;-&quot;??_-;_-@_-">
                  <c:v>27578.5</c:v>
                </c:pt>
                <c:pt idx="7" formatCode="_-* #,##0_-;\-* #,##0_-;_-* &quot;-&quot;??_-;_-@_-">
                  <c:v>8616.2857142856919</c:v>
                </c:pt>
                <c:pt idx="8" formatCode="_-* #,##0_-;\-* #,##0_-;_-* &quot;-&quot;??_-;_-@_-">
                  <c:v>11108</c:v>
                </c:pt>
                <c:pt idx="9" formatCode="_-* #,##0_-;\-* #,##0_-;_-* &quot;-&quot;??_-;_-@_-">
                  <c:v>11893.375</c:v>
                </c:pt>
                <c:pt idx="10" formatCode="_-* #,##0_-;\-* #,##0_-;_-* &quot;-&quot;??_-;_-@_-">
                  <c:v>12678.75</c:v>
                </c:pt>
              </c:numCache>
            </c:numRef>
          </c:val>
          <c:smooth val="0"/>
          <c:extLst>
            <c:ext xmlns:c16="http://schemas.microsoft.com/office/drawing/2014/chart" uri="{C3380CC4-5D6E-409C-BE32-E72D297353CC}">
              <c16:uniqueId val="{00000007-B418-0C40-BD69-CF734A4E4C5F}"/>
            </c:ext>
          </c:extLst>
        </c:ser>
        <c:ser>
          <c:idx val="3"/>
          <c:order val="2"/>
          <c:tx>
            <c:strRef>
              <c:f>'25%'!$E$15</c:f>
              <c:strCache>
                <c:ptCount val="1"/>
                <c:pt idx="0">
                  <c:v>Inida</c:v>
                </c:pt>
              </c:strCache>
            </c:strRef>
          </c:tx>
          <c:spPr>
            <a:ln w="28575" cap="rnd">
              <a:solidFill>
                <a:schemeClr val="accent6">
                  <a:lumMod val="75000"/>
                </a:schemeClr>
              </a:solidFill>
              <a:round/>
            </a:ln>
            <a:effectLst/>
          </c:spPr>
          <c:marker>
            <c:symbol val="none"/>
          </c:marker>
          <c:dLbls>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accent6">
                          <a:lumMod val="75000"/>
                        </a:schemeClr>
                      </a:solidFill>
                      <a:latin typeface="+mn-lt"/>
                      <a:ea typeface="+mn-ea"/>
                      <a:cs typeface="+mn-cs"/>
                    </a:defRPr>
                  </a:pPr>
                  <a:endParaRPr lang="en-US"/>
                </a:p>
              </c:txPr>
              <c:dLblPos val="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8-B418-0C40-BD69-CF734A4E4C5F}"/>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'25%'!$A$16:$A$26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'25%'!$E$16:$E$26</c:f>
              <c:numCache>
                <c:formatCode>_-* #,##0_-;\-* #,##0_-;_-* "-"??_-;_-@_-</c:formatCode>
                <c:ptCount val="11"/>
                <c:pt idx="0" formatCode="General">
                  <c:v>13665</c:v>
                </c:pt>
                <c:pt idx="1">
                  <c:v>15763</c:v>
                </c:pt>
                <c:pt idx="2">
                  <c:v>19189</c:v>
                </c:pt>
                <c:pt idx="3" formatCode="#,##0">
                  <c:v>29820</c:v>
                </c:pt>
                <c:pt idx="4" formatCode="#,##0">
                  <c:v>31860</c:v>
                </c:pt>
                <c:pt idx="5" formatCode="#,##0">
                  <c:v>24402</c:v>
                </c:pt>
                <c:pt idx="6">
                  <c:v>23515.5</c:v>
                </c:pt>
              </c:numCache>
            </c:numRef>
          </c:val>
          <c:smooth val="0"/>
          <c:extLst>
            <c:ext xmlns:c16="http://schemas.microsoft.com/office/drawing/2014/chart" uri="{C3380CC4-5D6E-409C-BE32-E72D297353CC}">
              <c16:uniqueId val="{00000009-B418-0C40-BD69-CF734A4E4C5F}"/>
            </c:ext>
          </c:extLst>
        </c:ser>
        <c:ser>
          <c:idx val="4"/>
          <c:order val="3"/>
          <c:tx>
            <c:strRef>
              <c:f>'25%'!$F$15</c:f>
              <c:strCache>
                <c:ptCount val="1"/>
                <c:pt idx="0">
                  <c:v>Forecasted India IS</c:v>
                </c:pt>
              </c:strCache>
            </c:strRef>
          </c:tx>
          <c:spPr>
            <a:ln w="28575" cap="rnd">
              <a:solidFill>
                <a:schemeClr val="accent6">
                  <a:lumMod val="75000"/>
                </a:schemeClr>
              </a:solidFill>
              <a:prstDash val="sysDash"/>
              <a:round/>
            </a:ln>
            <a:effectLst/>
          </c:spPr>
          <c:marker>
            <c:symbol val="none"/>
          </c:marker>
          <c:cat>
            <c:numRef>
              <c:f>'25%'!$A$16:$A$26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'25%'!$F$16:$F$26</c:f>
              <c:numCache>
                <c:formatCode>General</c:formatCode>
                <c:ptCount val="11"/>
                <c:pt idx="6" formatCode="_-* #,##0_-;\-* #,##0_-;_-* &quot;-&quot;??_-;_-@_-">
                  <c:v>23515.5</c:v>
                </c:pt>
                <c:pt idx="7" formatCode="_-* #,##0_-;\-* #,##0_-;_-* &quot;-&quot;??_-;_-@_-">
                  <c:v>7775.5357142853863</c:v>
                </c:pt>
                <c:pt idx="8" formatCode="_-* #,##0_-;\-* #,##0_-;_-* &quot;-&quot;??_-;_-@_-">
                  <c:v>8966.1011904756851</c:v>
                </c:pt>
                <c:pt idx="9" formatCode="_-* #,##0_-;\-* #,##0_-;_-* &quot;-&quot;??_-;_-@_-">
                  <c:v>10156.66666666645</c:v>
                </c:pt>
                <c:pt idx="10" formatCode="_-* #,##0_-;\-* #,##0_-;_-* &quot;-&quot;??_-;_-@_-">
                  <c:v>11347.232142856748</c:v>
                </c:pt>
              </c:numCache>
            </c:numRef>
          </c:val>
          <c:smooth val="0"/>
          <c:extLst>
            <c:ext xmlns:c16="http://schemas.microsoft.com/office/drawing/2014/chart" uri="{C3380CC4-5D6E-409C-BE32-E72D297353CC}">
              <c16:uniqueId val="{0000000A-B418-0C40-BD69-CF734A4E4C5F}"/>
            </c:ext>
          </c:extLst>
        </c:ser>
        <c:ser>
          <c:idx val="5"/>
          <c:order val="4"/>
          <c:tx>
            <c:strRef>
              <c:f>'25%'!$G$15</c:f>
              <c:strCache>
                <c:ptCount val="1"/>
                <c:pt idx="0">
                  <c:v>Nepal</c:v>
                </c:pt>
              </c:strCache>
            </c:strRef>
          </c:tx>
          <c:spPr>
            <a:ln w="28575" cap="rnd">
              <a:solidFill>
                <a:srgbClr val="FFC000"/>
              </a:solidFill>
              <a:round/>
            </a:ln>
            <a:effectLst/>
          </c:spPr>
          <c:marker>
            <c:symbol val="none"/>
          </c:marker>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C000"/>
                      </a:solidFill>
                      <a:latin typeface="+mn-lt"/>
                      <a:ea typeface="+mn-ea"/>
                      <a:cs typeface="+mn-cs"/>
                    </a:defRPr>
                  </a:pPr>
                  <a:endParaRPr lang="en-US"/>
                </a:p>
              </c:txPr>
              <c:dLblPos val="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B-B418-0C40-BD69-CF734A4E4C5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'25%'!$A$16:$A$26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'25%'!$G$16:$G$26</c:f>
              <c:numCache>
                <c:formatCode>_-* #,##0_-;\-* #,##0_-;_-* "-"??_-;_-@_-</c:formatCode>
                <c:ptCount val="11"/>
                <c:pt idx="0" formatCode="General">
                  <c:v>4445</c:v>
                </c:pt>
                <c:pt idx="1">
                  <c:v>7802</c:v>
                </c:pt>
                <c:pt idx="2">
                  <c:v>9844</c:v>
                </c:pt>
                <c:pt idx="3" formatCode="#,##0">
                  <c:v>14621</c:v>
                </c:pt>
                <c:pt idx="4" formatCode="#,##0">
                  <c:v>12684</c:v>
                </c:pt>
                <c:pt idx="5" formatCode="#,##0">
                  <c:v>9333</c:v>
                </c:pt>
                <c:pt idx="6">
                  <c:v>10292.5</c:v>
                </c:pt>
              </c:numCache>
            </c:numRef>
          </c:val>
          <c:smooth val="0"/>
          <c:extLst>
            <c:ext xmlns:c16="http://schemas.microsoft.com/office/drawing/2014/chart" uri="{C3380CC4-5D6E-409C-BE32-E72D297353CC}">
              <c16:uniqueId val="{0000000C-B418-0C40-BD69-CF734A4E4C5F}"/>
            </c:ext>
          </c:extLst>
        </c:ser>
        <c:ser>
          <c:idx val="6"/>
          <c:order val="5"/>
          <c:tx>
            <c:strRef>
              <c:f>'25%'!$H$15</c:f>
              <c:strCache>
                <c:ptCount val="1"/>
                <c:pt idx="0">
                  <c:v>Forecasted Nepal IS</c:v>
                </c:pt>
              </c:strCache>
            </c:strRef>
          </c:tx>
          <c:spPr>
            <a:ln w="28575" cap="rnd">
              <a:solidFill>
                <a:srgbClr val="FFC000"/>
              </a:solidFill>
              <a:prstDash val="sysDash"/>
              <a:round/>
            </a:ln>
            <a:effectLst/>
          </c:spPr>
          <c:marker>
            <c:symbol val="none"/>
          </c:marker>
          <c:cat>
            <c:numRef>
              <c:f>'25%'!$A$16:$A$26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'25%'!$H$16:$H$26</c:f>
              <c:numCache>
                <c:formatCode>General</c:formatCode>
                <c:ptCount val="11"/>
                <c:pt idx="6" formatCode="_-* #,##0_-;\-* #,##0_-;_-* &quot;-&quot;??_-;_-@_-">
                  <c:v>10292.5</c:v>
                </c:pt>
                <c:pt idx="7" formatCode="_-* #,##0_-;\-* #,##0_-;_-* &quot;-&quot;??_-;_-@_-">
                  <c:v>3302.357142857245</c:v>
                </c:pt>
                <c:pt idx="8" formatCode="_-* #,##0_-;\-* #,##0_-;_-* &quot;-&quot;??_-;_-@_-">
                  <c:v>3868.4702380953513</c:v>
                </c:pt>
                <c:pt idx="9" formatCode="_-* #,##0_-;\-* #,##0_-;_-* &quot;-&quot;??_-;_-@_-">
                  <c:v>4434.5833333334576</c:v>
                </c:pt>
                <c:pt idx="10" formatCode="_-* #,##0_-;\-* #,##0_-;_-* &quot;-&quot;??_-;_-@_-">
                  <c:v>5000.696428571564</c:v>
                </c:pt>
              </c:numCache>
            </c:numRef>
          </c:val>
          <c:smooth val="0"/>
          <c:extLst>
            <c:ext xmlns:c16="http://schemas.microsoft.com/office/drawing/2014/chart" uri="{C3380CC4-5D6E-409C-BE32-E72D297353CC}">
              <c16:uniqueId val="{0000000D-B418-0C40-BD69-CF734A4E4C5F}"/>
            </c:ext>
          </c:extLst>
        </c:ser>
        <c:ser>
          <c:idx val="7"/>
          <c:order val="6"/>
          <c:tx>
            <c:strRef>
              <c:f>'25%'!$I$15</c:f>
              <c:strCache>
                <c:ptCount val="1"/>
                <c:pt idx="0">
                  <c:v>Brazil</c:v>
                </c:pt>
              </c:strCache>
            </c:strRef>
          </c:tx>
          <c:spPr>
            <a:ln w="28575" cap="rnd">
              <a:solidFill>
                <a:srgbClr val="7A5327"/>
              </a:solidFill>
              <a:round/>
            </a:ln>
            <a:effectLst/>
          </c:spPr>
          <c:marker>
            <c:symbol val="none"/>
          </c:marker>
          <c:dLbls>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7A5327"/>
                      </a:solidFill>
                      <a:latin typeface="+mn-lt"/>
                      <a:ea typeface="+mn-ea"/>
                      <a:cs typeface="+mn-cs"/>
                    </a:defRPr>
                  </a:pPr>
                  <a:endParaRPr lang="en-US"/>
                </a:p>
              </c:txPr>
              <c:dLblPos val="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E-B418-0C40-BD69-CF734A4E4C5F}"/>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'25%'!$A$16:$A$26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'25%'!$I$16:$I$26</c:f>
              <c:numCache>
                <c:formatCode>_-* #,##0_-;\-* #,##0_-;_-* "-"??_-;_-@_-</c:formatCode>
                <c:ptCount val="11"/>
                <c:pt idx="0" formatCode="General">
                  <c:v>7638</c:v>
                </c:pt>
                <c:pt idx="1">
                  <c:v>9438</c:v>
                </c:pt>
                <c:pt idx="2">
                  <c:v>10374</c:v>
                </c:pt>
                <c:pt idx="3" formatCode="#,##0">
                  <c:v>9246</c:v>
                </c:pt>
                <c:pt idx="4" formatCode="#,##0">
                  <c:v>9781</c:v>
                </c:pt>
                <c:pt idx="5" formatCode="#,##0">
                  <c:v>16435</c:v>
                </c:pt>
                <c:pt idx="6">
                  <c:v>3838</c:v>
                </c:pt>
              </c:numCache>
            </c:numRef>
          </c:val>
          <c:smooth val="0"/>
          <c:extLst>
            <c:ext xmlns:c16="http://schemas.microsoft.com/office/drawing/2014/chart" uri="{C3380CC4-5D6E-409C-BE32-E72D297353CC}">
              <c16:uniqueId val="{0000000F-B418-0C40-BD69-CF734A4E4C5F}"/>
            </c:ext>
          </c:extLst>
        </c:ser>
        <c:ser>
          <c:idx val="8"/>
          <c:order val="7"/>
          <c:tx>
            <c:strRef>
              <c:f>'25%'!$J$15</c:f>
              <c:strCache>
                <c:ptCount val="1"/>
                <c:pt idx="0">
                  <c:v>Forecasted Brazil IS</c:v>
                </c:pt>
              </c:strCache>
            </c:strRef>
          </c:tx>
          <c:spPr>
            <a:ln w="28575" cap="rnd">
              <a:solidFill>
                <a:srgbClr val="7A5327"/>
              </a:solidFill>
              <a:prstDash val="sysDash"/>
              <a:round/>
            </a:ln>
            <a:effectLst/>
          </c:spPr>
          <c:marker>
            <c:symbol val="none"/>
          </c:marker>
          <c:cat>
            <c:numRef>
              <c:f>'25%'!$A$16:$A$26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'25%'!$J$16:$J$26</c:f>
              <c:numCache>
                <c:formatCode>General</c:formatCode>
                <c:ptCount val="11"/>
                <c:pt idx="6" formatCode="_-* #,##0_-;\-* #,##0_-;_-* &quot;-&quot;??_-;_-@_-">
                  <c:v>3838</c:v>
                </c:pt>
                <c:pt idx="7" formatCode="_-* #,##0_-;\-* #,##0_-;_-* &quot;-&quot;??_-;_-@_-">
                  <c:v>2455.392857142851</c:v>
                </c:pt>
                <c:pt idx="8" formatCode="_-* #,##0_-;\-* #,##0_-;_-* &quot;-&quot;??_-;_-@_-">
                  <c:v>2402.9047619047592</c:v>
                </c:pt>
                <c:pt idx="9" formatCode="_-* #,##0_-;\-* #,##0_-;_-* &quot;-&quot;??_-;_-@_-">
                  <c:v>2350.4166666666674</c:v>
                </c:pt>
                <c:pt idx="10" formatCode="_-* #,##0_-;\-* #,##0_-;_-* &quot;-&quot;??_-;_-@_-">
                  <c:v>2297.9285714285611</c:v>
                </c:pt>
              </c:numCache>
            </c:numRef>
          </c:val>
          <c:smooth val="0"/>
          <c:extLst>
            <c:ext xmlns:c16="http://schemas.microsoft.com/office/drawing/2014/chart" uri="{C3380CC4-5D6E-409C-BE32-E72D297353CC}">
              <c16:uniqueId val="{00000010-B418-0C40-BD69-CF734A4E4C5F}"/>
            </c:ext>
          </c:extLst>
        </c:ser>
        <c:ser>
          <c:idx val="9"/>
          <c:order val="8"/>
          <c:tx>
            <c:strRef>
              <c:f>'25%'!$K$15</c:f>
              <c:strCache>
                <c:ptCount val="1"/>
                <c:pt idx="0">
                  <c:v>Columbia</c:v>
                </c:pt>
              </c:strCache>
            </c:strRef>
          </c:tx>
          <c:spPr>
            <a:ln w="28575" cap="rnd">
              <a:solidFill>
                <a:schemeClr val="accent3"/>
              </a:solidFill>
              <a:round/>
            </a:ln>
            <a:effectLst/>
          </c:spPr>
          <c:marker>
            <c:symbol val="none"/>
          </c:marker>
          <c:dLbls>
            <c:dLbl>
              <c:idx val="0"/>
              <c:dLblPos val="b"/>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1-B418-0C40-BD69-CF734A4E4C5F}"/>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'25%'!$A$16:$A$26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'25%'!$K$16:$K$26</c:f>
              <c:numCache>
                <c:formatCode>_-* #,##0_-;\-* #,##0_-;_-* "-"??_-;_-@_-</c:formatCode>
                <c:ptCount val="11"/>
                <c:pt idx="0" formatCode="General">
                  <c:v>4008</c:v>
                </c:pt>
                <c:pt idx="1">
                  <c:v>4551</c:v>
                </c:pt>
                <c:pt idx="2">
                  <c:v>5321</c:v>
                </c:pt>
                <c:pt idx="3" formatCode="#,##0">
                  <c:v>7120</c:v>
                </c:pt>
                <c:pt idx="4" formatCode="#,##0">
                  <c:v>8744</c:v>
                </c:pt>
                <c:pt idx="5" formatCode="#,##0">
                  <c:v>15473</c:v>
                </c:pt>
                <c:pt idx="6">
                  <c:v>3687.5</c:v>
                </c:pt>
              </c:numCache>
            </c:numRef>
          </c:val>
          <c:smooth val="0"/>
          <c:extLst>
            <c:ext xmlns:c16="http://schemas.microsoft.com/office/drawing/2014/chart" uri="{C3380CC4-5D6E-409C-BE32-E72D297353CC}">
              <c16:uniqueId val="{00000012-B418-0C40-BD69-CF734A4E4C5F}"/>
            </c:ext>
          </c:extLst>
        </c:ser>
        <c:ser>
          <c:idx val="10"/>
          <c:order val="9"/>
          <c:tx>
            <c:strRef>
              <c:f>'25%'!$L$15</c:f>
              <c:strCache>
                <c:ptCount val="1"/>
                <c:pt idx="0">
                  <c:v>Forecasted Nepal IS</c:v>
                </c:pt>
              </c:strCache>
            </c:strRef>
          </c:tx>
          <c:spPr>
            <a:ln w="28575" cap="rnd">
              <a:solidFill>
                <a:schemeClr val="accent3"/>
              </a:solidFill>
              <a:prstDash val="sysDash"/>
              <a:round/>
            </a:ln>
            <a:effectLst/>
          </c:spPr>
          <c:marker>
            <c:symbol val="none"/>
          </c:marker>
          <c:cat>
            <c:numRef>
              <c:f>'25%'!$A$16:$A$26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'25%'!$L$16:$L$26</c:f>
              <c:numCache>
                <c:formatCode>General</c:formatCode>
                <c:ptCount val="11"/>
                <c:pt idx="6" formatCode="_-* #,##0_-;\-* #,##0_-;_-* &quot;-&quot;??_-;_-@_-">
                  <c:v>3687.5</c:v>
                </c:pt>
                <c:pt idx="7" formatCode="_-* #,##0_-;\-* #,##0_-;_-* &quot;-&quot;??_-;_-@_-">
                  <c:v>2614.6428571428714</c:v>
                </c:pt>
                <c:pt idx="8" formatCode="_-* #,##0_-;\-* #,##0_-;_-* &quot;-&quot;??_-;_-@_-">
                  <c:v>2761.0297619047651</c:v>
                </c:pt>
                <c:pt idx="9" formatCode="_-* #,##0_-;\-* #,##0_-;_-* &quot;-&quot;??_-;_-@_-">
                  <c:v>2907.4166666666588</c:v>
                </c:pt>
                <c:pt idx="10" formatCode="_-* #,##0_-;\-* #,##0_-;_-* &quot;-&quot;??_-;_-@_-">
                  <c:v>3053.8035714286107</c:v>
                </c:pt>
              </c:numCache>
            </c:numRef>
          </c:val>
          <c:smooth val="0"/>
          <c:extLst>
            <c:ext xmlns:c16="http://schemas.microsoft.com/office/drawing/2014/chart" uri="{C3380CC4-5D6E-409C-BE32-E72D297353CC}">
              <c16:uniqueId val="{00000013-B418-0C40-BD69-CF734A4E4C5F}"/>
            </c:ext>
          </c:extLst>
        </c:ser>
        <c:ser>
          <c:idx val="11"/>
          <c:order val="10"/>
          <c:tx>
            <c:strRef>
              <c:f>'25%'!$M$15</c:f>
              <c:strCache>
                <c:ptCount val="1"/>
                <c:pt idx="0">
                  <c:v>Vietnam</c:v>
                </c:pt>
              </c:strCache>
            </c:strRef>
          </c:tx>
          <c:spPr>
            <a:ln w="28575" cap="rnd">
              <a:solidFill>
                <a:srgbClr val="7030A0"/>
              </a:solidFill>
              <a:round/>
            </a:ln>
            <a:effectLst/>
          </c:spPr>
          <c:marker>
            <c:symbol val="none"/>
          </c:marker>
          <c:dLbls>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7030A0"/>
                      </a:solidFill>
                      <a:latin typeface="+mn-lt"/>
                      <a:ea typeface="+mn-ea"/>
                      <a:cs typeface="+mn-cs"/>
                    </a:defRPr>
                  </a:pPr>
                  <a:endParaRPr lang="en-US"/>
                </a:p>
              </c:txPr>
              <c:dLblPos val="l"/>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4-B418-0C40-BD69-CF734A4E4C5F}"/>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'25%'!$A$16:$A$26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'25%'!$M$16:$M$26</c:f>
              <c:numCache>
                <c:formatCode>_-* #,##0_-;\-* #,##0_-;_-* "-"??_-;_-@_-</c:formatCode>
                <c:ptCount val="11"/>
                <c:pt idx="0" formatCode="General">
                  <c:v>4644</c:v>
                </c:pt>
                <c:pt idx="1">
                  <c:v>5017</c:v>
                </c:pt>
                <c:pt idx="2">
                  <c:v>5267</c:v>
                </c:pt>
                <c:pt idx="3" formatCode="#,##0">
                  <c:v>5366</c:v>
                </c:pt>
                <c:pt idx="4" formatCode="#,##0">
                  <c:v>6289</c:v>
                </c:pt>
                <c:pt idx="5" formatCode="#,##0">
                  <c:v>5107</c:v>
                </c:pt>
                <c:pt idx="6">
                  <c:v>3388</c:v>
                </c:pt>
              </c:numCache>
            </c:numRef>
          </c:val>
          <c:smooth val="0"/>
          <c:extLst>
            <c:ext xmlns:c16="http://schemas.microsoft.com/office/drawing/2014/chart" uri="{C3380CC4-5D6E-409C-BE32-E72D297353CC}">
              <c16:uniqueId val="{00000015-B418-0C40-BD69-CF734A4E4C5F}"/>
            </c:ext>
          </c:extLst>
        </c:ser>
        <c:ser>
          <c:idx val="12"/>
          <c:order val="11"/>
          <c:tx>
            <c:strRef>
              <c:f>'25%'!$N$15</c:f>
              <c:strCache>
                <c:ptCount val="1"/>
                <c:pt idx="0">
                  <c:v>Forecasted Nepal IS</c:v>
                </c:pt>
              </c:strCache>
            </c:strRef>
          </c:tx>
          <c:spPr>
            <a:ln w="28575" cap="rnd">
              <a:solidFill>
                <a:srgbClr val="7030A0"/>
              </a:solidFill>
              <a:prstDash val="sysDash"/>
              <a:round/>
            </a:ln>
            <a:effectLst/>
          </c:spPr>
          <c:marker>
            <c:symbol val="none"/>
          </c:marker>
          <c:cat>
            <c:numRef>
              <c:f>'25%'!$A$16:$A$26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'25%'!$N$16:$N$26</c:f>
              <c:numCache>
                <c:formatCode>General</c:formatCode>
                <c:ptCount val="11"/>
                <c:pt idx="6" formatCode="_-* #,##0_-;\-* #,##0_-;_-* &quot;-&quot;??_-;_-@_-">
                  <c:v>3388</c:v>
                </c:pt>
                <c:pt idx="7" formatCode="_-* #,##0_-;\-* #,##0_-;_-* &quot;-&quot;??_-;_-@_-">
                  <c:v>1161.1428571428346</c:v>
                </c:pt>
                <c:pt idx="8" formatCode="_-* #,##0_-;\-* #,##0_-;_-* &quot;-&quot;??_-;_-@_-">
                  <c:v>1227.3214285714143</c:v>
                </c:pt>
                <c:pt idx="9" formatCode="_-* #,##0_-;\-* #,##0_-;_-* &quot;-&quot;??_-;_-@_-">
                  <c:v>1293.4999999999941</c:v>
                </c:pt>
                <c:pt idx="10" formatCode="_-* #,##0_-;\-* #,##0_-;_-* &quot;-&quot;??_-;_-@_-">
                  <c:v>1359.6785714285738</c:v>
                </c:pt>
              </c:numCache>
            </c:numRef>
          </c:val>
          <c:smooth val="0"/>
          <c:extLst>
            <c:ext xmlns:c16="http://schemas.microsoft.com/office/drawing/2014/chart" uri="{C3380CC4-5D6E-409C-BE32-E72D297353CC}">
              <c16:uniqueId val="{00000016-B418-0C40-BD69-CF734A4E4C5F}"/>
            </c:ext>
          </c:extLst>
        </c:ser>
        <c:dLbls>
          <c:showLegendKey val="0"/>
          <c:showVal val="0"/>
          <c:showCatName val="0"/>
          <c:showSerName val="0"/>
          <c:showPercent val="0"/>
          <c:showBubbleSize val="0"/>
        </c:dLbls>
        <c:smooth val="0"/>
        <c:axId val="707094959"/>
        <c:axId val="707098287"/>
      </c:lineChart>
      <c:catAx>
        <c:axId val="7070949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7098287"/>
        <c:crosses val="autoZero"/>
        <c:auto val="1"/>
        <c:lblAlgn val="ctr"/>
        <c:lblOffset val="100"/>
        <c:noMultiLvlLbl val="0"/>
      </c:catAx>
      <c:valAx>
        <c:axId val="7070982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t"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707094959"/>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72582430577344"/>
          <c:y val="0.19234125778318625"/>
          <c:w val="0.55052843407131957"/>
          <c:h val="0.62337748133218873"/>
        </c:manualLayout>
      </c:layout>
      <c:lineChart>
        <c:grouping val="standard"/>
        <c:varyColors val="0"/>
        <c:ser>
          <c:idx val="1"/>
          <c:order val="0"/>
          <c:tx>
            <c:strRef>
              <c:f>'10%'!$C$15</c:f>
              <c:strCache>
                <c:ptCount val="1"/>
                <c:pt idx="0">
                  <c:v>Chinese IS Acutal </c:v>
                </c:pt>
              </c:strCache>
            </c:strRef>
          </c:tx>
          <c:spPr>
            <a:ln w="28575" cap="rnd">
              <a:solidFill>
                <a:schemeClr val="accent1"/>
              </a:solidFill>
              <a:round/>
            </a:ln>
            <a:effectLst/>
          </c:spPr>
          <c:marker>
            <c:symbol val="none"/>
          </c:marker>
          <c:dLbls>
            <c:dLbl>
              <c:idx val="0"/>
              <c:layout>
                <c:manualLayout>
                  <c:x val="-2.4221516709318731E-2"/>
                  <c:y val="2.1400531495787214E-2"/>
                </c:manualLayout>
              </c:layout>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accent1"/>
                      </a:solidFill>
                      <a:latin typeface="+mn-lt"/>
                      <a:ea typeface="+mn-ea"/>
                      <a:cs typeface="+mn-cs"/>
                    </a:defRPr>
                  </a:pPr>
                  <a:endParaRPr lang="en-US"/>
                </a:p>
              </c:txPr>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FA7C-CC42-849D-00220BA869AE}"/>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'10%'!$A$16:$A$26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'10%'!$C$16:$C$26</c:f>
              <c:numCache>
                <c:formatCode>_-* #,##0_-;\-* #,##0_-;_-* "-"??_-;_-@_-</c:formatCode>
                <c:ptCount val="11"/>
                <c:pt idx="0" formatCode="General">
                  <c:v>34642</c:v>
                </c:pt>
                <c:pt idx="1">
                  <c:v>38880</c:v>
                </c:pt>
                <c:pt idx="2">
                  <c:v>40925</c:v>
                </c:pt>
                <c:pt idx="3" formatCode="#,##0">
                  <c:v>39640</c:v>
                </c:pt>
                <c:pt idx="4" formatCode="#,##0">
                  <c:v>42052</c:v>
                </c:pt>
                <c:pt idx="5" formatCode="#,##0">
                  <c:v>38454</c:v>
                </c:pt>
                <c:pt idx="6">
                  <c:v>27578.5</c:v>
                </c:pt>
              </c:numCache>
            </c:numRef>
          </c:val>
          <c:smooth val="0"/>
          <c:extLst>
            <c:ext xmlns:c16="http://schemas.microsoft.com/office/drawing/2014/chart" uri="{C3380CC4-5D6E-409C-BE32-E72D297353CC}">
              <c16:uniqueId val="{00000001-FA7C-CC42-849D-00220BA869AE}"/>
            </c:ext>
          </c:extLst>
        </c:ser>
        <c:ser>
          <c:idx val="2"/>
          <c:order val="1"/>
          <c:tx>
            <c:strRef>
              <c:f>'10%'!$D$15</c:f>
              <c:strCache>
                <c:ptCount val="1"/>
                <c:pt idx="0">
                  <c:v>Forecasted Chinese IS</c:v>
                </c:pt>
              </c:strCache>
            </c:strRef>
          </c:tx>
          <c:spPr>
            <a:ln w="28575" cap="rnd">
              <a:solidFill>
                <a:srgbClr val="0070C0"/>
              </a:solidFill>
              <a:prstDash val="sysDash"/>
              <a:round/>
            </a:ln>
            <a:effectLst/>
          </c:spPr>
          <c:marker>
            <c:symbol val="none"/>
          </c:marker>
          <c:dLbls>
            <c:dLbl>
              <c:idx val="6"/>
              <c:delete val="1"/>
              <c:extLst>
                <c:ext xmlns:c15="http://schemas.microsoft.com/office/drawing/2012/chart" uri="{CE6537A1-D6FC-4f65-9D91-7224C49458BB}"/>
                <c:ext xmlns:c16="http://schemas.microsoft.com/office/drawing/2014/chart" uri="{C3380CC4-5D6E-409C-BE32-E72D297353CC}">
                  <c16:uniqueId val="{00000002-FA7C-CC42-849D-00220BA869AE}"/>
                </c:ext>
              </c:extLst>
            </c:dLbl>
            <c:dLbl>
              <c:idx val="7"/>
              <c:delete val="1"/>
              <c:extLst>
                <c:ext xmlns:c15="http://schemas.microsoft.com/office/drawing/2012/chart" uri="{CE6537A1-D6FC-4f65-9D91-7224C49458BB}"/>
                <c:ext xmlns:c16="http://schemas.microsoft.com/office/drawing/2014/chart" uri="{C3380CC4-5D6E-409C-BE32-E72D297353CC}">
                  <c16:uniqueId val="{00000003-FA7C-CC42-849D-00220BA869AE}"/>
                </c:ext>
              </c:extLst>
            </c:dLbl>
            <c:dLbl>
              <c:idx val="8"/>
              <c:delete val="1"/>
              <c:extLst>
                <c:ext xmlns:c15="http://schemas.microsoft.com/office/drawing/2012/chart" uri="{CE6537A1-D6FC-4f65-9D91-7224C49458BB}"/>
                <c:ext xmlns:c16="http://schemas.microsoft.com/office/drawing/2014/chart" uri="{C3380CC4-5D6E-409C-BE32-E72D297353CC}">
                  <c16:uniqueId val="{00000004-FA7C-CC42-849D-00220BA869AE}"/>
                </c:ext>
              </c:extLst>
            </c:dLbl>
            <c:dLbl>
              <c:idx val="9"/>
              <c:delete val="1"/>
              <c:extLst>
                <c:ext xmlns:c15="http://schemas.microsoft.com/office/drawing/2012/chart" uri="{CE6537A1-D6FC-4f65-9D91-7224C49458BB}"/>
                <c:ext xmlns:c16="http://schemas.microsoft.com/office/drawing/2014/chart" uri="{C3380CC4-5D6E-409C-BE32-E72D297353CC}">
                  <c16:uniqueId val="{00000005-FA7C-CC42-849D-00220BA869AE}"/>
                </c:ext>
              </c:extLst>
            </c:dLbl>
            <c:dLbl>
              <c:idx val="10"/>
              <c:layout>
                <c:manualLayout>
                  <c:x val="-0.15215739325767635"/>
                  <c:y val="-9.8524304507182942E-2"/>
                </c:manualLayout>
              </c:layout>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6-FA7C-CC42-849D-00220BA869A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'10%'!$A$16:$A$26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'10%'!$D$16:$D$26</c:f>
              <c:numCache>
                <c:formatCode>General</c:formatCode>
                <c:ptCount val="11"/>
                <c:pt idx="6" formatCode="_-* #,##0_-;\-* #,##0_-;_-* &quot;-&quot;??_-;_-@_-">
                  <c:v>27578.5</c:v>
                </c:pt>
                <c:pt idx="7" formatCode="_-* #,##0_-;\-* #,##0_-;_-* &quot;-&quot;??_-;_-@_-">
                  <c:v>3446.5142857142769</c:v>
                </c:pt>
                <c:pt idx="8" formatCode="_-* #,##0_-;\-* #,##0_-;_-* &quot;-&quot;??_-;_-@_-">
                  <c:v>4443.2</c:v>
                </c:pt>
                <c:pt idx="9" formatCode="_-* #,##0_-;\-* #,##0_-;_-* &quot;-&quot;??_-;_-@_-">
                  <c:v>4757.3500000000004</c:v>
                </c:pt>
                <c:pt idx="10" formatCode="_-* #,##0_-;\-* #,##0_-;_-* &quot;-&quot;??_-;_-@_-">
                  <c:v>5071.5</c:v>
                </c:pt>
              </c:numCache>
            </c:numRef>
          </c:val>
          <c:smooth val="0"/>
          <c:extLst>
            <c:ext xmlns:c16="http://schemas.microsoft.com/office/drawing/2014/chart" uri="{C3380CC4-5D6E-409C-BE32-E72D297353CC}">
              <c16:uniqueId val="{00000007-FA7C-CC42-849D-00220BA869AE}"/>
            </c:ext>
          </c:extLst>
        </c:ser>
        <c:ser>
          <c:idx val="3"/>
          <c:order val="2"/>
          <c:tx>
            <c:strRef>
              <c:f>'10%'!$E$15</c:f>
              <c:strCache>
                <c:ptCount val="1"/>
                <c:pt idx="0">
                  <c:v>Inida</c:v>
                </c:pt>
              </c:strCache>
            </c:strRef>
          </c:tx>
          <c:spPr>
            <a:ln w="28575" cap="rnd">
              <a:solidFill>
                <a:schemeClr val="accent6">
                  <a:lumMod val="75000"/>
                </a:schemeClr>
              </a:solidFill>
              <a:round/>
            </a:ln>
            <a:effectLst/>
          </c:spPr>
          <c:marker>
            <c:symbol val="none"/>
          </c:marker>
          <c:dLbls>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accent6">
                          <a:lumMod val="75000"/>
                        </a:schemeClr>
                      </a:solidFill>
                      <a:latin typeface="+mn-lt"/>
                      <a:ea typeface="+mn-ea"/>
                      <a:cs typeface="+mn-cs"/>
                    </a:defRPr>
                  </a:pPr>
                  <a:endParaRPr lang="en-US"/>
                </a:p>
              </c:txPr>
              <c:dLblPos val="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8-FA7C-CC42-849D-00220BA869AE}"/>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'10%'!$A$16:$A$26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'10%'!$E$16:$E$26</c:f>
              <c:numCache>
                <c:formatCode>_-* #,##0_-;\-* #,##0_-;_-* "-"??_-;_-@_-</c:formatCode>
                <c:ptCount val="11"/>
                <c:pt idx="0" formatCode="General">
                  <c:v>13665</c:v>
                </c:pt>
                <c:pt idx="1">
                  <c:v>15763</c:v>
                </c:pt>
                <c:pt idx="2">
                  <c:v>19189</c:v>
                </c:pt>
                <c:pt idx="3" formatCode="#,##0">
                  <c:v>29820</c:v>
                </c:pt>
                <c:pt idx="4" formatCode="#,##0">
                  <c:v>31860</c:v>
                </c:pt>
                <c:pt idx="5" formatCode="#,##0">
                  <c:v>24402</c:v>
                </c:pt>
                <c:pt idx="6">
                  <c:v>23515.5</c:v>
                </c:pt>
              </c:numCache>
            </c:numRef>
          </c:val>
          <c:smooth val="0"/>
          <c:extLst>
            <c:ext xmlns:c16="http://schemas.microsoft.com/office/drawing/2014/chart" uri="{C3380CC4-5D6E-409C-BE32-E72D297353CC}">
              <c16:uniqueId val="{00000009-FA7C-CC42-849D-00220BA869AE}"/>
            </c:ext>
          </c:extLst>
        </c:ser>
        <c:ser>
          <c:idx val="4"/>
          <c:order val="3"/>
          <c:tx>
            <c:strRef>
              <c:f>'10%'!$F$15</c:f>
              <c:strCache>
                <c:ptCount val="1"/>
                <c:pt idx="0">
                  <c:v>Forecasted India IS</c:v>
                </c:pt>
              </c:strCache>
            </c:strRef>
          </c:tx>
          <c:spPr>
            <a:ln w="28575" cap="rnd">
              <a:solidFill>
                <a:schemeClr val="accent6">
                  <a:lumMod val="75000"/>
                </a:schemeClr>
              </a:solidFill>
              <a:prstDash val="sysDash"/>
              <a:round/>
            </a:ln>
            <a:effectLst/>
          </c:spPr>
          <c:marker>
            <c:symbol val="none"/>
          </c:marker>
          <c:cat>
            <c:numRef>
              <c:f>'10%'!$A$16:$A$26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'10%'!$F$16:$F$26</c:f>
              <c:numCache>
                <c:formatCode>General</c:formatCode>
                <c:ptCount val="11"/>
                <c:pt idx="6" formatCode="_-* #,##0_-;\-* #,##0_-;_-* &quot;-&quot;??_-;_-@_-">
                  <c:v>23515.5</c:v>
                </c:pt>
                <c:pt idx="7" formatCode="_-* #,##0_-;\-* #,##0_-;_-* &quot;-&quot;??_-;_-@_-">
                  <c:v>3110.2142857141544</c:v>
                </c:pt>
                <c:pt idx="8" formatCode="_-* #,##0_-;\-* #,##0_-;_-* &quot;-&quot;??_-;_-@_-">
                  <c:v>3586.4404761902742</c:v>
                </c:pt>
                <c:pt idx="9" formatCode="_-* #,##0_-;\-* #,##0_-;_-* &quot;-&quot;??_-;_-@_-">
                  <c:v>4062.6666666665797</c:v>
                </c:pt>
                <c:pt idx="10" formatCode="_-* #,##0_-;\-* #,##0_-;_-* &quot;-&quot;??_-;_-@_-">
                  <c:v>4538.8928571426995</c:v>
                </c:pt>
              </c:numCache>
            </c:numRef>
          </c:val>
          <c:smooth val="0"/>
          <c:extLst>
            <c:ext xmlns:c16="http://schemas.microsoft.com/office/drawing/2014/chart" uri="{C3380CC4-5D6E-409C-BE32-E72D297353CC}">
              <c16:uniqueId val="{0000000A-FA7C-CC42-849D-00220BA869AE}"/>
            </c:ext>
          </c:extLst>
        </c:ser>
        <c:ser>
          <c:idx val="5"/>
          <c:order val="4"/>
          <c:tx>
            <c:strRef>
              <c:f>'10%'!$G$15</c:f>
              <c:strCache>
                <c:ptCount val="1"/>
                <c:pt idx="0">
                  <c:v>Nepal</c:v>
                </c:pt>
              </c:strCache>
            </c:strRef>
          </c:tx>
          <c:spPr>
            <a:ln w="28575" cap="rnd">
              <a:solidFill>
                <a:srgbClr val="FFC000"/>
              </a:solidFill>
              <a:round/>
            </a:ln>
            <a:effectLst/>
          </c:spPr>
          <c:marker>
            <c:symbol val="none"/>
          </c:marker>
          <c:dLbls>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FFC000"/>
                      </a:solidFill>
                      <a:latin typeface="+mn-lt"/>
                      <a:ea typeface="+mn-ea"/>
                      <a:cs typeface="+mn-cs"/>
                    </a:defRPr>
                  </a:pPr>
                  <a:endParaRPr lang="en-US"/>
                </a:p>
              </c:txPr>
              <c:dLblPos val="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B-FA7C-CC42-849D-00220BA869AE}"/>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'10%'!$A$16:$A$26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'10%'!$G$16:$G$26</c:f>
              <c:numCache>
                <c:formatCode>_-* #,##0_-;\-* #,##0_-;_-* "-"??_-;_-@_-</c:formatCode>
                <c:ptCount val="11"/>
                <c:pt idx="0" formatCode="General">
                  <c:v>4445</c:v>
                </c:pt>
                <c:pt idx="1">
                  <c:v>7802</c:v>
                </c:pt>
                <c:pt idx="2">
                  <c:v>9844</c:v>
                </c:pt>
                <c:pt idx="3" formatCode="#,##0">
                  <c:v>14621</c:v>
                </c:pt>
                <c:pt idx="4" formatCode="#,##0">
                  <c:v>12684</c:v>
                </c:pt>
                <c:pt idx="5" formatCode="#,##0">
                  <c:v>9333</c:v>
                </c:pt>
                <c:pt idx="6">
                  <c:v>10292.5</c:v>
                </c:pt>
              </c:numCache>
            </c:numRef>
          </c:val>
          <c:smooth val="0"/>
          <c:extLst>
            <c:ext xmlns:c16="http://schemas.microsoft.com/office/drawing/2014/chart" uri="{C3380CC4-5D6E-409C-BE32-E72D297353CC}">
              <c16:uniqueId val="{0000000C-FA7C-CC42-849D-00220BA869AE}"/>
            </c:ext>
          </c:extLst>
        </c:ser>
        <c:ser>
          <c:idx val="6"/>
          <c:order val="5"/>
          <c:tx>
            <c:strRef>
              <c:f>'10%'!$H$15</c:f>
              <c:strCache>
                <c:ptCount val="1"/>
                <c:pt idx="0">
                  <c:v>Forecasted Nepal IS</c:v>
                </c:pt>
              </c:strCache>
            </c:strRef>
          </c:tx>
          <c:spPr>
            <a:ln w="28575" cap="rnd">
              <a:solidFill>
                <a:srgbClr val="FFC000"/>
              </a:solidFill>
              <a:prstDash val="sysDash"/>
              <a:round/>
            </a:ln>
            <a:effectLst/>
          </c:spPr>
          <c:marker>
            <c:symbol val="none"/>
          </c:marker>
          <c:cat>
            <c:numRef>
              <c:f>'10%'!$A$16:$A$26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'10%'!$H$16:$H$26</c:f>
              <c:numCache>
                <c:formatCode>General</c:formatCode>
                <c:ptCount val="11"/>
                <c:pt idx="6" formatCode="_-* #,##0_-;\-* #,##0_-;_-* &quot;-&quot;??_-;_-@_-">
                  <c:v>10292.5</c:v>
                </c:pt>
                <c:pt idx="7" formatCode="_-* #,##0_-;\-* #,##0_-;_-* &quot;-&quot;??_-;_-@_-">
                  <c:v>1320.942857142898</c:v>
                </c:pt>
                <c:pt idx="8" formatCode="_-* #,##0_-;\-* #,##0_-;_-* &quot;-&quot;??_-;_-@_-">
                  <c:v>1547.3880952381405</c:v>
                </c:pt>
                <c:pt idx="9" formatCode="_-* #,##0_-;\-* #,##0_-;_-* &quot;-&quot;??_-;_-@_-">
                  <c:v>1773.8333333333831</c:v>
                </c:pt>
                <c:pt idx="10" formatCode="_-* #,##0_-;\-* #,##0_-;_-* &quot;-&quot;??_-;_-@_-">
                  <c:v>2000.2785714286256</c:v>
                </c:pt>
              </c:numCache>
            </c:numRef>
          </c:val>
          <c:smooth val="0"/>
          <c:extLst>
            <c:ext xmlns:c16="http://schemas.microsoft.com/office/drawing/2014/chart" uri="{C3380CC4-5D6E-409C-BE32-E72D297353CC}">
              <c16:uniqueId val="{0000000D-FA7C-CC42-849D-00220BA869AE}"/>
            </c:ext>
          </c:extLst>
        </c:ser>
        <c:ser>
          <c:idx val="7"/>
          <c:order val="6"/>
          <c:tx>
            <c:strRef>
              <c:f>'10%'!$I$15</c:f>
              <c:strCache>
                <c:ptCount val="1"/>
                <c:pt idx="0">
                  <c:v>Brazil</c:v>
                </c:pt>
              </c:strCache>
            </c:strRef>
          </c:tx>
          <c:spPr>
            <a:ln w="28575" cap="rnd">
              <a:solidFill>
                <a:srgbClr val="7A5327"/>
              </a:solidFill>
              <a:round/>
            </a:ln>
            <a:effectLst/>
          </c:spPr>
          <c:marker>
            <c:symbol val="none"/>
          </c:marker>
          <c:dLbls>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7A5327"/>
                      </a:solidFill>
                      <a:latin typeface="+mn-lt"/>
                      <a:ea typeface="+mn-ea"/>
                      <a:cs typeface="+mn-cs"/>
                    </a:defRPr>
                  </a:pPr>
                  <a:endParaRPr lang="en-US"/>
                </a:p>
              </c:txPr>
              <c:dLblPos val="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E-FA7C-CC42-849D-00220BA869AE}"/>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'10%'!$A$16:$A$26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'10%'!$I$16:$I$26</c:f>
              <c:numCache>
                <c:formatCode>_-* #,##0_-;\-* #,##0_-;_-* "-"??_-;_-@_-</c:formatCode>
                <c:ptCount val="11"/>
                <c:pt idx="0" formatCode="General">
                  <c:v>7638</c:v>
                </c:pt>
                <c:pt idx="1">
                  <c:v>9438</c:v>
                </c:pt>
                <c:pt idx="2">
                  <c:v>10374</c:v>
                </c:pt>
                <c:pt idx="3" formatCode="#,##0">
                  <c:v>9246</c:v>
                </c:pt>
                <c:pt idx="4" formatCode="#,##0">
                  <c:v>9781</c:v>
                </c:pt>
                <c:pt idx="5" formatCode="#,##0">
                  <c:v>16435</c:v>
                </c:pt>
                <c:pt idx="6">
                  <c:v>3838</c:v>
                </c:pt>
              </c:numCache>
            </c:numRef>
          </c:val>
          <c:smooth val="0"/>
          <c:extLst>
            <c:ext xmlns:c16="http://schemas.microsoft.com/office/drawing/2014/chart" uri="{C3380CC4-5D6E-409C-BE32-E72D297353CC}">
              <c16:uniqueId val="{0000000F-FA7C-CC42-849D-00220BA869AE}"/>
            </c:ext>
          </c:extLst>
        </c:ser>
        <c:ser>
          <c:idx val="8"/>
          <c:order val="7"/>
          <c:tx>
            <c:strRef>
              <c:f>'10%'!$J$15</c:f>
              <c:strCache>
                <c:ptCount val="1"/>
                <c:pt idx="0">
                  <c:v>Forecasted Brazil IS</c:v>
                </c:pt>
              </c:strCache>
            </c:strRef>
          </c:tx>
          <c:spPr>
            <a:ln w="28575" cap="rnd">
              <a:solidFill>
                <a:srgbClr val="7A5327"/>
              </a:solidFill>
              <a:prstDash val="sysDash"/>
              <a:round/>
            </a:ln>
            <a:effectLst/>
          </c:spPr>
          <c:marker>
            <c:symbol val="none"/>
          </c:marker>
          <c:cat>
            <c:numRef>
              <c:f>'10%'!$A$16:$A$26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'10%'!$J$16:$J$26</c:f>
              <c:numCache>
                <c:formatCode>General</c:formatCode>
                <c:ptCount val="11"/>
                <c:pt idx="6" formatCode="_-* #,##0_-;\-* #,##0_-;_-* &quot;-&quot;??_-;_-@_-">
                  <c:v>3838</c:v>
                </c:pt>
                <c:pt idx="7" formatCode="_-* #,##0_-;\-* #,##0_-;_-* &quot;-&quot;??_-;_-@_-">
                  <c:v>982.15714285714034</c:v>
                </c:pt>
                <c:pt idx="8" formatCode="_-* #,##0_-;\-* #,##0_-;_-* &quot;-&quot;??_-;_-@_-">
                  <c:v>961.16190476190366</c:v>
                </c:pt>
                <c:pt idx="9" formatCode="_-* #,##0_-;\-* #,##0_-;_-* &quot;-&quot;??_-;_-@_-">
                  <c:v>940.16666666666697</c:v>
                </c:pt>
                <c:pt idx="10" formatCode="_-* #,##0_-;\-* #,##0_-;_-* &quot;-&quot;??_-;_-@_-">
                  <c:v>919.17142857142449</c:v>
                </c:pt>
              </c:numCache>
            </c:numRef>
          </c:val>
          <c:smooth val="0"/>
          <c:extLst>
            <c:ext xmlns:c16="http://schemas.microsoft.com/office/drawing/2014/chart" uri="{C3380CC4-5D6E-409C-BE32-E72D297353CC}">
              <c16:uniqueId val="{00000010-FA7C-CC42-849D-00220BA869AE}"/>
            </c:ext>
          </c:extLst>
        </c:ser>
        <c:ser>
          <c:idx val="9"/>
          <c:order val="8"/>
          <c:tx>
            <c:strRef>
              <c:f>'10%'!$K$15</c:f>
              <c:strCache>
                <c:ptCount val="1"/>
                <c:pt idx="0">
                  <c:v>Columbia</c:v>
                </c:pt>
              </c:strCache>
            </c:strRef>
          </c:tx>
          <c:spPr>
            <a:ln w="28575" cap="rnd">
              <a:solidFill>
                <a:schemeClr val="accent3"/>
              </a:solidFill>
              <a:round/>
            </a:ln>
            <a:effectLst/>
          </c:spPr>
          <c:marker>
            <c:symbol val="none"/>
          </c:marker>
          <c:dLbls>
            <c:dLbl>
              <c:idx val="0"/>
              <c:dLblPos val="b"/>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1-FA7C-CC42-849D-00220BA869A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'10%'!$A$16:$A$26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'10%'!$K$16:$K$26</c:f>
              <c:numCache>
                <c:formatCode>_-* #,##0_-;\-* #,##0_-;_-* "-"??_-;_-@_-</c:formatCode>
                <c:ptCount val="11"/>
                <c:pt idx="0" formatCode="General">
                  <c:v>4008</c:v>
                </c:pt>
                <c:pt idx="1">
                  <c:v>4551</c:v>
                </c:pt>
                <c:pt idx="2">
                  <c:v>5321</c:v>
                </c:pt>
                <c:pt idx="3" formatCode="#,##0">
                  <c:v>7120</c:v>
                </c:pt>
                <c:pt idx="4" formatCode="#,##0">
                  <c:v>8744</c:v>
                </c:pt>
                <c:pt idx="5" formatCode="#,##0">
                  <c:v>15473</c:v>
                </c:pt>
                <c:pt idx="6">
                  <c:v>3687.5</c:v>
                </c:pt>
              </c:numCache>
            </c:numRef>
          </c:val>
          <c:smooth val="0"/>
          <c:extLst>
            <c:ext xmlns:c16="http://schemas.microsoft.com/office/drawing/2014/chart" uri="{C3380CC4-5D6E-409C-BE32-E72D297353CC}">
              <c16:uniqueId val="{00000012-FA7C-CC42-849D-00220BA869AE}"/>
            </c:ext>
          </c:extLst>
        </c:ser>
        <c:ser>
          <c:idx val="10"/>
          <c:order val="9"/>
          <c:tx>
            <c:strRef>
              <c:f>'10%'!$L$15</c:f>
              <c:strCache>
                <c:ptCount val="1"/>
                <c:pt idx="0">
                  <c:v>Forecasted Nepal IS</c:v>
                </c:pt>
              </c:strCache>
            </c:strRef>
          </c:tx>
          <c:spPr>
            <a:ln w="28575" cap="rnd">
              <a:solidFill>
                <a:schemeClr val="accent3"/>
              </a:solidFill>
              <a:prstDash val="sysDash"/>
              <a:round/>
            </a:ln>
            <a:effectLst/>
          </c:spPr>
          <c:marker>
            <c:symbol val="none"/>
          </c:marker>
          <c:cat>
            <c:numRef>
              <c:f>'10%'!$A$16:$A$26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'10%'!$L$16:$L$26</c:f>
              <c:numCache>
                <c:formatCode>General</c:formatCode>
                <c:ptCount val="11"/>
                <c:pt idx="6" formatCode="_-* #,##0_-;\-* #,##0_-;_-* &quot;-&quot;??_-;_-@_-">
                  <c:v>3687.5</c:v>
                </c:pt>
                <c:pt idx="7" formatCode="_-* #,##0_-;\-* #,##0_-;_-* &quot;-&quot;??_-;_-@_-">
                  <c:v>1045.8571428571486</c:v>
                </c:pt>
                <c:pt idx="8" formatCode="_-* #,##0_-;\-* #,##0_-;_-* &quot;-&quot;??_-;_-@_-">
                  <c:v>1104.411904761906</c:v>
                </c:pt>
                <c:pt idx="9" formatCode="_-* #,##0_-;\-* #,##0_-;_-* &quot;-&quot;??_-;_-@_-">
                  <c:v>1162.9666666666635</c:v>
                </c:pt>
                <c:pt idx="10" formatCode="_-* #,##0_-;\-* #,##0_-;_-* &quot;-&quot;??_-;_-@_-">
                  <c:v>1221.5214285714442</c:v>
                </c:pt>
              </c:numCache>
            </c:numRef>
          </c:val>
          <c:smooth val="0"/>
          <c:extLst>
            <c:ext xmlns:c16="http://schemas.microsoft.com/office/drawing/2014/chart" uri="{C3380CC4-5D6E-409C-BE32-E72D297353CC}">
              <c16:uniqueId val="{00000013-FA7C-CC42-849D-00220BA869AE}"/>
            </c:ext>
          </c:extLst>
        </c:ser>
        <c:ser>
          <c:idx val="11"/>
          <c:order val="10"/>
          <c:tx>
            <c:strRef>
              <c:f>'10%'!$M$15</c:f>
              <c:strCache>
                <c:ptCount val="1"/>
                <c:pt idx="0">
                  <c:v>Vietnam</c:v>
                </c:pt>
              </c:strCache>
            </c:strRef>
          </c:tx>
          <c:spPr>
            <a:ln w="28575" cap="rnd">
              <a:solidFill>
                <a:srgbClr val="7030A0"/>
              </a:solidFill>
              <a:round/>
            </a:ln>
            <a:effectLst/>
          </c:spPr>
          <c:marker>
            <c:symbol val="none"/>
          </c:marker>
          <c:dLbls>
            <c:dLbl>
              <c:idx val="0"/>
              <c:layout>
                <c:manualLayout>
                  <c:x val="-1.821781609268611E-2"/>
                  <c:y val="-3.987909219630658E-2"/>
                </c:manualLayout>
              </c:layout>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rgbClr val="7030A0"/>
                      </a:solidFill>
                      <a:latin typeface="+mn-lt"/>
                      <a:ea typeface="+mn-ea"/>
                      <a:cs typeface="+mn-cs"/>
                    </a:defRPr>
                  </a:pPr>
                  <a:endParaRPr lang="en-US"/>
                </a:p>
              </c:txPr>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4-FA7C-CC42-849D-00220BA869AE}"/>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'10%'!$A$16:$A$26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'10%'!$M$16:$M$26</c:f>
              <c:numCache>
                <c:formatCode>_-* #,##0_-;\-* #,##0_-;_-* "-"??_-;_-@_-</c:formatCode>
                <c:ptCount val="11"/>
                <c:pt idx="0" formatCode="General">
                  <c:v>4644</c:v>
                </c:pt>
                <c:pt idx="1">
                  <c:v>5017</c:v>
                </c:pt>
                <c:pt idx="2">
                  <c:v>5267</c:v>
                </c:pt>
                <c:pt idx="3" formatCode="#,##0">
                  <c:v>5366</c:v>
                </c:pt>
                <c:pt idx="4" formatCode="#,##0">
                  <c:v>6289</c:v>
                </c:pt>
                <c:pt idx="5" formatCode="#,##0">
                  <c:v>5107</c:v>
                </c:pt>
                <c:pt idx="6">
                  <c:v>3388</c:v>
                </c:pt>
              </c:numCache>
            </c:numRef>
          </c:val>
          <c:smooth val="0"/>
          <c:extLst>
            <c:ext xmlns:c16="http://schemas.microsoft.com/office/drawing/2014/chart" uri="{C3380CC4-5D6E-409C-BE32-E72D297353CC}">
              <c16:uniqueId val="{00000015-FA7C-CC42-849D-00220BA869AE}"/>
            </c:ext>
          </c:extLst>
        </c:ser>
        <c:ser>
          <c:idx val="12"/>
          <c:order val="11"/>
          <c:tx>
            <c:strRef>
              <c:f>'10%'!$N$15</c:f>
              <c:strCache>
                <c:ptCount val="1"/>
                <c:pt idx="0">
                  <c:v>Forecasted Nepal IS</c:v>
                </c:pt>
              </c:strCache>
            </c:strRef>
          </c:tx>
          <c:spPr>
            <a:ln w="28575" cap="rnd">
              <a:solidFill>
                <a:srgbClr val="7030A0"/>
              </a:solidFill>
              <a:prstDash val="sysDash"/>
              <a:round/>
            </a:ln>
            <a:effectLst/>
          </c:spPr>
          <c:marker>
            <c:symbol val="none"/>
          </c:marker>
          <c:cat>
            <c:numRef>
              <c:f>'10%'!$A$16:$A$26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'10%'!$N$16:$N$26</c:f>
              <c:numCache>
                <c:formatCode>General</c:formatCode>
                <c:ptCount val="11"/>
                <c:pt idx="6" formatCode="_-* #,##0_-;\-* #,##0_-;_-* &quot;-&quot;??_-;_-@_-">
                  <c:v>3388</c:v>
                </c:pt>
                <c:pt idx="7" formatCode="_-* #,##0_-;\-* #,##0_-;_-* &quot;-&quot;??_-;_-@_-">
                  <c:v>464.45714285713382</c:v>
                </c:pt>
                <c:pt idx="8" formatCode="_-* #,##0_-;\-* #,##0_-;_-* &quot;-&quot;??_-;_-@_-">
                  <c:v>490.92857142856576</c:v>
                </c:pt>
                <c:pt idx="9" formatCode="_-* #,##0_-;\-* #,##0_-;_-* &quot;-&quot;??_-;_-@_-">
                  <c:v>517.39999999999759</c:v>
                </c:pt>
                <c:pt idx="10" formatCode="_-* #,##0_-;\-* #,##0_-;_-* &quot;-&quot;??_-;_-@_-">
                  <c:v>543.87142857142953</c:v>
                </c:pt>
              </c:numCache>
            </c:numRef>
          </c:val>
          <c:smooth val="0"/>
          <c:extLst>
            <c:ext xmlns:c16="http://schemas.microsoft.com/office/drawing/2014/chart" uri="{C3380CC4-5D6E-409C-BE32-E72D297353CC}">
              <c16:uniqueId val="{00000016-FA7C-CC42-849D-00220BA869AE}"/>
            </c:ext>
          </c:extLst>
        </c:ser>
        <c:dLbls>
          <c:showLegendKey val="0"/>
          <c:showVal val="0"/>
          <c:showCatName val="0"/>
          <c:showSerName val="0"/>
          <c:showPercent val="0"/>
          <c:showBubbleSize val="0"/>
        </c:dLbls>
        <c:smooth val="0"/>
        <c:axId val="707094959"/>
        <c:axId val="707098287"/>
      </c:lineChart>
      <c:catAx>
        <c:axId val="7070949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7098287"/>
        <c:crosses val="autoZero"/>
        <c:auto val="1"/>
        <c:lblAlgn val="ctr"/>
        <c:lblOffset val="100"/>
        <c:noMultiLvlLbl val="0"/>
      </c:catAx>
      <c:valAx>
        <c:axId val="7070982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t"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707094959"/>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057487108358771"/>
          <c:y val="4.8729298438492774E-2"/>
          <c:w val="0.84711844425950655"/>
          <c:h val="0.91173401878402405"/>
        </c:manualLayout>
      </c:layout>
      <c:lineChart>
        <c:grouping val="standard"/>
        <c:varyColors val="0"/>
        <c:ser>
          <c:idx val="1"/>
          <c:order val="0"/>
          <c:tx>
            <c:strRef>
              <c:f>'5%'!$C$15</c:f>
              <c:strCache>
                <c:ptCount val="1"/>
                <c:pt idx="0">
                  <c:v>Chinese IS Acutal </c:v>
                </c:pt>
              </c:strCache>
            </c:strRef>
          </c:tx>
          <c:spPr>
            <a:ln w="28575" cap="rnd">
              <a:solidFill>
                <a:schemeClr val="accent1"/>
              </a:solidFill>
              <a:round/>
            </a:ln>
            <a:effectLst/>
          </c:spPr>
          <c:marker>
            <c:symbol val="none"/>
          </c:marker>
          <c:dLbls>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accent1"/>
                      </a:solidFill>
                      <a:latin typeface="+mn-lt"/>
                      <a:ea typeface="+mn-ea"/>
                      <a:cs typeface="+mn-cs"/>
                    </a:defRPr>
                  </a:pPr>
                  <a:endParaRPr lang="en-US"/>
                </a:p>
              </c:txPr>
              <c:dLblPos val="b"/>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A259-8F44-84D9-4BBE56E8D29F}"/>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'5%'!$C$16:$C$26</c:f>
              <c:numCache>
                <c:formatCode>_-* #,##0_-;\-* #,##0_-;_-* "-"??_-;_-@_-</c:formatCode>
                <c:ptCount val="11"/>
                <c:pt idx="0" formatCode="General">
                  <c:v>34642</c:v>
                </c:pt>
                <c:pt idx="1">
                  <c:v>38880</c:v>
                </c:pt>
                <c:pt idx="2">
                  <c:v>40925</c:v>
                </c:pt>
                <c:pt idx="3" formatCode="#,##0">
                  <c:v>39640</c:v>
                </c:pt>
                <c:pt idx="4" formatCode="#,##0">
                  <c:v>42052</c:v>
                </c:pt>
                <c:pt idx="5" formatCode="#,##0">
                  <c:v>38454</c:v>
                </c:pt>
                <c:pt idx="6">
                  <c:v>27578.5</c:v>
                </c:pt>
              </c:numCache>
            </c:numRef>
          </c:val>
          <c:smooth val="0"/>
          <c:extLst>
            <c:ext xmlns:c16="http://schemas.microsoft.com/office/drawing/2014/chart" uri="{C3380CC4-5D6E-409C-BE32-E72D297353CC}">
              <c16:uniqueId val="{00000001-A259-8F44-84D9-4BBE56E8D29F}"/>
            </c:ext>
          </c:extLst>
        </c:ser>
        <c:ser>
          <c:idx val="2"/>
          <c:order val="1"/>
          <c:tx>
            <c:strRef>
              <c:f>'5%'!$D$15</c:f>
              <c:strCache>
                <c:ptCount val="1"/>
                <c:pt idx="0">
                  <c:v>Forecasted Chinese IS</c:v>
                </c:pt>
              </c:strCache>
            </c:strRef>
          </c:tx>
          <c:spPr>
            <a:ln w="28575" cap="rnd">
              <a:solidFill>
                <a:srgbClr val="0070C0"/>
              </a:solidFill>
              <a:prstDash val="sysDash"/>
              <a:round/>
            </a:ln>
            <a:effectLst/>
          </c:spPr>
          <c:marker>
            <c:symbol val="none"/>
          </c:marker>
          <c:dLbls>
            <c:dLbl>
              <c:idx val="6"/>
              <c:delete val="1"/>
              <c:extLst>
                <c:ext xmlns:c15="http://schemas.microsoft.com/office/drawing/2012/chart" uri="{CE6537A1-D6FC-4f65-9D91-7224C49458BB}"/>
                <c:ext xmlns:c16="http://schemas.microsoft.com/office/drawing/2014/chart" uri="{C3380CC4-5D6E-409C-BE32-E72D297353CC}">
                  <c16:uniqueId val="{00000002-A259-8F44-84D9-4BBE56E8D29F}"/>
                </c:ext>
              </c:extLst>
            </c:dLbl>
            <c:dLbl>
              <c:idx val="7"/>
              <c:delete val="1"/>
              <c:extLst>
                <c:ext xmlns:c15="http://schemas.microsoft.com/office/drawing/2012/chart" uri="{CE6537A1-D6FC-4f65-9D91-7224C49458BB}"/>
                <c:ext xmlns:c16="http://schemas.microsoft.com/office/drawing/2014/chart" uri="{C3380CC4-5D6E-409C-BE32-E72D297353CC}">
                  <c16:uniqueId val="{00000003-A259-8F44-84D9-4BBE56E8D29F}"/>
                </c:ext>
              </c:extLst>
            </c:dLbl>
            <c:dLbl>
              <c:idx val="8"/>
              <c:delete val="1"/>
              <c:extLst>
                <c:ext xmlns:c15="http://schemas.microsoft.com/office/drawing/2012/chart" uri="{CE6537A1-D6FC-4f65-9D91-7224C49458BB}"/>
                <c:ext xmlns:c16="http://schemas.microsoft.com/office/drawing/2014/chart" uri="{C3380CC4-5D6E-409C-BE32-E72D297353CC}">
                  <c16:uniqueId val="{00000004-A259-8F44-84D9-4BBE56E8D29F}"/>
                </c:ext>
              </c:extLst>
            </c:dLbl>
            <c:dLbl>
              <c:idx val="9"/>
              <c:delete val="1"/>
              <c:extLst>
                <c:ext xmlns:c15="http://schemas.microsoft.com/office/drawing/2012/chart" uri="{CE6537A1-D6FC-4f65-9D91-7224C49458BB}"/>
                <c:ext xmlns:c16="http://schemas.microsoft.com/office/drawing/2014/chart" uri="{C3380CC4-5D6E-409C-BE32-E72D297353CC}">
                  <c16:uniqueId val="{00000005-A259-8F44-84D9-4BBE56E8D29F}"/>
                </c:ext>
              </c:extLst>
            </c:dLbl>
            <c:dLbl>
              <c:idx val="1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6-A259-8F44-84D9-4BBE56E8D29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'5%'!$D$16:$D$26</c:f>
              <c:numCache>
                <c:formatCode>General</c:formatCode>
                <c:ptCount val="11"/>
                <c:pt idx="6" formatCode="_-* #,##0_-;\-* #,##0_-;_-* &quot;-&quot;??_-;_-@_-">
                  <c:v>27578.5</c:v>
                </c:pt>
                <c:pt idx="7" formatCode="_-* #,##0_-;\-* #,##0_-;_-* &quot;-&quot;??_-;_-@_-">
                  <c:v>1723.2571428571384</c:v>
                </c:pt>
                <c:pt idx="8" formatCode="_-* #,##0_-;\-* #,##0_-;_-* &quot;-&quot;??_-;_-@_-">
                  <c:v>2221.6</c:v>
                </c:pt>
                <c:pt idx="9" formatCode="_-* #,##0_-;\-* #,##0_-;_-* &quot;-&quot;??_-;_-@_-">
                  <c:v>2378.6750000000002</c:v>
                </c:pt>
                <c:pt idx="10" formatCode="_-* #,##0_-;\-* #,##0_-;_-* &quot;-&quot;??_-;_-@_-">
                  <c:v>2535.75</c:v>
                </c:pt>
              </c:numCache>
            </c:numRef>
          </c:val>
          <c:smooth val="0"/>
          <c:extLst>
            <c:ext xmlns:c16="http://schemas.microsoft.com/office/drawing/2014/chart" uri="{C3380CC4-5D6E-409C-BE32-E72D297353CC}">
              <c16:uniqueId val="{00000007-A259-8F44-84D9-4BBE56E8D29F}"/>
            </c:ext>
          </c:extLst>
        </c:ser>
        <c:ser>
          <c:idx val="3"/>
          <c:order val="2"/>
          <c:tx>
            <c:strRef>
              <c:f>'5%'!$E$15</c:f>
              <c:strCache>
                <c:ptCount val="1"/>
                <c:pt idx="0">
                  <c:v>Inida</c:v>
                </c:pt>
              </c:strCache>
            </c:strRef>
          </c:tx>
          <c:spPr>
            <a:ln w="28575" cap="rnd">
              <a:solidFill>
                <a:schemeClr val="accent6">
                  <a:lumMod val="75000"/>
                </a:schemeClr>
              </a:solidFill>
              <a:round/>
            </a:ln>
            <a:effectLst/>
          </c:spPr>
          <c:marker>
            <c:symbol val="none"/>
          </c:marker>
          <c:dLbls>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accent6">
                          <a:lumMod val="75000"/>
                        </a:schemeClr>
                      </a:solidFill>
                      <a:latin typeface="+mn-lt"/>
                      <a:ea typeface="+mn-ea"/>
                      <a:cs typeface="+mn-cs"/>
                    </a:defRPr>
                  </a:pPr>
                  <a:endParaRPr lang="en-US"/>
                </a:p>
              </c:txPr>
              <c:dLblPos val="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8-A259-8F44-84D9-4BBE56E8D29F}"/>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'5%'!$E$16:$E$26</c:f>
              <c:numCache>
                <c:formatCode>_-* #,##0_-;\-* #,##0_-;_-* "-"??_-;_-@_-</c:formatCode>
                <c:ptCount val="11"/>
                <c:pt idx="0" formatCode="General">
                  <c:v>13665</c:v>
                </c:pt>
                <c:pt idx="1">
                  <c:v>15763</c:v>
                </c:pt>
                <c:pt idx="2">
                  <c:v>19189</c:v>
                </c:pt>
                <c:pt idx="3" formatCode="#,##0">
                  <c:v>29820</c:v>
                </c:pt>
                <c:pt idx="4" formatCode="#,##0">
                  <c:v>31860</c:v>
                </c:pt>
                <c:pt idx="5" formatCode="#,##0">
                  <c:v>24402</c:v>
                </c:pt>
                <c:pt idx="6">
                  <c:v>23515.5</c:v>
                </c:pt>
              </c:numCache>
            </c:numRef>
          </c:val>
          <c:smooth val="0"/>
          <c:extLst>
            <c:ext xmlns:c16="http://schemas.microsoft.com/office/drawing/2014/chart" uri="{C3380CC4-5D6E-409C-BE32-E72D297353CC}">
              <c16:uniqueId val="{00000009-A259-8F44-84D9-4BBE56E8D29F}"/>
            </c:ext>
          </c:extLst>
        </c:ser>
        <c:ser>
          <c:idx val="4"/>
          <c:order val="3"/>
          <c:tx>
            <c:strRef>
              <c:f>'5%'!$F$15</c:f>
              <c:strCache>
                <c:ptCount val="1"/>
                <c:pt idx="0">
                  <c:v>Forecasted India IS</c:v>
                </c:pt>
              </c:strCache>
            </c:strRef>
          </c:tx>
          <c:spPr>
            <a:ln w="28575" cap="rnd">
              <a:solidFill>
                <a:schemeClr val="accent6">
                  <a:lumMod val="75000"/>
                </a:schemeClr>
              </a:solidFill>
              <a:prstDash val="sysDash"/>
              <a:round/>
            </a:ln>
            <a:effectLst/>
          </c:spPr>
          <c:marker>
            <c:symbol val="none"/>
          </c:marker>
          <c:cat>
            <c:numRef>
              <c:f>'5%'!$A$16:$A$26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'5%'!$F$16:$F$26</c:f>
              <c:numCache>
                <c:formatCode>General</c:formatCode>
                <c:ptCount val="11"/>
                <c:pt idx="6" formatCode="_-* #,##0_-;\-* #,##0_-;_-* &quot;-&quot;??_-;_-@_-">
                  <c:v>23515.5</c:v>
                </c:pt>
                <c:pt idx="7" formatCode="_-* #,##0_-;\-* #,##0_-;_-* &quot;-&quot;??_-;_-@_-">
                  <c:v>1555.1071428570772</c:v>
                </c:pt>
                <c:pt idx="8" formatCode="_-* #,##0_-;\-* #,##0_-;_-* &quot;-&quot;??_-;_-@_-">
                  <c:v>1793.2202380951371</c:v>
                </c:pt>
                <c:pt idx="9" formatCode="_-* #,##0_-;\-* #,##0_-;_-* &quot;-&quot;??_-;_-@_-">
                  <c:v>2031.3333333332898</c:v>
                </c:pt>
                <c:pt idx="10" formatCode="_-* #,##0_-;\-* #,##0_-;_-* &quot;-&quot;??_-;_-@_-">
                  <c:v>2269.4464285713498</c:v>
                </c:pt>
              </c:numCache>
            </c:numRef>
          </c:val>
          <c:smooth val="0"/>
          <c:extLst>
            <c:ext xmlns:c16="http://schemas.microsoft.com/office/drawing/2014/chart" uri="{C3380CC4-5D6E-409C-BE32-E72D297353CC}">
              <c16:uniqueId val="{0000000A-A259-8F44-84D9-4BBE56E8D29F}"/>
            </c:ext>
          </c:extLst>
        </c:ser>
        <c:ser>
          <c:idx val="5"/>
          <c:order val="4"/>
          <c:tx>
            <c:strRef>
              <c:f>'5%'!$G$15</c:f>
              <c:strCache>
                <c:ptCount val="1"/>
                <c:pt idx="0">
                  <c:v>Nepal</c:v>
                </c:pt>
              </c:strCache>
            </c:strRef>
          </c:tx>
          <c:spPr>
            <a:ln w="28575" cap="rnd">
              <a:solidFill>
                <a:srgbClr val="FFC000"/>
              </a:solidFill>
              <a:round/>
            </a:ln>
            <a:effectLst/>
          </c:spPr>
          <c:marker>
            <c:symbol val="none"/>
          </c:marker>
          <c:dLbls>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FFC000"/>
                      </a:solidFill>
                      <a:latin typeface="+mn-lt"/>
                      <a:ea typeface="+mn-ea"/>
                      <a:cs typeface="+mn-cs"/>
                    </a:defRPr>
                  </a:pPr>
                  <a:endParaRPr lang="en-US"/>
                </a:p>
              </c:txPr>
              <c:dLblPos val="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B-A259-8F44-84D9-4BBE56E8D29F}"/>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'5%'!$G$16:$G$26</c:f>
              <c:numCache>
                <c:formatCode>_-* #,##0_-;\-* #,##0_-;_-* "-"??_-;_-@_-</c:formatCode>
                <c:ptCount val="11"/>
                <c:pt idx="0" formatCode="General">
                  <c:v>4445</c:v>
                </c:pt>
                <c:pt idx="1">
                  <c:v>7802</c:v>
                </c:pt>
                <c:pt idx="2">
                  <c:v>9844</c:v>
                </c:pt>
                <c:pt idx="3" formatCode="#,##0">
                  <c:v>14621</c:v>
                </c:pt>
                <c:pt idx="4" formatCode="#,##0">
                  <c:v>12684</c:v>
                </c:pt>
                <c:pt idx="5" formatCode="#,##0">
                  <c:v>9333</c:v>
                </c:pt>
                <c:pt idx="6">
                  <c:v>10292.5</c:v>
                </c:pt>
              </c:numCache>
            </c:numRef>
          </c:val>
          <c:smooth val="0"/>
          <c:extLst>
            <c:ext xmlns:c16="http://schemas.microsoft.com/office/drawing/2014/chart" uri="{C3380CC4-5D6E-409C-BE32-E72D297353CC}">
              <c16:uniqueId val="{0000000C-A259-8F44-84D9-4BBE56E8D29F}"/>
            </c:ext>
          </c:extLst>
        </c:ser>
        <c:ser>
          <c:idx val="6"/>
          <c:order val="5"/>
          <c:tx>
            <c:strRef>
              <c:f>'5%'!$H$15</c:f>
              <c:strCache>
                <c:ptCount val="1"/>
                <c:pt idx="0">
                  <c:v>Forecasted Nepal IS</c:v>
                </c:pt>
              </c:strCache>
            </c:strRef>
          </c:tx>
          <c:spPr>
            <a:ln w="28575" cap="rnd">
              <a:solidFill>
                <a:srgbClr val="FFC000"/>
              </a:solidFill>
              <a:prstDash val="sysDash"/>
              <a:round/>
            </a:ln>
            <a:effectLst/>
          </c:spPr>
          <c:marker>
            <c:symbol val="none"/>
          </c:marker>
          <c:cat>
            <c:numRef>
              <c:f>'5%'!$A$16:$A$26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'5%'!$H$16:$H$26</c:f>
              <c:numCache>
                <c:formatCode>General</c:formatCode>
                <c:ptCount val="11"/>
                <c:pt idx="6" formatCode="_-* #,##0_-;\-* #,##0_-;_-* &quot;-&quot;??_-;_-@_-">
                  <c:v>10292.5</c:v>
                </c:pt>
                <c:pt idx="7" formatCode="_-* #,##0_-;\-* #,##0_-;_-* &quot;-&quot;??_-;_-@_-">
                  <c:v>660.471428571449</c:v>
                </c:pt>
                <c:pt idx="8" formatCode="_-* #,##0_-;\-* #,##0_-;_-* &quot;-&quot;??_-;_-@_-">
                  <c:v>773.69404761907026</c:v>
                </c:pt>
                <c:pt idx="9" formatCode="_-* #,##0_-;\-* #,##0_-;_-* &quot;-&quot;??_-;_-@_-">
                  <c:v>886.91666666669153</c:v>
                </c:pt>
                <c:pt idx="10" formatCode="_-* #,##0_-;\-* #,##0_-;_-* &quot;-&quot;??_-;_-@_-">
                  <c:v>1000.1392857143128</c:v>
                </c:pt>
              </c:numCache>
            </c:numRef>
          </c:val>
          <c:smooth val="0"/>
          <c:extLst>
            <c:ext xmlns:c16="http://schemas.microsoft.com/office/drawing/2014/chart" uri="{C3380CC4-5D6E-409C-BE32-E72D297353CC}">
              <c16:uniqueId val="{0000000D-A259-8F44-84D9-4BBE56E8D29F}"/>
            </c:ext>
          </c:extLst>
        </c:ser>
        <c:ser>
          <c:idx val="7"/>
          <c:order val="6"/>
          <c:tx>
            <c:strRef>
              <c:f>'5%'!$I$15</c:f>
              <c:strCache>
                <c:ptCount val="1"/>
                <c:pt idx="0">
                  <c:v>Brazil</c:v>
                </c:pt>
              </c:strCache>
            </c:strRef>
          </c:tx>
          <c:spPr>
            <a:ln w="28575" cap="rnd">
              <a:solidFill>
                <a:srgbClr val="7A5327"/>
              </a:solidFill>
              <a:round/>
            </a:ln>
            <a:effectLst/>
          </c:spPr>
          <c:marker>
            <c:symbol val="none"/>
          </c:marker>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7A5327"/>
                      </a:solidFill>
                      <a:latin typeface="+mn-lt"/>
                      <a:ea typeface="+mn-ea"/>
                      <a:cs typeface="+mn-cs"/>
                    </a:defRPr>
                  </a:pPr>
                  <a:endParaRPr lang="en-US"/>
                </a:p>
              </c:txPr>
              <c:dLblPos val="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E-A259-8F44-84D9-4BBE56E8D29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'5%'!$I$16:$I$26</c:f>
              <c:numCache>
                <c:formatCode>_-* #,##0_-;\-* #,##0_-;_-* "-"??_-;_-@_-</c:formatCode>
                <c:ptCount val="11"/>
                <c:pt idx="0" formatCode="General">
                  <c:v>7638</c:v>
                </c:pt>
                <c:pt idx="1">
                  <c:v>9438</c:v>
                </c:pt>
                <c:pt idx="2">
                  <c:v>10374</c:v>
                </c:pt>
                <c:pt idx="3" formatCode="#,##0">
                  <c:v>9246</c:v>
                </c:pt>
                <c:pt idx="4" formatCode="#,##0">
                  <c:v>9781</c:v>
                </c:pt>
                <c:pt idx="5" formatCode="#,##0">
                  <c:v>16435</c:v>
                </c:pt>
                <c:pt idx="6">
                  <c:v>3838</c:v>
                </c:pt>
              </c:numCache>
            </c:numRef>
          </c:val>
          <c:smooth val="0"/>
          <c:extLst>
            <c:ext xmlns:c16="http://schemas.microsoft.com/office/drawing/2014/chart" uri="{C3380CC4-5D6E-409C-BE32-E72D297353CC}">
              <c16:uniqueId val="{0000000F-A259-8F44-84D9-4BBE56E8D29F}"/>
            </c:ext>
          </c:extLst>
        </c:ser>
        <c:ser>
          <c:idx val="8"/>
          <c:order val="7"/>
          <c:tx>
            <c:strRef>
              <c:f>'5%'!$J$15</c:f>
              <c:strCache>
                <c:ptCount val="1"/>
                <c:pt idx="0">
                  <c:v>Forecasted Brazil IS</c:v>
                </c:pt>
              </c:strCache>
            </c:strRef>
          </c:tx>
          <c:spPr>
            <a:ln w="28575" cap="rnd">
              <a:solidFill>
                <a:srgbClr val="7A5327"/>
              </a:solidFill>
              <a:prstDash val="sysDash"/>
              <a:round/>
            </a:ln>
            <a:effectLst/>
          </c:spPr>
          <c:marker>
            <c:symbol val="none"/>
          </c:marker>
          <c:cat>
            <c:numRef>
              <c:f>'5%'!$A$16:$A$26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'5%'!$J$16:$J$26</c:f>
              <c:numCache>
                <c:formatCode>General</c:formatCode>
                <c:ptCount val="11"/>
                <c:pt idx="6" formatCode="_-* #,##0_-;\-* #,##0_-;_-* &quot;-&quot;??_-;_-@_-">
                  <c:v>3838</c:v>
                </c:pt>
                <c:pt idx="7" formatCode="_-* #,##0_-;\-* #,##0_-;_-* &quot;-&quot;??_-;_-@_-">
                  <c:v>491.07857142857017</c:v>
                </c:pt>
                <c:pt idx="8" formatCode="_-* #,##0_-;\-* #,##0_-;_-* &quot;-&quot;??_-;_-@_-">
                  <c:v>480.58095238095183</c:v>
                </c:pt>
                <c:pt idx="9" formatCode="_-* #,##0_-;\-* #,##0_-;_-* &quot;-&quot;??_-;_-@_-">
                  <c:v>470.08333333333348</c:v>
                </c:pt>
                <c:pt idx="10" formatCode="_-* #,##0_-;\-* #,##0_-;_-* &quot;-&quot;??_-;_-@_-">
                  <c:v>459.58571428571224</c:v>
                </c:pt>
              </c:numCache>
            </c:numRef>
          </c:val>
          <c:smooth val="0"/>
          <c:extLst>
            <c:ext xmlns:c16="http://schemas.microsoft.com/office/drawing/2014/chart" uri="{C3380CC4-5D6E-409C-BE32-E72D297353CC}">
              <c16:uniqueId val="{00000010-A259-8F44-84D9-4BBE56E8D29F}"/>
            </c:ext>
          </c:extLst>
        </c:ser>
        <c:ser>
          <c:idx val="9"/>
          <c:order val="8"/>
          <c:tx>
            <c:strRef>
              <c:f>'5%'!$K$15</c:f>
              <c:strCache>
                <c:ptCount val="1"/>
                <c:pt idx="0">
                  <c:v>Columbia</c:v>
                </c:pt>
              </c:strCache>
            </c:strRef>
          </c:tx>
          <c:spPr>
            <a:ln w="28575" cap="rnd">
              <a:solidFill>
                <a:schemeClr val="accent3"/>
              </a:solidFill>
              <a:round/>
            </a:ln>
            <a:effectLst/>
          </c:spPr>
          <c:marker>
            <c:symbol val="none"/>
          </c:marker>
          <c:dLbls>
            <c:dLbl>
              <c:idx val="0"/>
              <c:dLblPos val="b"/>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1-A259-8F44-84D9-4BBE56E8D29F}"/>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'5%'!$K$16:$K$26</c:f>
              <c:numCache>
                <c:formatCode>_-* #,##0_-;\-* #,##0_-;_-* "-"??_-;_-@_-</c:formatCode>
                <c:ptCount val="11"/>
                <c:pt idx="0" formatCode="General">
                  <c:v>4008</c:v>
                </c:pt>
                <c:pt idx="1">
                  <c:v>4551</c:v>
                </c:pt>
                <c:pt idx="2">
                  <c:v>5321</c:v>
                </c:pt>
                <c:pt idx="3" formatCode="#,##0">
                  <c:v>7120</c:v>
                </c:pt>
                <c:pt idx="4" formatCode="#,##0">
                  <c:v>8744</c:v>
                </c:pt>
                <c:pt idx="5" formatCode="#,##0">
                  <c:v>15473</c:v>
                </c:pt>
                <c:pt idx="6">
                  <c:v>3687.5</c:v>
                </c:pt>
              </c:numCache>
            </c:numRef>
          </c:val>
          <c:smooth val="0"/>
          <c:extLst>
            <c:ext xmlns:c16="http://schemas.microsoft.com/office/drawing/2014/chart" uri="{C3380CC4-5D6E-409C-BE32-E72D297353CC}">
              <c16:uniqueId val="{00000012-A259-8F44-84D9-4BBE56E8D29F}"/>
            </c:ext>
          </c:extLst>
        </c:ser>
        <c:ser>
          <c:idx val="10"/>
          <c:order val="9"/>
          <c:tx>
            <c:strRef>
              <c:f>'5%'!$L$15</c:f>
              <c:strCache>
                <c:ptCount val="1"/>
                <c:pt idx="0">
                  <c:v>Forecasted Nepal IS</c:v>
                </c:pt>
              </c:strCache>
            </c:strRef>
          </c:tx>
          <c:spPr>
            <a:ln w="28575" cap="rnd">
              <a:solidFill>
                <a:schemeClr val="accent3"/>
              </a:solidFill>
              <a:prstDash val="sysDash"/>
              <a:round/>
            </a:ln>
            <a:effectLst/>
          </c:spPr>
          <c:marker>
            <c:symbol val="none"/>
          </c:marker>
          <c:cat>
            <c:numRef>
              <c:f>'5%'!$A$16:$A$26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'5%'!$L$16:$L$26</c:f>
              <c:numCache>
                <c:formatCode>General</c:formatCode>
                <c:ptCount val="11"/>
                <c:pt idx="6" formatCode="_-* #,##0_-;\-* #,##0_-;_-* &quot;-&quot;??_-;_-@_-">
                  <c:v>3687.5</c:v>
                </c:pt>
                <c:pt idx="7" formatCode="_-* #,##0_-;\-* #,##0_-;_-* &quot;-&quot;??_-;_-@_-">
                  <c:v>522.92857142857429</c:v>
                </c:pt>
                <c:pt idx="8" formatCode="_-* #,##0_-;\-* #,##0_-;_-* &quot;-&quot;??_-;_-@_-">
                  <c:v>552.20595238095302</c:v>
                </c:pt>
                <c:pt idx="9" formatCode="_-* #,##0_-;\-* #,##0_-;_-* &quot;-&quot;??_-;_-@_-">
                  <c:v>581.48333333333176</c:v>
                </c:pt>
                <c:pt idx="10" formatCode="_-* #,##0_-;\-* #,##0_-;_-* &quot;-&quot;??_-;_-@_-">
                  <c:v>610.76071428572209</c:v>
                </c:pt>
              </c:numCache>
            </c:numRef>
          </c:val>
          <c:smooth val="0"/>
          <c:extLst>
            <c:ext xmlns:c16="http://schemas.microsoft.com/office/drawing/2014/chart" uri="{C3380CC4-5D6E-409C-BE32-E72D297353CC}">
              <c16:uniqueId val="{00000013-A259-8F44-84D9-4BBE56E8D29F}"/>
            </c:ext>
          </c:extLst>
        </c:ser>
        <c:ser>
          <c:idx val="11"/>
          <c:order val="10"/>
          <c:tx>
            <c:strRef>
              <c:f>'5%'!$M$15</c:f>
              <c:strCache>
                <c:ptCount val="1"/>
                <c:pt idx="0">
                  <c:v>Vietnam</c:v>
                </c:pt>
              </c:strCache>
            </c:strRef>
          </c:tx>
          <c:spPr>
            <a:ln w="28575" cap="rnd">
              <a:solidFill>
                <a:srgbClr val="7030A0"/>
              </a:solidFill>
              <a:round/>
            </a:ln>
            <a:effectLst/>
          </c:spPr>
          <c:marker>
            <c:symbol val="none"/>
          </c:marker>
          <c:dLbls>
            <c:dLbl>
              <c:idx val="0"/>
              <c:layout>
                <c:manualLayout>
                  <c:x val="-4.8333693284209875E-2"/>
                  <c:y val="-4.8900401049296063E-2"/>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7030A0"/>
                      </a:solidFill>
                      <a:latin typeface="+mn-lt"/>
                      <a:ea typeface="+mn-ea"/>
                      <a:cs typeface="+mn-cs"/>
                    </a:defRPr>
                  </a:pPr>
                  <a:endParaRPr lang="en-US"/>
                </a:p>
              </c:txPr>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4-A259-8F44-84D9-4BBE56E8D29F}"/>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'5%'!$M$16:$M$26</c:f>
              <c:numCache>
                <c:formatCode>_-* #,##0_-;\-* #,##0_-;_-* "-"??_-;_-@_-</c:formatCode>
                <c:ptCount val="11"/>
                <c:pt idx="0" formatCode="General">
                  <c:v>4644</c:v>
                </c:pt>
                <c:pt idx="1">
                  <c:v>5017</c:v>
                </c:pt>
                <c:pt idx="2">
                  <c:v>5267</c:v>
                </c:pt>
                <c:pt idx="3" formatCode="#,##0">
                  <c:v>5366</c:v>
                </c:pt>
                <c:pt idx="4" formatCode="#,##0">
                  <c:v>6289</c:v>
                </c:pt>
                <c:pt idx="5" formatCode="#,##0">
                  <c:v>5107</c:v>
                </c:pt>
                <c:pt idx="6">
                  <c:v>3388</c:v>
                </c:pt>
              </c:numCache>
            </c:numRef>
          </c:val>
          <c:smooth val="0"/>
          <c:extLst>
            <c:ext xmlns:c16="http://schemas.microsoft.com/office/drawing/2014/chart" uri="{C3380CC4-5D6E-409C-BE32-E72D297353CC}">
              <c16:uniqueId val="{00000015-A259-8F44-84D9-4BBE56E8D29F}"/>
            </c:ext>
          </c:extLst>
        </c:ser>
        <c:ser>
          <c:idx val="12"/>
          <c:order val="11"/>
          <c:tx>
            <c:strRef>
              <c:f>'5%'!$N$15</c:f>
              <c:strCache>
                <c:ptCount val="1"/>
                <c:pt idx="0">
                  <c:v>Forecasted Nepal IS</c:v>
                </c:pt>
              </c:strCache>
            </c:strRef>
          </c:tx>
          <c:spPr>
            <a:ln w="28575" cap="rnd">
              <a:solidFill>
                <a:srgbClr val="7030A0"/>
              </a:solidFill>
              <a:prstDash val="sysDash"/>
              <a:round/>
            </a:ln>
            <a:effectLst/>
          </c:spPr>
          <c:marker>
            <c:symbol val="none"/>
          </c:marker>
          <c:cat>
            <c:numRef>
              <c:f>'5%'!$A$16:$A$26</c:f>
              <c:numCache>
                <c:formatCode>General</c:formatCode>
                <c:ptCount val="11"/>
                <c:pt idx="0">
                  <c:v>2015</c:v>
                </c:pt>
                <c:pt idx="1">
                  <c:v>2016</c:v>
                </c:pt>
                <c:pt idx="2">
                  <c:v>2017</c:v>
                </c:pt>
                <c:pt idx="3">
                  <c:v>2018</c:v>
                </c:pt>
                <c:pt idx="4">
                  <c:v>2019</c:v>
                </c:pt>
                <c:pt idx="5">
                  <c:v>2020</c:v>
                </c:pt>
                <c:pt idx="6">
                  <c:v>2021</c:v>
                </c:pt>
                <c:pt idx="7">
                  <c:v>2022</c:v>
                </c:pt>
                <c:pt idx="8">
                  <c:v>2023</c:v>
                </c:pt>
                <c:pt idx="9">
                  <c:v>2024</c:v>
                </c:pt>
                <c:pt idx="10">
                  <c:v>2025</c:v>
                </c:pt>
              </c:numCache>
            </c:numRef>
          </c:cat>
          <c:val>
            <c:numRef>
              <c:f>'5%'!$N$16:$N$26</c:f>
              <c:numCache>
                <c:formatCode>General</c:formatCode>
                <c:ptCount val="11"/>
                <c:pt idx="6" formatCode="_-* #,##0_-;\-* #,##0_-;_-* &quot;-&quot;??_-;_-@_-">
                  <c:v>3388</c:v>
                </c:pt>
                <c:pt idx="7" formatCode="_-* #,##0_-;\-* #,##0_-;_-* &quot;-&quot;??_-;_-@_-">
                  <c:v>232.22857142856691</c:v>
                </c:pt>
                <c:pt idx="8" formatCode="_-* #,##0_-;\-* #,##0_-;_-* &quot;-&quot;??_-;_-@_-">
                  <c:v>245.46428571428288</c:v>
                </c:pt>
                <c:pt idx="9" formatCode="_-* #,##0_-;\-* #,##0_-;_-* &quot;-&quot;??_-;_-@_-">
                  <c:v>258.69999999999879</c:v>
                </c:pt>
                <c:pt idx="10" formatCode="_-* #,##0_-;\-* #,##0_-;_-* &quot;-&quot;??_-;_-@_-">
                  <c:v>271.93571428571477</c:v>
                </c:pt>
              </c:numCache>
            </c:numRef>
          </c:val>
          <c:smooth val="0"/>
          <c:extLst>
            <c:ext xmlns:c16="http://schemas.microsoft.com/office/drawing/2014/chart" uri="{C3380CC4-5D6E-409C-BE32-E72D297353CC}">
              <c16:uniqueId val="{00000016-A259-8F44-84D9-4BBE56E8D29F}"/>
            </c:ext>
          </c:extLst>
        </c:ser>
        <c:dLbls>
          <c:showLegendKey val="0"/>
          <c:showVal val="0"/>
          <c:showCatName val="0"/>
          <c:showSerName val="0"/>
          <c:showPercent val="0"/>
          <c:showBubbleSize val="0"/>
        </c:dLbls>
        <c:smooth val="0"/>
        <c:axId val="707094959"/>
        <c:axId val="707098287"/>
      </c:lineChart>
      <c:catAx>
        <c:axId val="7070949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7098287"/>
        <c:crosses val="autoZero"/>
        <c:auto val="1"/>
        <c:lblAlgn val="ctr"/>
        <c:lblOffset val="100"/>
        <c:noMultiLvlLbl val="0"/>
      </c:catAx>
      <c:valAx>
        <c:axId val="7070982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t"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707094959"/>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en-US"/>
              <a:t>Australian Peak Student Intake 2015 - 2021</a:t>
            </a:r>
          </a:p>
        </c:rich>
      </c:tx>
      <c:overlay val="0"/>
      <c:spPr>
        <a:noFill/>
        <a:ln>
          <a:noFill/>
        </a:ln>
        <a:effectLst/>
      </c:spPr>
      <c:txPr>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SCENARIO!$E$24</c:f>
              <c:strCache>
                <c:ptCount val="1"/>
                <c:pt idx="0">
                  <c:v>Highest Intake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SCENARIO!$D$25:$D$30</c:f>
              <c:strCache>
                <c:ptCount val="6"/>
                <c:pt idx="0">
                  <c:v>China</c:v>
                </c:pt>
                <c:pt idx="1">
                  <c:v>India</c:v>
                </c:pt>
                <c:pt idx="2">
                  <c:v>Nepal</c:v>
                </c:pt>
                <c:pt idx="3">
                  <c:v>Brazil</c:v>
                </c:pt>
                <c:pt idx="4">
                  <c:v>Colombia</c:v>
                </c:pt>
                <c:pt idx="5">
                  <c:v>Vietnam</c:v>
                </c:pt>
              </c:strCache>
            </c:strRef>
          </c:cat>
          <c:val>
            <c:numRef>
              <c:f>SCENARIO!$E$25:$E$30</c:f>
              <c:numCache>
                <c:formatCode>General</c:formatCode>
                <c:ptCount val="6"/>
                <c:pt idx="0">
                  <c:v>42052</c:v>
                </c:pt>
                <c:pt idx="1">
                  <c:v>31860</c:v>
                </c:pt>
                <c:pt idx="2">
                  <c:v>14621</c:v>
                </c:pt>
                <c:pt idx="3">
                  <c:v>16435</c:v>
                </c:pt>
                <c:pt idx="4">
                  <c:v>15473</c:v>
                </c:pt>
                <c:pt idx="5">
                  <c:v>6289</c:v>
                </c:pt>
              </c:numCache>
            </c:numRef>
          </c:val>
          <c:smooth val="0"/>
          <c:extLst>
            <c:ext xmlns:c16="http://schemas.microsoft.com/office/drawing/2014/chart" uri="{C3380CC4-5D6E-409C-BE32-E72D297353CC}">
              <c16:uniqueId val="{00000000-EE9F-424E-BC6E-ECD40CA53795}"/>
            </c:ext>
          </c:extLst>
        </c:ser>
        <c:dLbls>
          <c:showLegendKey val="0"/>
          <c:showVal val="0"/>
          <c:showCatName val="0"/>
          <c:showSerName val="0"/>
          <c:showPercent val="0"/>
          <c:showBubbleSize val="0"/>
        </c:dLbls>
        <c:marker val="1"/>
        <c:smooth val="0"/>
        <c:axId val="892595776"/>
        <c:axId val="892598400"/>
      </c:lineChart>
      <c:catAx>
        <c:axId val="892595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892598400"/>
        <c:crosses val="autoZero"/>
        <c:auto val="1"/>
        <c:lblAlgn val="ctr"/>
        <c:lblOffset val="100"/>
        <c:noMultiLvlLbl val="0"/>
      </c:catAx>
      <c:valAx>
        <c:axId val="8925984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89259577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8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9BA8B7"/>
      </a:solidFill>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AU" sz="2400" dirty="0"/>
              <a:t>Internal</a:t>
            </a:r>
            <a:r>
              <a:rPr lang="en-AU" sz="2400" baseline="0" dirty="0"/>
              <a:t> Students In Western Countries</a:t>
            </a:r>
          </a:p>
        </c:rich>
      </c:tx>
      <c:layout>
        <c:manualLayout>
          <c:xMode val="edge"/>
          <c:yMode val="edge"/>
          <c:x val="0.20967777384952652"/>
          <c:y val="0"/>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2804360993337383E-2"/>
          <c:y val="8.6056187421016825E-2"/>
          <c:w val="0.89264817681265629"/>
          <c:h val="0.80712141537863324"/>
        </c:manualLayout>
      </c:layout>
      <c:lineChart>
        <c:grouping val="standard"/>
        <c:varyColors val="0"/>
        <c:ser>
          <c:idx val="0"/>
          <c:order val="0"/>
          <c:tx>
            <c:strRef>
              <c:f>'IS yealry'!$B$1</c:f>
              <c:strCache>
                <c:ptCount val="1"/>
                <c:pt idx="0">
                  <c:v>Australia</c:v>
                </c:pt>
              </c:strCache>
            </c:strRef>
          </c:tx>
          <c:spPr>
            <a:ln w="28575" cap="rnd">
              <a:solidFill>
                <a:schemeClr val="accent6"/>
              </a:solidFill>
              <a:round/>
            </a:ln>
            <a:effectLst/>
          </c:spPr>
          <c:marker>
            <c:symbol val="none"/>
          </c:marker>
          <c:dLbls>
            <c:dLbl>
              <c:idx val="0"/>
              <c:dLblPos val="l"/>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91B8-4167-AA9C-4523B818CC32}"/>
                </c:ext>
              </c:extLst>
            </c:dLbl>
            <c:dLbl>
              <c:idx val="1"/>
              <c:delete val="1"/>
              <c:extLst>
                <c:ext xmlns:c15="http://schemas.microsoft.com/office/drawing/2012/chart" uri="{CE6537A1-D6FC-4f65-9D91-7224C49458BB}"/>
                <c:ext xmlns:c16="http://schemas.microsoft.com/office/drawing/2014/chart" uri="{C3380CC4-5D6E-409C-BE32-E72D297353CC}">
                  <c16:uniqueId val="{00000001-91B8-4167-AA9C-4523B818CC32}"/>
                </c:ext>
              </c:extLst>
            </c:dLbl>
            <c:dLbl>
              <c:idx val="2"/>
              <c:delete val="1"/>
              <c:extLst>
                <c:ext xmlns:c15="http://schemas.microsoft.com/office/drawing/2012/chart" uri="{CE6537A1-D6FC-4f65-9D91-7224C49458BB}"/>
                <c:ext xmlns:c16="http://schemas.microsoft.com/office/drawing/2014/chart" uri="{C3380CC4-5D6E-409C-BE32-E72D297353CC}">
                  <c16:uniqueId val="{00000002-91B8-4167-AA9C-4523B818CC32}"/>
                </c:ext>
              </c:extLst>
            </c:dLbl>
            <c:dLbl>
              <c:idx val="3"/>
              <c:delete val="1"/>
              <c:extLst>
                <c:ext xmlns:c15="http://schemas.microsoft.com/office/drawing/2012/chart" uri="{CE6537A1-D6FC-4f65-9D91-7224C49458BB}"/>
                <c:ext xmlns:c16="http://schemas.microsoft.com/office/drawing/2014/chart" uri="{C3380CC4-5D6E-409C-BE32-E72D297353CC}">
                  <c16:uniqueId val="{00000003-91B8-4167-AA9C-4523B818CC32}"/>
                </c:ext>
              </c:extLst>
            </c:dLbl>
            <c:dLbl>
              <c:idx val="4"/>
              <c:delete val="1"/>
              <c:extLst>
                <c:ext xmlns:c15="http://schemas.microsoft.com/office/drawing/2012/chart" uri="{CE6537A1-D6FC-4f65-9D91-7224C49458BB}"/>
                <c:ext xmlns:c16="http://schemas.microsoft.com/office/drawing/2014/chart" uri="{C3380CC4-5D6E-409C-BE32-E72D297353CC}">
                  <c16:uniqueId val="{00000004-91B8-4167-AA9C-4523B818CC32}"/>
                </c:ext>
              </c:extLst>
            </c:dLbl>
            <c:dLbl>
              <c:idx val="5"/>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5-91B8-4167-AA9C-4523B818CC3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accent6"/>
                    </a:solidFill>
                    <a:latin typeface="+mn-lt"/>
                    <a:ea typeface="+mn-ea"/>
                    <a:cs typeface="+mn-cs"/>
                  </a:defRPr>
                </a:pPr>
                <a:endParaRPr lang="en-US"/>
              </a:p>
            </c:tx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'IS yealry'!$A$2:$A$7</c:f>
              <c:strCache>
                <c:ptCount val="6"/>
                <c:pt idx="0">
                  <c:v>2015-16</c:v>
                </c:pt>
                <c:pt idx="1">
                  <c:v>2016-17</c:v>
                </c:pt>
                <c:pt idx="2">
                  <c:v>2017-18</c:v>
                </c:pt>
                <c:pt idx="3">
                  <c:v>2018-19</c:v>
                </c:pt>
                <c:pt idx="4">
                  <c:v>2019-20</c:v>
                </c:pt>
                <c:pt idx="5">
                  <c:v>2020-21</c:v>
                </c:pt>
              </c:strCache>
            </c:strRef>
          </c:cat>
          <c:val>
            <c:numRef>
              <c:f>'IS yealry'!$B$2:$B$7</c:f>
              <c:numCache>
                <c:formatCode>#,##0</c:formatCode>
                <c:ptCount val="6"/>
                <c:pt idx="0">
                  <c:v>310845</c:v>
                </c:pt>
                <c:pt idx="1">
                  <c:v>343035</c:v>
                </c:pt>
                <c:pt idx="2">
                  <c:v>378292</c:v>
                </c:pt>
                <c:pt idx="3">
                  <c:v>405742</c:v>
                </c:pt>
                <c:pt idx="4">
                  <c:v>340152</c:v>
                </c:pt>
                <c:pt idx="5">
                  <c:v>232750</c:v>
                </c:pt>
              </c:numCache>
            </c:numRef>
          </c:val>
          <c:smooth val="0"/>
          <c:extLst>
            <c:ext xmlns:c16="http://schemas.microsoft.com/office/drawing/2014/chart" uri="{C3380CC4-5D6E-409C-BE32-E72D297353CC}">
              <c16:uniqueId val="{00000006-91B8-4167-AA9C-4523B818CC32}"/>
            </c:ext>
          </c:extLst>
        </c:ser>
        <c:ser>
          <c:idx val="2"/>
          <c:order val="2"/>
          <c:tx>
            <c:strRef>
              <c:f>'IS yealry'!$D$1</c:f>
              <c:strCache>
                <c:ptCount val="1"/>
                <c:pt idx="0">
                  <c:v>Canada</c:v>
                </c:pt>
              </c:strCache>
            </c:strRef>
          </c:tx>
          <c:spPr>
            <a:ln w="28575" cap="rnd">
              <a:solidFill>
                <a:srgbClr val="C00000"/>
              </a:solidFill>
              <a:round/>
            </a:ln>
            <a:effectLst/>
          </c:spPr>
          <c:marker>
            <c:symbol val="none"/>
          </c:marker>
          <c:dLbls>
            <c:dLbl>
              <c:idx val="1"/>
              <c:delete val="1"/>
              <c:extLst>
                <c:ext xmlns:c15="http://schemas.microsoft.com/office/drawing/2012/chart" uri="{CE6537A1-D6FC-4f65-9D91-7224C49458BB}"/>
                <c:ext xmlns:c16="http://schemas.microsoft.com/office/drawing/2014/chart" uri="{C3380CC4-5D6E-409C-BE32-E72D297353CC}">
                  <c16:uniqueId val="{00000007-91B8-4167-AA9C-4523B818CC32}"/>
                </c:ext>
              </c:extLst>
            </c:dLbl>
            <c:dLbl>
              <c:idx val="2"/>
              <c:delete val="1"/>
              <c:extLst>
                <c:ext xmlns:c15="http://schemas.microsoft.com/office/drawing/2012/chart" uri="{CE6537A1-D6FC-4f65-9D91-7224C49458BB}"/>
                <c:ext xmlns:c16="http://schemas.microsoft.com/office/drawing/2014/chart" uri="{C3380CC4-5D6E-409C-BE32-E72D297353CC}">
                  <c16:uniqueId val="{00000008-91B8-4167-AA9C-4523B818CC32}"/>
                </c:ext>
              </c:extLst>
            </c:dLbl>
            <c:dLbl>
              <c:idx val="3"/>
              <c:delete val="1"/>
              <c:extLst>
                <c:ext xmlns:c15="http://schemas.microsoft.com/office/drawing/2012/chart" uri="{CE6537A1-D6FC-4f65-9D91-7224C49458BB}"/>
                <c:ext xmlns:c16="http://schemas.microsoft.com/office/drawing/2014/chart" uri="{C3380CC4-5D6E-409C-BE32-E72D297353CC}">
                  <c16:uniqueId val="{00000009-91B8-4167-AA9C-4523B818CC32}"/>
                </c:ext>
              </c:extLst>
            </c:dLbl>
            <c:dLbl>
              <c:idx val="4"/>
              <c:delete val="1"/>
              <c:extLst>
                <c:ext xmlns:c15="http://schemas.microsoft.com/office/drawing/2012/chart" uri="{CE6537A1-D6FC-4f65-9D91-7224C49458BB}"/>
                <c:ext xmlns:c16="http://schemas.microsoft.com/office/drawing/2014/chart" uri="{C3380CC4-5D6E-409C-BE32-E72D297353CC}">
                  <c16:uniqueId val="{0000000A-91B8-4167-AA9C-4523B818CC32}"/>
                </c:ext>
              </c:extLst>
            </c:dLbl>
            <c:dLbl>
              <c:idx val="5"/>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B-91B8-4167-AA9C-4523B818CC3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rgbClr val="C00000"/>
                    </a:solidFill>
                    <a:latin typeface="+mn-lt"/>
                    <a:ea typeface="+mn-ea"/>
                    <a:cs typeface="+mn-cs"/>
                  </a:defRPr>
                </a:pPr>
                <a:endParaRPr lang="en-US"/>
              </a:p>
            </c:txPr>
            <c:dLblPos val="b"/>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'IS yealry'!$A$2:$A$7</c:f>
              <c:strCache>
                <c:ptCount val="6"/>
                <c:pt idx="0">
                  <c:v>2015-16</c:v>
                </c:pt>
                <c:pt idx="1">
                  <c:v>2016-17</c:v>
                </c:pt>
                <c:pt idx="2">
                  <c:v>2017-18</c:v>
                </c:pt>
                <c:pt idx="3">
                  <c:v>2018-19</c:v>
                </c:pt>
                <c:pt idx="4">
                  <c:v>2019-20</c:v>
                </c:pt>
                <c:pt idx="5">
                  <c:v>2020-21</c:v>
                </c:pt>
              </c:strCache>
            </c:strRef>
          </c:cat>
          <c:val>
            <c:numRef>
              <c:f>'IS yealry'!$D$2:$D$7</c:f>
              <c:numCache>
                <c:formatCode>_-* #,##0_-;\-* #,##0_-;_-* "-"??_-;_-@_-</c:formatCode>
                <c:ptCount val="6"/>
                <c:pt idx="0">
                  <c:v>264290</c:v>
                </c:pt>
                <c:pt idx="1">
                  <c:v>315015</c:v>
                </c:pt>
                <c:pt idx="2">
                  <c:v>354415</c:v>
                </c:pt>
                <c:pt idx="3">
                  <c:v>401050</c:v>
                </c:pt>
                <c:pt idx="4">
                  <c:v>256270</c:v>
                </c:pt>
                <c:pt idx="5">
                  <c:v>284650</c:v>
                </c:pt>
              </c:numCache>
            </c:numRef>
          </c:val>
          <c:smooth val="0"/>
          <c:extLst>
            <c:ext xmlns:c16="http://schemas.microsoft.com/office/drawing/2014/chart" uri="{C3380CC4-5D6E-409C-BE32-E72D297353CC}">
              <c16:uniqueId val="{0000000C-91B8-4167-AA9C-4523B818CC32}"/>
            </c:ext>
          </c:extLst>
        </c:ser>
        <c:ser>
          <c:idx val="4"/>
          <c:order val="4"/>
          <c:tx>
            <c:strRef>
              <c:f>'IS yealry'!$F$1</c:f>
              <c:strCache>
                <c:ptCount val="1"/>
                <c:pt idx="0">
                  <c:v>UK</c:v>
                </c:pt>
              </c:strCache>
            </c:strRef>
          </c:tx>
          <c:spPr>
            <a:ln w="28575" cap="rnd">
              <a:solidFill>
                <a:schemeClr val="accent2"/>
              </a:solidFill>
              <a:round/>
            </a:ln>
            <a:effectLst/>
          </c:spPr>
          <c:marker>
            <c:symbol val="none"/>
          </c:marker>
          <c:dLbls>
            <c:dLbl>
              <c:idx val="1"/>
              <c:dLblPos val="l"/>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D-91B8-4167-AA9C-4523B818CC32}"/>
                </c:ext>
              </c:extLst>
            </c:dLbl>
            <c:dLbl>
              <c:idx val="5"/>
              <c:dLblPos val="b"/>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E-91B8-4167-AA9C-4523B818CC3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accent2"/>
                    </a:solidFill>
                    <a:latin typeface="+mn-lt"/>
                    <a:ea typeface="+mn-ea"/>
                    <a:cs typeface="+mn-cs"/>
                  </a:defRPr>
                </a:pPr>
                <a:endParaRPr lang="en-US"/>
              </a:p>
            </c:txPr>
            <c:dLblPos val="b"/>
            <c:showLegendKey val="0"/>
            <c:showVal val="0"/>
            <c:showCatName val="0"/>
            <c:showSerName val="0"/>
            <c:showPercent val="0"/>
            <c:showBubbleSize val="0"/>
            <c:extLst>
              <c:ext xmlns:c15="http://schemas.microsoft.com/office/drawing/2012/chart" uri="{CE6537A1-D6FC-4f65-9D91-7224C49458BB}">
                <c15:showLeaderLines val="0"/>
              </c:ext>
            </c:extLst>
          </c:dLbls>
          <c:cat>
            <c:strRef>
              <c:f>'IS yealry'!$A$2:$A$7</c:f>
              <c:strCache>
                <c:ptCount val="6"/>
                <c:pt idx="0">
                  <c:v>2015-16</c:v>
                </c:pt>
                <c:pt idx="1">
                  <c:v>2016-17</c:v>
                </c:pt>
                <c:pt idx="2">
                  <c:v>2017-18</c:v>
                </c:pt>
                <c:pt idx="3">
                  <c:v>2018-19</c:v>
                </c:pt>
                <c:pt idx="4">
                  <c:v>2019-20</c:v>
                </c:pt>
                <c:pt idx="5">
                  <c:v>2020-21</c:v>
                </c:pt>
              </c:strCache>
            </c:strRef>
          </c:cat>
          <c:val>
            <c:numRef>
              <c:f>'IS yealry'!$F$2:$F$7</c:f>
              <c:numCache>
                <c:formatCode>General</c:formatCode>
                <c:ptCount val="6"/>
                <c:pt idx="1">
                  <c:v>212292</c:v>
                </c:pt>
                <c:pt idx="2">
                  <c:v>229486</c:v>
                </c:pt>
                <c:pt idx="3">
                  <c:v>246541</c:v>
                </c:pt>
                <c:pt idx="4">
                  <c:v>174875</c:v>
                </c:pt>
                <c:pt idx="5">
                  <c:v>232443</c:v>
                </c:pt>
              </c:numCache>
            </c:numRef>
          </c:val>
          <c:smooth val="0"/>
          <c:extLst>
            <c:ext xmlns:c16="http://schemas.microsoft.com/office/drawing/2014/chart" uri="{C3380CC4-5D6E-409C-BE32-E72D297353CC}">
              <c16:uniqueId val="{0000000F-91B8-4167-AA9C-4523B818CC32}"/>
            </c:ext>
          </c:extLst>
        </c:ser>
        <c:ser>
          <c:idx val="6"/>
          <c:order val="6"/>
          <c:tx>
            <c:strRef>
              <c:f>'IS yealry'!$H$1</c:f>
              <c:strCache>
                <c:ptCount val="1"/>
                <c:pt idx="0">
                  <c:v>USA</c:v>
                </c:pt>
              </c:strCache>
            </c:strRef>
          </c:tx>
          <c:spPr>
            <a:ln w="28575" cap="rnd">
              <a:solidFill>
                <a:srgbClr val="5B9BD5"/>
              </a:solidFill>
              <a:round/>
            </a:ln>
            <a:effectLst/>
          </c:spPr>
          <c:marker>
            <c:symbol val="none"/>
          </c:marker>
          <c:dLbls>
            <c:dLbl>
              <c:idx val="1"/>
              <c:dLblPos val="l"/>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0-91B8-4167-AA9C-4523B818CC32}"/>
                </c:ext>
              </c:extLst>
            </c:dLbl>
            <c:dLbl>
              <c:idx val="5"/>
              <c:dLblPos val="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1-91B8-4167-AA9C-4523B818CC3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accent5"/>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'IS yealry'!$A$2:$A$7</c:f>
              <c:strCache>
                <c:ptCount val="6"/>
                <c:pt idx="0">
                  <c:v>2015-16</c:v>
                </c:pt>
                <c:pt idx="1">
                  <c:v>2016-17</c:v>
                </c:pt>
                <c:pt idx="2">
                  <c:v>2017-18</c:v>
                </c:pt>
                <c:pt idx="3">
                  <c:v>2018-19</c:v>
                </c:pt>
                <c:pt idx="4">
                  <c:v>2019-20</c:v>
                </c:pt>
                <c:pt idx="5">
                  <c:v>2020-21</c:v>
                </c:pt>
              </c:strCache>
            </c:strRef>
          </c:cat>
          <c:val>
            <c:numRef>
              <c:f>'IS yealry'!$H$2:$H$7</c:f>
              <c:numCache>
                <c:formatCode>_-* #,##0_-;\-* #,##0_-;_-* "-"??_-;_-@_-</c:formatCode>
                <c:ptCount val="6"/>
                <c:pt idx="1">
                  <c:v>393573</c:v>
                </c:pt>
                <c:pt idx="2">
                  <c:v>362929</c:v>
                </c:pt>
                <c:pt idx="3">
                  <c:v>364204</c:v>
                </c:pt>
                <c:pt idx="4">
                  <c:v>111387</c:v>
                </c:pt>
                <c:pt idx="5">
                  <c:v>285587</c:v>
                </c:pt>
              </c:numCache>
            </c:numRef>
          </c:val>
          <c:smooth val="0"/>
          <c:extLst>
            <c:ext xmlns:c16="http://schemas.microsoft.com/office/drawing/2014/chart" uri="{C3380CC4-5D6E-409C-BE32-E72D297353CC}">
              <c16:uniqueId val="{00000012-91B8-4167-AA9C-4523B818CC32}"/>
            </c:ext>
          </c:extLst>
        </c:ser>
        <c:dLbls>
          <c:showLegendKey val="0"/>
          <c:showVal val="0"/>
          <c:showCatName val="0"/>
          <c:showSerName val="0"/>
          <c:showPercent val="0"/>
          <c:showBubbleSize val="0"/>
        </c:dLbls>
        <c:smooth val="0"/>
        <c:axId val="367520895"/>
        <c:axId val="367519647"/>
        <c:extLst>
          <c:ext xmlns:c15="http://schemas.microsoft.com/office/drawing/2012/chart" uri="{02D57815-91ED-43cb-92C2-25804820EDAC}">
            <c15:filteredLineSeries>
              <c15:ser>
                <c:idx val="1"/>
                <c:order val="1"/>
                <c:tx>
                  <c:strRef>
                    <c:extLst>
                      <c:ext uri="{02D57815-91ED-43cb-92C2-25804820EDAC}">
                        <c15:formulaRef>
                          <c15:sqref>'IS yealry'!$C$1</c15:sqref>
                        </c15:formulaRef>
                      </c:ext>
                    </c:extLst>
                    <c:strCache>
                      <c:ptCount val="1"/>
                      <c:pt idx="0">
                        <c:v>Australia </c:v>
                      </c:pt>
                    </c:strCache>
                  </c:strRef>
                </c:tx>
                <c:spPr>
                  <a:ln w="28575" cap="rnd">
                    <a:solidFill>
                      <a:schemeClr val="accent2"/>
                    </a:solidFill>
                    <a:round/>
                  </a:ln>
                  <a:effectLst/>
                </c:spPr>
                <c:marker>
                  <c:symbol val="none"/>
                </c:marker>
                <c:cat>
                  <c:strRef>
                    <c:extLst>
                      <c:ext uri="{02D57815-91ED-43cb-92C2-25804820EDAC}">
                        <c15:formulaRef>
                          <c15:sqref>'IS yealry'!$A$2:$A$7</c15:sqref>
                        </c15:formulaRef>
                      </c:ext>
                    </c:extLst>
                    <c:strCache>
                      <c:ptCount val="6"/>
                      <c:pt idx="0">
                        <c:v>2015-16</c:v>
                      </c:pt>
                      <c:pt idx="1">
                        <c:v>2016-17</c:v>
                      </c:pt>
                      <c:pt idx="2">
                        <c:v>2017-18</c:v>
                      </c:pt>
                      <c:pt idx="3">
                        <c:v>2018-19</c:v>
                      </c:pt>
                      <c:pt idx="4">
                        <c:v>2019-20</c:v>
                      </c:pt>
                      <c:pt idx="5">
                        <c:v>2020-21</c:v>
                      </c:pt>
                    </c:strCache>
                  </c:strRef>
                </c:cat>
                <c:val>
                  <c:numRef>
                    <c:extLst>
                      <c:ext uri="{02D57815-91ED-43cb-92C2-25804820EDAC}">
                        <c15:formulaRef>
                          <c15:sqref>'IS yealry'!$C$2:$C$7</c15:sqref>
                        </c15:formulaRef>
                      </c:ext>
                    </c:extLst>
                    <c:numCache>
                      <c:formatCode>0%</c:formatCode>
                      <c:ptCount val="6"/>
                      <c:pt idx="1">
                        <c:v>0.10355643487911982</c:v>
                      </c:pt>
                      <c:pt idx="2">
                        <c:v>0.10277959974929672</c:v>
                      </c:pt>
                      <c:pt idx="3">
                        <c:v>7.256299366626838E-2</c:v>
                      </c:pt>
                      <c:pt idx="4">
                        <c:v>-0.16165445036501028</c:v>
                      </c:pt>
                      <c:pt idx="5">
                        <c:v>-0.31574707777699379</c:v>
                      </c:pt>
                    </c:numCache>
                  </c:numRef>
                </c:val>
                <c:smooth val="0"/>
                <c:extLst>
                  <c:ext xmlns:c16="http://schemas.microsoft.com/office/drawing/2014/chart" uri="{C3380CC4-5D6E-409C-BE32-E72D297353CC}">
                    <c16:uniqueId val="{00000013-91B8-4167-AA9C-4523B818CC32}"/>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'IS yealry'!$E$1</c15:sqref>
                        </c15:formulaRef>
                      </c:ext>
                    </c:extLst>
                    <c:strCache>
                      <c:ptCount val="1"/>
                      <c:pt idx="0">
                        <c:v>Canada </c:v>
                      </c:pt>
                    </c:strCache>
                  </c:strRef>
                </c:tx>
                <c:spPr>
                  <a:ln w="28575" cap="rnd">
                    <a:solidFill>
                      <a:schemeClr val="accent4"/>
                    </a:solidFill>
                    <a:round/>
                  </a:ln>
                  <a:effectLst/>
                </c:spPr>
                <c:marker>
                  <c:symbol val="none"/>
                </c:marker>
                <c:cat>
                  <c:strRef>
                    <c:extLst xmlns:c15="http://schemas.microsoft.com/office/drawing/2012/chart">
                      <c:ext xmlns:c15="http://schemas.microsoft.com/office/drawing/2012/chart" uri="{02D57815-91ED-43cb-92C2-25804820EDAC}">
                        <c15:formulaRef>
                          <c15:sqref>'IS yealry'!$A$2:$A$7</c15:sqref>
                        </c15:formulaRef>
                      </c:ext>
                    </c:extLst>
                    <c:strCache>
                      <c:ptCount val="6"/>
                      <c:pt idx="0">
                        <c:v>2015-16</c:v>
                      </c:pt>
                      <c:pt idx="1">
                        <c:v>2016-17</c:v>
                      </c:pt>
                      <c:pt idx="2">
                        <c:v>2017-18</c:v>
                      </c:pt>
                      <c:pt idx="3">
                        <c:v>2018-19</c:v>
                      </c:pt>
                      <c:pt idx="4">
                        <c:v>2019-20</c:v>
                      </c:pt>
                      <c:pt idx="5">
                        <c:v>2020-21</c:v>
                      </c:pt>
                    </c:strCache>
                  </c:strRef>
                </c:cat>
                <c:val>
                  <c:numRef>
                    <c:extLst xmlns:c15="http://schemas.microsoft.com/office/drawing/2012/chart">
                      <c:ext xmlns:c15="http://schemas.microsoft.com/office/drawing/2012/chart" uri="{02D57815-91ED-43cb-92C2-25804820EDAC}">
                        <c15:formulaRef>
                          <c15:sqref>'IS yealry'!$E$2:$E$7</c15:sqref>
                        </c15:formulaRef>
                      </c:ext>
                    </c:extLst>
                    <c:numCache>
                      <c:formatCode>0%</c:formatCode>
                      <c:ptCount val="6"/>
                      <c:pt idx="1">
                        <c:v>0.19192932006508004</c:v>
                      </c:pt>
                      <c:pt idx="2">
                        <c:v>0.12507340920273638</c:v>
                      </c:pt>
                      <c:pt idx="3">
                        <c:v>0.13158303119224637</c:v>
                      </c:pt>
                      <c:pt idx="4">
                        <c:v>-0.36100236878194741</c:v>
                      </c:pt>
                      <c:pt idx="5">
                        <c:v>0.11074257618917548</c:v>
                      </c:pt>
                    </c:numCache>
                  </c:numRef>
                </c:val>
                <c:smooth val="0"/>
                <c:extLst xmlns:c15="http://schemas.microsoft.com/office/drawing/2012/chart">
                  <c:ext xmlns:c16="http://schemas.microsoft.com/office/drawing/2014/chart" uri="{C3380CC4-5D6E-409C-BE32-E72D297353CC}">
                    <c16:uniqueId val="{00000014-91B8-4167-AA9C-4523B818CC32}"/>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'IS yealry'!$G$1</c15:sqref>
                        </c15:formulaRef>
                      </c:ext>
                    </c:extLst>
                    <c:strCache>
                      <c:ptCount val="1"/>
                      <c:pt idx="0">
                        <c:v>UK </c:v>
                      </c:pt>
                    </c:strCache>
                  </c:strRef>
                </c:tx>
                <c:spPr>
                  <a:ln w="28575" cap="rnd">
                    <a:solidFill>
                      <a:schemeClr val="accent6"/>
                    </a:solidFill>
                    <a:round/>
                  </a:ln>
                  <a:effectLst/>
                </c:spPr>
                <c:marker>
                  <c:symbol val="none"/>
                </c:marker>
                <c:cat>
                  <c:strRef>
                    <c:extLst xmlns:c15="http://schemas.microsoft.com/office/drawing/2012/chart">
                      <c:ext xmlns:c15="http://schemas.microsoft.com/office/drawing/2012/chart" uri="{02D57815-91ED-43cb-92C2-25804820EDAC}">
                        <c15:formulaRef>
                          <c15:sqref>'IS yealry'!$A$2:$A$7</c15:sqref>
                        </c15:formulaRef>
                      </c:ext>
                    </c:extLst>
                    <c:strCache>
                      <c:ptCount val="6"/>
                      <c:pt idx="0">
                        <c:v>2015-16</c:v>
                      </c:pt>
                      <c:pt idx="1">
                        <c:v>2016-17</c:v>
                      </c:pt>
                      <c:pt idx="2">
                        <c:v>2017-18</c:v>
                      </c:pt>
                      <c:pt idx="3">
                        <c:v>2018-19</c:v>
                      </c:pt>
                      <c:pt idx="4">
                        <c:v>2019-20</c:v>
                      </c:pt>
                      <c:pt idx="5">
                        <c:v>2020-21</c:v>
                      </c:pt>
                    </c:strCache>
                  </c:strRef>
                </c:cat>
                <c:val>
                  <c:numRef>
                    <c:extLst xmlns:c15="http://schemas.microsoft.com/office/drawing/2012/chart">
                      <c:ext xmlns:c15="http://schemas.microsoft.com/office/drawing/2012/chart" uri="{02D57815-91ED-43cb-92C2-25804820EDAC}">
                        <c15:formulaRef>
                          <c15:sqref>'IS yealry'!$G$2:$G$7</c15:sqref>
                        </c15:formulaRef>
                      </c:ext>
                    </c:extLst>
                    <c:numCache>
                      <c:formatCode>General</c:formatCode>
                      <c:ptCount val="6"/>
                      <c:pt idx="2" formatCode="0%">
                        <c:v>8.099221826540802E-2</c:v>
                      </c:pt>
                      <c:pt idx="3" formatCode="0%">
                        <c:v>7.4318259065912523E-2</c:v>
                      </c:pt>
                      <c:pt idx="4" formatCode="0%">
                        <c:v>-0.29068593053488062</c:v>
                      </c:pt>
                      <c:pt idx="5" formatCode="0%">
                        <c:v>0.32919513938527517</c:v>
                      </c:pt>
                    </c:numCache>
                  </c:numRef>
                </c:val>
                <c:smooth val="0"/>
                <c:extLst xmlns:c15="http://schemas.microsoft.com/office/drawing/2012/chart">
                  <c:ext xmlns:c16="http://schemas.microsoft.com/office/drawing/2014/chart" uri="{C3380CC4-5D6E-409C-BE32-E72D297353CC}">
                    <c16:uniqueId val="{00000015-91B8-4167-AA9C-4523B818CC32}"/>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'IS yealry'!$I$1</c15:sqref>
                        </c15:formulaRef>
                      </c:ext>
                    </c:extLst>
                    <c:strCache>
                      <c:ptCount val="1"/>
                      <c:pt idx="0">
                        <c:v>USA </c:v>
                      </c:pt>
                    </c:strCache>
                  </c:strRef>
                </c:tx>
                <c:spPr>
                  <a:ln w="28575" cap="rnd">
                    <a:solidFill>
                      <a:schemeClr val="accent2">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'IS yealry'!$A$2:$A$7</c15:sqref>
                        </c15:formulaRef>
                      </c:ext>
                    </c:extLst>
                    <c:strCache>
                      <c:ptCount val="6"/>
                      <c:pt idx="0">
                        <c:v>2015-16</c:v>
                      </c:pt>
                      <c:pt idx="1">
                        <c:v>2016-17</c:v>
                      </c:pt>
                      <c:pt idx="2">
                        <c:v>2017-18</c:v>
                      </c:pt>
                      <c:pt idx="3">
                        <c:v>2018-19</c:v>
                      </c:pt>
                      <c:pt idx="4">
                        <c:v>2019-20</c:v>
                      </c:pt>
                      <c:pt idx="5">
                        <c:v>2020-21</c:v>
                      </c:pt>
                    </c:strCache>
                  </c:strRef>
                </c:cat>
                <c:val>
                  <c:numRef>
                    <c:extLst xmlns:c15="http://schemas.microsoft.com/office/drawing/2012/chart">
                      <c:ext xmlns:c15="http://schemas.microsoft.com/office/drawing/2012/chart" uri="{02D57815-91ED-43cb-92C2-25804820EDAC}">
                        <c15:formulaRef>
                          <c15:sqref>'IS yealry'!$I$2:$I$7</c15:sqref>
                        </c15:formulaRef>
                      </c:ext>
                    </c:extLst>
                    <c:numCache>
                      <c:formatCode>General</c:formatCode>
                      <c:ptCount val="6"/>
                      <c:pt idx="2" formatCode="0%">
                        <c:v>-7.7861032133809988E-2</c:v>
                      </c:pt>
                      <c:pt idx="3" formatCode="0%">
                        <c:v>3.5130838263131357E-3</c:v>
                      </c:pt>
                      <c:pt idx="4" formatCode="0%">
                        <c:v>-0.69416316130520261</c:v>
                      </c:pt>
                      <c:pt idx="5" formatCode="0%">
                        <c:v>1.5639167945990107</c:v>
                      </c:pt>
                    </c:numCache>
                  </c:numRef>
                </c:val>
                <c:smooth val="0"/>
                <c:extLst xmlns:c15="http://schemas.microsoft.com/office/drawing/2012/chart">
                  <c:ext xmlns:c16="http://schemas.microsoft.com/office/drawing/2014/chart" uri="{C3380CC4-5D6E-409C-BE32-E72D297353CC}">
                    <c16:uniqueId val="{00000016-91B8-4167-AA9C-4523B818CC32}"/>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'IS yealry'!$J$1</c15:sqref>
                        </c15:formulaRef>
                      </c:ext>
                    </c:extLst>
                    <c:strCache>
                      <c:ptCount val="1"/>
                      <c:pt idx="0">
                        <c:v>Total</c:v>
                      </c:pt>
                    </c:strCache>
                  </c:strRef>
                </c:tx>
                <c:spPr>
                  <a:ln w="28575" cap="rnd">
                    <a:solidFill>
                      <a:schemeClr val="accent3">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'IS yealry'!$A$2:$A$7</c15:sqref>
                        </c15:formulaRef>
                      </c:ext>
                    </c:extLst>
                    <c:strCache>
                      <c:ptCount val="6"/>
                      <c:pt idx="0">
                        <c:v>2015-16</c:v>
                      </c:pt>
                      <c:pt idx="1">
                        <c:v>2016-17</c:v>
                      </c:pt>
                      <c:pt idx="2">
                        <c:v>2017-18</c:v>
                      </c:pt>
                      <c:pt idx="3">
                        <c:v>2018-19</c:v>
                      </c:pt>
                      <c:pt idx="4">
                        <c:v>2019-20</c:v>
                      </c:pt>
                      <c:pt idx="5">
                        <c:v>2020-21</c:v>
                      </c:pt>
                    </c:strCache>
                  </c:strRef>
                </c:cat>
                <c:val>
                  <c:numRef>
                    <c:extLst xmlns:c15="http://schemas.microsoft.com/office/drawing/2012/chart">
                      <c:ext xmlns:c15="http://schemas.microsoft.com/office/drawing/2012/chart" uri="{02D57815-91ED-43cb-92C2-25804820EDAC}">
                        <c15:formulaRef>
                          <c15:sqref>'IS yealry'!$J$2:$J$7</c15:sqref>
                        </c15:formulaRef>
                      </c:ext>
                    </c:extLst>
                    <c:numCache>
                      <c:formatCode>_-* #,##0_-;\-* #,##0_-;_-* "-"??_-;_-@_-</c:formatCode>
                      <c:ptCount val="6"/>
                      <c:pt idx="1">
                        <c:v>1263915</c:v>
                      </c:pt>
                      <c:pt idx="2">
                        <c:v>1325122</c:v>
                      </c:pt>
                      <c:pt idx="3">
                        <c:v>1417537</c:v>
                      </c:pt>
                      <c:pt idx="4">
                        <c:v>882684</c:v>
                      </c:pt>
                      <c:pt idx="5">
                        <c:v>1035430</c:v>
                      </c:pt>
                    </c:numCache>
                  </c:numRef>
                </c:val>
                <c:smooth val="0"/>
                <c:extLst xmlns:c15="http://schemas.microsoft.com/office/drawing/2012/chart">
                  <c:ext xmlns:c16="http://schemas.microsoft.com/office/drawing/2014/chart" uri="{C3380CC4-5D6E-409C-BE32-E72D297353CC}">
                    <c16:uniqueId val="{00000017-91B8-4167-AA9C-4523B818CC32}"/>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'IS yealry'!$K$1</c15:sqref>
                        </c15:formulaRef>
                      </c:ext>
                    </c:extLst>
                    <c:strCache>
                      <c:ptCount val="1"/>
                      <c:pt idx="0">
                        <c:v>Aus MS</c:v>
                      </c:pt>
                    </c:strCache>
                  </c:strRef>
                </c:tx>
                <c:spPr>
                  <a:ln w="28575" cap="rnd">
                    <a:solidFill>
                      <a:schemeClr val="accent4">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'IS yealry'!$A$2:$A$7</c15:sqref>
                        </c15:formulaRef>
                      </c:ext>
                    </c:extLst>
                    <c:strCache>
                      <c:ptCount val="6"/>
                      <c:pt idx="0">
                        <c:v>2015-16</c:v>
                      </c:pt>
                      <c:pt idx="1">
                        <c:v>2016-17</c:v>
                      </c:pt>
                      <c:pt idx="2">
                        <c:v>2017-18</c:v>
                      </c:pt>
                      <c:pt idx="3">
                        <c:v>2018-19</c:v>
                      </c:pt>
                      <c:pt idx="4">
                        <c:v>2019-20</c:v>
                      </c:pt>
                      <c:pt idx="5">
                        <c:v>2020-21</c:v>
                      </c:pt>
                    </c:strCache>
                  </c:strRef>
                </c:cat>
                <c:val>
                  <c:numRef>
                    <c:extLst xmlns:c15="http://schemas.microsoft.com/office/drawing/2012/chart">
                      <c:ext xmlns:c15="http://schemas.microsoft.com/office/drawing/2012/chart" uri="{02D57815-91ED-43cb-92C2-25804820EDAC}">
                        <c15:formulaRef>
                          <c15:sqref>'IS yealry'!$K$2:$K$7</c15:sqref>
                        </c15:formulaRef>
                      </c:ext>
                    </c:extLst>
                    <c:numCache>
                      <c:formatCode>0%</c:formatCode>
                      <c:ptCount val="6"/>
                      <c:pt idx="1">
                        <c:v>0.2714067006088226</c:v>
                      </c:pt>
                      <c:pt idx="2">
                        <c:v>0.2854771107867804</c:v>
                      </c:pt>
                      <c:pt idx="3">
                        <c:v>0.28623027123806999</c:v>
                      </c:pt>
                      <c:pt idx="4">
                        <c:v>0.38536101254809196</c:v>
                      </c:pt>
                      <c:pt idx="5">
                        <c:v>0.22478583776788388</c:v>
                      </c:pt>
                    </c:numCache>
                  </c:numRef>
                </c:val>
                <c:smooth val="0"/>
                <c:extLst xmlns:c15="http://schemas.microsoft.com/office/drawing/2012/chart">
                  <c:ext xmlns:c16="http://schemas.microsoft.com/office/drawing/2014/chart" uri="{C3380CC4-5D6E-409C-BE32-E72D297353CC}">
                    <c16:uniqueId val="{00000018-91B8-4167-AA9C-4523B818CC32}"/>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'IS yealry'!$L$1</c15:sqref>
                        </c15:formulaRef>
                      </c:ext>
                    </c:extLst>
                    <c:strCache>
                      <c:ptCount val="1"/>
                      <c:pt idx="0">
                        <c:v>Canada MS</c:v>
                      </c:pt>
                    </c:strCache>
                  </c:strRef>
                </c:tx>
                <c:spPr>
                  <a:ln w="28575" cap="rnd">
                    <a:solidFill>
                      <a:schemeClr val="accent5">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'IS yealry'!$A$2:$A$7</c15:sqref>
                        </c15:formulaRef>
                      </c:ext>
                    </c:extLst>
                    <c:strCache>
                      <c:ptCount val="6"/>
                      <c:pt idx="0">
                        <c:v>2015-16</c:v>
                      </c:pt>
                      <c:pt idx="1">
                        <c:v>2016-17</c:v>
                      </c:pt>
                      <c:pt idx="2">
                        <c:v>2017-18</c:v>
                      </c:pt>
                      <c:pt idx="3">
                        <c:v>2018-19</c:v>
                      </c:pt>
                      <c:pt idx="4">
                        <c:v>2019-20</c:v>
                      </c:pt>
                      <c:pt idx="5">
                        <c:v>2020-21</c:v>
                      </c:pt>
                    </c:strCache>
                  </c:strRef>
                </c:cat>
                <c:val>
                  <c:numRef>
                    <c:extLst xmlns:c15="http://schemas.microsoft.com/office/drawing/2012/chart">
                      <c:ext xmlns:c15="http://schemas.microsoft.com/office/drawing/2012/chart" uri="{02D57815-91ED-43cb-92C2-25804820EDAC}">
                        <c15:formulaRef>
                          <c15:sqref>'IS yealry'!$L$2:$L$7</c15:sqref>
                        </c15:formulaRef>
                      </c:ext>
                    </c:extLst>
                    <c:numCache>
                      <c:formatCode>0%</c:formatCode>
                      <c:ptCount val="6"/>
                      <c:pt idx="1">
                        <c:v>0.24923748828046191</c:v>
                      </c:pt>
                      <c:pt idx="2">
                        <c:v>0.26745839251027453</c:v>
                      </c:pt>
                      <c:pt idx="3">
                        <c:v>0.28292030472573204</c:v>
                      </c:pt>
                      <c:pt idx="4">
                        <c:v>0.29033040136674054</c:v>
                      </c:pt>
                      <c:pt idx="5">
                        <c:v>0.27490994079754305</c:v>
                      </c:pt>
                    </c:numCache>
                  </c:numRef>
                </c:val>
                <c:smooth val="0"/>
                <c:extLst xmlns:c15="http://schemas.microsoft.com/office/drawing/2012/chart">
                  <c:ext xmlns:c16="http://schemas.microsoft.com/office/drawing/2014/chart" uri="{C3380CC4-5D6E-409C-BE32-E72D297353CC}">
                    <c16:uniqueId val="{00000019-91B8-4167-AA9C-4523B818CC32}"/>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'IS yealry'!$M$1</c15:sqref>
                        </c15:formulaRef>
                      </c:ext>
                    </c:extLst>
                    <c:strCache>
                      <c:ptCount val="1"/>
                      <c:pt idx="0">
                        <c:v>UK MS</c:v>
                      </c:pt>
                    </c:strCache>
                  </c:strRef>
                </c:tx>
                <c:spPr>
                  <a:ln w="28575" cap="rnd">
                    <a:solidFill>
                      <a:schemeClr val="accent6">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'IS yealry'!$A$2:$A$7</c15:sqref>
                        </c15:formulaRef>
                      </c:ext>
                    </c:extLst>
                    <c:strCache>
                      <c:ptCount val="6"/>
                      <c:pt idx="0">
                        <c:v>2015-16</c:v>
                      </c:pt>
                      <c:pt idx="1">
                        <c:v>2016-17</c:v>
                      </c:pt>
                      <c:pt idx="2">
                        <c:v>2017-18</c:v>
                      </c:pt>
                      <c:pt idx="3">
                        <c:v>2018-19</c:v>
                      </c:pt>
                      <c:pt idx="4">
                        <c:v>2019-20</c:v>
                      </c:pt>
                      <c:pt idx="5">
                        <c:v>2020-21</c:v>
                      </c:pt>
                    </c:strCache>
                  </c:strRef>
                </c:cat>
                <c:val>
                  <c:numRef>
                    <c:extLst xmlns:c15="http://schemas.microsoft.com/office/drawing/2012/chart">
                      <c:ext xmlns:c15="http://schemas.microsoft.com/office/drawing/2012/chart" uri="{02D57815-91ED-43cb-92C2-25804820EDAC}">
                        <c15:formulaRef>
                          <c15:sqref>'IS yealry'!$M$2:$M$7</c15:sqref>
                        </c15:formulaRef>
                      </c:ext>
                    </c:extLst>
                    <c:numCache>
                      <c:formatCode>0%</c:formatCode>
                      <c:ptCount val="6"/>
                      <c:pt idx="1">
                        <c:v>0.16796382668138285</c:v>
                      </c:pt>
                      <c:pt idx="2">
                        <c:v>0.17318103540655125</c:v>
                      </c:pt>
                      <c:pt idx="3">
                        <c:v>0.17392209162794339</c:v>
                      </c:pt>
                      <c:pt idx="4">
                        <c:v>0.19811733304330881</c:v>
                      </c:pt>
                      <c:pt idx="5">
                        <c:v>0.22448934259196662</c:v>
                      </c:pt>
                    </c:numCache>
                  </c:numRef>
                </c:val>
                <c:smooth val="0"/>
                <c:extLst xmlns:c15="http://schemas.microsoft.com/office/drawing/2012/chart">
                  <c:ext xmlns:c16="http://schemas.microsoft.com/office/drawing/2014/chart" uri="{C3380CC4-5D6E-409C-BE32-E72D297353CC}">
                    <c16:uniqueId val="{0000001A-91B8-4167-AA9C-4523B818CC32}"/>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'IS yealry'!$N$1</c15:sqref>
                        </c15:formulaRef>
                      </c:ext>
                    </c:extLst>
                    <c:strCache>
                      <c:ptCount val="1"/>
                      <c:pt idx="0">
                        <c:v>USA MS</c:v>
                      </c:pt>
                    </c:strCache>
                  </c:strRef>
                </c:tx>
                <c:spPr>
                  <a:ln w="28575" cap="rnd">
                    <a:solidFill>
                      <a:schemeClr val="accent1">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'IS yealry'!$A$2:$A$7</c15:sqref>
                        </c15:formulaRef>
                      </c:ext>
                    </c:extLst>
                    <c:strCache>
                      <c:ptCount val="6"/>
                      <c:pt idx="0">
                        <c:v>2015-16</c:v>
                      </c:pt>
                      <c:pt idx="1">
                        <c:v>2016-17</c:v>
                      </c:pt>
                      <c:pt idx="2">
                        <c:v>2017-18</c:v>
                      </c:pt>
                      <c:pt idx="3">
                        <c:v>2018-19</c:v>
                      </c:pt>
                      <c:pt idx="4">
                        <c:v>2019-20</c:v>
                      </c:pt>
                      <c:pt idx="5">
                        <c:v>2020-21</c:v>
                      </c:pt>
                    </c:strCache>
                  </c:strRef>
                </c:cat>
                <c:val>
                  <c:numRef>
                    <c:extLst xmlns:c15="http://schemas.microsoft.com/office/drawing/2012/chart">
                      <c:ext xmlns:c15="http://schemas.microsoft.com/office/drawing/2012/chart" uri="{02D57815-91ED-43cb-92C2-25804820EDAC}">
                        <c15:formulaRef>
                          <c15:sqref>'IS yealry'!$N$2:$N$7</c15:sqref>
                        </c15:formulaRef>
                      </c:ext>
                    </c:extLst>
                    <c:numCache>
                      <c:formatCode>0%</c:formatCode>
                      <c:ptCount val="6"/>
                      <c:pt idx="1">
                        <c:v>0.31139198442933269</c:v>
                      </c:pt>
                      <c:pt idx="2">
                        <c:v>0.27388346129639385</c:v>
                      </c:pt>
                      <c:pt idx="3">
                        <c:v>0.25692733240825461</c:v>
                      </c:pt>
                      <c:pt idx="4">
                        <c:v>0.12619125304185869</c:v>
                      </c:pt>
                      <c:pt idx="5">
                        <c:v>0.27581487884260647</c:v>
                      </c:pt>
                    </c:numCache>
                  </c:numRef>
                </c:val>
                <c:smooth val="0"/>
                <c:extLst xmlns:c15="http://schemas.microsoft.com/office/drawing/2012/chart">
                  <c:ext xmlns:c16="http://schemas.microsoft.com/office/drawing/2014/chart" uri="{C3380CC4-5D6E-409C-BE32-E72D297353CC}">
                    <c16:uniqueId val="{0000001B-91B8-4167-AA9C-4523B818CC32}"/>
                  </c:ext>
                </c:extLst>
              </c15:ser>
            </c15:filteredLineSeries>
          </c:ext>
        </c:extLst>
      </c:lineChart>
      <c:catAx>
        <c:axId val="367520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67519647"/>
        <c:crosses val="autoZero"/>
        <c:auto val="1"/>
        <c:lblAlgn val="ctr"/>
        <c:lblOffset val="100"/>
        <c:noMultiLvlLbl val="0"/>
      </c:catAx>
      <c:valAx>
        <c:axId val="367519647"/>
        <c:scaling>
          <c:orientation val="minMax"/>
          <c:min val="100000"/>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AU" sz="1200"/>
                  <a:t>Total IS Visa Granted (thousands)</a:t>
                </a:r>
              </a:p>
              <a:p>
                <a:pPr>
                  <a:defRPr sz="1200"/>
                </a:pPr>
                <a:endParaRPr lang="en-AU" sz="1200"/>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67520895"/>
        <c:crosses val="autoZero"/>
        <c:crossBetween val="between"/>
        <c:majorUnit val="25000"/>
        <c:dispUnits>
          <c:builtInUnit val="thousands"/>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9BA8B7"/>
      </a:solid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2400" b="0" i="0" u="none" strike="noStrike" kern="1200" spc="0" baseline="0">
                <a:solidFill>
                  <a:prstClr val="black">
                    <a:lumMod val="65000"/>
                    <a:lumOff val="35000"/>
                  </a:prstClr>
                </a:solidFill>
                <a:latin typeface="+mn-lt"/>
                <a:ea typeface="+mn-ea"/>
                <a:cs typeface="+mn-cs"/>
              </a:defRPr>
            </a:pPr>
            <a:r>
              <a:rPr lang="en-AU" sz="2400" b="0" i="0" u="none" strike="noStrike" kern="1200" spc="0" baseline="0" dirty="0">
                <a:solidFill>
                  <a:prstClr val="black">
                    <a:lumMod val="65000"/>
                    <a:lumOff val="35000"/>
                  </a:prstClr>
                </a:solidFill>
                <a:latin typeface="+mn-lt"/>
                <a:ea typeface="+mn-ea"/>
                <a:cs typeface="+mn-cs"/>
              </a:rPr>
              <a:t>Growth Rate </a:t>
            </a:r>
          </a:p>
        </c:rich>
      </c:tx>
      <c:overlay val="0"/>
      <c:spPr>
        <a:noFill/>
        <a:ln>
          <a:noFill/>
        </a:ln>
        <a:effectLst/>
      </c:spPr>
      <c:txPr>
        <a:bodyPr rot="0" spcFirstLastPara="1" vertOverflow="ellipsis" vert="horz" wrap="square" anchor="ctr" anchorCtr="1"/>
        <a:lstStyle/>
        <a:p>
          <a:pPr algn="ctr" rtl="0">
            <a:defRPr sz="2400"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manualLayout>
          <c:layoutTarget val="inner"/>
          <c:xMode val="edge"/>
          <c:yMode val="edge"/>
          <c:x val="4.3043354084829955E-2"/>
          <c:y val="9.0842813930266955E-2"/>
          <c:w val="0.89673605426601555"/>
          <c:h val="0.79708877792234056"/>
        </c:manualLayout>
      </c:layout>
      <c:lineChart>
        <c:grouping val="standard"/>
        <c:varyColors val="0"/>
        <c:ser>
          <c:idx val="1"/>
          <c:order val="1"/>
          <c:tx>
            <c:strRef>
              <c:f>'IS yealry'!$C$1</c:f>
              <c:strCache>
                <c:ptCount val="1"/>
                <c:pt idx="0">
                  <c:v>Australia </c:v>
                </c:pt>
              </c:strCache>
            </c:strRef>
          </c:tx>
          <c:spPr>
            <a:ln w="28575" cap="rnd">
              <a:solidFill>
                <a:srgbClr val="00B050"/>
              </a:solidFill>
              <a:round/>
            </a:ln>
            <a:effectLst/>
          </c:spPr>
          <c:marker>
            <c:symbol val="none"/>
          </c:marker>
          <c:dLbls>
            <c:dLbl>
              <c:idx val="1"/>
              <c:dLblPos val="l"/>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44F8-43C4-BCC7-9364877805F1}"/>
                </c:ext>
              </c:extLst>
            </c:dLbl>
            <c:dLbl>
              <c:idx val="5"/>
              <c:dLblPos val="b"/>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1-44F8-43C4-BCC7-9364877805F1}"/>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B050"/>
                    </a:solidFill>
                    <a:latin typeface="+mn-lt"/>
                    <a:ea typeface="+mn-ea"/>
                    <a:cs typeface="+mn-cs"/>
                  </a:defRPr>
                </a:pPr>
                <a:endParaRPr lang="en-US"/>
              </a:p>
            </c:txPr>
            <c:dLblPos val="l"/>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'IS yealry'!$A$2:$A$7</c:f>
              <c:strCache>
                <c:ptCount val="6"/>
                <c:pt idx="0">
                  <c:v>2015-16</c:v>
                </c:pt>
                <c:pt idx="1">
                  <c:v>2016-17</c:v>
                </c:pt>
                <c:pt idx="2">
                  <c:v>2017-18</c:v>
                </c:pt>
                <c:pt idx="3">
                  <c:v>2018-19</c:v>
                </c:pt>
                <c:pt idx="4">
                  <c:v>2019-20</c:v>
                </c:pt>
                <c:pt idx="5">
                  <c:v>2020-21</c:v>
                </c:pt>
              </c:strCache>
            </c:strRef>
          </c:cat>
          <c:val>
            <c:numRef>
              <c:f>'IS yealry'!$C$2:$C$7</c:f>
              <c:numCache>
                <c:formatCode>0%</c:formatCode>
                <c:ptCount val="6"/>
                <c:pt idx="1">
                  <c:v>0.10355643487911982</c:v>
                </c:pt>
                <c:pt idx="2">
                  <c:v>0.10277959974929672</c:v>
                </c:pt>
                <c:pt idx="3">
                  <c:v>7.256299366626838E-2</c:v>
                </c:pt>
                <c:pt idx="4">
                  <c:v>-0.16165445036501028</c:v>
                </c:pt>
                <c:pt idx="5">
                  <c:v>-0.31574707777699379</c:v>
                </c:pt>
              </c:numCache>
            </c:numRef>
          </c:val>
          <c:smooth val="0"/>
          <c:extLst>
            <c:ext xmlns:c16="http://schemas.microsoft.com/office/drawing/2014/chart" uri="{C3380CC4-5D6E-409C-BE32-E72D297353CC}">
              <c16:uniqueId val="{00000002-44F8-43C4-BCC7-9364877805F1}"/>
            </c:ext>
          </c:extLst>
        </c:ser>
        <c:ser>
          <c:idx val="3"/>
          <c:order val="3"/>
          <c:tx>
            <c:strRef>
              <c:f>'IS yealry'!$E$1</c:f>
              <c:strCache>
                <c:ptCount val="1"/>
                <c:pt idx="0">
                  <c:v>Canada </c:v>
                </c:pt>
              </c:strCache>
            </c:strRef>
          </c:tx>
          <c:spPr>
            <a:ln w="28575" cap="rnd">
              <a:solidFill>
                <a:srgbClr val="C00000"/>
              </a:solidFill>
              <a:round/>
            </a:ln>
            <a:effectLst/>
          </c:spPr>
          <c:marker>
            <c:symbol val="none"/>
          </c:marker>
          <c:dLbls>
            <c:dLbl>
              <c:idx val="1"/>
              <c:dLblPos val="t"/>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3-44F8-43C4-BCC7-9364877805F1}"/>
                </c:ext>
              </c:extLst>
            </c:dLbl>
            <c:dLbl>
              <c:idx val="5"/>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4-44F8-43C4-BCC7-9364877805F1}"/>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C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'IS yealry'!$A$2:$A$7</c:f>
              <c:strCache>
                <c:ptCount val="6"/>
                <c:pt idx="0">
                  <c:v>2015-16</c:v>
                </c:pt>
                <c:pt idx="1">
                  <c:v>2016-17</c:v>
                </c:pt>
                <c:pt idx="2">
                  <c:v>2017-18</c:v>
                </c:pt>
                <c:pt idx="3">
                  <c:v>2018-19</c:v>
                </c:pt>
                <c:pt idx="4">
                  <c:v>2019-20</c:v>
                </c:pt>
                <c:pt idx="5">
                  <c:v>2020-21</c:v>
                </c:pt>
              </c:strCache>
            </c:strRef>
          </c:cat>
          <c:val>
            <c:numRef>
              <c:f>'IS yealry'!$E$2:$E$7</c:f>
              <c:numCache>
                <c:formatCode>0%</c:formatCode>
                <c:ptCount val="6"/>
                <c:pt idx="1">
                  <c:v>0.19192932006508004</c:v>
                </c:pt>
                <c:pt idx="2">
                  <c:v>0.12507340920273638</c:v>
                </c:pt>
                <c:pt idx="3">
                  <c:v>0.13158303119224637</c:v>
                </c:pt>
                <c:pt idx="4">
                  <c:v>-0.36100236878194741</c:v>
                </c:pt>
                <c:pt idx="5">
                  <c:v>0.11074257618917548</c:v>
                </c:pt>
              </c:numCache>
            </c:numRef>
          </c:val>
          <c:smooth val="0"/>
          <c:extLst>
            <c:ext xmlns:c16="http://schemas.microsoft.com/office/drawing/2014/chart" uri="{C3380CC4-5D6E-409C-BE32-E72D297353CC}">
              <c16:uniqueId val="{00000005-44F8-43C4-BCC7-9364877805F1}"/>
            </c:ext>
          </c:extLst>
        </c:ser>
        <c:ser>
          <c:idx val="5"/>
          <c:order val="5"/>
          <c:tx>
            <c:strRef>
              <c:f>'IS yealry'!$G$1</c:f>
              <c:strCache>
                <c:ptCount val="1"/>
                <c:pt idx="0">
                  <c:v>UK </c:v>
                </c:pt>
              </c:strCache>
            </c:strRef>
          </c:tx>
          <c:spPr>
            <a:ln w="28575" cap="rnd">
              <a:solidFill>
                <a:schemeClr val="accent2"/>
              </a:solidFill>
              <a:round/>
            </a:ln>
            <a:effectLst/>
          </c:spPr>
          <c:marker>
            <c:symbol val="none"/>
          </c:marker>
          <c:dLbls>
            <c:dLbl>
              <c:idx val="2"/>
              <c:dLblPos val="t"/>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6-44F8-43C4-BCC7-9364877805F1}"/>
                </c:ext>
              </c:extLst>
            </c:dLbl>
            <c:dLbl>
              <c:idx val="5"/>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7-44F8-43C4-BCC7-9364877805F1}"/>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accent2"/>
                    </a:solidFill>
                    <a:latin typeface="+mn-lt"/>
                    <a:ea typeface="+mn-ea"/>
                    <a:cs typeface="+mn-cs"/>
                  </a:defRPr>
                </a:pPr>
                <a:endParaRPr lang="en-US"/>
              </a:p>
            </c:txPr>
            <c:dLblPos val="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'IS yealry'!$A$2:$A$7</c:f>
              <c:strCache>
                <c:ptCount val="6"/>
                <c:pt idx="0">
                  <c:v>2015-16</c:v>
                </c:pt>
                <c:pt idx="1">
                  <c:v>2016-17</c:v>
                </c:pt>
                <c:pt idx="2">
                  <c:v>2017-18</c:v>
                </c:pt>
                <c:pt idx="3">
                  <c:v>2018-19</c:v>
                </c:pt>
                <c:pt idx="4">
                  <c:v>2019-20</c:v>
                </c:pt>
                <c:pt idx="5">
                  <c:v>2020-21</c:v>
                </c:pt>
              </c:strCache>
            </c:strRef>
          </c:cat>
          <c:val>
            <c:numRef>
              <c:f>'IS yealry'!$G$2:$G$7</c:f>
              <c:numCache>
                <c:formatCode>General</c:formatCode>
                <c:ptCount val="6"/>
                <c:pt idx="2" formatCode="0%">
                  <c:v>8.099221826540802E-2</c:v>
                </c:pt>
                <c:pt idx="3" formatCode="0%">
                  <c:v>7.4318259065912523E-2</c:v>
                </c:pt>
                <c:pt idx="4" formatCode="0%">
                  <c:v>-0.29068593053488062</c:v>
                </c:pt>
                <c:pt idx="5" formatCode="0%">
                  <c:v>0.32919513938527517</c:v>
                </c:pt>
              </c:numCache>
            </c:numRef>
          </c:val>
          <c:smooth val="0"/>
          <c:extLst>
            <c:ext xmlns:c16="http://schemas.microsoft.com/office/drawing/2014/chart" uri="{C3380CC4-5D6E-409C-BE32-E72D297353CC}">
              <c16:uniqueId val="{00000008-44F8-43C4-BCC7-9364877805F1}"/>
            </c:ext>
          </c:extLst>
        </c:ser>
        <c:ser>
          <c:idx val="7"/>
          <c:order val="7"/>
          <c:tx>
            <c:strRef>
              <c:f>'IS yealry'!$I$1</c:f>
              <c:strCache>
                <c:ptCount val="1"/>
                <c:pt idx="0">
                  <c:v>USA </c:v>
                </c:pt>
              </c:strCache>
            </c:strRef>
          </c:tx>
          <c:spPr>
            <a:ln w="28575" cap="rnd">
              <a:solidFill>
                <a:schemeClr val="accent5"/>
              </a:solidFill>
              <a:round/>
            </a:ln>
            <a:effectLst/>
          </c:spPr>
          <c:marker>
            <c:symbol val="none"/>
          </c:marker>
          <c:dLbls>
            <c:dLbl>
              <c:idx val="2"/>
              <c:dLblPos val="l"/>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9-44F8-43C4-BCC7-9364877805F1}"/>
                </c:ext>
              </c:extLst>
            </c:dLbl>
            <c:dLbl>
              <c:idx val="3"/>
              <c:delete val="1"/>
              <c:extLst>
                <c:ext xmlns:c15="http://schemas.microsoft.com/office/drawing/2012/chart" uri="{CE6537A1-D6FC-4f65-9D91-7224C49458BB}"/>
                <c:ext xmlns:c16="http://schemas.microsoft.com/office/drawing/2014/chart" uri="{C3380CC4-5D6E-409C-BE32-E72D297353CC}">
                  <c16:uniqueId val="{0000000A-44F8-43C4-BCC7-9364877805F1}"/>
                </c:ext>
              </c:extLst>
            </c:dLbl>
            <c:dLbl>
              <c:idx val="4"/>
              <c:delete val="1"/>
              <c:extLst>
                <c:ext xmlns:c15="http://schemas.microsoft.com/office/drawing/2012/chart" uri="{CE6537A1-D6FC-4f65-9D91-7224C49458BB}"/>
                <c:ext xmlns:c16="http://schemas.microsoft.com/office/drawing/2014/chart" uri="{C3380CC4-5D6E-409C-BE32-E72D297353CC}">
                  <c16:uniqueId val="{0000000B-44F8-43C4-BCC7-9364877805F1}"/>
                </c:ext>
              </c:extLst>
            </c:dLbl>
            <c:dLbl>
              <c:idx val="5"/>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C-44F8-43C4-BCC7-9364877805F1}"/>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70C0"/>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'IS yealry'!$A$2:$A$7</c:f>
              <c:strCache>
                <c:ptCount val="6"/>
                <c:pt idx="0">
                  <c:v>2015-16</c:v>
                </c:pt>
                <c:pt idx="1">
                  <c:v>2016-17</c:v>
                </c:pt>
                <c:pt idx="2">
                  <c:v>2017-18</c:v>
                </c:pt>
                <c:pt idx="3">
                  <c:v>2018-19</c:v>
                </c:pt>
                <c:pt idx="4">
                  <c:v>2019-20</c:v>
                </c:pt>
                <c:pt idx="5">
                  <c:v>2020-21</c:v>
                </c:pt>
              </c:strCache>
            </c:strRef>
          </c:cat>
          <c:val>
            <c:numRef>
              <c:f>'IS yealry'!$I$2:$I$7</c:f>
              <c:numCache>
                <c:formatCode>General</c:formatCode>
                <c:ptCount val="6"/>
                <c:pt idx="2" formatCode="0%">
                  <c:v>-7.7861032133809988E-2</c:v>
                </c:pt>
                <c:pt idx="3" formatCode="0%">
                  <c:v>3.5130838263131357E-3</c:v>
                </c:pt>
                <c:pt idx="4" formatCode="0%">
                  <c:v>-0.69416316130520261</c:v>
                </c:pt>
                <c:pt idx="5" formatCode="0%">
                  <c:v>1.5639167945990107</c:v>
                </c:pt>
              </c:numCache>
            </c:numRef>
          </c:val>
          <c:smooth val="0"/>
          <c:extLst>
            <c:ext xmlns:c16="http://schemas.microsoft.com/office/drawing/2014/chart" uri="{C3380CC4-5D6E-409C-BE32-E72D297353CC}">
              <c16:uniqueId val="{0000000D-44F8-43C4-BCC7-9364877805F1}"/>
            </c:ext>
          </c:extLst>
        </c:ser>
        <c:dLbls>
          <c:showLegendKey val="0"/>
          <c:showVal val="0"/>
          <c:showCatName val="0"/>
          <c:showSerName val="0"/>
          <c:showPercent val="0"/>
          <c:showBubbleSize val="0"/>
        </c:dLbls>
        <c:smooth val="0"/>
        <c:axId val="2098747535"/>
        <c:axId val="2098748367"/>
        <c:extLst>
          <c:ext xmlns:c15="http://schemas.microsoft.com/office/drawing/2012/chart" uri="{02D57815-91ED-43cb-92C2-25804820EDAC}">
            <c15:filteredLineSeries>
              <c15:ser>
                <c:idx val="0"/>
                <c:order val="0"/>
                <c:tx>
                  <c:strRef>
                    <c:extLst>
                      <c:ext uri="{02D57815-91ED-43cb-92C2-25804820EDAC}">
                        <c15:formulaRef>
                          <c15:sqref>'IS yealry'!$B$1</c15:sqref>
                        </c15:formulaRef>
                      </c:ext>
                    </c:extLst>
                    <c:strCache>
                      <c:ptCount val="1"/>
                      <c:pt idx="0">
                        <c:v>Australia</c:v>
                      </c:pt>
                    </c:strCache>
                  </c:strRef>
                </c:tx>
                <c:spPr>
                  <a:ln w="28575" cap="rnd">
                    <a:solidFill>
                      <a:schemeClr val="accent1"/>
                    </a:solidFill>
                    <a:round/>
                  </a:ln>
                  <a:effectLst/>
                </c:spPr>
                <c:marker>
                  <c:symbol val="none"/>
                </c:marker>
                <c:cat>
                  <c:strRef>
                    <c:extLst>
                      <c:ext uri="{02D57815-91ED-43cb-92C2-25804820EDAC}">
                        <c15:formulaRef>
                          <c15:sqref>'IS yealry'!$A$2:$A$7</c15:sqref>
                        </c15:formulaRef>
                      </c:ext>
                    </c:extLst>
                    <c:strCache>
                      <c:ptCount val="6"/>
                      <c:pt idx="0">
                        <c:v>2015-16</c:v>
                      </c:pt>
                      <c:pt idx="1">
                        <c:v>2016-17</c:v>
                      </c:pt>
                      <c:pt idx="2">
                        <c:v>2017-18</c:v>
                      </c:pt>
                      <c:pt idx="3">
                        <c:v>2018-19</c:v>
                      </c:pt>
                      <c:pt idx="4">
                        <c:v>2019-20</c:v>
                      </c:pt>
                      <c:pt idx="5">
                        <c:v>2020-21</c:v>
                      </c:pt>
                    </c:strCache>
                  </c:strRef>
                </c:cat>
                <c:val>
                  <c:numRef>
                    <c:extLst>
                      <c:ext uri="{02D57815-91ED-43cb-92C2-25804820EDAC}">
                        <c15:formulaRef>
                          <c15:sqref>'IS yealry'!$B$2:$B$7</c15:sqref>
                        </c15:formulaRef>
                      </c:ext>
                    </c:extLst>
                    <c:numCache>
                      <c:formatCode>#,##0</c:formatCode>
                      <c:ptCount val="6"/>
                      <c:pt idx="0">
                        <c:v>310845</c:v>
                      </c:pt>
                      <c:pt idx="1">
                        <c:v>343035</c:v>
                      </c:pt>
                      <c:pt idx="2">
                        <c:v>378292</c:v>
                      </c:pt>
                      <c:pt idx="3">
                        <c:v>405742</c:v>
                      </c:pt>
                      <c:pt idx="4">
                        <c:v>340152</c:v>
                      </c:pt>
                      <c:pt idx="5">
                        <c:v>232750</c:v>
                      </c:pt>
                    </c:numCache>
                  </c:numRef>
                </c:val>
                <c:smooth val="0"/>
                <c:extLst>
                  <c:ext xmlns:c16="http://schemas.microsoft.com/office/drawing/2014/chart" uri="{C3380CC4-5D6E-409C-BE32-E72D297353CC}">
                    <c16:uniqueId val="{0000000E-44F8-43C4-BCC7-9364877805F1}"/>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'IS yealry'!$D$1</c15:sqref>
                        </c15:formulaRef>
                      </c:ext>
                    </c:extLst>
                    <c:strCache>
                      <c:ptCount val="1"/>
                      <c:pt idx="0">
                        <c:v>Canada</c:v>
                      </c:pt>
                    </c:strCache>
                  </c:strRef>
                </c:tx>
                <c:spPr>
                  <a:ln w="28575" cap="rnd">
                    <a:solidFill>
                      <a:schemeClr val="accent3"/>
                    </a:solidFill>
                    <a:round/>
                  </a:ln>
                  <a:effectLst/>
                </c:spPr>
                <c:marker>
                  <c:symbol val="none"/>
                </c:marker>
                <c:cat>
                  <c:strRef>
                    <c:extLst xmlns:c15="http://schemas.microsoft.com/office/drawing/2012/chart">
                      <c:ext xmlns:c15="http://schemas.microsoft.com/office/drawing/2012/chart" uri="{02D57815-91ED-43cb-92C2-25804820EDAC}">
                        <c15:formulaRef>
                          <c15:sqref>'IS yealry'!$A$2:$A$7</c15:sqref>
                        </c15:formulaRef>
                      </c:ext>
                    </c:extLst>
                    <c:strCache>
                      <c:ptCount val="6"/>
                      <c:pt idx="0">
                        <c:v>2015-16</c:v>
                      </c:pt>
                      <c:pt idx="1">
                        <c:v>2016-17</c:v>
                      </c:pt>
                      <c:pt idx="2">
                        <c:v>2017-18</c:v>
                      </c:pt>
                      <c:pt idx="3">
                        <c:v>2018-19</c:v>
                      </c:pt>
                      <c:pt idx="4">
                        <c:v>2019-20</c:v>
                      </c:pt>
                      <c:pt idx="5">
                        <c:v>2020-21</c:v>
                      </c:pt>
                    </c:strCache>
                  </c:strRef>
                </c:cat>
                <c:val>
                  <c:numRef>
                    <c:extLst xmlns:c15="http://schemas.microsoft.com/office/drawing/2012/chart">
                      <c:ext xmlns:c15="http://schemas.microsoft.com/office/drawing/2012/chart" uri="{02D57815-91ED-43cb-92C2-25804820EDAC}">
                        <c15:formulaRef>
                          <c15:sqref>'IS yealry'!$D$2:$D$7</c15:sqref>
                        </c15:formulaRef>
                      </c:ext>
                    </c:extLst>
                    <c:numCache>
                      <c:formatCode>_-* #,##0_-;\-* #,##0_-;_-* "-"??_-;_-@_-</c:formatCode>
                      <c:ptCount val="6"/>
                      <c:pt idx="0">
                        <c:v>264290</c:v>
                      </c:pt>
                      <c:pt idx="1">
                        <c:v>315015</c:v>
                      </c:pt>
                      <c:pt idx="2">
                        <c:v>354415</c:v>
                      </c:pt>
                      <c:pt idx="3">
                        <c:v>401050</c:v>
                      </c:pt>
                      <c:pt idx="4">
                        <c:v>256270</c:v>
                      </c:pt>
                      <c:pt idx="5">
                        <c:v>284650</c:v>
                      </c:pt>
                    </c:numCache>
                  </c:numRef>
                </c:val>
                <c:smooth val="0"/>
                <c:extLst xmlns:c15="http://schemas.microsoft.com/office/drawing/2012/chart">
                  <c:ext xmlns:c16="http://schemas.microsoft.com/office/drawing/2014/chart" uri="{C3380CC4-5D6E-409C-BE32-E72D297353CC}">
                    <c16:uniqueId val="{0000000F-44F8-43C4-BCC7-9364877805F1}"/>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'IS yealry'!$F$1</c15:sqref>
                        </c15:formulaRef>
                      </c:ext>
                    </c:extLst>
                    <c:strCache>
                      <c:ptCount val="1"/>
                      <c:pt idx="0">
                        <c:v>UK</c:v>
                      </c:pt>
                    </c:strCache>
                  </c:strRef>
                </c:tx>
                <c:spPr>
                  <a:ln w="28575" cap="rnd">
                    <a:solidFill>
                      <a:schemeClr val="accent5"/>
                    </a:solidFill>
                    <a:round/>
                  </a:ln>
                  <a:effectLst/>
                </c:spPr>
                <c:marker>
                  <c:symbol val="none"/>
                </c:marker>
                <c:cat>
                  <c:strRef>
                    <c:extLst xmlns:c15="http://schemas.microsoft.com/office/drawing/2012/chart">
                      <c:ext xmlns:c15="http://schemas.microsoft.com/office/drawing/2012/chart" uri="{02D57815-91ED-43cb-92C2-25804820EDAC}">
                        <c15:formulaRef>
                          <c15:sqref>'IS yealry'!$A$2:$A$7</c15:sqref>
                        </c15:formulaRef>
                      </c:ext>
                    </c:extLst>
                    <c:strCache>
                      <c:ptCount val="6"/>
                      <c:pt idx="0">
                        <c:v>2015-16</c:v>
                      </c:pt>
                      <c:pt idx="1">
                        <c:v>2016-17</c:v>
                      </c:pt>
                      <c:pt idx="2">
                        <c:v>2017-18</c:v>
                      </c:pt>
                      <c:pt idx="3">
                        <c:v>2018-19</c:v>
                      </c:pt>
                      <c:pt idx="4">
                        <c:v>2019-20</c:v>
                      </c:pt>
                      <c:pt idx="5">
                        <c:v>2020-21</c:v>
                      </c:pt>
                    </c:strCache>
                  </c:strRef>
                </c:cat>
                <c:val>
                  <c:numRef>
                    <c:extLst xmlns:c15="http://schemas.microsoft.com/office/drawing/2012/chart">
                      <c:ext xmlns:c15="http://schemas.microsoft.com/office/drawing/2012/chart" uri="{02D57815-91ED-43cb-92C2-25804820EDAC}">
                        <c15:formulaRef>
                          <c15:sqref>'IS yealry'!$F$2:$F$7</c15:sqref>
                        </c15:formulaRef>
                      </c:ext>
                    </c:extLst>
                    <c:numCache>
                      <c:formatCode>General</c:formatCode>
                      <c:ptCount val="6"/>
                      <c:pt idx="1">
                        <c:v>212292</c:v>
                      </c:pt>
                      <c:pt idx="2">
                        <c:v>229486</c:v>
                      </c:pt>
                      <c:pt idx="3">
                        <c:v>246541</c:v>
                      </c:pt>
                      <c:pt idx="4">
                        <c:v>174875</c:v>
                      </c:pt>
                      <c:pt idx="5">
                        <c:v>232443</c:v>
                      </c:pt>
                    </c:numCache>
                  </c:numRef>
                </c:val>
                <c:smooth val="0"/>
                <c:extLst xmlns:c15="http://schemas.microsoft.com/office/drawing/2012/chart">
                  <c:ext xmlns:c16="http://schemas.microsoft.com/office/drawing/2014/chart" uri="{C3380CC4-5D6E-409C-BE32-E72D297353CC}">
                    <c16:uniqueId val="{00000010-44F8-43C4-BCC7-9364877805F1}"/>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'IS yealry'!$H$1</c15:sqref>
                        </c15:formulaRef>
                      </c:ext>
                    </c:extLst>
                    <c:strCache>
                      <c:ptCount val="1"/>
                      <c:pt idx="0">
                        <c:v>USA</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'IS yealry'!$A$2:$A$7</c15:sqref>
                        </c15:formulaRef>
                      </c:ext>
                    </c:extLst>
                    <c:strCache>
                      <c:ptCount val="6"/>
                      <c:pt idx="0">
                        <c:v>2015-16</c:v>
                      </c:pt>
                      <c:pt idx="1">
                        <c:v>2016-17</c:v>
                      </c:pt>
                      <c:pt idx="2">
                        <c:v>2017-18</c:v>
                      </c:pt>
                      <c:pt idx="3">
                        <c:v>2018-19</c:v>
                      </c:pt>
                      <c:pt idx="4">
                        <c:v>2019-20</c:v>
                      </c:pt>
                      <c:pt idx="5">
                        <c:v>2020-21</c:v>
                      </c:pt>
                    </c:strCache>
                  </c:strRef>
                </c:cat>
                <c:val>
                  <c:numRef>
                    <c:extLst xmlns:c15="http://schemas.microsoft.com/office/drawing/2012/chart">
                      <c:ext xmlns:c15="http://schemas.microsoft.com/office/drawing/2012/chart" uri="{02D57815-91ED-43cb-92C2-25804820EDAC}">
                        <c15:formulaRef>
                          <c15:sqref>'IS yealry'!$H$2:$H$7</c15:sqref>
                        </c15:formulaRef>
                      </c:ext>
                    </c:extLst>
                    <c:numCache>
                      <c:formatCode>_-* #,##0_-;\-* #,##0_-;_-* "-"??_-;_-@_-</c:formatCode>
                      <c:ptCount val="6"/>
                      <c:pt idx="1">
                        <c:v>393573</c:v>
                      </c:pt>
                      <c:pt idx="2">
                        <c:v>362929</c:v>
                      </c:pt>
                      <c:pt idx="3">
                        <c:v>364204</c:v>
                      </c:pt>
                      <c:pt idx="4">
                        <c:v>111387</c:v>
                      </c:pt>
                      <c:pt idx="5">
                        <c:v>285587</c:v>
                      </c:pt>
                    </c:numCache>
                  </c:numRef>
                </c:val>
                <c:smooth val="0"/>
                <c:extLst xmlns:c15="http://schemas.microsoft.com/office/drawing/2012/chart">
                  <c:ext xmlns:c16="http://schemas.microsoft.com/office/drawing/2014/chart" uri="{C3380CC4-5D6E-409C-BE32-E72D297353CC}">
                    <c16:uniqueId val="{00000011-44F8-43C4-BCC7-9364877805F1}"/>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'IS yealry'!$J$1</c15:sqref>
                        </c15:formulaRef>
                      </c:ext>
                    </c:extLst>
                    <c:strCache>
                      <c:ptCount val="1"/>
                      <c:pt idx="0">
                        <c:v>Total</c:v>
                      </c:pt>
                    </c:strCache>
                  </c:strRef>
                </c:tx>
                <c:spPr>
                  <a:ln w="28575" cap="rnd">
                    <a:solidFill>
                      <a:schemeClr val="accent3">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'IS yealry'!$A$2:$A$7</c15:sqref>
                        </c15:formulaRef>
                      </c:ext>
                    </c:extLst>
                    <c:strCache>
                      <c:ptCount val="6"/>
                      <c:pt idx="0">
                        <c:v>2015-16</c:v>
                      </c:pt>
                      <c:pt idx="1">
                        <c:v>2016-17</c:v>
                      </c:pt>
                      <c:pt idx="2">
                        <c:v>2017-18</c:v>
                      </c:pt>
                      <c:pt idx="3">
                        <c:v>2018-19</c:v>
                      </c:pt>
                      <c:pt idx="4">
                        <c:v>2019-20</c:v>
                      </c:pt>
                      <c:pt idx="5">
                        <c:v>2020-21</c:v>
                      </c:pt>
                    </c:strCache>
                  </c:strRef>
                </c:cat>
                <c:val>
                  <c:numRef>
                    <c:extLst xmlns:c15="http://schemas.microsoft.com/office/drawing/2012/chart">
                      <c:ext xmlns:c15="http://schemas.microsoft.com/office/drawing/2012/chart" uri="{02D57815-91ED-43cb-92C2-25804820EDAC}">
                        <c15:formulaRef>
                          <c15:sqref>'IS yealry'!$J$2:$J$7</c15:sqref>
                        </c15:formulaRef>
                      </c:ext>
                    </c:extLst>
                    <c:numCache>
                      <c:formatCode>_-* #,##0_-;\-* #,##0_-;_-* "-"??_-;_-@_-</c:formatCode>
                      <c:ptCount val="6"/>
                      <c:pt idx="1">
                        <c:v>1263915</c:v>
                      </c:pt>
                      <c:pt idx="2">
                        <c:v>1325122</c:v>
                      </c:pt>
                      <c:pt idx="3">
                        <c:v>1417537</c:v>
                      </c:pt>
                      <c:pt idx="4">
                        <c:v>882684</c:v>
                      </c:pt>
                      <c:pt idx="5">
                        <c:v>1035430</c:v>
                      </c:pt>
                    </c:numCache>
                  </c:numRef>
                </c:val>
                <c:smooth val="0"/>
                <c:extLst xmlns:c15="http://schemas.microsoft.com/office/drawing/2012/chart">
                  <c:ext xmlns:c16="http://schemas.microsoft.com/office/drawing/2014/chart" uri="{C3380CC4-5D6E-409C-BE32-E72D297353CC}">
                    <c16:uniqueId val="{00000012-44F8-43C4-BCC7-9364877805F1}"/>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'IS yealry'!$K$1</c15:sqref>
                        </c15:formulaRef>
                      </c:ext>
                    </c:extLst>
                    <c:strCache>
                      <c:ptCount val="1"/>
                      <c:pt idx="0">
                        <c:v>Aus MS</c:v>
                      </c:pt>
                    </c:strCache>
                  </c:strRef>
                </c:tx>
                <c:spPr>
                  <a:ln w="28575" cap="rnd">
                    <a:solidFill>
                      <a:schemeClr val="accent4">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'IS yealry'!$A$2:$A$7</c15:sqref>
                        </c15:formulaRef>
                      </c:ext>
                    </c:extLst>
                    <c:strCache>
                      <c:ptCount val="6"/>
                      <c:pt idx="0">
                        <c:v>2015-16</c:v>
                      </c:pt>
                      <c:pt idx="1">
                        <c:v>2016-17</c:v>
                      </c:pt>
                      <c:pt idx="2">
                        <c:v>2017-18</c:v>
                      </c:pt>
                      <c:pt idx="3">
                        <c:v>2018-19</c:v>
                      </c:pt>
                      <c:pt idx="4">
                        <c:v>2019-20</c:v>
                      </c:pt>
                      <c:pt idx="5">
                        <c:v>2020-21</c:v>
                      </c:pt>
                    </c:strCache>
                  </c:strRef>
                </c:cat>
                <c:val>
                  <c:numRef>
                    <c:extLst xmlns:c15="http://schemas.microsoft.com/office/drawing/2012/chart">
                      <c:ext xmlns:c15="http://schemas.microsoft.com/office/drawing/2012/chart" uri="{02D57815-91ED-43cb-92C2-25804820EDAC}">
                        <c15:formulaRef>
                          <c15:sqref>'IS yealry'!$K$2:$K$7</c15:sqref>
                        </c15:formulaRef>
                      </c:ext>
                    </c:extLst>
                    <c:numCache>
                      <c:formatCode>0%</c:formatCode>
                      <c:ptCount val="6"/>
                      <c:pt idx="1">
                        <c:v>0.2714067006088226</c:v>
                      </c:pt>
                      <c:pt idx="2">
                        <c:v>0.2854771107867804</c:v>
                      </c:pt>
                      <c:pt idx="3">
                        <c:v>0.28623027123806999</c:v>
                      </c:pt>
                      <c:pt idx="4">
                        <c:v>0.38536101254809196</c:v>
                      </c:pt>
                      <c:pt idx="5">
                        <c:v>0.22478583776788388</c:v>
                      </c:pt>
                    </c:numCache>
                  </c:numRef>
                </c:val>
                <c:smooth val="0"/>
                <c:extLst xmlns:c15="http://schemas.microsoft.com/office/drawing/2012/chart">
                  <c:ext xmlns:c16="http://schemas.microsoft.com/office/drawing/2014/chart" uri="{C3380CC4-5D6E-409C-BE32-E72D297353CC}">
                    <c16:uniqueId val="{00000013-44F8-43C4-BCC7-9364877805F1}"/>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'IS yealry'!$L$1</c15:sqref>
                        </c15:formulaRef>
                      </c:ext>
                    </c:extLst>
                    <c:strCache>
                      <c:ptCount val="1"/>
                      <c:pt idx="0">
                        <c:v>Canada MS</c:v>
                      </c:pt>
                    </c:strCache>
                  </c:strRef>
                </c:tx>
                <c:spPr>
                  <a:ln w="28575" cap="rnd">
                    <a:solidFill>
                      <a:schemeClr val="accent5">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'IS yealry'!$A$2:$A$7</c15:sqref>
                        </c15:formulaRef>
                      </c:ext>
                    </c:extLst>
                    <c:strCache>
                      <c:ptCount val="6"/>
                      <c:pt idx="0">
                        <c:v>2015-16</c:v>
                      </c:pt>
                      <c:pt idx="1">
                        <c:v>2016-17</c:v>
                      </c:pt>
                      <c:pt idx="2">
                        <c:v>2017-18</c:v>
                      </c:pt>
                      <c:pt idx="3">
                        <c:v>2018-19</c:v>
                      </c:pt>
                      <c:pt idx="4">
                        <c:v>2019-20</c:v>
                      </c:pt>
                      <c:pt idx="5">
                        <c:v>2020-21</c:v>
                      </c:pt>
                    </c:strCache>
                  </c:strRef>
                </c:cat>
                <c:val>
                  <c:numRef>
                    <c:extLst xmlns:c15="http://schemas.microsoft.com/office/drawing/2012/chart">
                      <c:ext xmlns:c15="http://schemas.microsoft.com/office/drawing/2012/chart" uri="{02D57815-91ED-43cb-92C2-25804820EDAC}">
                        <c15:formulaRef>
                          <c15:sqref>'IS yealry'!$L$2:$L$7</c15:sqref>
                        </c15:formulaRef>
                      </c:ext>
                    </c:extLst>
                    <c:numCache>
                      <c:formatCode>0%</c:formatCode>
                      <c:ptCount val="6"/>
                      <c:pt idx="1">
                        <c:v>0.24923748828046191</c:v>
                      </c:pt>
                      <c:pt idx="2">
                        <c:v>0.26745839251027453</c:v>
                      </c:pt>
                      <c:pt idx="3">
                        <c:v>0.28292030472573204</c:v>
                      </c:pt>
                      <c:pt idx="4">
                        <c:v>0.29033040136674054</c:v>
                      </c:pt>
                      <c:pt idx="5">
                        <c:v>0.27490994079754305</c:v>
                      </c:pt>
                    </c:numCache>
                  </c:numRef>
                </c:val>
                <c:smooth val="0"/>
                <c:extLst xmlns:c15="http://schemas.microsoft.com/office/drawing/2012/chart">
                  <c:ext xmlns:c16="http://schemas.microsoft.com/office/drawing/2014/chart" uri="{C3380CC4-5D6E-409C-BE32-E72D297353CC}">
                    <c16:uniqueId val="{00000014-44F8-43C4-BCC7-9364877805F1}"/>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'IS yealry'!$M$1</c15:sqref>
                        </c15:formulaRef>
                      </c:ext>
                    </c:extLst>
                    <c:strCache>
                      <c:ptCount val="1"/>
                      <c:pt idx="0">
                        <c:v>UK MS</c:v>
                      </c:pt>
                    </c:strCache>
                  </c:strRef>
                </c:tx>
                <c:spPr>
                  <a:ln w="28575" cap="rnd">
                    <a:solidFill>
                      <a:schemeClr val="accent6">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'IS yealry'!$A$2:$A$7</c15:sqref>
                        </c15:formulaRef>
                      </c:ext>
                    </c:extLst>
                    <c:strCache>
                      <c:ptCount val="6"/>
                      <c:pt idx="0">
                        <c:v>2015-16</c:v>
                      </c:pt>
                      <c:pt idx="1">
                        <c:v>2016-17</c:v>
                      </c:pt>
                      <c:pt idx="2">
                        <c:v>2017-18</c:v>
                      </c:pt>
                      <c:pt idx="3">
                        <c:v>2018-19</c:v>
                      </c:pt>
                      <c:pt idx="4">
                        <c:v>2019-20</c:v>
                      </c:pt>
                      <c:pt idx="5">
                        <c:v>2020-21</c:v>
                      </c:pt>
                    </c:strCache>
                  </c:strRef>
                </c:cat>
                <c:val>
                  <c:numRef>
                    <c:extLst xmlns:c15="http://schemas.microsoft.com/office/drawing/2012/chart">
                      <c:ext xmlns:c15="http://schemas.microsoft.com/office/drawing/2012/chart" uri="{02D57815-91ED-43cb-92C2-25804820EDAC}">
                        <c15:formulaRef>
                          <c15:sqref>'IS yealry'!$M$2:$M$7</c15:sqref>
                        </c15:formulaRef>
                      </c:ext>
                    </c:extLst>
                    <c:numCache>
                      <c:formatCode>0%</c:formatCode>
                      <c:ptCount val="6"/>
                      <c:pt idx="1">
                        <c:v>0.16796382668138285</c:v>
                      </c:pt>
                      <c:pt idx="2">
                        <c:v>0.17318103540655125</c:v>
                      </c:pt>
                      <c:pt idx="3">
                        <c:v>0.17392209162794339</c:v>
                      </c:pt>
                      <c:pt idx="4">
                        <c:v>0.19811733304330881</c:v>
                      </c:pt>
                      <c:pt idx="5">
                        <c:v>0.22448934259196662</c:v>
                      </c:pt>
                    </c:numCache>
                  </c:numRef>
                </c:val>
                <c:smooth val="0"/>
                <c:extLst xmlns:c15="http://schemas.microsoft.com/office/drawing/2012/chart">
                  <c:ext xmlns:c16="http://schemas.microsoft.com/office/drawing/2014/chart" uri="{C3380CC4-5D6E-409C-BE32-E72D297353CC}">
                    <c16:uniqueId val="{00000015-44F8-43C4-BCC7-9364877805F1}"/>
                  </c:ext>
                </c:extLst>
              </c15:ser>
            </c15:filteredLineSeries>
            <c15:filteredLineSeries>
              <c15:ser>
                <c:idx val="12"/>
                <c:order val="12"/>
                <c:tx>
                  <c:strRef>
                    <c:extLst xmlns:c15="http://schemas.microsoft.com/office/drawing/2012/chart">
                      <c:ext xmlns:c15="http://schemas.microsoft.com/office/drawing/2012/chart" uri="{02D57815-91ED-43cb-92C2-25804820EDAC}">
                        <c15:formulaRef>
                          <c15:sqref>'IS yealry'!$N$1</c15:sqref>
                        </c15:formulaRef>
                      </c:ext>
                    </c:extLst>
                    <c:strCache>
                      <c:ptCount val="1"/>
                      <c:pt idx="0">
                        <c:v>USA MS</c:v>
                      </c:pt>
                    </c:strCache>
                  </c:strRef>
                </c:tx>
                <c:spPr>
                  <a:ln w="28575" cap="rnd">
                    <a:solidFill>
                      <a:schemeClr val="accent1">
                        <a:lumMod val="80000"/>
                        <a:lumOff val="20000"/>
                      </a:schemeClr>
                    </a:solidFill>
                    <a:round/>
                  </a:ln>
                  <a:effectLst/>
                </c:spPr>
                <c:marker>
                  <c:symbol val="none"/>
                </c:marker>
                <c:cat>
                  <c:strRef>
                    <c:extLst xmlns:c15="http://schemas.microsoft.com/office/drawing/2012/chart">
                      <c:ext xmlns:c15="http://schemas.microsoft.com/office/drawing/2012/chart" uri="{02D57815-91ED-43cb-92C2-25804820EDAC}">
                        <c15:formulaRef>
                          <c15:sqref>'IS yealry'!$A$2:$A$7</c15:sqref>
                        </c15:formulaRef>
                      </c:ext>
                    </c:extLst>
                    <c:strCache>
                      <c:ptCount val="6"/>
                      <c:pt idx="0">
                        <c:v>2015-16</c:v>
                      </c:pt>
                      <c:pt idx="1">
                        <c:v>2016-17</c:v>
                      </c:pt>
                      <c:pt idx="2">
                        <c:v>2017-18</c:v>
                      </c:pt>
                      <c:pt idx="3">
                        <c:v>2018-19</c:v>
                      </c:pt>
                      <c:pt idx="4">
                        <c:v>2019-20</c:v>
                      </c:pt>
                      <c:pt idx="5">
                        <c:v>2020-21</c:v>
                      </c:pt>
                    </c:strCache>
                  </c:strRef>
                </c:cat>
                <c:val>
                  <c:numRef>
                    <c:extLst xmlns:c15="http://schemas.microsoft.com/office/drawing/2012/chart">
                      <c:ext xmlns:c15="http://schemas.microsoft.com/office/drawing/2012/chart" uri="{02D57815-91ED-43cb-92C2-25804820EDAC}">
                        <c15:formulaRef>
                          <c15:sqref>'IS yealry'!$N$2:$N$7</c15:sqref>
                        </c15:formulaRef>
                      </c:ext>
                    </c:extLst>
                    <c:numCache>
                      <c:formatCode>0%</c:formatCode>
                      <c:ptCount val="6"/>
                      <c:pt idx="1">
                        <c:v>0.31139198442933269</c:v>
                      </c:pt>
                      <c:pt idx="2">
                        <c:v>0.27388346129639385</c:v>
                      </c:pt>
                      <c:pt idx="3">
                        <c:v>0.25692733240825461</c:v>
                      </c:pt>
                      <c:pt idx="4">
                        <c:v>0.12619125304185869</c:v>
                      </c:pt>
                      <c:pt idx="5">
                        <c:v>0.27581487884260647</c:v>
                      </c:pt>
                    </c:numCache>
                  </c:numRef>
                </c:val>
                <c:smooth val="0"/>
                <c:extLst xmlns:c15="http://schemas.microsoft.com/office/drawing/2012/chart">
                  <c:ext xmlns:c16="http://schemas.microsoft.com/office/drawing/2014/chart" uri="{C3380CC4-5D6E-409C-BE32-E72D297353CC}">
                    <c16:uniqueId val="{00000016-44F8-43C4-BCC7-9364877805F1}"/>
                  </c:ext>
                </c:extLst>
              </c15:ser>
            </c15:filteredLineSeries>
          </c:ext>
        </c:extLst>
      </c:lineChart>
      <c:catAx>
        <c:axId val="2098747535"/>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0" spcFirstLastPara="1" vertOverflow="ellipsis" wrap="square" anchor="t" anchorCtr="0"/>
          <a:lstStyle/>
          <a:p>
            <a:pPr>
              <a:defRPr sz="1400" b="0" i="0" u="none" strike="noStrike" kern="1200" baseline="0">
                <a:solidFill>
                  <a:schemeClr val="tx1">
                    <a:lumMod val="65000"/>
                    <a:lumOff val="35000"/>
                  </a:schemeClr>
                </a:solidFill>
                <a:latin typeface="+mn-lt"/>
                <a:ea typeface="+mn-ea"/>
                <a:cs typeface="+mn-cs"/>
              </a:defRPr>
            </a:pPr>
            <a:endParaRPr lang="en-US"/>
          </a:p>
        </c:txPr>
        <c:crossAx val="2098748367"/>
        <c:crosses val="autoZero"/>
        <c:auto val="1"/>
        <c:lblAlgn val="ctr"/>
        <c:lblOffset val="100"/>
        <c:noMultiLvlLbl val="0"/>
      </c:catAx>
      <c:valAx>
        <c:axId val="2098748367"/>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987475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9BA8B7"/>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AU" sz="2400"/>
              <a:t>Market Share</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5943179040533952E-2"/>
          <c:y val="0.13193483887235527"/>
          <c:w val="0.90511171815953195"/>
          <c:h val="0.77872658013710583"/>
        </c:manualLayout>
      </c:layout>
      <c:lineChart>
        <c:grouping val="standard"/>
        <c:varyColors val="0"/>
        <c:ser>
          <c:idx val="9"/>
          <c:order val="9"/>
          <c:tx>
            <c:strRef>
              <c:f>'IS yealry'!$K$1</c:f>
              <c:strCache>
                <c:ptCount val="1"/>
                <c:pt idx="0">
                  <c:v>Australia  </c:v>
                </c:pt>
              </c:strCache>
            </c:strRef>
          </c:tx>
          <c:spPr>
            <a:ln w="28575" cap="rnd">
              <a:solidFill>
                <a:schemeClr val="accent6"/>
              </a:solidFill>
              <a:round/>
            </a:ln>
            <a:effectLst/>
          </c:spPr>
          <c:marker>
            <c:symbol val="none"/>
          </c:marker>
          <c:dLbls>
            <c:dLbl>
              <c:idx val="0"/>
              <c:dLblPos val="l"/>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5902-489C-BC5E-152ED73EDCB5}"/>
                </c:ext>
              </c:extLst>
            </c:dLbl>
            <c:dLbl>
              <c:idx val="1"/>
              <c:delete val="1"/>
              <c:extLst>
                <c:ext xmlns:c15="http://schemas.microsoft.com/office/drawing/2012/chart" uri="{CE6537A1-D6FC-4f65-9D91-7224C49458BB}"/>
                <c:ext xmlns:c16="http://schemas.microsoft.com/office/drawing/2014/chart" uri="{C3380CC4-5D6E-409C-BE32-E72D297353CC}">
                  <c16:uniqueId val="{00000001-5902-489C-BC5E-152ED73EDCB5}"/>
                </c:ext>
              </c:extLst>
            </c:dLbl>
            <c:dLbl>
              <c:idx val="2"/>
              <c:delete val="1"/>
              <c:extLst>
                <c:ext xmlns:c15="http://schemas.microsoft.com/office/drawing/2012/chart" uri="{CE6537A1-D6FC-4f65-9D91-7224C49458BB}"/>
                <c:ext xmlns:c16="http://schemas.microsoft.com/office/drawing/2014/chart" uri="{C3380CC4-5D6E-409C-BE32-E72D297353CC}">
                  <c16:uniqueId val="{00000002-5902-489C-BC5E-152ED73EDCB5}"/>
                </c:ext>
              </c:extLst>
            </c:dLbl>
            <c:dLbl>
              <c:idx val="4"/>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3-5902-489C-BC5E-152ED73EDCB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accent6"/>
                    </a:solidFill>
                    <a:latin typeface="+mn-lt"/>
                    <a:ea typeface="+mn-ea"/>
                    <a:cs typeface="+mn-cs"/>
                  </a:defRPr>
                </a:pPr>
                <a:endParaRPr lang="en-US"/>
              </a:p>
            </c:txPr>
            <c:dLblPos val="t"/>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'IS yealry'!$A$3:$A$7</c:f>
              <c:strCache>
                <c:ptCount val="5"/>
                <c:pt idx="0">
                  <c:v>2016-17</c:v>
                </c:pt>
                <c:pt idx="1">
                  <c:v>2017-18</c:v>
                </c:pt>
                <c:pt idx="2">
                  <c:v>2018-19</c:v>
                </c:pt>
                <c:pt idx="3">
                  <c:v>2019-20</c:v>
                </c:pt>
                <c:pt idx="4">
                  <c:v>2020-21</c:v>
                </c:pt>
              </c:strCache>
            </c:strRef>
          </c:cat>
          <c:val>
            <c:numRef>
              <c:f>'IS yealry'!$K$3:$K$7</c:f>
              <c:numCache>
                <c:formatCode>0%</c:formatCode>
                <c:ptCount val="5"/>
                <c:pt idx="0">
                  <c:v>0.2714067006088226</c:v>
                </c:pt>
                <c:pt idx="1">
                  <c:v>0.2854771107867804</c:v>
                </c:pt>
                <c:pt idx="2">
                  <c:v>0.28623027123806999</c:v>
                </c:pt>
                <c:pt idx="3">
                  <c:v>0.38536101254809196</c:v>
                </c:pt>
                <c:pt idx="4">
                  <c:v>0.22478583776788388</c:v>
                </c:pt>
              </c:numCache>
            </c:numRef>
          </c:val>
          <c:smooth val="0"/>
          <c:extLst>
            <c:ext xmlns:c16="http://schemas.microsoft.com/office/drawing/2014/chart" uri="{C3380CC4-5D6E-409C-BE32-E72D297353CC}">
              <c16:uniqueId val="{00000004-5902-489C-BC5E-152ED73EDCB5}"/>
            </c:ext>
          </c:extLst>
        </c:ser>
        <c:ser>
          <c:idx val="10"/>
          <c:order val="10"/>
          <c:tx>
            <c:strRef>
              <c:f>'IS yealry'!$L$1</c:f>
              <c:strCache>
                <c:ptCount val="1"/>
                <c:pt idx="0">
                  <c:v>Canada  </c:v>
                </c:pt>
              </c:strCache>
            </c:strRef>
          </c:tx>
          <c:spPr>
            <a:ln w="28575" cap="rnd">
              <a:solidFill>
                <a:srgbClr val="C00000"/>
              </a:solidFill>
              <a:round/>
            </a:ln>
            <a:effectLst/>
          </c:spPr>
          <c:marker>
            <c:symbol val="none"/>
          </c:marker>
          <c:dLbls>
            <c:dLbl>
              <c:idx val="0"/>
              <c:dLblPos val="l"/>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5-5902-489C-BC5E-152ED73EDCB5}"/>
                </c:ext>
              </c:extLst>
            </c:dLbl>
            <c:dLbl>
              <c:idx val="1"/>
              <c:delete val="1"/>
              <c:extLst>
                <c:ext xmlns:c15="http://schemas.microsoft.com/office/drawing/2012/chart" uri="{CE6537A1-D6FC-4f65-9D91-7224C49458BB}"/>
                <c:ext xmlns:c16="http://schemas.microsoft.com/office/drawing/2014/chart" uri="{C3380CC4-5D6E-409C-BE32-E72D297353CC}">
                  <c16:uniqueId val="{00000006-5902-489C-BC5E-152ED73EDCB5}"/>
                </c:ext>
              </c:extLst>
            </c:dLbl>
            <c:dLbl>
              <c:idx val="2"/>
              <c:delete val="1"/>
              <c:extLst>
                <c:ext xmlns:c15="http://schemas.microsoft.com/office/drawing/2012/chart" uri="{CE6537A1-D6FC-4f65-9D91-7224C49458BB}"/>
                <c:ext xmlns:c16="http://schemas.microsoft.com/office/drawing/2014/chart" uri="{C3380CC4-5D6E-409C-BE32-E72D297353CC}">
                  <c16:uniqueId val="{00000007-5902-489C-BC5E-152ED73EDCB5}"/>
                </c:ext>
              </c:extLst>
            </c:dLbl>
            <c:dLbl>
              <c:idx val="3"/>
              <c:tx>
                <c:rich>
                  <a:bodyPr/>
                  <a:lstStyle/>
                  <a:p>
                    <a:fld id="{14364C3D-E90A-4219-B4C8-9ECBBD0C4BBE}" type="SERIESNAME">
                      <a:rPr lang="en-US"/>
                      <a:pPr/>
                      <a:t>[SERIES NAME]</a:t>
                    </a:fld>
                    <a:r>
                      <a:rPr lang="en-US"/>
                      <a:t> </a:t>
                    </a:r>
                    <a:r>
                      <a:rPr lang="en-US" baseline="0"/>
                      <a:t>, </a:t>
                    </a:r>
                    <a:fld id="{02E4153C-6F84-4BCC-8548-993093D246AB}" type="VALUE">
                      <a:rPr lang="en-US" baseline="0"/>
                      <a:pPr/>
                      <a:t>[VALUE]</a:t>
                    </a:fld>
                    <a:endParaRPr lang="en-US" baseline="0"/>
                  </a:p>
                </c:rich>
              </c:tx>
              <c:dLblPos val="t"/>
              <c:showLegendKey val="0"/>
              <c:showVal val="1"/>
              <c:showCatName val="0"/>
              <c:showSerName val="1"/>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5902-489C-BC5E-152ED73EDCB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C00000"/>
                    </a:solidFill>
                    <a:latin typeface="+mn-lt"/>
                    <a:ea typeface="+mn-ea"/>
                    <a:cs typeface="+mn-cs"/>
                  </a:defRPr>
                </a:pPr>
                <a:endParaRPr lang="en-US"/>
              </a:p>
            </c:txPr>
            <c:dLblPos val="t"/>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'IS yealry'!$A$3:$A$7</c:f>
              <c:strCache>
                <c:ptCount val="5"/>
                <c:pt idx="0">
                  <c:v>2016-17</c:v>
                </c:pt>
                <c:pt idx="1">
                  <c:v>2017-18</c:v>
                </c:pt>
                <c:pt idx="2">
                  <c:v>2018-19</c:v>
                </c:pt>
                <c:pt idx="3">
                  <c:v>2019-20</c:v>
                </c:pt>
                <c:pt idx="4">
                  <c:v>2020-21</c:v>
                </c:pt>
              </c:strCache>
            </c:strRef>
          </c:cat>
          <c:val>
            <c:numRef>
              <c:f>'IS yealry'!$L$3:$L$7</c:f>
              <c:numCache>
                <c:formatCode>0%</c:formatCode>
                <c:ptCount val="5"/>
                <c:pt idx="0">
                  <c:v>0.24923748828046191</c:v>
                </c:pt>
                <c:pt idx="1">
                  <c:v>0.26745839251027453</c:v>
                </c:pt>
                <c:pt idx="2">
                  <c:v>0.28292030472573204</c:v>
                </c:pt>
                <c:pt idx="3">
                  <c:v>0.29033040136674054</c:v>
                </c:pt>
                <c:pt idx="4">
                  <c:v>0.27490994079754305</c:v>
                </c:pt>
              </c:numCache>
            </c:numRef>
          </c:val>
          <c:smooth val="0"/>
          <c:extLst>
            <c:ext xmlns:c16="http://schemas.microsoft.com/office/drawing/2014/chart" uri="{C3380CC4-5D6E-409C-BE32-E72D297353CC}">
              <c16:uniqueId val="{00000009-5902-489C-BC5E-152ED73EDCB5}"/>
            </c:ext>
          </c:extLst>
        </c:ser>
        <c:ser>
          <c:idx val="11"/>
          <c:order val="11"/>
          <c:tx>
            <c:strRef>
              <c:f>'IS yealry'!$M$1</c:f>
              <c:strCache>
                <c:ptCount val="1"/>
                <c:pt idx="0">
                  <c:v>UK  </c:v>
                </c:pt>
              </c:strCache>
            </c:strRef>
          </c:tx>
          <c:spPr>
            <a:ln w="28575" cap="rnd">
              <a:solidFill>
                <a:schemeClr val="accent2"/>
              </a:solidFill>
              <a:round/>
            </a:ln>
            <a:effectLst/>
          </c:spPr>
          <c:marker>
            <c:symbol val="none"/>
          </c:marker>
          <c:dLbls>
            <c:dLbl>
              <c:idx val="0"/>
              <c:dLblPos val="l"/>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A-5902-489C-BC5E-152ED73EDCB5}"/>
                </c:ext>
              </c:extLst>
            </c:dLbl>
            <c:dLbl>
              <c:idx val="1"/>
              <c:delete val="1"/>
              <c:extLst>
                <c:ext xmlns:c15="http://schemas.microsoft.com/office/drawing/2012/chart" uri="{CE6537A1-D6FC-4f65-9D91-7224C49458BB}"/>
                <c:ext xmlns:c16="http://schemas.microsoft.com/office/drawing/2014/chart" uri="{C3380CC4-5D6E-409C-BE32-E72D297353CC}">
                  <c16:uniqueId val="{0000000B-5902-489C-BC5E-152ED73EDCB5}"/>
                </c:ext>
              </c:extLst>
            </c:dLbl>
            <c:dLbl>
              <c:idx val="2"/>
              <c:delete val="1"/>
              <c:extLst>
                <c:ext xmlns:c15="http://schemas.microsoft.com/office/drawing/2012/chart" uri="{CE6537A1-D6FC-4f65-9D91-7224C49458BB}"/>
                <c:ext xmlns:c16="http://schemas.microsoft.com/office/drawing/2014/chart" uri="{C3380CC4-5D6E-409C-BE32-E72D297353CC}">
                  <c16:uniqueId val="{0000000C-5902-489C-BC5E-152ED73EDCB5}"/>
                </c:ext>
              </c:extLst>
            </c:dLbl>
            <c:dLbl>
              <c:idx val="3"/>
              <c:dLblPos val="t"/>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D-5902-489C-BC5E-152ED73EDCB5}"/>
                </c:ext>
              </c:extLst>
            </c:dLbl>
            <c:dLbl>
              <c:idx val="4"/>
              <c:dLblPos val="b"/>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E-5902-489C-BC5E-152ED73EDCB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accent2"/>
                    </a:solidFill>
                    <a:latin typeface="+mn-lt"/>
                    <a:ea typeface="+mn-ea"/>
                    <a:cs typeface="+mn-cs"/>
                  </a:defRPr>
                </a:pPr>
                <a:endParaRPr lang="en-US"/>
              </a:p>
            </c:txPr>
            <c:dLblPos val="r"/>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'IS yealry'!$A$3:$A$7</c:f>
              <c:strCache>
                <c:ptCount val="5"/>
                <c:pt idx="0">
                  <c:v>2016-17</c:v>
                </c:pt>
                <c:pt idx="1">
                  <c:v>2017-18</c:v>
                </c:pt>
                <c:pt idx="2">
                  <c:v>2018-19</c:v>
                </c:pt>
                <c:pt idx="3">
                  <c:v>2019-20</c:v>
                </c:pt>
                <c:pt idx="4">
                  <c:v>2020-21</c:v>
                </c:pt>
              </c:strCache>
            </c:strRef>
          </c:cat>
          <c:val>
            <c:numRef>
              <c:f>'IS yealry'!$M$3:$M$7</c:f>
              <c:numCache>
                <c:formatCode>0%</c:formatCode>
                <c:ptCount val="5"/>
                <c:pt idx="0">
                  <c:v>0.16796382668138285</c:v>
                </c:pt>
                <c:pt idx="1">
                  <c:v>0.17318103540655125</c:v>
                </c:pt>
                <c:pt idx="2">
                  <c:v>0.17392209162794339</c:v>
                </c:pt>
                <c:pt idx="3">
                  <c:v>0.19811733304330881</c:v>
                </c:pt>
                <c:pt idx="4">
                  <c:v>0.22448934259196662</c:v>
                </c:pt>
              </c:numCache>
            </c:numRef>
          </c:val>
          <c:smooth val="0"/>
          <c:extLst>
            <c:ext xmlns:c16="http://schemas.microsoft.com/office/drawing/2014/chart" uri="{C3380CC4-5D6E-409C-BE32-E72D297353CC}">
              <c16:uniqueId val="{0000000F-5902-489C-BC5E-152ED73EDCB5}"/>
            </c:ext>
          </c:extLst>
        </c:ser>
        <c:ser>
          <c:idx val="12"/>
          <c:order val="12"/>
          <c:tx>
            <c:strRef>
              <c:f>'IS yealry'!$N$1</c:f>
              <c:strCache>
                <c:ptCount val="1"/>
                <c:pt idx="0">
                  <c:v>USA   </c:v>
                </c:pt>
              </c:strCache>
            </c:strRef>
          </c:tx>
          <c:spPr>
            <a:ln w="28575" cap="rnd">
              <a:solidFill>
                <a:schemeClr val="accent5"/>
              </a:solidFill>
              <a:round/>
            </a:ln>
            <a:effectLst/>
          </c:spPr>
          <c:marker>
            <c:symbol val="none"/>
          </c:marker>
          <c:dLbls>
            <c:dLbl>
              <c:idx val="0"/>
              <c:dLblPos val="l"/>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0-5902-489C-BC5E-152ED73EDCB5}"/>
                </c:ext>
              </c:extLst>
            </c:dLbl>
            <c:dLbl>
              <c:idx val="1"/>
              <c:delete val="1"/>
              <c:extLst>
                <c:ext xmlns:c15="http://schemas.microsoft.com/office/drawing/2012/chart" uri="{CE6537A1-D6FC-4f65-9D91-7224C49458BB}"/>
                <c:ext xmlns:c16="http://schemas.microsoft.com/office/drawing/2014/chart" uri="{C3380CC4-5D6E-409C-BE32-E72D297353CC}">
                  <c16:uniqueId val="{00000011-5902-489C-BC5E-152ED73EDCB5}"/>
                </c:ext>
              </c:extLst>
            </c:dLbl>
            <c:dLbl>
              <c:idx val="2"/>
              <c:delete val="1"/>
              <c:extLst>
                <c:ext xmlns:c15="http://schemas.microsoft.com/office/drawing/2012/chart" uri="{CE6537A1-D6FC-4f65-9D91-7224C49458BB}"/>
                <c:ext xmlns:c16="http://schemas.microsoft.com/office/drawing/2014/chart" uri="{C3380CC4-5D6E-409C-BE32-E72D297353CC}">
                  <c16:uniqueId val="{00000012-5902-489C-BC5E-152ED73EDCB5}"/>
                </c:ext>
              </c:extLst>
            </c:dLbl>
            <c:dLbl>
              <c:idx val="3"/>
              <c:dLblPos val="b"/>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3-5902-489C-BC5E-152ED73EDCB5}"/>
                </c:ext>
              </c:extLst>
            </c:dLbl>
            <c:dLbl>
              <c:idx val="4"/>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14-5902-489C-BC5E-152ED73EDCB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70C0"/>
                    </a:solidFill>
                    <a:latin typeface="+mn-lt"/>
                    <a:ea typeface="+mn-ea"/>
                    <a:cs typeface="+mn-cs"/>
                  </a:defRPr>
                </a:pPr>
                <a:endParaRPr lang="en-US"/>
              </a:p>
            </c:txPr>
            <c:dLblPos val="t"/>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'IS yealry'!$A$3:$A$7</c:f>
              <c:strCache>
                <c:ptCount val="5"/>
                <c:pt idx="0">
                  <c:v>2016-17</c:v>
                </c:pt>
                <c:pt idx="1">
                  <c:v>2017-18</c:v>
                </c:pt>
                <c:pt idx="2">
                  <c:v>2018-19</c:v>
                </c:pt>
                <c:pt idx="3">
                  <c:v>2019-20</c:v>
                </c:pt>
                <c:pt idx="4">
                  <c:v>2020-21</c:v>
                </c:pt>
              </c:strCache>
            </c:strRef>
          </c:cat>
          <c:val>
            <c:numRef>
              <c:f>'IS yealry'!$N$3:$N$7</c:f>
              <c:numCache>
                <c:formatCode>0%</c:formatCode>
                <c:ptCount val="5"/>
                <c:pt idx="0">
                  <c:v>0.31139198442933269</c:v>
                </c:pt>
                <c:pt idx="1">
                  <c:v>0.27388346129639385</c:v>
                </c:pt>
                <c:pt idx="2">
                  <c:v>0.25692733240825461</c:v>
                </c:pt>
                <c:pt idx="3">
                  <c:v>0.12619125304185869</c:v>
                </c:pt>
                <c:pt idx="4">
                  <c:v>0.27581487884260647</c:v>
                </c:pt>
              </c:numCache>
            </c:numRef>
          </c:val>
          <c:smooth val="0"/>
          <c:extLst>
            <c:ext xmlns:c16="http://schemas.microsoft.com/office/drawing/2014/chart" uri="{C3380CC4-5D6E-409C-BE32-E72D297353CC}">
              <c16:uniqueId val="{00000015-5902-489C-BC5E-152ED73EDCB5}"/>
            </c:ext>
          </c:extLst>
        </c:ser>
        <c:dLbls>
          <c:dLblPos val="t"/>
          <c:showLegendKey val="0"/>
          <c:showVal val="1"/>
          <c:showCatName val="0"/>
          <c:showSerName val="0"/>
          <c:showPercent val="0"/>
          <c:showBubbleSize val="0"/>
        </c:dLbls>
        <c:smooth val="0"/>
        <c:axId val="470226799"/>
        <c:axId val="470229295"/>
        <c:extLst>
          <c:ext xmlns:c15="http://schemas.microsoft.com/office/drawing/2012/chart" uri="{02D57815-91ED-43cb-92C2-25804820EDAC}">
            <c15:filteredLineSeries>
              <c15:ser>
                <c:idx val="0"/>
                <c:order val="0"/>
                <c:tx>
                  <c:strRef>
                    <c:extLst>
                      <c:ext uri="{02D57815-91ED-43cb-92C2-25804820EDAC}">
                        <c15:formulaRef>
                          <c15:sqref>'IS yealry'!$B$1</c15:sqref>
                        </c15:formulaRef>
                      </c:ext>
                    </c:extLst>
                    <c:strCache>
                      <c:ptCount val="1"/>
                      <c:pt idx="0">
                        <c:v>Australia</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c:ext uri="{02D57815-91ED-43cb-92C2-25804820EDAC}">
                        <c15:formulaRef>
                          <c15:sqref>'IS yealry'!$B$3:$B$7</c15:sqref>
                        </c15:formulaRef>
                      </c:ext>
                    </c:extLst>
                    <c:numCache>
                      <c:formatCode>#,##0</c:formatCode>
                      <c:ptCount val="5"/>
                      <c:pt idx="0">
                        <c:v>343035</c:v>
                      </c:pt>
                      <c:pt idx="1">
                        <c:v>378292</c:v>
                      </c:pt>
                      <c:pt idx="2">
                        <c:v>405742</c:v>
                      </c:pt>
                      <c:pt idx="3">
                        <c:v>340152</c:v>
                      </c:pt>
                      <c:pt idx="4">
                        <c:v>232750</c:v>
                      </c:pt>
                    </c:numCache>
                  </c:numRef>
                </c:val>
                <c:smooth val="0"/>
                <c:extLst>
                  <c:ext xmlns:c16="http://schemas.microsoft.com/office/drawing/2014/chart" uri="{C3380CC4-5D6E-409C-BE32-E72D297353CC}">
                    <c16:uniqueId val="{00000016-5902-489C-BC5E-152ED73EDCB5}"/>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'IS yealry'!$C$1</c15:sqref>
                        </c15:formulaRef>
                      </c:ext>
                    </c:extLst>
                    <c:strCache>
                      <c:ptCount val="1"/>
                      <c:pt idx="0">
                        <c:v>Australia </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yealry'!$C$3:$C$7</c15:sqref>
                        </c15:formulaRef>
                      </c:ext>
                    </c:extLst>
                    <c:numCache>
                      <c:formatCode>0%</c:formatCode>
                      <c:ptCount val="5"/>
                      <c:pt idx="0">
                        <c:v>0.10355643487911982</c:v>
                      </c:pt>
                      <c:pt idx="1">
                        <c:v>0.10277959974929672</c:v>
                      </c:pt>
                      <c:pt idx="2">
                        <c:v>7.256299366626838E-2</c:v>
                      </c:pt>
                      <c:pt idx="3">
                        <c:v>-0.16165445036501028</c:v>
                      </c:pt>
                      <c:pt idx="4">
                        <c:v>-0.31574707777699379</c:v>
                      </c:pt>
                    </c:numCache>
                  </c:numRef>
                </c:val>
                <c:smooth val="0"/>
                <c:extLst xmlns:c15="http://schemas.microsoft.com/office/drawing/2012/chart">
                  <c:ext xmlns:c16="http://schemas.microsoft.com/office/drawing/2014/chart" uri="{C3380CC4-5D6E-409C-BE32-E72D297353CC}">
                    <c16:uniqueId val="{00000017-5902-489C-BC5E-152ED73EDCB5}"/>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'IS yealry'!$D$1</c15:sqref>
                        </c15:formulaRef>
                      </c:ext>
                    </c:extLst>
                    <c:strCache>
                      <c:ptCount val="1"/>
                      <c:pt idx="0">
                        <c:v>Canada</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yealry'!$D$3:$D$7</c15:sqref>
                        </c15:formulaRef>
                      </c:ext>
                    </c:extLst>
                    <c:numCache>
                      <c:formatCode>_-* #,##0_-;\-* #,##0_-;_-* "-"??_-;_-@_-</c:formatCode>
                      <c:ptCount val="5"/>
                      <c:pt idx="0">
                        <c:v>315015</c:v>
                      </c:pt>
                      <c:pt idx="1">
                        <c:v>354415</c:v>
                      </c:pt>
                      <c:pt idx="2">
                        <c:v>401050</c:v>
                      </c:pt>
                      <c:pt idx="3">
                        <c:v>256270</c:v>
                      </c:pt>
                      <c:pt idx="4">
                        <c:v>284650</c:v>
                      </c:pt>
                    </c:numCache>
                  </c:numRef>
                </c:val>
                <c:smooth val="0"/>
                <c:extLst xmlns:c15="http://schemas.microsoft.com/office/drawing/2012/chart">
                  <c:ext xmlns:c16="http://schemas.microsoft.com/office/drawing/2014/chart" uri="{C3380CC4-5D6E-409C-BE32-E72D297353CC}">
                    <c16:uniqueId val="{00000018-5902-489C-BC5E-152ED73EDCB5}"/>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'IS yealry'!$E$1</c15:sqref>
                        </c15:formulaRef>
                      </c:ext>
                    </c:extLst>
                    <c:strCache>
                      <c:ptCount val="1"/>
                      <c:pt idx="0">
                        <c:v>Canada </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yealry'!$E$3:$E$7</c15:sqref>
                        </c15:formulaRef>
                      </c:ext>
                    </c:extLst>
                    <c:numCache>
                      <c:formatCode>0%</c:formatCode>
                      <c:ptCount val="5"/>
                      <c:pt idx="0">
                        <c:v>0.19192932006508004</c:v>
                      </c:pt>
                      <c:pt idx="1">
                        <c:v>0.12507340920273638</c:v>
                      </c:pt>
                      <c:pt idx="2">
                        <c:v>0.13158303119224637</c:v>
                      </c:pt>
                      <c:pt idx="3">
                        <c:v>-0.36100236878194741</c:v>
                      </c:pt>
                      <c:pt idx="4">
                        <c:v>0.11074257618917548</c:v>
                      </c:pt>
                    </c:numCache>
                  </c:numRef>
                </c:val>
                <c:smooth val="0"/>
                <c:extLst xmlns:c15="http://schemas.microsoft.com/office/drawing/2012/chart">
                  <c:ext xmlns:c16="http://schemas.microsoft.com/office/drawing/2014/chart" uri="{C3380CC4-5D6E-409C-BE32-E72D297353CC}">
                    <c16:uniqueId val="{00000019-5902-489C-BC5E-152ED73EDCB5}"/>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'IS yealry'!$F$1</c15:sqref>
                        </c15:formulaRef>
                      </c:ext>
                    </c:extLst>
                    <c:strCache>
                      <c:ptCount val="1"/>
                      <c:pt idx="0">
                        <c:v>UK</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yealry'!$F$3:$F$7</c15:sqref>
                        </c15:formulaRef>
                      </c:ext>
                    </c:extLst>
                    <c:numCache>
                      <c:formatCode>General</c:formatCode>
                      <c:ptCount val="5"/>
                      <c:pt idx="0">
                        <c:v>212292</c:v>
                      </c:pt>
                      <c:pt idx="1">
                        <c:v>229486</c:v>
                      </c:pt>
                      <c:pt idx="2">
                        <c:v>246541</c:v>
                      </c:pt>
                      <c:pt idx="3">
                        <c:v>174875</c:v>
                      </c:pt>
                      <c:pt idx="4">
                        <c:v>232443</c:v>
                      </c:pt>
                    </c:numCache>
                  </c:numRef>
                </c:val>
                <c:smooth val="0"/>
                <c:extLst xmlns:c15="http://schemas.microsoft.com/office/drawing/2012/chart">
                  <c:ext xmlns:c16="http://schemas.microsoft.com/office/drawing/2014/chart" uri="{C3380CC4-5D6E-409C-BE32-E72D297353CC}">
                    <c16:uniqueId val="{0000001A-5902-489C-BC5E-152ED73EDCB5}"/>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'IS yealry'!$G$1</c15:sqref>
                        </c15:formulaRef>
                      </c:ext>
                    </c:extLst>
                    <c:strCache>
                      <c:ptCount val="1"/>
                      <c:pt idx="0">
                        <c:v>UK </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yealry'!$G$3:$G$7</c15:sqref>
                        </c15:formulaRef>
                      </c:ext>
                    </c:extLst>
                    <c:numCache>
                      <c:formatCode>0%</c:formatCode>
                      <c:ptCount val="5"/>
                      <c:pt idx="1">
                        <c:v>8.099221826540802E-2</c:v>
                      </c:pt>
                      <c:pt idx="2">
                        <c:v>7.4318259065912523E-2</c:v>
                      </c:pt>
                      <c:pt idx="3">
                        <c:v>-0.29068593053488062</c:v>
                      </c:pt>
                      <c:pt idx="4">
                        <c:v>0.32919513938527517</c:v>
                      </c:pt>
                    </c:numCache>
                  </c:numRef>
                </c:val>
                <c:smooth val="0"/>
                <c:extLst xmlns:c15="http://schemas.microsoft.com/office/drawing/2012/chart">
                  <c:ext xmlns:c16="http://schemas.microsoft.com/office/drawing/2014/chart" uri="{C3380CC4-5D6E-409C-BE32-E72D297353CC}">
                    <c16:uniqueId val="{0000001B-5902-489C-BC5E-152ED73EDCB5}"/>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'IS yealry'!$H$1</c15:sqref>
                        </c15:formulaRef>
                      </c:ext>
                    </c:extLst>
                    <c:strCache>
                      <c:ptCount val="1"/>
                      <c:pt idx="0">
                        <c:v>USA</c:v>
                      </c:pt>
                    </c:strCache>
                  </c:strRef>
                </c:tx>
                <c:spPr>
                  <a:ln w="28575" cap="rnd">
                    <a:solidFill>
                      <a:schemeClr val="accent1">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yealry'!$H$3:$H$7</c15:sqref>
                        </c15:formulaRef>
                      </c:ext>
                    </c:extLst>
                    <c:numCache>
                      <c:formatCode>_-* #,##0_-;\-* #,##0_-;_-* "-"??_-;_-@_-</c:formatCode>
                      <c:ptCount val="5"/>
                      <c:pt idx="0">
                        <c:v>393573</c:v>
                      </c:pt>
                      <c:pt idx="1">
                        <c:v>362929</c:v>
                      </c:pt>
                      <c:pt idx="2">
                        <c:v>364204</c:v>
                      </c:pt>
                      <c:pt idx="3">
                        <c:v>111387</c:v>
                      </c:pt>
                      <c:pt idx="4">
                        <c:v>285587</c:v>
                      </c:pt>
                    </c:numCache>
                  </c:numRef>
                </c:val>
                <c:smooth val="0"/>
                <c:extLst xmlns:c15="http://schemas.microsoft.com/office/drawing/2012/chart">
                  <c:ext xmlns:c16="http://schemas.microsoft.com/office/drawing/2014/chart" uri="{C3380CC4-5D6E-409C-BE32-E72D297353CC}">
                    <c16:uniqueId val="{0000001C-5902-489C-BC5E-152ED73EDCB5}"/>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'IS yealry'!$I$1</c15:sqref>
                        </c15:formulaRef>
                      </c:ext>
                    </c:extLst>
                    <c:strCache>
                      <c:ptCount val="1"/>
                      <c:pt idx="0">
                        <c:v>USA </c:v>
                      </c:pt>
                    </c:strCache>
                  </c:strRef>
                </c:tx>
                <c:spPr>
                  <a:ln w="28575" cap="rnd">
                    <a:solidFill>
                      <a:schemeClr val="accent2">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yealry'!$I$3:$I$7</c15:sqref>
                        </c15:formulaRef>
                      </c:ext>
                    </c:extLst>
                    <c:numCache>
                      <c:formatCode>0%</c:formatCode>
                      <c:ptCount val="5"/>
                      <c:pt idx="1">
                        <c:v>-7.7861032133809988E-2</c:v>
                      </c:pt>
                      <c:pt idx="2">
                        <c:v>3.5130838263131357E-3</c:v>
                      </c:pt>
                      <c:pt idx="3">
                        <c:v>-0.69416316130520261</c:v>
                      </c:pt>
                      <c:pt idx="4">
                        <c:v>1.5639167945990107</c:v>
                      </c:pt>
                    </c:numCache>
                  </c:numRef>
                </c:val>
                <c:smooth val="0"/>
                <c:extLst xmlns:c15="http://schemas.microsoft.com/office/drawing/2012/chart">
                  <c:ext xmlns:c16="http://schemas.microsoft.com/office/drawing/2014/chart" uri="{C3380CC4-5D6E-409C-BE32-E72D297353CC}">
                    <c16:uniqueId val="{0000001D-5902-489C-BC5E-152ED73EDCB5}"/>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'IS yealry'!$J$1</c15:sqref>
                        </c15:formulaRef>
                      </c:ext>
                    </c:extLst>
                    <c:strCache>
                      <c:ptCount val="1"/>
                      <c:pt idx="0">
                        <c:v>Total</c:v>
                      </c:pt>
                    </c:strCache>
                  </c:strRef>
                </c:tx>
                <c:spPr>
                  <a:ln w="28575" cap="rnd">
                    <a:solidFill>
                      <a:schemeClr val="accent3">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'IS yealry'!$A$3:$A$7</c15:sqref>
                        </c15:formulaRef>
                      </c:ext>
                    </c:extLst>
                    <c:strCache>
                      <c:ptCount val="5"/>
                      <c:pt idx="0">
                        <c:v>2016-17</c:v>
                      </c:pt>
                      <c:pt idx="1">
                        <c:v>2017-18</c:v>
                      </c:pt>
                      <c:pt idx="2">
                        <c:v>2018-19</c:v>
                      </c:pt>
                      <c:pt idx="3">
                        <c:v>2019-20</c:v>
                      </c:pt>
                      <c:pt idx="4">
                        <c:v>2020-21</c:v>
                      </c:pt>
                    </c:strCache>
                  </c:strRef>
                </c:cat>
                <c:val>
                  <c:numRef>
                    <c:extLst xmlns:c15="http://schemas.microsoft.com/office/drawing/2012/chart">
                      <c:ext xmlns:c15="http://schemas.microsoft.com/office/drawing/2012/chart" uri="{02D57815-91ED-43cb-92C2-25804820EDAC}">
                        <c15:formulaRef>
                          <c15:sqref>'IS yealry'!$J$3:$J$7</c15:sqref>
                        </c15:formulaRef>
                      </c:ext>
                    </c:extLst>
                    <c:numCache>
                      <c:formatCode>_-* #,##0_-;\-* #,##0_-;_-* "-"??_-;_-@_-</c:formatCode>
                      <c:ptCount val="5"/>
                      <c:pt idx="0">
                        <c:v>1263915</c:v>
                      </c:pt>
                      <c:pt idx="1">
                        <c:v>1325122</c:v>
                      </c:pt>
                      <c:pt idx="2">
                        <c:v>1417537</c:v>
                      </c:pt>
                      <c:pt idx="3">
                        <c:v>882684</c:v>
                      </c:pt>
                      <c:pt idx="4">
                        <c:v>1035430</c:v>
                      </c:pt>
                    </c:numCache>
                  </c:numRef>
                </c:val>
                <c:smooth val="0"/>
                <c:extLst xmlns:c15="http://schemas.microsoft.com/office/drawing/2012/chart">
                  <c:ext xmlns:c16="http://schemas.microsoft.com/office/drawing/2014/chart" uri="{C3380CC4-5D6E-409C-BE32-E72D297353CC}">
                    <c16:uniqueId val="{0000001E-5902-489C-BC5E-152ED73EDCB5}"/>
                  </c:ext>
                </c:extLst>
              </c15:ser>
            </c15:filteredLineSeries>
          </c:ext>
        </c:extLst>
      </c:lineChart>
      <c:catAx>
        <c:axId val="470226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70229295"/>
        <c:crosses val="autoZero"/>
        <c:auto val="1"/>
        <c:lblAlgn val="ctr"/>
        <c:lblOffset val="100"/>
        <c:noMultiLvlLbl val="0"/>
      </c:catAx>
      <c:valAx>
        <c:axId val="470229295"/>
        <c:scaling>
          <c:orientation val="minMax"/>
        </c:scaling>
        <c:delete val="1"/>
        <c:axPos val="l"/>
        <c:numFmt formatCode="0%" sourceLinked="1"/>
        <c:majorTickMark val="none"/>
        <c:minorTickMark val="none"/>
        <c:tickLblPos val="nextTo"/>
        <c:crossAx val="470226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9BA8B7"/>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AU"/>
              <a:t>Canda Key Interventions relating to IS permits </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3.4054148940294342E-2"/>
          <c:y val="1.6829137554988726E-2"/>
          <c:w val="0.95954494131699075"/>
          <c:h val="0.88850206064534565"/>
        </c:manualLayout>
      </c:layout>
      <c:lineChart>
        <c:grouping val="standard"/>
        <c:varyColors val="0"/>
        <c:ser>
          <c:idx val="0"/>
          <c:order val="0"/>
          <c:tx>
            <c:v>International Student Visas Granted</c:v>
          </c:tx>
          <c:spPr>
            <a:ln w="31750" cap="rnd">
              <a:solidFill>
                <a:srgbClr val="C00000"/>
              </a:solidFill>
              <a:round/>
            </a:ln>
            <a:effectLst/>
          </c:spPr>
          <c:marker>
            <c:symbol val="none"/>
          </c:marker>
          <c:dLbls>
            <c:dLbl>
              <c:idx val="0"/>
              <c:layout>
                <c:manualLayout>
                  <c:x val="-5.6008823014252793E-2"/>
                  <c:y val="-3.957765667574932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65F7-4C42-975E-5E044659D6B7}"/>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C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multiLvlStrRef>
              <c:f>'BUSA Canada data doc\[totals by months.xlsx]iNCLUDING COVID WES + intervent'!$A$62:$B$79</c:f>
              <c:multiLvlStrCache>
                <c:ptCount val="18"/>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lvl>
                <c:lvl>
                  <c:pt idx="0">
                    <c:v>2020</c:v>
                  </c:pt>
                  <c:pt idx="12">
                    <c:v>2021</c:v>
                  </c:pt>
                </c:lvl>
              </c:multiLvlStrCache>
            </c:multiLvlStrRef>
          </c:cat>
          <c:val>
            <c:numRef>
              <c:f>'BUSA Canada data doc\[totals by months.xlsx]iNCLUDING COVID WES + intervent'!$C$62:$C$79</c:f>
              <c:numCache>
                <c:formatCode>_-* #,##0_-;\-* #,##0_-;_-* "-"??_-;_-@_-</c:formatCode>
                <c:ptCount val="18"/>
                <c:pt idx="0">
                  <c:v>25245</c:v>
                </c:pt>
                <c:pt idx="1">
                  <c:v>11475</c:v>
                </c:pt>
                <c:pt idx="2">
                  <c:v>10960</c:v>
                </c:pt>
                <c:pt idx="3">
                  <c:v>18615</c:v>
                </c:pt>
                <c:pt idx="4">
                  <c:v>30215</c:v>
                </c:pt>
                <c:pt idx="5">
                  <c:v>15675</c:v>
                </c:pt>
                <c:pt idx="6">
                  <c:v>13060</c:v>
                </c:pt>
                <c:pt idx="7">
                  <c:v>39475</c:v>
                </c:pt>
                <c:pt idx="8">
                  <c:v>54565</c:v>
                </c:pt>
                <c:pt idx="9">
                  <c:v>14820</c:v>
                </c:pt>
                <c:pt idx="10">
                  <c:v>14760</c:v>
                </c:pt>
                <c:pt idx="11">
                  <c:v>24485</c:v>
                </c:pt>
                <c:pt idx="12">
                  <c:v>27630</c:v>
                </c:pt>
                <c:pt idx="13">
                  <c:v>18715</c:v>
                </c:pt>
                <c:pt idx="14">
                  <c:v>22630</c:v>
                </c:pt>
                <c:pt idx="15">
                  <c:v>31085</c:v>
                </c:pt>
                <c:pt idx="16">
                  <c:v>26325</c:v>
                </c:pt>
                <c:pt idx="17">
                  <c:v>29670</c:v>
                </c:pt>
              </c:numCache>
            </c:numRef>
          </c:val>
          <c:smooth val="0"/>
          <c:extLst>
            <c:ext xmlns:c16="http://schemas.microsoft.com/office/drawing/2014/chart" uri="{C3380CC4-5D6E-409C-BE32-E72D297353CC}">
              <c16:uniqueId val="{00000001-65F7-4C42-975E-5E044659D6B7}"/>
            </c:ext>
          </c:extLst>
        </c:ser>
        <c:ser>
          <c:idx val="1"/>
          <c:order val="1"/>
          <c:spPr>
            <a:ln w="31750" cap="rnd">
              <a:solidFill>
                <a:schemeClr val="accent2"/>
              </a:solidFill>
              <a:round/>
            </a:ln>
            <a:effectLst/>
          </c:spPr>
          <c:marker>
            <c:symbol val="none"/>
          </c:marker>
          <c:cat>
            <c:strRef>
              <c:f>'BUSA Canada data doc\[data consolidated all.xlsx]Interventions'!$C$36</c:f>
              <c:strCache>
                <c:ptCount val="1"/>
                <c:pt idx="0">
                  <c:v>Travel restrictions on foreign nationals with immediate family in Canada relaxed</c:v>
                </c:pt>
              </c:strCache>
            </c:strRef>
          </c:cat>
          <c:val>
            <c:numRef>
              <c:f>'BUSA Canada data doc\[data consolidated all.xlsx]Interventions'!$D$36</c:f>
              <c:numCache>
                <c:formatCode>General</c:formatCode>
                <c:ptCount val="1"/>
                <c:pt idx="0">
                  <c:v>43991</c:v>
                </c:pt>
              </c:numCache>
            </c:numRef>
          </c:val>
          <c:smooth val="0"/>
          <c:extLst>
            <c:ext xmlns:c16="http://schemas.microsoft.com/office/drawing/2014/chart" uri="{C3380CC4-5D6E-409C-BE32-E72D297353CC}">
              <c16:uniqueId val="{00000002-65F7-4C42-975E-5E044659D6B7}"/>
            </c:ext>
          </c:extLst>
        </c:ser>
        <c:dLbls>
          <c:showLegendKey val="0"/>
          <c:showVal val="0"/>
          <c:showCatName val="0"/>
          <c:showSerName val="0"/>
          <c:showPercent val="0"/>
          <c:showBubbleSize val="0"/>
        </c:dLbls>
        <c:smooth val="0"/>
        <c:axId val="643902335"/>
        <c:axId val="643913567"/>
      </c:lineChart>
      <c:catAx>
        <c:axId val="643902335"/>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643913567"/>
        <c:crosses val="autoZero"/>
        <c:auto val="1"/>
        <c:lblAlgn val="ctr"/>
        <c:lblOffset val="100"/>
        <c:noMultiLvlLbl val="0"/>
      </c:catAx>
      <c:valAx>
        <c:axId val="643913567"/>
        <c:scaling>
          <c:orientation val="minMax"/>
        </c:scaling>
        <c:delete val="0"/>
        <c:axPos val="l"/>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643902335"/>
        <c:crosses val="autoZero"/>
        <c:crossBetween val="between"/>
        <c:dispUnits>
          <c:builtInUnit val="thousands"/>
          <c:dispUnitsLbl>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userShapes r:id="rId5"/>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Total</a:t>
            </a:r>
            <a:r>
              <a:rPr lang="en-US"/>
              <a:t> </a:t>
            </a:r>
            <a:r>
              <a:rPr lang="en-US" baseline="0"/>
              <a:t>US</a:t>
            </a:r>
            <a:r>
              <a:rPr lang="en-US"/>
              <a:t> </a:t>
            </a:r>
            <a:r>
              <a:rPr lang="en-US" baseline="0"/>
              <a:t>International</a:t>
            </a:r>
            <a:r>
              <a:rPr lang="en-US"/>
              <a:t> </a:t>
            </a:r>
            <a:r>
              <a:rPr lang="en-US" baseline="0"/>
              <a:t>student</a:t>
            </a:r>
            <a:r>
              <a:rPr lang="en-US"/>
              <a:t> </a:t>
            </a:r>
            <a:r>
              <a:rPr lang="en-US" baseline="0"/>
              <a:t>issued</a:t>
            </a:r>
            <a:r>
              <a:rPr lang="en-US"/>
              <a:t> </a:t>
            </a:r>
            <a:r>
              <a:rPr lang="en-US" baseline="0"/>
              <a:t>visa</a:t>
            </a:r>
          </a:p>
        </c:rich>
      </c:tx>
      <c:layout>
        <c:manualLayout>
          <c:xMode val="edge"/>
          <c:yMode val="edge"/>
          <c:x val="0.33637994750656175"/>
          <c:y val="1.234567901234567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7426731402983581E-2"/>
          <c:y val="9.9465648854961841E-2"/>
          <c:w val="0.91500138361299088"/>
          <c:h val="0.84659473863476986"/>
        </c:manualLayout>
      </c:layout>
      <c:lineChart>
        <c:grouping val="standard"/>
        <c:varyColors val="0"/>
        <c:ser>
          <c:idx val="0"/>
          <c:order val="0"/>
          <c:tx>
            <c:strRef>
              <c:f>'visa-monthly'!$B$1</c:f>
              <c:strCache>
                <c:ptCount val="1"/>
                <c:pt idx="0">
                  <c:v>Total</c:v>
                </c:pt>
              </c:strCache>
            </c:strRef>
          </c:tx>
          <c:spPr>
            <a:ln w="28575" cap="rnd">
              <a:solidFill>
                <a:srgbClr val="002060"/>
              </a:solidFill>
              <a:round/>
            </a:ln>
            <a:effectLst/>
          </c:spPr>
          <c:marker>
            <c:symbol val="none"/>
          </c:marker>
          <c:cat>
            <c:numRef>
              <c:f>'visa-monthly'!$A$37:$A$54</c:f>
              <c:numCache>
                <c:formatCode>mmm\-yy</c:formatCode>
                <c:ptCount val="18"/>
                <c:pt idx="0">
                  <c:v>43862</c:v>
                </c:pt>
                <c:pt idx="1">
                  <c:v>43891</c:v>
                </c:pt>
                <c:pt idx="2">
                  <c:v>43922</c:v>
                </c:pt>
                <c:pt idx="3">
                  <c:v>43952</c:v>
                </c:pt>
                <c:pt idx="4">
                  <c:v>43983</c:v>
                </c:pt>
                <c:pt idx="5">
                  <c:v>44013</c:v>
                </c:pt>
                <c:pt idx="6">
                  <c:v>44044</c:v>
                </c:pt>
                <c:pt idx="7">
                  <c:v>44075</c:v>
                </c:pt>
                <c:pt idx="8">
                  <c:v>44105</c:v>
                </c:pt>
                <c:pt idx="9">
                  <c:v>44136</c:v>
                </c:pt>
                <c:pt idx="10">
                  <c:v>44166</c:v>
                </c:pt>
                <c:pt idx="11">
                  <c:v>44197</c:v>
                </c:pt>
                <c:pt idx="12">
                  <c:v>44228</c:v>
                </c:pt>
                <c:pt idx="13">
                  <c:v>44256</c:v>
                </c:pt>
                <c:pt idx="14">
                  <c:v>44287</c:v>
                </c:pt>
                <c:pt idx="15">
                  <c:v>44317</c:v>
                </c:pt>
                <c:pt idx="16">
                  <c:v>44348</c:v>
                </c:pt>
                <c:pt idx="17">
                  <c:v>44378</c:v>
                </c:pt>
              </c:numCache>
            </c:numRef>
          </c:cat>
          <c:val>
            <c:numRef>
              <c:f>'visa-monthly'!$B$37:$B$54</c:f>
              <c:numCache>
                <c:formatCode>General</c:formatCode>
                <c:ptCount val="18"/>
                <c:pt idx="0">
                  <c:v>5398</c:v>
                </c:pt>
                <c:pt idx="1">
                  <c:v>3272</c:v>
                </c:pt>
                <c:pt idx="2">
                  <c:v>98</c:v>
                </c:pt>
                <c:pt idx="3">
                  <c:v>98</c:v>
                </c:pt>
                <c:pt idx="4">
                  <c:v>772</c:v>
                </c:pt>
                <c:pt idx="5">
                  <c:v>10432</c:v>
                </c:pt>
                <c:pt idx="6">
                  <c:v>16000</c:v>
                </c:pt>
                <c:pt idx="7">
                  <c:v>6864</c:v>
                </c:pt>
                <c:pt idx="8">
                  <c:v>8285</c:v>
                </c:pt>
                <c:pt idx="9">
                  <c:v>12916</c:v>
                </c:pt>
                <c:pt idx="10">
                  <c:v>22832</c:v>
                </c:pt>
                <c:pt idx="11">
                  <c:v>9396</c:v>
                </c:pt>
                <c:pt idx="12">
                  <c:v>3824</c:v>
                </c:pt>
                <c:pt idx="13">
                  <c:v>5113</c:v>
                </c:pt>
                <c:pt idx="14">
                  <c:v>7977</c:v>
                </c:pt>
                <c:pt idx="15">
                  <c:v>38777</c:v>
                </c:pt>
                <c:pt idx="16">
                  <c:v>78215</c:v>
                </c:pt>
                <c:pt idx="17">
                  <c:v>98252</c:v>
                </c:pt>
              </c:numCache>
            </c:numRef>
          </c:val>
          <c:smooth val="0"/>
          <c:extLst>
            <c:ext xmlns:c16="http://schemas.microsoft.com/office/drawing/2014/chart" uri="{C3380CC4-5D6E-409C-BE32-E72D297353CC}">
              <c16:uniqueId val="{00000000-0B1F-45C9-8D09-A5831C516465}"/>
            </c:ext>
          </c:extLst>
        </c:ser>
        <c:dLbls>
          <c:showLegendKey val="0"/>
          <c:showVal val="0"/>
          <c:showCatName val="0"/>
          <c:showSerName val="0"/>
          <c:showPercent val="0"/>
          <c:showBubbleSize val="0"/>
        </c:dLbls>
        <c:smooth val="0"/>
        <c:axId val="695119312"/>
        <c:axId val="695119632"/>
      </c:lineChart>
      <c:dateAx>
        <c:axId val="695119312"/>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119632"/>
        <c:crosses val="autoZero"/>
        <c:auto val="1"/>
        <c:lblOffset val="100"/>
        <c:baseTimeUnit val="months"/>
        <c:majorUnit val="1"/>
        <c:majorTimeUnit val="months"/>
        <c:minorUnit val="1"/>
        <c:minorTimeUnit val="months"/>
      </c:dateAx>
      <c:valAx>
        <c:axId val="6951196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119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HEC Granted Visas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4910576448703272E-2"/>
          <c:y val="7.1496626368031599E-2"/>
          <c:w val="0.92327513242662851"/>
          <c:h val="0.87481579624148798"/>
        </c:manualLayout>
      </c:layout>
      <c:lineChart>
        <c:grouping val="standard"/>
        <c:varyColors val="0"/>
        <c:ser>
          <c:idx val="0"/>
          <c:order val="0"/>
          <c:spPr>
            <a:ln w="28575" cap="rnd">
              <a:solidFill>
                <a:schemeClr val="accent1"/>
              </a:solidFill>
              <a:round/>
            </a:ln>
            <a:effectLst/>
          </c:spPr>
          <c:marker>
            <c:symbol val="none"/>
          </c:marker>
          <c:cat>
            <c:numRef>
              <c:f>'HEC Granted reformatted'!$A$55:$A$72</c:f>
              <c:numCache>
                <c:formatCode>mmm\-yy</c:formatCode>
                <c:ptCount val="18"/>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numCache>
            </c:numRef>
          </c:cat>
          <c:val>
            <c:numRef>
              <c:f>'HEC Granted reformatted'!$B$55:$B$72</c:f>
              <c:numCache>
                <c:formatCode>General</c:formatCode>
                <c:ptCount val="18"/>
                <c:pt idx="0">
                  <c:v>21711</c:v>
                </c:pt>
                <c:pt idx="1">
                  <c:v>18667</c:v>
                </c:pt>
                <c:pt idx="2">
                  <c:v>13431</c:v>
                </c:pt>
                <c:pt idx="3">
                  <c:v>7400</c:v>
                </c:pt>
                <c:pt idx="4">
                  <c:v>6490</c:v>
                </c:pt>
                <c:pt idx="5">
                  <c:v>6907</c:v>
                </c:pt>
                <c:pt idx="6">
                  <c:v>9653</c:v>
                </c:pt>
                <c:pt idx="7">
                  <c:v>12750</c:v>
                </c:pt>
                <c:pt idx="8">
                  <c:v>9927</c:v>
                </c:pt>
                <c:pt idx="9">
                  <c:v>12169</c:v>
                </c:pt>
                <c:pt idx="10">
                  <c:v>12575</c:v>
                </c:pt>
                <c:pt idx="11">
                  <c:v>10881</c:v>
                </c:pt>
                <c:pt idx="12">
                  <c:v>10812</c:v>
                </c:pt>
                <c:pt idx="13">
                  <c:v>10612</c:v>
                </c:pt>
                <c:pt idx="14">
                  <c:v>12839</c:v>
                </c:pt>
                <c:pt idx="15">
                  <c:v>10925</c:v>
                </c:pt>
                <c:pt idx="16">
                  <c:v>10679</c:v>
                </c:pt>
                <c:pt idx="17">
                  <c:v>10208</c:v>
                </c:pt>
              </c:numCache>
            </c:numRef>
          </c:val>
          <c:smooth val="0"/>
          <c:extLst>
            <c:ext xmlns:c16="http://schemas.microsoft.com/office/drawing/2014/chart" uri="{C3380CC4-5D6E-409C-BE32-E72D297353CC}">
              <c16:uniqueId val="{00000000-338F-314C-BE37-926B69E29C33}"/>
            </c:ext>
          </c:extLst>
        </c:ser>
        <c:dLbls>
          <c:showLegendKey val="0"/>
          <c:showVal val="0"/>
          <c:showCatName val="0"/>
          <c:showSerName val="0"/>
          <c:showPercent val="0"/>
          <c:showBubbleSize val="0"/>
        </c:dLbls>
        <c:smooth val="0"/>
        <c:axId val="1980703936"/>
        <c:axId val="2091520144"/>
      </c:lineChart>
      <c:dateAx>
        <c:axId val="1980703936"/>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1520144"/>
        <c:crosses val="autoZero"/>
        <c:auto val="1"/>
        <c:lblOffset val="100"/>
        <c:baseTimeUnit val="months"/>
      </c:dateAx>
      <c:valAx>
        <c:axId val="2091520144"/>
        <c:scaling>
          <c:orientation val="minMax"/>
          <c:max val="30000"/>
          <c:min val="50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07039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4.xml.rels><?xml version="1.0" encoding="UTF-8" standalone="yes"?>
<Relationships xmlns="http://schemas.openxmlformats.org/package/2006/relationships"><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0.509</cdr:x>
      <cdr:y>0.41597</cdr:y>
    </cdr:from>
    <cdr:to>
      <cdr:x>0.51028</cdr:x>
      <cdr:y>0.93324</cdr:y>
    </cdr:to>
    <cdr:cxnSp macro="">
      <cdr:nvCxnSpPr>
        <cdr:cNvPr id="14" name="Straight Connector 13">
          <a:extLst xmlns:a="http://schemas.openxmlformats.org/drawingml/2006/main">
            <a:ext uri="{FF2B5EF4-FFF2-40B4-BE49-F238E27FC236}">
              <a16:creationId xmlns:a16="http://schemas.microsoft.com/office/drawing/2014/main" id="{075D4319-5F3B-4F4C-B254-7F8EE74B8392}"/>
            </a:ext>
          </a:extLst>
        </cdr:cNvPr>
        <cdr:cNvCxnSpPr/>
      </cdr:nvCxnSpPr>
      <cdr:spPr>
        <a:xfrm xmlns:a="http://schemas.openxmlformats.org/drawingml/2006/main" flipV="1">
          <a:off x="8727497" y="4041321"/>
          <a:ext cx="21896" cy="5025572"/>
        </a:xfrm>
        <a:prstGeom xmlns:a="http://schemas.openxmlformats.org/drawingml/2006/main" prst="line">
          <a:avLst/>
        </a:prstGeom>
        <a:ln xmlns:a="http://schemas.openxmlformats.org/drawingml/2006/main">
          <a:solidFill>
            <a:schemeClr val="accent6"/>
          </a:solidFill>
        </a:ln>
      </cdr:spPr>
      <cdr:style>
        <a:lnRef xmlns:a="http://schemas.openxmlformats.org/drawingml/2006/main" idx="1">
          <a:schemeClr val="accent4"/>
        </a:lnRef>
        <a:fillRef xmlns:a="http://schemas.openxmlformats.org/drawingml/2006/main" idx="0">
          <a:schemeClr val="accent4"/>
        </a:fillRef>
        <a:effectRef xmlns:a="http://schemas.openxmlformats.org/drawingml/2006/main" idx="0">
          <a:schemeClr val="accent4"/>
        </a:effectRef>
        <a:fontRef xmlns:a="http://schemas.openxmlformats.org/drawingml/2006/main" idx="minor">
          <a:schemeClr val="tx1"/>
        </a:fontRef>
      </cdr:style>
    </cdr:cxnSp>
  </cdr:relSizeAnchor>
  <cdr:relSizeAnchor xmlns:cdr="http://schemas.openxmlformats.org/drawingml/2006/chartDrawing">
    <cdr:from>
      <cdr:x>0.3091</cdr:x>
      <cdr:y>0.35423</cdr:y>
    </cdr:from>
    <cdr:to>
      <cdr:x>0.31099</cdr:x>
      <cdr:y>0.93746</cdr:y>
    </cdr:to>
    <cdr:cxnSp macro="">
      <cdr:nvCxnSpPr>
        <cdr:cNvPr id="3" name="Straight Connector 2">
          <a:extLst xmlns:a="http://schemas.openxmlformats.org/drawingml/2006/main">
            <a:ext uri="{FF2B5EF4-FFF2-40B4-BE49-F238E27FC236}">
              <a16:creationId xmlns:a16="http://schemas.microsoft.com/office/drawing/2014/main" id="{EE10A7FE-0E03-4680-9E2E-BE700F230674}"/>
            </a:ext>
          </a:extLst>
        </cdr:cNvPr>
        <cdr:cNvCxnSpPr/>
      </cdr:nvCxnSpPr>
      <cdr:spPr>
        <a:xfrm xmlns:a="http://schemas.openxmlformats.org/drawingml/2006/main" flipV="1">
          <a:off x="4439330" y="3429680"/>
          <a:ext cx="27214" cy="5646966"/>
        </a:xfrm>
        <a:prstGeom xmlns:a="http://schemas.openxmlformats.org/drawingml/2006/main" prst="line">
          <a:avLst/>
        </a:prstGeom>
      </cdr:spPr>
      <cdr:style>
        <a:lnRef xmlns:a="http://schemas.openxmlformats.org/drawingml/2006/main" idx="1">
          <a:schemeClr val="accent4"/>
        </a:lnRef>
        <a:fillRef xmlns:a="http://schemas.openxmlformats.org/drawingml/2006/main" idx="0">
          <a:schemeClr val="accent4"/>
        </a:fillRef>
        <a:effectRef xmlns:a="http://schemas.openxmlformats.org/drawingml/2006/main" idx="0">
          <a:schemeClr val="accent4"/>
        </a:effectRef>
        <a:fontRef xmlns:a="http://schemas.openxmlformats.org/drawingml/2006/main" idx="minor">
          <a:schemeClr val="tx1"/>
        </a:fontRef>
      </cdr:style>
    </cdr:cxnSp>
  </cdr:relSizeAnchor>
  <cdr:relSizeAnchor xmlns:cdr="http://schemas.openxmlformats.org/drawingml/2006/chartDrawing">
    <cdr:from>
      <cdr:x>0.1751</cdr:x>
      <cdr:y>0.24842</cdr:y>
    </cdr:from>
    <cdr:to>
      <cdr:x>0.31099</cdr:x>
      <cdr:y>0.46104</cdr:y>
    </cdr:to>
    <cdr:sp macro="" textlink="">
      <cdr:nvSpPr>
        <cdr:cNvPr id="4" name="TextBox 3">
          <a:extLst xmlns:a="http://schemas.openxmlformats.org/drawingml/2006/main">
            <a:ext uri="{FF2B5EF4-FFF2-40B4-BE49-F238E27FC236}">
              <a16:creationId xmlns:a16="http://schemas.microsoft.com/office/drawing/2014/main" id="{746027ED-A66D-43F8-997B-D4BE96CDD13A}"/>
            </a:ext>
          </a:extLst>
        </cdr:cNvPr>
        <cdr:cNvSpPr txBox="1"/>
      </cdr:nvSpPr>
      <cdr:spPr>
        <a:xfrm xmlns:a="http://schemas.openxmlformats.org/drawingml/2006/main">
          <a:off x="1769423" y="1389413"/>
          <a:ext cx="1373252" cy="1189221"/>
        </a:xfrm>
        <a:prstGeom xmlns:a="http://schemas.openxmlformats.org/drawingml/2006/main" prst="rect">
          <a:avLst/>
        </a:prstGeom>
        <a:solidFill xmlns:a="http://schemas.openxmlformats.org/drawingml/2006/main">
          <a:sysClr val="window" lastClr="FFFFFF"/>
        </a:solidFill>
        <a:ln xmlns:a="http://schemas.openxmlformats.org/drawingml/2006/main">
          <a:solidFill>
            <a:schemeClr val="accent4"/>
          </a:solidFill>
        </a:ln>
      </cdr:spPr>
      <cdr:txBody>
        <a:bodyPr xmlns:a="http://schemas.openxmlformats.org/drawingml/2006/main" vertOverflow="clip" wrap="square" rtlCol="0"/>
        <a:lstStyle xmlns:a="http://schemas.openxmlformats.org/drawingml/2006/main"/>
        <a:p xmlns:a="http://schemas.openxmlformats.org/drawingml/2006/main">
          <a:r>
            <a:rPr lang="en-AU" sz="1200"/>
            <a:t>June 9</a:t>
          </a:r>
        </a:p>
        <a:p xmlns:a="http://schemas.openxmlformats.org/drawingml/2006/main">
          <a:r>
            <a:rPr lang="en-AU" sz="1200"/>
            <a:t>Foreigners</a:t>
          </a:r>
          <a:r>
            <a:rPr lang="en-AU" sz="1200" baseline="0"/>
            <a:t> with immediate family in Canada  are granted access</a:t>
          </a:r>
          <a:endParaRPr lang="en-AU" sz="1200"/>
        </a:p>
      </cdr:txBody>
    </cdr:sp>
  </cdr:relSizeAnchor>
  <cdr:relSizeAnchor xmlns:cdr="http://schemas.openxmlformats.org/drawingml/2006/chartDrawing">
    <cdr:from>
      <cdr:x>0.55588</cdr:x>
      <cdr:y>0.35423</cdr:y>
    </cdr:from>
    <cdr:to>
      <cdr:x>0.55732</cdr:x>
      <cdr:y>0.93842</cdr:y>
    </cdr:to>
    <cdr:cxnSp macro="">
      <cdr:nvCxnSpPr>
        <cdr:cNvPr id="5" name="Straight Connector 4">
          <a:extLst xmlns:a="http://schemas.openxmlformats.org/drawingml/2006/main">
            <a:ext uri="{FF2B5EF4-FFF2-40B4-BE49-F238E27FC236}">
              <a16:creationId xmlns:a16="http://schemas.microsoft.com/office/drawing/2014/main" id="{52B02B20-031C-4A21-A161-85ACD181F8D4}"/>
            </a:ext>
          </a:extLst>
        </cdr:cNvPr>
        <cdr:cNvCxnSpPr/>
      </cdr:nvCxnSpPr>
      <cdr:spPr>
        <a:xfrm xmlns:a="http://schemas.openxmlformats.org/drawingml/2006/main" flipV="1">
          <a:off x="5617384" y="1981237"/>
          <a:ext cx="14552" cy="3267421"/>
        </a:xfrm>
        <a:prstGeom xmlns:a="http://schemas.openxmlformats.org/drawingml/2006/main" prst="line">
          <a:avLst/>
        </a:prstGeom>
      </cdr:spPr>
      <cdr:style>
        <a:lnRef xmlns:a="http://schemas.openxmlformats.org/drawingml/2006/main" idx="1">
          <a:schemeClr val="accent4"/>
        </a:lnRef>
        <a:fillRef xmlns:a="http://schemas.openxmlformats.org/drawingml/2006/main" idx="0">
          <a:schemeClr val="accent4"/>
        </a:fillRef>
        <a:effectRef xmlns:a="http://schemas.openxmlformats.org/drawingml/2006/main" idx="0">
          <a:schemeClr val="accent4"/>
        </a:effectRef>
        <a:fontRef xmlns:a="http://schemas.openxmlformats.org/drawingml/2006/main" idx="minor">
          <a:schemeClr val="tx1"/>
        </a:fontRef>
      </cdr:style>
    </cdr:cxnSp>
  </cdr:relSizeAnchor>
  <cdr:relSizeAnchor xmlns:cdr="http://schemas.openxmlformats.org/drawingml/2006/chartDrawing">
    <cdr:from>
      <cdr:x>0.55584</cdr:x>
      <cdr:y>0.20383</cdr:y>
    </cdr:from>
    <cdr:to>
      <cdr:x>0.67852</cdr:x>
      <cdr:y>0.43697</cdr:y>
    </cdr:to>
    <cdr:sp macro="" textlink="">
      <cdr:nvSpPr>
        <cdr:cNvPr id="7" name="TextBox 1">
          <a:extLst xmlns:a="http://schemas.openxmlformats.org/drawingml/2006/main">
            <a:ext uri="{FF2B5EF4-FFF2-40B4-BE49-F238E27FC236}">
              <a16:creationId xmlns:a16="http://schemas.microsoft.com/office/drawing/2014/main" id="{F915E607-71D0-4560-93D6-0DB5317840A3}"/>
            </a:ext>
          </a:extLst>
        </cdr:cNvPr>
        <cdr:cNvSpPr txBox="1"/>
      </cdr:nvSpPr>
      <cdr:spPr>
        <a:xfrm xmlns:a="http://schemas.openxmlformats.org/drawingml/2006/main">
          <a:off x="5617028" y="1140031"/>
          <a:ext cx="1239681" cy="1303977"/>
        </a:xfrm>
        <a:prstGeom xmlns:a="http://schemas.openxmlformats.org/drawingml/2006/main" prst="rect">
          <a:avLst/>
        </a:prstGeom>
        <a:solidFill xmlns:a="http://schemas.openxmlformats.org/drawingml/2006/main">
          <a:sysClr val="window" lastClr="FFFFFF"/>
        </a:solidFill>
        <a:ln xmlns:a="http://schemas.openxmlformats.org/drawingml/2006/main">
          <a:solidFill>
            <a:schemeClr val="accent4"/>
          </a:solid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AU" sz="1100"/>
            <a:t>October 20</a:t>
          </a:r>
        </a:p>
        <a:p xmlns:a="http://schemas.openxmlformats.org/drawingml/2006/main">
          <a:r>
            <a:rPr lang="en-AU" sz="1100"/>
            <a:t>international Students attending institutions granted access</a:t>
          </a:r>
        </a:p>
      </cdr:txBody>
    </cdr:sp>
  </cdr:relSizeAnchor>
  <cdr:relSizeAnchor xmlns:cdr="http://schemas.openxmlformats.org/drawingml/2006/chartDrawing">
    <cdr:from>
      <cdr:x>0.52605</cdr:x>
      <cdr:y>0.61844</cdr:y>
    </cdr:from>
    <cdr:to>
      <cdr:x>0.52651</cdr:x>
      <cdr:y>0.93983</cdr:y>
    </cdr:to>
    <cdr:cxnSp macro="">
      <cdr:nvCxnSpPr>
        <cdr:cNvPr id="10" name="Straight Connector 9">
          <a:extLst xmlns:a="http://schemas.openxmlformats.org/drawingml/2006/main">
            <a:ext uri="{FF2B5EF4-FFF2-40B4-BE49-F238E27FC236}">
              <a16:creationId xmlns:a16="http://schemas.microsoft.com/office/drawing/2014/main" id="{A349A90D-2C64-4B8A-9685-3990F4FDA978}"/>
            </a:ext>
          </a:extLst>
        </cdr:cNvPr>
        <cdr:cNvCxnSpPr/>
      </cdr:nvCxnSpPr>
      <cdr:spPr>
        <a:xfrm xmlns:a="http://schemas.openxmlformats.org/drawingml/2006/main" flipH="1" flipV="1">
          <a:off x="7555366" y="5987823"/>
          <a:ext cx="6577" cy="3111728"/>
        </a:xfrm>
        <a:prstGeom xmlns:a="http://schemas.openxmlformats.org/drawingml/2006/main" prst="line">
          <a:avLst/>
        </a:prstGeom>
      </cdr:spPr>
      <cdr:style>
        <a:lnRef xmlns:a="http://schemas.openxmlformats.org/drawingml/2006/main" idx="1">
          <a:schemeClr val="accent4"/>
        </a:lnRef>
        <a:fillRef xmlns:a="http://schemas.openxmlformats.org/drawingml/2006/main" idx="0">
          <a:schemeClr val="accent4"/>
        </a:fillRef>
        <a:effectRef xmlns:a="http://schemas.openxmlformats.org/drawingml/2006/main" idx="0">
          <a:schemeClr val="accent4"/>
        </a:effectRef>
        <a:fontRef xmlns:a="http://schemas.openxmlformats.org/drawingml/2006/main" idx="minor">
          <a:schemeClr val="tx1"/>
        </a:fontRef>
      </cdr:style>
    </cdr:cxnSp>
  </cdr:relSizeAnchor>
  <cdr:relSizeAnchor xmlns:cdr="http://schemas.openxmlformats.org/drawingml/2006/chartDrawing">
    <cdr:from>
      <cdr:x>0.35607</cdr:x>
      <cdr:y>0.53505</cdr:y>
    </cdr:from>
    <cdr:to>
      <cdr:x>0.52605</cdr:x>
      <cdr:y>0.75476</cdr:y>
    </cdr:to>
    <cdr:sp macro="" textlink="">
      <cdr:nvSpPr>
        <cdr:cNvPr id="12" name="TextBox 1">
          <a:extLst xmlns:a="http://schemas.openxmlformats.org/drawingml/2006/main">
            <a:ext uri="{FF2B5EF4-FFF2-40B4-BE49-F238E27FC236}">
              <a16:creationId xmlns:a16="http://schemas.microsoft.com/office/drawing/2014/main" id="{FC346CBA-F177-4CA0-992C-F3E1637BB7D3}"/>
            </a:ext>
          </a:extLst>
        </cdr:cNvPr>
        <cdr:cNvSpPr txBox="1"/>
      </cdr:nvSpPr>
      <cdr:spPr>
        <a:xfrm xmlns:a="http://schemas.openxmlformats.org/drawingml/2006/main">
          <a:off x="3598223" y="2992582"/>
          <a:ext cx="1717718" cy="1228852"/>
        </a:xfrm>
        <a:prstGeom xmlns:a="http://schemas.openxmlformats.org/drawingml/2006/main" prst="rect">
          <a:avLst/>
        </a:prstGeom>
        <a:solidFill xmlns:a="http://schemas.openxmlformats.org/drawingml/2006/main">
          <a:sysClr val="window" lastClr="FFFFFF"/>
        </a:solidFill>
        <a:ln xmlns:a="http://schemas.openxmlformats.org/drawingml/2006/main">
          <a:solidFill>
            <a:schemeClr val="accent4"/>
          </a:solid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AU" sz="1100"/>
            <a:t>October 08</a:t>
          </a:r>
        </a:p>
        <a:p xmlns:a="http://schemas.openxmlformats.org/drawingml/2006/main">
          <a:r>
            <a:rPr lang="en-AU" sz="1100"/>
            <a:t>Travel restrictions for certain extended family members of Canadian citizens and Canadian permanent residents eased</a:t>
          </a:r>
        </a:p>
      </cdr:txBody>
    </cdr:sp>
  </cdr:relSizeAnchor>
  <cdr:relSizeAnchor xmlns:cdr="http://schemas.openxmlformats.org/drawingml/2006/chartDrawing">
    <cdr:from>
      <cdr:x>0.87421</cdr:x>
      <cdr:y>0.2938</cdr:y>
    </cdr:from>
    <cdr:to>
      <cdr:x>0.87849</cdr:x>
      <cdr:y>0.94079</cdr:y>
    </cdr:to>
    <cdr:cxnSp macro="">
      <cdr:nvCxnSpPr>
        <cdr:cNvPr id="13" name="Straight Connector 12">
          <a:extLst xmlns:a="http://schemas.openxmlformats.org/drawingml/2006/main">
            <a:ext uri="{FF2B5EF4-FFF2-40B4-BE49-F238E27FC236}">
              <a16:creationId xmlns:a16="http://schemas.microsoft.com/office/drawing/2014/main" id="{C5FC7ED9-1084-4250-A5C0-0325B942B4BF}"/>
            </a:ext>
          </a:extLst>
        </cdr:cNvPr>
        <cdr:cNvCxnSpPr/>
      </cdr:nvCxnSpPr>
      <cdr:spPr>
        <a:xfrm xmlns:a="http://schemas.openxmlformats.org/drawingml/2006/main" flipV="1">
          <a:off x="12555764" y="2844573"/>
          <a:ext cx="61459" cy="6264276"/>
        </a:xfrm>
        <a:prstGeom xmlns:a="http://schemas.openxmlformats.org/drawingml/2006/main" prst="line">
          <a:avLst/>
        </a:prstGeom>
        <a:ln xmlns:a="http://schemas.openxmlformats.org/drawingml/2006/main">
          <a:solidFill>
            <a:schemeClr val="accent4"/>
          </a:solidFill>
        </a:ln>
      </cdr:spPr>
      <cdr:style>
        <a:lnRef xmlns:a="http://schemas.openxmlformats.org/drawingml/2006/main" idx="1">
          <a:schemeClr val="accent4"/>
        </a:lnRef>
        <a:fillRef xmlns:a="http://schemas.openxmlformats.org/drawingml/2006/main" idx="0">
          <a:schemeClr val="accent4"/>
        </a:fillRef>
        <a:effectRef xmlns:a="http://schemas.openxmlformats.org/drawingml/2006/main" idx="0">
          <a:schemeClr val="accent4"/>
        </a:effectRef>
        <a:fontRef xmlns:a="http://schemas.openxmlformats.org/drawingml/2006/main" idx="minor">
          <a:schemeClr val="tx1"/>
        </a:fontRef>
      </cdr:style>
    </cdr:cxnSp>
  </cdr:relSizeAnchor>
  <cdr:relSizeAnchor xmlns:cdr="http://schemas.openxmlformats.org/drawingml/2006/chartDrawing">
    <cdr:from>
      <cdr:x>0.53742</cdr:x>
      <cdr:y>0.10969</cdr:y>
    </cdr:from>
    <cdr:to>
      <cdr:x>0.7108</cdr:x>
      <cdr:y>0.2685</cdr:y>
    </cdr:to>
    <cdr:sp macro="" textlink="">
      <cdr:nvSpPr>
        <cdr:cNvPr id="2" name="TextBox 1">
          <a:extLst xmlns:a="http://schemas.openxmlformats.org/drawingml/2006/main">
            <a:ext uri="{FF2B5EF4-FFF2-40B4-BE49-F238E27FC236}">
              <a16:creationId xmlns:a16="http://schemas.microsoft.com/office/drawing/2014/main" id="{53C52EB6-242A-47C4-9162-A980F52E54DE}"/>
            </a:ext>
          </a:extLst>
        </cdr:cNvPr>
        <cdr:cNvSpPr txBox="1"/>
      </cdr:nvSpPr>
      <cdr:spPr>
        <a:xfrm xmlns:a="http://schemas.openxmlformats.org/drawingml/2006/main">
          <a:off x="7718651" y="1062038"/>
          <a:ext cx="2490107" cy="153760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AU" sz="1100"/>
        </a:p>
      </cdr:txBody>
    </cdr:sp>
  </cdr:relSizeAnchor>
  <cdr:relSizeAnchor xmlns:cdr="http://schemas.openxmlformats.org/drawingml/2006/chartDrawing">
    <cdr:from>
      <cdr:x>0.56395</cdr:x>
      <cdr:y>0.07596</cdr:y>
    </cdr:from>
    <cdr:to>
      <cdr:x>0.76386</cdr:x>
      <cdr:y>0.2179</cdr:y>
    </cdr:to>
    <cdr:sp macro="" textlink="">
      <cdr:nvSpPr>
        <cdr:cNvPr id="6" name="TextBox 5">
          <a:extLst xmlns:a="http://schemas.openxmlformats.org/drawingml/2006/main">
            <a:ext uri="{FF2B5EF4-FFF2-40B4-BE49-F238E27FC236}">
              <a16:creationId xmlns:a16="http://schemas.microsoft.com/office/drawing/2014/main" id="{C1626D93-02F4-46C6-8CB3-8DA55BEE8D2F}"/>
            </a:ext>
          </a:extLst>
        </cdr:cNvPr>
        <cdr:cNvSpPr txBox="1"/>
      </cdr:nvSpPr>
      <cdr:spPr>
        <a:xfrm xmlns:a="http://schemas.openxmlformats.org/drawingml/2006/main">
          <a:off x="8099651" y="735466"/>
          <a:ext cx="2871107" cy="137432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AU" sz="1100"/>
        </a:p>
      </cdr:txBody>
    </cdr:sp>
  </cdr:relSizeAnchor>
  <cdr:relSizeAnchor xmlns:cdr="http://schemas.openxmlformats.org/drawingml/2006/chartDrawing">
    <cdr:from>
      <cdr:x>0.62694</cdr:x>
      <cdr:y>0.64751</cdr:y>
    </cdr:from>
    <cdr:to>
      <cdr:x>0.74857</cdr:x>
      <cdr:y>0.82381</cdr:y>
    </cdr:to>
    <cdr:sp macro="" textlink="">
      <cdr:nvSpPr>
        <cdr:cNvPr id="15" name="TextBox 10">
          <a:extLst xmlns:a="http://schemas.openxmlformats.org/drawingml/2006/main">
            <a:ext uri="{FF2B5EF4-FFF2-40B4-BE49-F238E27FC236}">
              <a16:creationId xmlns:a16="http://schemas.microsoft.com/office/drawing/2014/main" id="{974E30EF-F7FA-476B-945B-AFE37101537B}"/>
            </a:ext>
          </a:extLst>
        </cdr:cNvPr>
        <cdr:cNvSpPr txBox="1"/>
      </cdr:nvSpPr>
      <cdr:spPr>
        <a:xfrm xmlns:a="http://schemas.openxmlformats.org/drawingml/2006/main">
          <a:off x="6335473" y="3621575"/>
          <a:ext cx="1229108" cy="986051"/>
        </a:xfrm>
        <a:prstGeom xmlns:a="http://schemas.openxmlformats.org/drawingml/2006/main" prst="rect">
          <a:avLst/>
        </a:prstGeom>
        <a:solidFill xmlns:a="http://schemas.openxmlformats.org/drawingml/2006/main">
          <a:schemeClr val="lt1"/>
        </a:solidFill>
        <a:ln xmlns:a="http://schemas.openxmlformats.org/drawingml/2006/main" w="9525" cmpd="sng">
          <a:solidFill>
            <a:schemeClr val="accent6"/>
          </a:solid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AU" sz="1100"/>
            <a:t>07 December</a:t>
          </a:r>
        </a:p>
        <a:p xmlns:a="http://schemas.openxmlformats.org/drawingml/2006/main">
          <a:r>
            <a:rPr lang="en-AU" sz="1100"/>
            <a:t>20 million Moderna </a:t>
          </a:r>
          <a:r>
            <a:rPr lang="en-AU" sz="1100" baseline="0"/>
            <a:t> vaccine puchased</a:t>
          </a:r>
          <a:endParaRPr lang="en-AU" sz="1100"/>
        </a:p>
      </cdr:txBody>
    </cdr:sp>
  </cdr:relSizeAnchor>
  <cdr:relSizeAnchor xmlns:cdr="http://schemas.openxmlformats.org/drawingml/2006/chartDrawing">
    <cdr:from>
      <cdr:x>0.62553</cdr:x>
      <cdr:y>0.64795</cdr:y>
    </cdr:from>
    <cdr:to>
      <cdr:x>0.62648</cdr:x>
      <cdr:y>0.93465</cdr:y>
    </cdr:to>
    <cdr:cxnSp macro="">
      <cdr:nvCxnSpPr>
        <cdr:cNvPr id="16" name="Straight Connector 15">
          <a:extLst xmlns:a="http://schemas.openxmlformats.org/drawingml/2006/main">
            <a:ext uri="{FF2B5EF4-FFF2-40B4-BE49-F238E27FC236}">
              <a16:creationId xmlns:a16="http://schemas.microsoft.com/office/drawing/2014/main" id="{A5FC89F5-F0DE-403C-AD75-9BD661CF2170}"/>
            </a:ext>
          </a:extLst>
        </cdr:cNvPr>
        <cdr:cNvCxnSpPr/>
      </cdr:nvCxnSpPr>
      <cdr:spPr>
        <a:xfrm xmlns:a="http://schemas.openxmlformats.org/drawingml/2006/main" flipV="1">
          <a:off x="8984116" y="6273572"/>
          <a:ext cx="13606" cy="2775859"/>
        </a:xfrm>
        <a:prstGeom xmlns:a="http://schemas.openxmlformats.org/drawingml/2006/main" prst="line">
          <a:avLst/>
        </a:prstGeom>
        <a:ln xmlns:a="http://schemas.openxmlformats.org/drawingml/2006/main">
          <a:solidFill>
            <a:schemeClr val="accent6"/>
          </a:solidFill>
        </a:ln>
      </cdr:spPr>
      <cdr:style>
        <a:lnRef xmlns:a="http://schemas.openxmlformats.org/drawingml/2006/main" idx="1">
          <a:schemeClr val="accent4"/>
        </a:lnRef>
        <a:fillRef xmlns:a="http://schemas.openxmlformats.org/drawingml/2006/main" idx="0">
          <a:schemeClr val="accent4"/>
        </a:fillRef>
        <a:effectRef xmlns:a="http://schemas.openxmlformats.org/drawingml/2006/main" idx="0">
          <a:schemeClr val="accent4"/>
        </a:effectRef>
        <a:fontRef xmlns:a="http://schemas.openxmlformats.org/drawingml/2006/main" idx="minor">
          <a:schemeClr val="tx1"/>
        </a:fontRef>
      </cdr:style>
    </cdr:cxnSp>
  </cdr:relSizeAnchor>
  <cdr:relSizeAnchor xmlns:cdr="http://schemas.openxmlformats.org/drawingml/2006/chartDrawing">
    <cdr:from>
      <cdr:x>0.71684</cdr:x>
      <cdr:y>0.18047</cdr:y>
    </cdr:from>
    <cdr:to>
      <cdr:x>0.87811</cdr:x>
      <cdr:y>0.43526</cdr:y>
    </cdr:to>
    <cdr:sp macro="" textlink="">
      <cdr:nvSpPr>
        <cdr:cNvPr id="44" name="TextBox 24">
          <a:extLst xmlns:a="http://schemas.openxmlformats.org/drawingml/2006/main">
            <a:ext uri="{FF2B5EF4-FFF2-40B4-BE49-F238E27FC236}">
              <a16:creationId xmlns:a16="http://schemas.microsoft.com/office/drawing/2014/main" id="{567513F4-F4AA-4EA6-B3D1-1C5AC56478E6}"/>
            </a:ext>
          </a:extLst>
        </cdr:cNvPr>
        <cdr:cNvSpPr txBox="1"/>
      </cdr:nvSpPr>
      <cdr:spPr>
        <a:xfrm xmlns:a="http://schemas.openxmlformats.org/drawingml/2006/main">
          <a:off x="7243949" y="1009402"/>
          <a:ext cx="1629696" cy="1425040"/>
        </a:xfrm>
        <a:prstGeom xmlns:a="http://schemas.openxmlformats.org/drawingml/2006/main" prst="rect">
          <a:avLst/>
        </a:prstGeom>
        <a:solidFill xmlns:a="http://schemas.openxmlformats.org/drawingml/2006/main">
          <a:schemeClr val="lt1"/>
        </a:solidFill>
        <a:ln xmlns:a="http://schemas.openxmlformats.org/drawingml/2006/main" w="9525" cmpd="sng">
          <a:solidFill>
            <a:schemeClr val="accent4"/>
          </a:solid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noAutofit/>
        </a:bodyPr>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AU" sz="1100" b="0" i="0" u="none" strike="noStrike">
              <a:solidFill>
                <a:schemeClr val="dk1"/>
              </a:solidFill>
              <a:effectLst/>
              <a:latin typeface="+mn-lt"/>
              <a:ea typeface="+mn-ea"/>
              <a:cs typeface="+mn-cs"/>
            </a:rPr>
            <a:t>22-April-2021</a:t>
          </a:r>
          <a:r>
            <a:rPr lang="en-AU"/>
            <a:t> </a:t>
          </a:r>
          <a:endParaRPr lang="en-AU" sz="1100"/>
        </a:p>
        <a:p xmlns:a="http://schemas.openxmlformats.org/drawingml/2006/main">
          <a:r>
            <a:rPr lang="en-AU" sz="1100"/>
            <a:t>Direct flights from Pakistan/India suspended; indirect flights must obtain negative test from last country travelled through</a:t>
          </a:r>
        </a:p>
      </cdr:txBody>
    </cdr:sp>
  </cdr:relSizeAnchor>
  <cdr:relSizeAnchor xmlns:cdr="http://schemas.openxmlformats.org/drawingml/2006/chartDrawing">
    <cdr:from>
      <cdr:x>0.41835</cdr:x>
      <cdr:y>0.2739</cdr:y>
    </cdr:from>
    <cdr:to>
      <cdr:x>0.50986</cdr:x>
      <cdr:y>0.48459</cdr:y>
    </cdr:to>
    <cdr:sp macro="" textlink="">
      <cdr:nvSpPr>
        <cdr:cNvPr id="45" name="TextBox 24">
          <a:extLst xmlns:a="http://schemas.openxmlformats.org/drawingml/2006/main">
            <a:ext uri="{FF2B5EF4-FFF2-40B4-BE49-F238E27FC236}">
              <a16:creationId xmlns:a16="http://schemas.microsoft.com/office/drawing/2014/main" id="{567513F4-F4AA-4EA6-B3D1-1C5AC56478E6}"/>
            </a:ext>
          </a:extLst>
        </cdr:cNvPr>
        <cdr:cNvSpPr txBox="1"/>
      </cdr:nvSpPr>
      <cdr:spPr>
        <a:xfrm xmlns:a="http://schemas.openxmlformats.org/drawingml/2006/main">
          <a:off x="4227615" y="1531918"/>
          <a:ext cx="924719" cy="1178434"/>
        </a:xfrm>
        <a:prstGeom xmlns:a="http://schemas.openxmlformats.org/drawingml/2006/main" prst="rect">
          <a:avLst/>
        </a:prstGeom>
        <a:solidFill xmlns:a="http://schemas.openxmlformats.org/drawingml/2006/main">
          <a:schemeClr val="lt1"/>
        </a:solidFill>
        <a:ln xmlns:a="http://schemas.openxmlformats.org/drawingml/2006/main" w="9525" cmpd="sng">
          <a:solidFill>
            <a:schemeClr val="accent6"/>
          </a:solid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noAutofit/>
        </a:bodyPr>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AU" sz="1100" b="0" i="0" u="none" strike="noStrike">
              <a:solidFill>
                <a:schemeClr val="dk1"/>
              </a:solidFill>
              <a:effectLst/>
              <a:latin typeface="+mn-lt"/>
              <a:ea typeface="+mn-ea"/>
              <a:cs typeface="+mn-cs"/>
            </a:rPr>
            <a:t>25 September</a:t>
          </a:r>
        </a:p>
        <a:p xmlns:a="http://schemas.openxmlformats.org/drawingml/2006/main">
          <a:r>
            <a:rPr lang="en-AU" sz="1100" b="0" i="0" u="none" strike="noStrike">
              <a:solidFill>
                <a:schemeClr val="dk1"/>
              </a:solidFill>
              <a:effectLst/>
              <a:latin typeface="+mn-lt"/>
              <a:ea typeface="+mn-ea"/>
              <a:cs typeface="+mn-cs"/>
            </a:rPr>
            <a:t>20 Million</a:t>
          </a:r>
          <a:r>
            <a:rPr lang="en-AU" sz="1100" b="0" i="0" u="none" strike="noStrike" baseline="0">
              <a:solidFill>
                <a:schemeClr val="dk1"/>
              </a:solidFill>
              <a:effectLst/>
              <a:latin typeface="+mn-lt"/>
              <a:ea typeface="+mn-ea"/>
              <a:cs typeface="+mn-cs"/>
            </a:rPr>
            <a:t> AZ purchases</a:t>
          </a:r>
          <a:r>
            <a:rPr lang="en-AU"/>
            <a:t> </a:t>
          </a:r>
          <a:endParaRPr lang="en-AU" sz="1100"/>
        </a:p>
      </cdr:txBody>
    </cdr:sp>
  </cdr:relSizeAnchor>
</c:userShapes>
</file>

<file path=ppt/drawings/drawing2.xml><?xml version="1.0" encoding="utf-8"?>
<c:userShapes xmlns:c="http://schemas.openxmlformats.org/drawingml/2006/chart">
  <cdr:relSizeAnchor xmlns:cdr="http://schemas.openxmlformats.org/drawingml/2006/chartDrawing">
    <cdr:from>
      <cdr:x>0.75044</cdr:x>
      <cdr:y>0.15193</cdr:y>
    </cdr:from>
    <cdr:to>
      <cdr:x>0.8872</cdr:x>
      <cdr:y>0.44953</cdr:y>
    </cdr:to>
    <cdr:sp macro="" textlink="">
      <cdr:nvSpPr>
        <cdr:cNvPr id="3" name="TextBox 2">
          <a:extLst xmlns:a="http://schemas.openxmlformats.org/drawingml/2006/main">
            <a:ext uri="{FF2B5EF4-FFF2-40B4-BE49-F238E27FC236}">
              <a16:creationId xmlns:a16="http://schemas.microsoft.com/office/drawing/2014/main" id="{F039B079-AE09-4665-9B04-99B91C8BC44B}"/>
            </a:ext>
          </a:extLst>
        </cdr:cNvPr>
        <cdr:cNvSpPr txBox="1"/>
      </cdr:nvSpPr>
      <cdr:spPr>
        <a:xfrm xmlns:a="http://schemas.openxmlformats.org/drawingml/2006/main">
          <a:off x="4076700" y="463550"/>
          <a:ext cx="742950" cy="9080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AU" sz="1100"/>
        </a:p>
        <a:p xmlns:a="http://schemas.openxmlformats.org/drawingml/2006/main">
          <a:endParaRPr lang="en-AU" sz="1100"/>
        </a:p>
      </cdr:txBody>
    </cdr:sp>
  </cdr:relSizeAnchor>
  <cdr:relSizeAnchor xmlns:cdr="http://schemas.openxmlformats.org/drawingml/2006/chartDrawing">
    <cdr:from>
      <cdr:x>0.716</cdr:x>
      <cdr:y>0.11265</cdr:y>
    </cdr:from>
    <cdr:to>
      <cdr:x>0.81267</cdr:x>
      <cdr:y>0.45525</cdr:y>
    </cdr:to>
    <cdr:sp macro="" textlink="">
      <cdr:nvSpPr>
        <cdr:cNvPr id="2" name="Text Box 1"/>
        <cdr:cNvSpPr txBox="1"/>
      </cdr:nvSpPr>
      <cdr:spPr>
        <a:xfrm xmlns:a="http://schemas.openxmlformats.org/drawingml/2006/main">
          <a:off x="6819900" y="463550"/>
          <a:ext cx="920750" cy="14097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AU" sz="1100"/>
        </a:p>
      </cdr:txBody>
    </cdr:sp>
  </cdr:relSizeAnchor>
  <cdr:relSizeAnchor xmlns:cdr="http://schemas.openxmlformats.org/drawingml/2006/chartDrawing">
    <cdr:from>
      <cdr:x>0.78308</cdr:x>
      <cdr:y>0.15655</cdr:y>
    </cdr:from>
    <cdr:to>
      <cdr:x>0.78461</cdr:x>
      <cdr:y>0.95062</cdr:y>
    </cdr:to>
    <cdr:cxnSp macro="">
      <cdr:nvCxnSpPr>
        <cdr:cNvPr id="4" name="Straight Connector 3">
          <a:extLst xmlns:a="http://schemas.openxmlformats.org/drawingml/2006/main">
            <a:ext uri="{FF2B5EF4-FFF2-40B4-BE49-F238E27FC236}">
              <a16:creationId xmlns:a16="http://schemas.microsoft.com/office/drawing/2014/main" id="{CF856CE9-3431-4DBB-A003-231B32E85570}"/>
            </a:ext>
          </a:extLst>
        </cdr:cNvPr>
        <cdr:cNvCxnSpPr/>
      </cdr:nvCxnSpPr>
      <cdr:spPr>
        <a:xfrm xmlns:a="http://schemas.openxmlformats.org/drawingml/2006/main" flipV="1">
          <a:off x="7458884" y="644179"/>
          <a:ext cx="14552" cy="3267421"/>
        </a:xfrm>
        <a:prstGeom xmlns:a="http://schemas.openxmlformats.org/drawingml/2006/main" prst="line">
          <a:avLst/>
        </a:prstGeom>
      </cdr:spPr>
      <cdr:style>
        <a:lnRef xmlns:a="http://schemas.openxmlformats.org/drawingml/2006/main" idx="1">
          <a:schemeClr val="accent4"/>
        </a:lnRef>
        <a:fillRef xmlns:a="http://schemas.openxmlformats.org/drawingml/2006/main" idx="0">
          <a:schemeClr val="accent4"/>
        </a:fillRef>
        <a:effectRef xmlns:a="http://schemas.openxmlformats.org/drawingml/2006/main" idx="0">
          <a:schemeClr val="accent4"/>
        </a:effectRef>
        <a:fontRef xmlns:a="http://schemas.openxmlformats.org/drawingml/2006/main" idx="minor">
          <a:schemeClr val="tx1"/>
        </a:fontRef>
      </cdr:style>
    </cdr:cxnSp>
  </cdr:relSizeAnchor>
  <cdr:relSizeAnchor xmlns:cdr="http://schemas.openxmlformats.org/drawingml/2006/chartDrawing">
    <cdr:from>
      <cdr:x>0.78438</cdr:x>
      <cdr:y>0.14815</cdr:y>
    </cdr:from>
    <cdr:to>
      <cdr:x>0.90133</cdr:x>
      <cdr:y>0.46505</cdr:y>
    </cdr:to>
    <cdr:sp macro="" textlink="">
      <cdr:nvSpPr>
        <cdr:cNvPr id="5" name="TextBox 1"/>
        <cdr:cNvSpPr txBox="1"/>
      </cdr:nvSpPr>
      <cdr:spPr>
        <a:xfrm xmlns:a="http://schemas.openxmlformats.org/drawingml/2006/main">
          <a:off x="7471181" y="609600"/>
          <a:ext cx="1114020" cy="1303971"/>
        </a:xfrm>
        <a:prstGeom xmlns:a="http://schemas.openxmlformats.org/drawingml/2006/main" prst="rect">
          <a:avLst/>
        </a:prstGeom>
        <a:solidFill xmlns:a="http://schemas.openxmlformats.org/drawingml/2006/main">
          <a:sysClr val="window" lastClr="FFFFFF"/>
        </a:solidFill>
        <a:ln xmlns:a="http://schemas.openxmlformats.org/drawingml/2006/main">
          <a:solidFill>
            <a:schemeClr val="accent4"/>
          </a:solid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AU" sz="1100">
              <a:solidFill>
                <a:schemeClr val="dk1"/>
              </a:solidFill>
              <a:effectLst/>
              <a:latin typeface="+mn-lt"/>
              <a:ea typeface="+mn-ea"/>
              <a:cs typeface="+mn-cs"/>
            </a:rPr>
            <a:t>6 April 2021. </a:t>
          </a:r>
        </a:p>
        <a:p xmlns:a="http://schemas.openxmlformats.org/drawingml/2006/main">
          <a:r>
            <a:rPr lang="en-AU" sz="1100">
              <a:solidFill>
                <a:schemeClr val="dk1"/>
              </a:solidFill>
              <a:effectLst/>
              <a:latin typeface="+mn-lt"/>
              <a:ea typeface="+mn-ea"/>
              <a:cs typeface="+mn-cs"/>
            </a:rPr>
            <a:t>U.S. Embassies and Consulates announced to continue the visa service.</a:t>
          </a:r>
          <a:r>
            <a:rPr lang="en-AU" sz="1100" baseline="0">
              <a:solidFill>
                <a:schemeClr val="dk1"/>
              </a:solidFill>
              <a:effectLst/>
              <a:latin typeface="+mn-lt"/>
              <a:ea typeface="+mn-ea"/>
              <a:cs typeface="+mn-cs"/>
            </a:rPr>
            <a:t> </a:t>
          </a:r>
          <a:endParaRPr lang="en-AU" sz="1100"/>
        </a:p>
      </cdr:txBody>
    </cdr:sp>
  </cdr:relSizeAnchor>
  <cdr:relSizeAnchor xmlns:cdr="http://schemas.openxmlformats.org/drawingml/2006/chartDrawing">
    <cdr:from>
      <cdr:x>0.31928</cdr:x>
      <cdr:y>0.22137</cdr:y>
    </cdr:from>
    <cdr:to>
      <cdr:x>0.32067</cdr:x>
      <cdr:y>0.94599</cdr:y>
    </cdr:to>
    <cdr:cxnSp macro="">
      <cdr:nvCxnSpPr>
        <cdr:cNvPr id="6" name="Straight Connector 5">
          <a:extLst xmlns:a="http://schemas.openxmlformats.org/drawingml/2006/main">
            <a:ext uri="{FF2B5EF4-FFF2-40B4-BE49-F238E27FC236}">
              <a16:creationId xmlns:a16="http://schemas.microsoft.com/office/drawing/2014/main" id="{3734FD0E-8E94-4635-B9AE-864630B9BF59}"/>
            </a:ext>
          </a:extLst>
        </cdr:cNvPr>
        <cdr:cNvCxnSpPr/>
      </cdr:nvCxnSpPr>
      <cdr:spPr>
        <a:xfrm xmlns:a="http://schemas.openxmlformats.org/drawingml/2006/main" flipH="1" flipV="1">
          <a:off x="3041136" y="910880"/>
          <a:ext cx="13214" cy="2981670"/>
        </a:xfrm>
        <a:prstGeom xmlns:a="http://schemas.openxmlformats.org/drawingml/2006/main" prst="line">
          <a:avLst/>
        </a:prstGeom>
      </cdr:spPr>
      <cdr:style>
        <a:lnRef xmlns:a="http://schemas.openxmlformats.org/drawingml/2006/main" idx="1">
          <a:schemeClr val="accent4"/>
        </a:lnRef>
        <a:fillRef xmlns:a="http://schemas.openxmlformats.org/drawingml/2006/main" idx="0">
          <a:schemeClr val="accent4"/>
        </a:fillRef>
        <a:effectRef xmlns:a="http://schemas.openxmlformats.org/drawingml/2006/main" idx="0">
          <a:schemeClr val="accent4"/>
        </a:effectRef>
        <a:fontRef xmlns:a="http://schemas.openxmlformats.org/drawingml/2006/main" idx="minor">
          <a:schemeClr val="tx1"/>
        </a:fontRef>
      </cdr:style>
    </cdr:cxnSp>
  </cdr:relSizeAnchor>
  <cdr:relSizeAnchor xmlns:cdr="http://schemas.openxmlformats.org/drawingml/2006/chartDrawing">
    <cdr:from>
      <cdr:x>0.31971</cdr:x>
      <cdr:y>0.17747</cdr:y>
    </cdr:from>
    <cdr:to>
      <cdr:x>0.538</cdr:x>
      <cdr:y>0.49437</cdr:y>
    </cdr:to>
    <cdr:sp macro="" textlink="">
      <cdr:nvSpPr>
        <cdr:cNvPr id="7" name="TextBox 1"/>
        <cdr:cNvSpPr txBox="1"/>
      </cdr:nvSpPr>
      <cdr:spPr>
        <a:xfrm xmlns:a="http://schemas.openxmlformats.org/drawingml/2006/main">
          <a:off x="3045230" y="730250"/>
          <a:ext cx="2079220" cy="1303971"/>
        </a:xfrm>
        <a:prstGeom xmlns:a="http://schemas.openxmlformats.org/drawingml/2006/main" prst="rect">
          <a:avLst/>
        </a:prstGeom>
        <a:solidFill xmlns:a="http://schemas.openxmlformats.org/drawingml/2006/main">
          <a:sysClr val="window" lastClr="FFFFFF"/>
        </a:solidFill>
        <a:ln xmlns:a="http://schemas.openxmlformats.org/drawingml/2006/main">
          <a:solidFill>
            <a:schemeClr val="accent4"/>
          </a:solid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AU" sz="1100" dirty="0">
              <a:solidFill>
                <a:schemeClr val="dk1"/>
              </a:solidFill>
              <a:effectLst/>
              <a:latin typeface="+mn-lt"/>
              <a:ea typeface="+mn-ea"/>
              <a:cs typeface="+mn-cs"/>
            </a:rPr>
            <a:t>July 2020 </a:t>
          </a:r>
        </a:p>
        <a:p xmlns:a="http://schemas.openxmlformats.org/drawingml/2006/main">
          <a:r>
            <a:rPr lang="en-AU" sz="1100" dirty="0">
              <a:solidFill>
                <a:schemeClr val="dk1"/>
              </a:solidFill>
              <a:effectLst/>
              <a:latin typeface="+mn-lt"/>
              <a:ea typeface="+mn-ea"/>
              <a:cs typeface="+mn-cs"/>
            </a:rPr>
            <a:t>U.S.</a:t>
          </a:r>
          <a:r>
            <a:rPr lang="en-AU" sz="1100" baseline="0" dirty="0">
              <a:solidFill>
                <a:schemeClr val="dk1"/>
              </a:solidFill>
              <a:effectLst/>
              <a:latin typeface="+mn-lt"/>
              <a:ea typeface="+mn-ea"/>
              <a:cs typeface="+mn-cs"/>
            </a:rPr>
            <a:t> DHS and ICE </a:t>
          </a:r>
          <a:r>
            <a:rPr lang="en-AU" sz="1100" dirty="0">
              <a:solidFill>
                <a:schemeClr val="dk1"/>
              </a:solidFill>
              <a:effectLst/>
              <a:latin typeface="+mn-lt"/>
              <a:ea typeface="+mn-ea"/>
              <a:cs typeface="+mn-cs"/>
            </a:rPr>
            <a:t>announced students who satisfy SEVP requirements as reflected on the DHS form I-20 (Certificate of Eligibility) and in SEVIS may qualify for student visa</a:t>
          </a:r>
        </a:p>
      </cdr:txBody>
    </cdr:sp>
  </cdr:relSizeAnchor>
  <cdr:relSizeAnchor xmlns:cdr="http://schemas.openxmlformats.org/drawingml/2006/chartDrawing">
    <cdr:from>
      <cdr:x>0.06595</cdr:x>
      <cdr:y>0.21828</cdr:y>
    </cdr:from>
    <cdr:to>
      <cdr:x>0.06733</cdr:x>
      <cdr:y>0.9429</cdr:y>
    </cdr:to>
    <cdr:cxnSp macro="">
      <cdr:nvCxnSpPr>
        <cdr:cNvPr id="9" name="Straight Connector 8">
          <a:extLst xmlns:a="http://schemas.openxmlformats.org/drawingml/2006/main">
            <a:ext uri="{FF2B5EF4-FFF2-40B4-BE49-F238E27FC236}">
              <a16:creationId xmlns:a16="http://schemas.microsoft.com/office/drawing/2014/main" id="{DE986C3F-473A-4B59-B6C9-BC8663CC8054}"/>
            </a:ext>
          </a:extLst>
        </cdr:cNvPr>
        <cdr:cNvCxnSpPr/>
      </cdr:nvCxnSpPr>
      <cdr:spPr>
        <a:xfrm xmlns:a="http://schemas.openxmlformats.org/drawingml/2006/main" flipH="1" flipV="1">
          <a:off x="628136" y="898180"/>
          <a:ext cx="13214" cy="2981670"/>
        </a:xfrm>
        <a:prstGeom xmlns:a="http://schemas.openxmlformats.org/drawingml/2006/main" prst="line">
          <a:avLst/>
        </a:prstGeom>
      </cdr:spPr>
      <cdr:style>
        <a:lnRef xmlns:a="http://schemas.openxmlformats.org/drawingml/2006/main" idx="1">
          <a:schemeClr val="accent4"/>
        </a:lnRef>
        <a:fillRef xmlns:a="http://schemas.openxmlformats.org/drawingml/2006/main" idx="0">
          <a:schemeClr val="accent4"/>
        </a:fillRef>
        <a:effectRef xmlns:a="http://schemas.openxmlformats.org/drawingml/2006/main" idx="0">
          <a:schemeClr val="accent4"/>
        </a:effectRef>
        <a:fontRef xmlns:a="http://schemas.openxmlformats.org/drawingml/2006/main" idx="minor">
          <a:schemeClr val="tx1"/>
        </a:fontRef>
      </cdr:style>
    </cdr:cxnSp>
  </cdr:relSizeAnchor>
  <cdr:relSizeAnchor xmlns:cdr="http://schemas.openxmlformats.org/drawingml/2006/chartDrawing">
    <cdr:from>
      <cdr:x>0.06638</cdr:x>
      <cdr:y>0.17438</cdr:y>
    </cdr:from>
    <cdr:to>
      <cdr:x>0.21067</cdr:x>
      <cdr:y>0.46451</cdr:y>
    </cdr:to>
    <cdr:sp macro="" textlink="">
      <cdr:nvSpPr>
        <cdr:cNvPr id="10" name="TextBox 1"/>
        <cdr:cNvSpPr txBox="1"/>
      </cdr:nvSpPr>
      <cdr:spPr>
        <a:xfrm xmlns:a="http://schemas.openxmlformats.org/drawingml/2006/main">
          <a:off x="632230" y="717551"/>
          <a:ext cx="1374370" cy="1193800"/>
        </a:xfrm>
        <a:prstGeom xmlns:a="http://schemas.openxmlformats.org/drawingml/2006/main" prst="rect">
          <a:avLst/>
        </a:prstGeom>
        <a:solidFill xmlns:a="http://schemas.openxmlformats.org/drawingml/2006/main">
          <a:sysClr val="window" lastClr="FFFFFF"/>
        </a:solidFill>
        <a:ln xmlns:a="http://schemas.openxmlformats.org/drawingml/2006/main">
          <a:solidFill>
            <a:schemeClr val="accent4"/>
          </a:solid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AU" sz="1100" dirty="0">
              <a:solidFill>
                <a:schemeClr val="dk1"/>
              </a:solidFill>
              <a:effectLst/>
              <a:latin typeface="+mn-lt"/>
              <a:ea typeface="+mn-ea"/>
              <a:cs typeface="+mn-cs"/>
            </a:rPr>
            <a:t>Feb 2020 </a:t>
          </a:r>
        </a:p>
        <a:p xmlns:a="http://schemas.openxmlformats.org/drawingml/2006/main">
          <a:r>
            <a:rPr lang="en-AU" sz="1100" dirty="0">
              <a:solidFill>
                <a:schemeClr val="dk1"/>
              </a:solidFill>
              <a:effectLst/>
              <a:latin typeface="+mn-lt"/>
              <a:ea typeface="+mn-ea"/>
              <a:cs typeface="+mn-cs"/>
            </a:rPr>
            <a:t>Travel</a:t>
          </a:r>
          <a:r>
            <a:rPr lang="en-AU" sz="1100" baseline="0" dirty="0">
              <a:solidFill>
                <a:schemeClr val="dk1"/>
              </a:solidFill>
              <a:effectLst/>
              <a:latin typeface="+mn-lt"/>
              <a:ea typeface="+mn-ea"/>
              <a:cs typeface="+mn-cs"/>
            </a:rPr>
            <a:t> ban and travel restrictions to </a:t>
          </a:r>
          <a:r>
            <a:rPr lang="en-AU" sz="1100" baseline="0" dirty="0" err="1">
              <a:solidFill>
                <a:schemeClr val="dk1"/>
              </a:solidFill>
              <a:effectLst/>
              <a:latin typeface="+mn-lt"/>
              <a:ea typeface="+mn-ea"/>
              <a:cs typeface="+mn-cs"/>
            </a:rPr>
            <a:t>servel</a:t>
          </a:r>
          <a:r>
            <a:rPr lang="en-AU" sz="1100" baseline="0" dirty="0">
              <a:solidFill>
                <a:schemeClr val="dk1"/>
              </a:solidFill>
              <a:effectLst/>
              <a:latin typeface="+mn-lt"/>
              <a:ea typeface="+mn-ea"/>
              <a:cs typeface="+mn-cs"/>
            </a:rPr>
            <a:t> countries, including China, Brazil, India, UK </a:t>
          </a:r>
          <a:r>
            <a:rPr lang="en-AU" sz="1100" baseline="0" dirty="0" err="1">
              <a:solidFill>
                <a:schemeClr val="dk1"/>
              </a:solidFill>
              <a:effectLst/>
              <a:latin typeface="+mn-lt"/>
              <a:ea typeface="+mn-ea"/>
              <a:cs typeface="+mn-cs"/>
            </a:rPr>
            <a:t>ect</a:t>
          </a:r>
          <a:r>
            <a:rPr lang="en-AU" sz="1100" baseline="0" dirty="0">
              <a:solidFill>
                <a:schemeClr val="dk1"/>
              </a:solidFill>
              <a:effectLst/>
              <a:latin typeface="+mn-lt"/>
              <a:ea typeface="+mn-ea"/>
              <a:cs typeface="+mn-cs"/>
            </a:rPr>
            <a:t>. </a:t>
          </a:r>
          <a:endParaRPr lang="en-AU" sz="1100" dirty="0">
            <a:solidFill>
              <a:schemeClr val="dk1"/>
            </a:solidFill>
            <a:effectLst/>
            <a:latin typeface="+mn-lt"/>
            <a:ea typeface="+mn-ea"/>
            <a:cs typeface="+mn-cs"/>
          </a:endParaRPr>
        </a:p>
      </cdr:txBody>
    </cdr:sp>
  </cdr:relSizeAnchor>
  <cdr:relSizeAnchor xmlns:cdr="http://schemas.openxmlformats.org/drawingml/2006/chartDrawing">
    <cdr:from>
      <cdr:x>0.66508</cdr:x>
      <cdr:y>0.28241</cdr:y>
    </cdr:from>
    <cdr:to>
      <cdr:x>0.666</cdr:x>
      <cdr:y>0.94753</cdr:y>
    </cdr:to>
    <cdr:cxnSp macro="">
      <cdr:nvCxnSpPr>
        <cdr:cNvPr id="11" name="Straight Connector 10">
          <a:extLst xmlns:a="http://schemas.openxmlformats.org/drawingml/2006/main">
            <a:ext uri="{FF2B5EF4-FFF2-40B4-BE49-F238E27FC236}">
              <a16:creationId xmlns:a16="http://schemas.microsoft.com/office/drawing/2014/main" id="{C27DB28A-5C90-4A87-A1DF-3FA65FB8B9E0}"/>
            </a:ext>
          </a:extLst>
        </cdr:cNvPr>
        <cdr:cNvCxnSpPr/>
      </cdr:nvCxnSpPr>
      <cdr:spPr>
        <a:xfrm xmlns:a="http://schemas.openxmlformats.org/drawingml/2006/main" flipV="1">
          <a:off x="6334934" y="1162050"/>
          <a:ext cx="8716" cy="2736851"/>
        </a:xfrm>
        <a:prstGeom xmlns:a="http://schemas.openxmlformats.org/drawingml/2006/main" prst="line">
          <a:avLst/>
        </a:prstGeom>
      </cdr:spPr>
      <cdr:style>
        <a:lnRef xmlns:a="http://schemas.openxmlformats.org/drawingml/2006/main" idx="1">
          <a:schemeClr val="accent4"/>
        </a:lnRef>
        <a:fillRef xmlns:a="http://schemas.openxmlformats.org/drawingml/2006/main" idx="0">
          <a:schemeClr val="accent4"/>
        </a:fillRef>
        <a:effectRef xmlns:a="http://schemas.openxmlformats.org/drawingml/2006/main" idx="0">
          <a:schemeClr val="accent4"/>
        </a:effectRef>
        <a:fontRef xmlns:a="http://schemas.openxmlformats.org/drawingml/2006/main" idx="minor">
          <a:schemeClr val="tx1"/>
        </a:fontRef>
      </cdr:style>
    </cdr:cxnSp>
  </cdr:relSizeAnchor>
  <cdr:relSizeAnchor xmlns:cdr="http://schemas.openxmlformats.org/drawingml/2006/chartDrawing">
    <cdr:from>
      <cdr:x>0.59838</cdr:x>
      <cdr:y>0.15278</cdr:y>
    </cdr:from>
    <cdr:to>
      <cdr:x>0.74333</cdr:x>
      <cdr:y>0.50926</cdr:y>
    </cdr:to>
    <cdr:sp macro="" textlink="">
      <cdr:nvSpPr>
        <cdr:cNvPr id="12" name="TextBox 1"/>
        <cdr:cNvSpPr txBox="1"/>
      </cdr:nvSpPr>
      <cdr:spPr>
        <a:xfrm xmlns:a="http://schemas.openxmlformats.org/drawingml/2006/main">
          <a:off x="5699570" y="628659"/>
          <a:ext cx="1380648" cy="1466841"/>
        </a:xfrm>
        <a:prstGeom xmlns:a="http://schemas.openxmlformats.org/drawingml/2006/main" prst="rect">
          <a:avLst/>
        </a:prstGeom>
        <a:solidFill xmlns:a="http://schemas.openxmlformats.org/drawingml/2006/main">
          <a:sysClr val="window" lastClr="FFFFFF"/>
        </a:solidFill>
        <a:ln xmlns:a="http://schemas.openxmlformats.org/drawingml/2006/main">
          <a:solidFill>
            <a:schemeClr val="accent4"/>
          </a:solid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AU" sz="1100">
              <a:solidFill>
                <a:schemeClr val="dk1"/>
              </a:solidFill>
              <a:effectLst/>
              <a:latin typeface="+mn-lt"/>
              <a:ea typeface="+mn-ea"/>
              <a:cs typeface="+mn-cs"/>
            </a:rPr>
            <a:t>26 Jan 2021</a:t>
          </a:r>
        </a:p>
        <a:p xmlns:a="http://schemas.openxmlformats.org/drawingml/2006/main">
          <a:r>
            <a:rPr lang="en-AU" sz="1100">
              <a:solidFill>
                <a:schemeClr val="dk1"/>
              </a:solidFill>
              <a:effectLst/>
              <a:latin typeface="+mn-lt"/>
              <a:ea typeface="+mn-ea"/>
              <a:cs typeface="+mn-cs"/>
            </a:rPr>
            <a:t>The CDC announced all air passengers will be required to test negative for COVID-19 prior to boarding their flight to the US. </a:t>
          </a:r>
          <a:endParaRPr lang="en-AU" sz="1100"/>
        </a:p>
      </cdr:txBody>
    </cdr:sp>
  </cdr:relSizeAnchor>
  <cdr:relSizeAnchor xmlns:cdr="http://schemas.openxmlformats.org/drawingml/2006/chartDrawing">
    <cdr:from>
      <cdr:x>0.36334</cdr:x>
      <cdr:y>0.50463</cdr:y>
    </cdr:from>
    <cdr:to>
      <cdr:x>0.36334</cdr:x>
      <cdr:y>0.94599</cdr:y>
    </cdr:to>
    <cdr:cxnSp macro="">
      <cdr:nvCxnSpPr>
        <cdr:cNvPr id="13" name="Straight Connector 12">
          <a:extLst xmlns:a="http://schemas.openxmlformats.org/drawingml/2006/main">
            <a:ext uri="{FF2B5EF4-FFF2-40B4-BE49-F238E27FC236}">
              <a16:creationId xmlns:a16="http://schemas.microsoft.com/office/drawing/2014/main" id="{7287D871-7C6F-43AD-AED8-84193B94628A}"/>
            </a:ext>
          </a:extLst>
        </cdr:cNvPr>
        <cdr:cNvCxnSpPr/>
      </cdr:nvCxnSpPr>
      <cdr:spPr>
        <a:xfrm xmlns:a="http://schemas.openxmlformats.org/drawingml/2006/main" flipV="1">
          <a:off x="3460782" y="2076450"/>
          <a:ext cx="0" cy="1816111"/>
        </a:xfrm>
        <a:prstGeom xmlns:a="http://schemas.openxmlformats.org/drawingml/2006/main" prst="line">
          <a:avLst/>
        </a:prstGeom>
      </cdr:spPr>
      <cdr:style>
        <a:lnRef xmlns:a="http://schemas.openxmlformats.org/drawingml/2006/main" idx="1">
          <a:schemeClr val="accent4"/>
        </a:lnRef>
        <a:fillRef xmlns:a="http://schemas.openxmlformats.org/drawingml/2006/main" idx="0">
          <a:schemeClr val="accent4"/>
        </a:fillRef>
        <a:effectRef xmlns:a="http://schemas.openxmlformats.org/drawingml/2006/main" idx="0">
          <a:schemeClr val="accent4"/>
        </a:effectRef>
        <a:fontRef xmlns:a="http://schemas.openxmlformats.org/drawingml/2006/main" idx="minor">
          <a:schemeClr val="tx1"/>
        </a:fontRef>
      </cdr:style>
    </cdr:cxnSp>
  </cdr:relSizeAnchor>
  <cdr:relSizeAnchor xmlns:cdr="http://schemas.openxmlformats.org/drawingml/2006/chartDrawing">
    <cdr:from>
      <cdr:x>0.36304</cdr:x>
      <cdr:y>0.50309</cdr:y>
    </cdr:from>
    <cdr:to>
      <cdr:x>0.562</cdr:x>
      <cdr:y>0.77932</cdr:y>
    </cdr:to>
    <cdr:sp macro="" textlink="">
      <cdr:nvSpPr>
        <cdr:cNvPr id="14" name="TextBox 1"/>
        <cdr:cNvSpPr txBox="1"/>
      </cdr:nvSpPr>
      <cdr:spPr>
        <a:xfrm xmlns:a="http://schemas.openxmlformats.org/drawingml/2006/main">
          <a:off x="3457988" y="2070104"/>
          <a:ext cx="1895062" cy="1136646"/>
        </a:xfrm>
        <a:prstGeom xmlns:a="http://schemas.openxmlformats.org/drawingml/2006/main" prst="rect">
          <a:avLst/>
        </a:prstGeom>
        <a:solidFill xmlns:a="http://schemas.openxmlformats.org/drawingml/2006/main">
          <a:sysClr val="window" lastClr="FFFFFF"/>
        </a:solidFill>
        <a:ln xmlns:a="http://schemas.openxmlformats.org/drawingml/2006/main">
          <a:solidFill>
            <a:schemeClr val="accent4"/>
          </a:solid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AU" sz="1100" dirty="0">
              <a:solidFill>
                <a:schemeClr val="dk1"/>
              </a:solidFill>
              <a:effectLst/>
              <a:latin typeface="+mn-lt"/>
              <a:ea typeface="+mn-ea"/>
              <a:cs typeface="+mn-cs"/>
            </a:rPr>
            <a:t>July 24 2020 </a:t>
          </a:r>
        </a:p>
        <a:p xmlns:a="http://schemas.openxmlformats.org/drawingml/2006/main">
          <a:r>
            <a:rPr lang="en-AU" sz="1100" dirty="0">
              <a:effectLst/>
              <a:latin typeface="+mn-lt"/>
              <a:ea typeface="+mn-ea"/>
              <a:cs typeface="+mn-cs"/>
            </a:rPr>
            <a:t>Allowed some distance learning in excess of regulatory limits due to the public health emergency generated by COVID-19</a:t>
          </a:r>
          <a:endParaRPr lang="en-AU" sz="1100" dirty="0">
            <a:solidFill>
              <a:schemeClr val="dk1"/>
            </a:solidFill>
            <a:effectLst/>
            <a:latin typeface="+mn-lt"/>
            <a:ea typeface="+mn-ea"/>
            <a:cs typeface="+mn-cs"/>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0.27206</cdr:x>
      <cdr:y>0.36881</cdr:y>
    </cdr:from>
    <cdr:to>
      <cdr:x>0.48231</cdr:x>
      <cdr:y>0.52632</cdr:y>
    </cdr:to>
    <cdr:sp macro="" textlink="">
      <cdr:nvSpPr>
        <cdr:cNvPr id="2" name="Text Box 1"/>
        <cdr:cNvSpPr txBox="1"/>
      </cdr:nvSpPr>
      <cdr:spPr>
        <a:xfrm xmlns:a="http://schemas.openxmlformats.org/drawingml/2006/main">
          <a:off x="2971254" y="1903730"/>
          <a:ext cx="2296193" cy="813037"/>
        </a:xfrm>
        <a:prstGeom xmlns:a="http://schemas.openxmlformats.org/drawingml/2006/main" prst="rect">
          <a:avLst/>
        </a:prstGeom>
      </cdr:spPr>
      <cdr:style>
        <a:lnRef xmlns:a="http://schemas.openxmlformats.org/drawingml/2006/main" idx="2">
          <a:schemeClr val="accent2"/>
        </a:lnRef>
        <a:fillRef xmlns:a="http://schemas.openxmlformats.org/drawingml/2006/main" idx="1">
          <a:schemeClr val="lt1"/>
        </a:fillRef>
        <a:effectRef xmlns:a="http://schemas.openxmlformats.org/drawingml/2006/main" idx="0">
          <a:schemeClr val="accent2"/>
        </a:effectRef>
        <a:fontRef xmlns:a="http://schemas.openxmlformats.org/drawingml/2006/main" idx="minor">
          <a:schemeClr val="dk1"/>
        </a:fontRef>
      </cdr:style>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900" dirty="0"/>
            <a:t>The Minister for Multicultural Affairs announced a $450,000 support package for temporary visa holders and international students affected by COVID-19/beginning of easing of lockdown restrictions</a:t>
          </a:r>
        </a:p>
      </cdr:txBody>
    </cdr:sp>
  </cdr:relSizeAnchor>
</c:userShapes>
</file>

<file path=ppt/drawings/drawing4.xml><?xml version="1.0" encoding="utf-8"?>
<c:userShapes xmlns:c="http://schemas.openxmlformats.org/drawingml/2006/chart">
  <cdr:relSizeAnchor xmlns:cdr="http://schemas.openxmlformats.org/drawingml/2006/chartDrawing">
    <cdr:from>
      <cdr:x>0</cdr:x>
      <cdr:y>0.05461</cdr:y>
    </cdr:from>
    <cdr:to>
      <cdr:x>1</cdr:x>
      <cdr:y>0.98348</cdr:y>
    </cdr:to>
    <cdr:pic>
      <cdr:nvPicPr>
        <cdr:cNvPr id="2" name="Picture 1">
          <a:extLst xmlns:a="http://schemas.openxmlformats.org/drawingml/2006/main">
            <a:ext uri="{FF2B5EF4-FFF2-40B4-BE49-F238E27FC236}">
              <a16:creationId xmlns:a16="http://schemas.microsoft.com/office/drawing/2014/main" id="{4BDE6B90-A247-4C46-9A13-9A76DFBDD989}"/>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273957"/>
          <a:ext cx="5828666" cy="4659642"/>
        </a:xfrm>
        <a:prstGeom xmlns:a="http://schemas.openxmlformats.org/drawingml/2006/main" prst="rect">
          <a:avLst/>
        </a:prstGeom>
      </cdr:spPr>
    </cdr:pic>
  </cdr:relSizeAnchor>
</c:userShapes>
</file>

<file path=ppt/drawings/drawing5.xml><?xml version="1.0" encoding="utf-8"?>
<c:userShapes xmlns:c="http://schemas.openxmlformats.org/drawingml/2006/chart">
  <cdr:relSizeAnchor xmlns:cdr="http://schemas.openxmlformats.org/drawingml/2006/chartDrawing">
    <cdr:from>
      <cdr:x>0.02263</cdr:x>
      <cdr:y>0.08865</cdr:y>
    </cdr:from>
    <cdr:to>
      <cdr:x>0.95599</cdr:x>
      <cdr:y>0.15571</cdr:y>
    </cdr:to>
    <cdr:sp macro="" textlink="">
      <cdr:nvSpPr>
        <cdr:cNvPr id="2" name="Subtitle 2">
          <a:extLst xmlns:a="http://schemas.openxmlformats.org/drawingml/2006/main">
            <a:ext uri="{FF2B5EF4-FFF2-40B4-BE49-F238E27FC236}">
              <a16:creationId xmlns:a16="http://schemas.microsoft.com/office/drawing/2014/main" id="{7B806B7C-C5E3-4107-A997-5DA3F550AB05}"/>
            </a:ext>
          </a:extLst>
        </cdr:cNvPr>
        <cdr:cNvSpPr txBox="1">
          <a:spLocks xmlns:a="http://schemas.openxmlformats.org/drawingml/2006/main"/>
        </cdr:cNvSpPr>
      </cdr:nvSpPr>
      <cdr:spPr>
        <a:xfrm xmlns:a="http://schemas.openxmlformats.org/drawingml/2006/main">
          <a:off x="279201" y="720117"/>
          <a:ext cx="11515549" cy="544738"/>
        </a:xfrm>
        <a:prstGeom xmlns:a="http://schemas.openxmlformats.org/drawingml/2006/main" prst="rect">
          <a:avLst/>
        </a:prstGeom>
      </cdr:spPr>
      <cdr:txBody>
        <a:bodyPr xmlns:a="http://schemas.openxmlformats.org/drawingml/2006/main"/>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AU" sz="2400" b="1" dirty="0">
              <a:solidFill>
                <a:srgbClr val="9BA8B7"/>
              </a:solidFill>
            </a:rPr>
            <a:t>Beyond 2021| </a:t>
          </a:r>
          <a:r>
            <a:rPr lang="en-AU" sz="2400" b="1" dirty="0"/>
            <a:t>Australia Forecast by Top 6 Origin Countries – 100% </a:t>
          </a:r>
          <a:endParaRPr lang="en-AU" sz="2400" b="1"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0.14486</cdr:x>
      <cdr:y>0.10752</cdr:y>
    </cdr:from>
    <cdr:to>
      <cdr:x>0.28026</cdr:x>
      <cdr:y>0.16039</cdr:y>
    </cdr:to>
    <cdr:sp macro="" textlink="">
      <cdr:nvSpPr>
        <cdr:cNvPr id="2" name="TextBox 1">
          <a:extLst xmlns:a="http://schemas.openxmlformats.org/drawingml/2006/main">
            <a:ext uri="{FF2B5EF4-FFF2-40B4-BE49-F238E27FC236}">
              <a16:creationId xmlns:a16="http://schemas.microsoft.com/office/drawing/2014/main" id="{A105DE76-C22A-4F8F-A145-A12333D26EA9}"/>
            </a:ext>
          </a:extLst>
        </cdr:cNvPr>
        <cdr:cNvSpPr txBox="1"/>
      </cdr:nvSpPr>
      <cdr:spPr>
        <a:xfrm xmlns:a="http://schemas.openxmlformats.org/drawingml/2006/main">
          <a:off x="1306718" y="707671"/>
          <a:ext cx="1221393" cy="34798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AU" sz="1100" dirty="0">
              <a:solidFill>
                <a:schemeClr val="tx1"/>
              </a:solidFill>
            </a:rPr>
            <a:t>Chinese IS Actual</a:t>
          </a:r>
        </a:p>
      </cdr:txBody>
    </cdr:sp>
  </cdr:relSizeAnchor>
  <cdr:relSizeAnchor xmlns:cdr="http://schemas.openxmlformats.org/drawingml/2006/chartDrawing">
    <cdr:from>
      <cdr:x>0.81414</cdr:x>
      <cdr:y>0.33214</cdr:y>
    </cdr:from>
    <cdr:to>
      <cdr:x>0.9554</cdr:x>
      <cdr:y>0.38868</cdr:y>
    </cdr:to>
    <cdr:sp macro="" textlink="">
      <cdr:nvSpPr>
        <cdr:cNvPr id="3" name="TextBox 1">
          <a:extLst xmlns:a="http://schemas.openxmlformats.org/drawingml/2006/main">
            <a:ext uri="{FF2B5EF4-FFF2-40B4-BE49-F238E27FC236}">
              <a16:creationId xmlns:a16="http://schemas.microsoft.com/office/drawing/2014/main" id="{3C316B0D-5DE3-4AB1-9DEF-6C03E043B6B8}"/>
            </a:ext>
          </a:extLst>
        </cdr:cNvPr>
        <cdr:cNvSpPr txBox="1"/>
      </cdr:nvSpPr>
      <cdr:spPr>
        <a:xfrm xmlns:a="http://schemas.openxmlformats.org/drawingml/2006/main">
          <a:off x="9996907" y="2138155"/>
          <a:ext cx="1734547" cy="36400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AU" sz="1100" dirty="0">
              <a:solidFill>
                <a:schemeClr val="accent1"/>
              </a:solidFill>
            </a:rPr>
            <a:t>Chinese IS </a:t>
          </a:r>
          <a:r>
            <a:rPr lang="en-AU" dirty="0">
              <a:solidFill>
                <a:schemeClr val="accent1"/>
              </a:solidFill>
            </a:rPr>
            <a:t>forecast</a:t>
          </a:r>
        </a:p>
      </cdr:txBody>
    </cdr:sp>
  </cdr:relSizeAnchor>
  <cdr:relSizeAnchor xmlns:cdr="http://schemas.openxmlformats.org/drawingml/2006/chartDrawing">
    <cdr:from>
      <cdr:x>0.18311</cdr:x>
      <cdr:y>0.47729</cdr:y>
    </cdr:from>
    <cdr:to>
      <cdr:x>0.28238</cdr:x>
      <cdr:y>0.50119</cdr:y>
    </cdr:to>
    <cdr:sp macro="" textlink="">
      <cdr:nvSpPr>
        <cdr:cNvPr id="4" name="TextBox 1">
          <a:extLst xmlns:a="http://schemas.openxmlformats.org/drawingml/2006/main">
            <a:ext uri="{FF2B5EF4-FFF2-40B4-BE49-F238E27FC236}">
              <a16:creationId xmlns:a16="http://schemas.microsoft.com/office/drawing/2014/main" id="{9D66BBB0-5663-40F6-9072-D6ABF490B50E}"/>
            </a:ext>
          </a:extLst>
        </cdr:cNvPr>
        <cdr:cNvSpPr txBox="1"/>
      </cdr:nvSpPr>
      <cdr:spPr>
        <a:xfrm xmlns:a="http://schemas.openxmlformats.org/drawingml/2006/main">
          <a:off x="1651766" y="3141489"/>
          <a:ext cx="895491" cy="15733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AU" dirty="0">
              <a:solidFill>
                <a:schemeClr val="accent5">
                  <a:lumMod val="75000"/>
                </a:schemeClr>
              </a:solidFill>
            </a:rPr>
            <a:t>India</a:t>
          </a:r>
          <a:r>
            <a:rPr lang="en-AU" sz="1100" dirty="0">
              <a:solidFill>
                <a:schemeClr val="accent5">
                  <a:lumMod val="75000"/>
                </a:schemeClr>
              </a:solidFill>
            </a:rPr>
            <a:t> IS </a:t>
          </a:r>
          <a:endParaRPr lang="en-AU" dirty="0">
            <a:solidFill>
              <a:schemeClr val="accent5">
                <a:lumMod val="75000"/>
              </a:schemeClr>
            </a:solidFill>
          </a:endParaRPr>
        </a:p>
      </cdr:txBody>
    </cdr:sp>
  </cdr:relSizeAnchor>
  <cdr:relSizeAnchor xmlns:cdr="http://schemas.openxmlformats.org/drawingml/2006/chartDrawing">
    <cdr:from>
      <cdr:x>0.35874</cdr:x>
      <cdr:y>0.49942</cdr:y>
    </cdr:from>
    <cdr:to>
      <cdr:x>0.5</cdr:x>
      <cdr:y>0.55596</cdr:y>
    </cdr:to>
    <cdr:sp macro="" textlink="">
      <cdr:nvSpPr>
        <cdr:cNvPr id="5" name="TextBox 1">
          <a:extLst xmlns:a="http://schemas.openxmlformats.org/drawingml/2006/main">
            <a:ext uri="{FF2B5EF4-FFF2-40B4-BE49-F238E27FC236}">
              <a16:creationId xmlns:a16="http://schemas.microsoft.com/office/drawing/2014/main" id="{E8287747-E053-4CD7-AAE5-9B2A1D455F23}"/>
            </a:ext>
          </a:extLst>
        </cdr:cNvPr>
        <cdr:cNvSpPr txBox="1"/>
      </cdr:nvSpPr>
      <cdr:spPr>
        <a:xfrm xmlns:a="http://schemas.openxmlformats.org/drawingml/2006/main">
          <a:off x="4404997" y="3214997"/>
          <a:ext cx="1734546" cy="36400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AU" dirty="0">
              <a:solidFill>
                <a:srgbClr val="FFC000"/>
              </a:solidFill>
            </a:rPr>
            <a:t>Nepal</a:t>
          </a:r>
          <a:r>
            <a:rPr lang="en-AU" sz="1100" dirty="0">
              <a:solidFill>
                <a:srgbClr val="FFC000"/>
              </a:solidFill>
            </a:rPr>
            <a:t> IS</a:t>
          </a:r>
          <a:endParaRPr lang="en-AU" dirty="0">
            <a:solidFill>
              <a:srgbClr val="FFC000"/>
            </a:solidFill>
          </a:endParaRPr>
        </a:p>
      </cdr:txBody>
    </cdr:sp>
  </cdr:relSizeAnchor>
  <cdr:relSizeAnchor xmlns:cdr="http://schemas.openxmlformats.org/drawingml/2006/chartDrawing">
    <cdr:from>
      <cdr:x>0.18882</cdr:x>
      <cdr:y>0.6061</cdr:y>
    </cdr:from>
    <cdr:to>
      <cdr:x>0.29807</cdr:x>
      <cdr:y>0.65666</cdr:y>
    </cdr:to>
    <cdr:sp macro="" textlink="">
      <cdr:nvSpPr>
        <cdr:cNvPr id="6" name="TextBox 1">
          <a:extLst xmlns:a="http://schemas.openxmlformats.org/drawingml/2006/main">
            <a:ext uri="{FF2B5EF4-FFF2-40B4-BE49-F238E27FC236}">
              <a16:creationId xmlns:a16="http://schemas.microsoft.com/office/drawing/2014/main" id="{94AF5E32-307B-4FAD-BA78-DA7597FD004C}"/>
            </a:ext>
          </a:extLst>
        </cdr:cNvPr>
        <cdr:cNvSpPr txBox="1"/>
      </cdr:nvSpPr>
      <cdr:spPr>
        <a:xfrm xmlns:a="http://schemas.openxmlformats.org/drawingml/2006/main">
          <a:off x="1703275" y="3989307"/>
          <a:ext cx="985504" cy="33278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AU" sz="1100" dirty="0">
              <a:solidFill>
                <a:schemeClr val="accent3">
                  <a:lumMod val="75000"/>
                </a:schemeClr>
              </a:solidFill>
            </a:rPr>
            <a:t>Brazil IS </a:t>
          </a:r>
          <a:endParaRPr lang="en-AU" dirty="0">
            <a:solidFill>
              <a:schemeClr val="accent3">
                <a:lumMod val="75000"/>
              </a:schemeClr>
            </a:solidFill>
          </a:endParaRPr>
        </a:p>
      </cdr:txBody>
    </cdr:sp>
  </cdr:relSizeAnchor>
  <cdr:relSizeAnchor xmlns:cdr="http://schemas.openxmlformats.org/drawingml/2006/chartDrawing">
    <cdr:from>
      <cdr:x>0.465</cdr:x>
      <cdr:y>0.6849</cdr:y>
    </cdr:from>
    <cdr:to>
      <cdr:x>0.5617</cdr:x>
      <cdr:y>0.73335</cdr:y>
    </cdr:to>
    <cdr:sp macro="" textlink="">
      <cdr:nvSpPr>
        <cdr:cNvPr id="7" name="TextBox 1">
          <a:extLst xmlns:a="http://schemas.openxmlformats.org/drawingml/2006/main">
            <a:ext uri="{FF2B5EF4-FFF2-40B4-BE49-F238E27FC236}">
              <a16:creationId xmlns:a16="http://schemas.microsoft.com/office/drawing/2014/main" id="{6199E9BF-48F2-4C7D-92F9-C44710581EF5}"/>
            </a:ext>
          </a:extLst>
        </cdr:cNvPr>
        <cdr:cNvSpPr txBox="1"/>
      </cdr:nvSpPr>
      <cdr:spPr>
        <a:xfrm xmlns:a="http://schemas.openxmlformats.org/drawingml/2006/main">
          <a:off x="4194630" y="4507974"/>
          <a:ext cx="872295" cy="31889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AU" dirty="0">
              <a:solidFill>
                <a:srgbClr val="7030A0"/>
              </a:solidFill>
            </a:rPr>
            <a:t>Vietnam </a:t>
          </a:r>
          <a:r>
            <a:rPr lang="en-AU" sz="1100" dirty="0">
              <a:solidFill>
                <a:srgbClr val="7030A0"/>
              </a:solidFill>
            </a:rPr>
            <a:t>IS </a:t>
          </a:r>
          <a:endParaRPr lang="en-AU" dirty="0">
            <a:solidFill>
              <a:srgbClr val="7030A0"/>
            </a:solidFill>
          </a:endParaRPr>
        </a:p>
      </cdr:txBody>
    </cdr:sp>
  </cdr:relSizeAnchor>
  <cdr:relSizeAnchor xmlns:cdr="http://schemas.openxmlformats.org/drawingml/2006/chartDrawing">
    <cdr:from>
      <cdr:x>0.31207</cdr:x>
      <cdr:y>0.67111</cdr:y>
    </cdr:from>
    <cdr:to>
      <cdr:x>0.44771</cdr:x>
      <cdr:y>0.69635</cdr:y>
    </cdr:to>
    <cdr:sp macro="" textlink="">
      <cdr:nvSpPr>
        <cdr:cNvPr id="8" name="TextBox 1">
          <a:extLst xmlns:a="http://schemas.openxmlformats.org/drawingml/2006/main">
            <a:ext uri="{FF2B5EF4-FFF2-40B4-BE49-F238E27FC236}">
              <a16:creationId xmlns:a16="http://schemas.microsoft.com/office/drawing/2014/main" id="{6199E9BF-48F2-4C7D-92F9-C44710581EF5}"/>
            </a:ext>
          </a:extLst>
        </cdr:cNvPr>
        <cdr:cNvSpPr txBox="1"/>
      </cdr:nvSpPr>
      <cdr:spPr>
        <a:xfrm xmlns:a="http://schemas.openxmlformats.org/drawingml/2006/main">
          <a:off x="2815039" y="4417190"/>
          <a:ext cx="1223562" cy="16614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AU" dirty="0">
              <a:solidFill>
                <a:schemeClr val="bg1">
                  <a:lumMod val="50000"/>
                </a:schemeClr>
              </a:solidFill>
            </a:rPr>
            <a:t>Columbia </a:t>
          </a:r>
          <a:r>
            <a:rPr lang="en-AU" sz="1100" dirty="0">
              <a:solidFill>
                <a:schemeClr val="bg1">
                  <a:lumMod val="50000"/>
                </a:schemeClr>
              </a:solidFill>
            </a:rPr>
            <a:t>IS </a:t>
          </a:r>
          <a:endParaRPr lang="en-AU" dirty="0">
            <a:solidFill>
              <a:schemeClr val="bg1">
                <a:lumMod val="50000"/>
              </a:schemeClr>
            </a:solidFill>
          </a:endParaRPr>
        </a:p>
      </cdr:txBody>
    </cdr:sp>
  </cdr:relSizeAnchor>
  <cdr:relSizeAnchor xmlns:cdr="http://schemas.openxmlformats.org/drawingml/2006/chartDrawing">
    <cdr:from>
      <cdr:x>0.90507</cdr:x>
      <cdr:y>0.3755</cdr:y>
    </cdr:from>
    <cdr:to>
      <cdr:x>0.93524</cdr:x>
      <cdr:y>0.39369</cdr:y>
    </cdr:to>
    <cdr:cxnSp macro="">
      <cdr:nvCxnSpPr>
        <cdr:cNvPr id="10" name="Straight Connector 9">
          <a:extLst xmlns:a="http://schemas.openxmlformats.org/drawingml/2006/main">
            <a:ext uri="{FF2B5EF4-FFF2-40B4-BE49-F238E27FC236}">
              <a16:creationId xmlns:a16="http://schemas.microsoft.com/office/drawing/2014/main" id="{409F1855-3AA1-49B3-AD2C-19A40EAFD3F3}"/>
            </a:ext>
          </a:extLst>
        </cdr:cNvPr>
        <cdr:cNvCxnSpPr/>
      </cdr:nvCxnSpPr>
      <cdr:spPr>
        <a:xfrm xmlns:a="http://schemas.openxmlformats.org/drawingml/2006/main">
          <a:off x="8164286" y="2471505"/>
          <a:ext cx="272142" cy="119743"/>
        </a:xfrm>
        <a:prstGeom xmlns:a="http://schemas.openxmlformats.org/drawingml/2006/main" prst="line">
          <a:avLst/>
        </a:prstGeom>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A0C4F-7AD1-427C-917F-0F6CA2E4A0C0}" type="datetimeFigureOut">
              <a:rPr lang="en-AU" smtClean="0"/>
              <a:t>3/11/2021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5F983-7E69-4CEE-A4FD-4F5BE9FB13A7}" type="slidenum">
              <a:rPr lang="en-AU" smtClean="0"/>
              <a:t>‹#›</a:t>
            </a:fld>
            <a:endParaRPr lang="en-AU"/>
          </a:p>
        </p:txBody>
      </p:sp>
    </p:spTree>
    <p:extLst>
      <p:ext uri="{BB962C8B-B14F-4D97-AF65-F5344CB8AC3E}">
        <p14:creationId xmlns:p14="http://schemas.microsoft.com/office/powerpoint/2010/main" val="1098409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295F983-7E69-4CEE-A4FD-4F5BE9FB13A7}" type="slidenum">
              <a:rPr lang="en-AU" smtClean="0"/>
              <a:t>2</a:t>
            </a:fld>
            <a:endParaRPr lang="en-AU"/>
          </a:p>
        </p:txBody>
      </p:sp>
    </p:spTree>
    <p:extLst>
      <p:ext uri="{BB962C8B-B14F-4D97-AF65-F5344CB8AC3E}">
        <p14:creationId xmlns:p14="http://schemas.microsoft.com/office/powerpoint/2010/main" val="4048726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295F983-7E69-4CEE-A4FD-4F5BE9FB13A7}" type="slidenum">
              <a:rPr lang="en-AU" smtClean="0"/>
              <a:t>44</a:t>
            </a:fld>
            <a:endParaRPr lang="en-AU"/>
          </a:p>
        </p:txBody>
      </p:sp>
    </p:spTree>
    <p:extLst>
      <p:ext uri="{BB962C8B-B14F-4D97-AF65-F5344CB8AC3E}">
        <p14:creationId xmlns:p14="http://schemas.microsoft.com/office/powerpoint/2010/main" val="1557760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295F983-7E69-4CEE-A4FD-4F5BE9FB13A7}" type="slidenum">
              <a:rPr lang="en-AU" smtClean="0"/>
              <a:t>45</a:t>
            </a:fld>
            <a:endParaRPr lang="en-AU"/>
          </a:p>
        </p:txBody>
      </p:sp>
    </p:spTree>
    <p:extLst>
      <p:ext uri="{BB962C8B-B14F-4D97-AF65-F5344CB8AC3E}">
        <p14:creationId xmlns:p14="http://schemas.microsoft.com/office/powerpoint/2010/main" val="3133487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295F983-7E69-4CEE-A4FD-4F5BE9FB13A7}" type="slidenum">
              <a:rPr lang="en-AU" smtClean="0"/>
              <a:t>3</a:t>
            </a:fld>
            <a:endParaRPr lang="en-AU"/>
          </a:p>
        </p:txBody>
      </p:sp>
    </p:spTree>
    <p:extLst>
      <p:ext uri="{BB962C8B-B14F-4D97-AF65-F5344CB8AC3E}">
        <p14:creationId xmlns:p14="http://schemas.microsoft.com/office/powerpoint/2010/main" val="140347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https://monitor.icef.com/2021/02/uks-updated-international-education-strategy-commits-to-growth-targets-and-post-pandemic-recovery/</a:t>
            </a:r>
          </a:p>
          <a:p>
            <a:endParaRPr lang="en-AU" dirty="0"/>
          </a:p>
          <a:p>
            <a:r>
              <a:rPr lang="en-AU" dirty="0"/>
              <a:t>https://www.gov.uk/guidance/coronavirus-covid-19-student-sponsors</a:t>
            </a:r>
          </a:p>
          <a:p>
            <a:endParaRPr lang="en-AU" dirty="0"/>
          </a:p>
          <a:p>
            <a:r>
              <a:rPr lang="en-AU" dirty="0"/>
              <a:t>https://www.ukcisa.org.uk/Information--Advice/Studying--living-in-the-UK/Coronavirus-Covid-19-info-for-international-students#:~:text=All%20sponsored%20students%20must%20be,%2Dto%2Dface%20attendance).</a:t>
            </a:r>
          </a:p>
          <a:p>
            <a:endParaRPr lang="en-AU" dirty="0"/>
          </a:p>
          <a:p>
            <a:r>
              <a:rPr lang="en-AU" dirty="0"/>
              <a:t>https://www.gov.uk/guidance/red-list-of-countries-and-territories</a:t>
            </a:r>
          </a:p>
          <a:p>
            <a:endParaRPr lang="en-AU" dirty="0"/>
          </a:p>
          <a:p>
            <a:r>
              <a:rPr lang="en-AU" dirty="0"/>
              <a:t>https://study-uk.britishcouncil.org/moving-uk/coronavirus</a:t>
            </a:r>
          </a:p>
          <a:p>
            <a:endParaRPr lang="en-AU" dirty="0"/>
          </a:p>
        </p:txBody>
      </p:sp>
      <p:sp>
        <p:nvSpPr>
          <p:cNvPr id="4" name="Slide Number Placeholder 3"/>
          <p:cNvSpPr>
            <a:spLocks noGrp="1"/>
          </p:cNvSpPr>
          <p:nvPr>
            <p:ph type="sldNum" sz="quarter" idx="5"/>
          </p:nvPr>
        </p:nvSpPr>
        <p:spPr/>
        <p:txBody>
          <a:bodyPr/>
          <a:lstStyle/>
          <a:p>
            <a:fld id="{B295F983-7E69-4CEE-A4FD-4F5BE9FB13A7}" type="slidenum">
              <a:rPr lang="en-AU" smtClean="0"/>
              <a:t>15</a:t>
            </a:fld>
            <a:endParaRPr lang="en-AU"/>
          </a:p>
        </p:txBody>
      </p:sp>
    </p:spTree>
    <p:extLst>
      <p:ext uri="{BB962C8B-B14F-4D97-AF65-F5344CB8AC3E}">
        <p14:creationId xmlns:p14="http://schemas.microsoft.com/office/powerpoint/2010/main" val="3750464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295F983-7E69-4CEE-A4FD-4F5BE9FB13A7}" type="slidenum">
              <a:rPr lang="en-AU" smtClean="0"/>
              <a:t>18</a:t>
            </a:fld>
            <a:endParaRPr lang="en-AU"/>
          </a:p>
        </p:txBody>
      </p:sp>
    </p:spTree>
    <p:extLst>
      <p:ext uri="{BB962C8B-B14F-4D97-AF65-F5344CB8AC3E}">
        <p14:creationId xmlns:p14="http://schemas.microsoft.com/office/powerpoint/2010/main" val="855377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295F983-7E69-4CEE-A4FD-4F5BE9FB13A7}" type="slidenum">
              <a:rPr lang="en-AU" smtClean="0"/>
              <a:t>29</a:t>
            </a:fld>
            <a:endParaRPr lang="en-AU"/>
          </a:p>
        </p:txBody>
      </p:sp>
    </p:spTree>
    <p:extLst>
      <p:ext uri="{BB962C8B-B14F-4D97-AF65-F5344CB8AC3E}">
        <p14:creationId xmlns:p14="http://schemas.microsoft.com/office/powerpoint/2010/main" val="802675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295F983-7E69-4CEE-A4FD-4F5BE9FB13A7}" type="slidenum">
              <a:rPr lang="en-AU" smtClean="0"/>
              <a:t>34</a:t>
            </a:fld>
            <a:endParaRPr lang="en-AU"/>
          </a:p>
        </p:txBody>
      </p:sp>
    </p:spTree>
    <p:extLst>
      <p:ext uri="{BB962C8B-B14F-4D97-AF65-F5344CB8AC3E}">
        <p14:creationId xmlns:p14="http://schemas.microsoft.com/office/powerpoint/2010/main" val="389935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295F983-7E69-4CEE-A4FD-4F5BE9FB13A7}" type="slidenum">
              <a:rPr lang="en-AU" smtClean="0"/>
              <a:t>35</a:t>
            </a:fld>
            <a:endParaRPr lang="en-AU"/>
          </a:p>
        </p:txBody>
      </p:sp>
    </p:spTree>
    <p:extLst>
      <p:ext uri="{BB962C8B-B14F-4D97-AF65-F5344CB8AC3E}">
        <p14:creationId xmlns:p14="http://schemas.microsoft.com/office/powerpoint/2010/main" val="3460016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295F983-7E69-4CEE-A4FD-4F5BE9FB13A7}" type="slidenum">
              <a:rPr lang="en-AU" smtClean="0"/>
              <a:t>36</a:t>
            </a:fld>
            <a:endParaRPr lang="en-AU"/>
          </a:p>
        </p:txBody>
      </p:sp>
    </p:spTree>
    <p:extLst>
      <p:ext uri="{BB962C8B-B14F-4D97-AF65-F5344CB8AC3E}">
        <p14:creationId xmlns:p14="http://schemas.microsoft.com/office/powerpoint/2010/main" val="1570222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295F983-7E69-4CEE-A4FD-4F5BE9FB13A7}" type="slidenum">
              <a:rPr lang="en-AU" smtClean="0"/>
              <a:t>37</a:t>
            </a:fld>
            <a:endParaRPr lang="en-AU"/>
          </a:p>
        </p:txBody>
      </p:sp>
    </p:spTree>
    <p:extLst>
      <p:ext uri="{BB962C8B-B14F-4D97-AF65-F5344CB8AC3E}">
        <p14:creationId xmlns:p14="http://schemas.microsoft.com/office/powerpoint/2010/main" val="662282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11/3/2021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11/3/2021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MSIPCMContentMarking" descr="{&quot;HashCode&quot;:-403815168,&quot;Placement&quot;:&quot;Footer&quot;,&quot;Top&quot;:519.343,&quot;Left&quot;:414.9156,&quot;SlideWidth&quot;:960,&quot;SlideHeight&quot;:540}">
            <a:extLst>
              <a:ext uri="{FF2B5EF4-FFF2-40B4-BE49-F238E27FC236}">
                <a16:creationId xmlns:a16="http://schemas.microsoft.com/office/drawing/2014/main" id="{C1269FF4-14C8-4280-A6B4-949C00268746}"/>
              </a:ext>
            </a:extLst>
          </p:cNvPr>
          <p:cNvSpPr txBox="1"/>
          <p:nvPr userDrawn="1"/>
        </p:nvSpPr>
        <p:spPr>
          <a:xfrm>
            <a:off x="5269428" y="6649884"/>
            <a:ext cx="1653143" cy="153888"/>
          </a:xfrm>
          <a:prstGeom prst="rect">
            <a:avLst/>
          </a:prstGeom>
          <a:noFill/>
        </p:spPr>
        <p:txBody>
          <a:bodyPr vert="horz" wrap="square" lIns="0" tIns="0" rIns="0" bIns="0" rtlCol="0" anchor="ctr" anchorCtr="1">
            <a:spAutoFit/>
          </a:bodyPr>
          <a:lstStyle/>
          <a:p>
            <a:pPr algn="ctr">
              <a:spcBef>
                <a:spcPts val="0"/>
              </a:spcBef>
              <a:spcAft>
                <a:spcPts val="0"/>
              </a:spcAft>
            </a:pPr>
            <a:endParaRPr lang="en-AU" sz="1000">
              <a:solidFill>
                <a:srgbClr val="000000"/>
              </a:solidFill>
              <a:latin typeface="Calibri" panose="020F0502020204030204" pitchFamily="34" charset="0"/>
            </a:endParaRPr>
          </a:p>
        </p:txBody>
      </p:sp>
      <p:sp>
        <p:nvSpPr>
          <p:cNvPr id="8" name="MSIPCMContentMarking" descr="{&quot;HashCode&quot;:-403815168,&quot;Placement&quot;:&quot;Footer&quot;,&quot;Top&quot;:519.343,&quot;Left&quot;:414.9156,&quot;SlideWidth&quot;:960,&quot;SlideHeight&quot;:540}">
            <a:extLst>
              <a:ext uri="{FF2B5EF4-FFF2-40B4-BE49-F238E27FC236}">
                <a16:creationId xmlns:a16="http://schemas.microsoft.com/office/drawing/2014/main" id="{2DA63907-5EC9-41EB-9C55-04E435582E74}"/>
              </a:ext>
            </a:extLst>
          </p:cNvPr>
          <p:cNvSpPr txBox="1"/>
          <p:nvPr userDrawn="1"/>
        </p:nvSpPr>
        <p:spPr>
          <a:xfrm>
            <a:off x="5269428" y="6595656"/>
            <a:ext cx="1653143" cy="262344"/>
          </a:xfrm>
          <a:prstGeom prst="rect">
            <a:avLst/>
          </a:prstGeom>
          <a:noFill/>
        </p:spPr>
        <p:txBody>
          <a:bodyPr vert="horz" wrap="square" lIns="0" tIns="0" rIns="0" bIns="0" rtlCol="0" anchor="ctr" anchorCtr="1">
            <a:spAutoFit/>
          </a:bodyPr>
          <a:lstStyle/>
          <a:p>
            <a:pPr algn="ctr">
              <a:spcBef>
                <a:spcPts val="0"/>
              </a:spcBef>
              <a:spcAft>
                <a:spcPts val="0"/>
              </a:spcAft>
            </a:pPr>
            <a:r>
              <a:rPr lang="en-AU" sz="1000">
                <a:solidFill>
                  <a:srgbClr val="000000"/>
                </a:solidFill>
                <a:latin typeface="Calibri" panose="020F0502020204030204" pitchFamily="34" charset="0"/>
              </a:rPr>
              <a:t>Classification: Public </a:t>
            </a:r>
            <a:r>
              <a:rPr lang="ja-JP" altLang="en-US" sz="1000">
                <a:solidFill>
                  <a:srgbClr val="000000"/>
                </a:solidFill>
                <a:latin typeface="Calibri" panose="020F0502020204030204" pitchFamily="34" charset="0"/>
              </a:rPr>
              <a:t>公開</a:t>
            </a:r>
            <a:endParaRPr lang="en-AU" sz="1000">
              <a:solidFill>
                <a:srgbClr val="000000"/>
              </a:solidFill>
              <a:latin typeface="Calibri" panose="020F0502020204030204" pitchFamily="34" charset="0"/>
            </a:endParaRPr>
          </a:p>
        </p:txBody>
      </p: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chart" Target="../charts/char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hyperlink" Target="https://travel.state.gov/content/travel/en/News/visas-news/visa-services-operating-status-update.html" TargetMode="External"/><Relationship Id="rId3" Type="http://schemas.openxmlformats.org/officeDocument/2006/relationships/hyperlink" Target="https://www.nafsa.org/regulatory-information/covid-19-restrictions-us-visas-and-entry#countryproclamations" TargetMode="External"/><Relationship Id="rId7" Type="http://schemas.openxmlformats.org/officeDocument/2006/relationships/hyperlink" Target="https://www.cdc.gov/media/releases/2021/s0112-negative-covid-19-air-passengers.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travel.state.gov/content/travel/en/News/visas-news/sevp-online-course-guidance-for-f-and-m-students-for-fall-2020.html" TargetMode="External"/><Relationship Id="rId5" Type="http://schemas.openxmlformats.org/officeDocument/2006/relationships/hyperlink" Target="https://travel.state.gov/content/travel/en/News/visas-news/suspension-of-routine-visa-services.html" TargetMode="External"/><Relationship Id="rId4" Type="http://schemas.openxmlformats.org/officeDocument/2006/relationships/hyperlink" Target="https://www.nafsa.org/regulatory-information/sevp-broadcast-message-2003-01-covid-19-and-potential-procedural-adaptations" TargetMode="External"/><Relationship Id="rId9" Type="http://schemas.openxmlformats.org/officeDocument/2006/relationships/hyperlink" Target="https://travel.state.gov/content/travel/en/legal/visa-law0/visa-statistics/nonimmigrant-visa-statistics.html"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homeaffairs.gov.au/research-and-stats/files/student-temporary-grad-program-report-december-2020.pdf" TargetMode="External"/><Relationship Id="rId7" Type="http://schemas.openxmlformats.org/officeDocument/2006/relationships/hyperlink" Target="https://deborahalupton.medium.com/timeline-of-covid-19-in-australia-1f7df6ca5f23"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www.aph.gov.au/About_Parliament/Parliamentary_Departments/Parliamentary_Library/pubs/rp/rp2021/Chronologies/COVID-19StateTerritoryGovernmentAnnouncements" TargetMode="External"/><Relationship Id="rId5" Type="http://schemas.openxmlformats.org/officeDocument/2006/relationships/hyperlink" Target="https://www.aph.gov.au/About_Parliament/Parliamentary_Departments/Parliamentary_Library/pubs/rp/rp2021/Quick_Guides/OverseasStudents" TargetMode="External"/><Relationship Id="rId4" Type="http://schemas.openxmlformats.org/officeDocument/2006/relationships/hyperlink" Target="https://www.homeaffairs.gov.au/research-and-statistics/statistics/visa-statistics/study"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www.cihi.ca/en/covid-19-resources" TargetMode="External"/><Relationship Id="rId3" Type="http://schemas.openxmlformats.org/officeDocument/2006/relationships/hyperlink" Target="http://uis.unesco.org/en/uis-student-flow" TargetMode="External"/><Relationship Id="rId7" Type="http://schemas.openxmlformats.org/officeDocument/2006/relationships/hyperlink" Target="https://www.cihi.ca/en/covid-19-intervention-timeline-in-canada"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www.canada.ca/en/public-health/services/diseases/2019-novel-coronavirus-infection/canadas-reponse.html#ta" TargetMode="External"/><Relationship Id="rId5" Type="http://schemas.openxmlformats.org/officeDocument/2006/relationships/hyperlink" Target="https://open.canada.ca/data/en/dataset/90115b00-f9b8-49e8-afa3-b4cff8facaee" TargetMode="External"/><Relationship Id="rId4" Type="http://schemas.openxmlformats.org/officeDocument/2006/relationships/hyperlink" Target="https://www150.statcan.gc.ca/t1/tbl1/en/tv.action?pid=3710004501&amp;cubeTimeFrame.startYear=2015+%2F+2016&amp;cubeTimeFrame.endYear=2021+%2F+2022&amp;referencePeriods=20150101%2C20210101"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study-uk.britishcouncil.org/moving-uk/coronavirus" TargetMode="External"/><Relationship Id="rId3" Type="http://schemas.openxmlformats.org/officeDocument/2006/relationships/hyperlink" Target="https://health-infobase.canada.ca/covid-19/vaccination-coverage/" TargetMode="External"/><Relationship Id="rId7" Type="http://schemas.openxmlformats.org/officeDocument/2006/relationships/hyperlink" Target="https://www.hesa.ac.uk/news/27-01-2021/sb258-higher-education-student-statistics/location"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https://www.hesa.ac.uk/news/27-01-2021/sb258-higher-education-student-statistics/numbers" TargetMode="External"/><Relationship Id="rId5" Type="http://schemas.openxmlformats.org/officeDocument/2006/relationships/hyperlink" Target="https://www.hesa.ac.uk/news/27-01-2021/sb258-higher-education-student-statistics" TargetMode="External"/><Relationship Id="rId4" Type="http://schemas.openxmlformats.org/officeDocument/2006/relationships/hyperlink" Target="https://www.ukcisa.org.uk/Research--Policy/Statistics/International-student-statistics-UK-higher-education" TargetMode="External"/><Relationship Id="rId9" Type="http://schemas.openxmlformats.org/officeDocument/2006/relationships/hyperlink" Target="https://www.universityworldnews.com/post.php?story=20210910141029864"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6999" y="726003"/>
            <a:ext cx="6253317" cy="3686015"/>
          </a:xfrm>
        </p:spPr>
        <p:txBody>
          <a:bodyPr>
            <a:normAutofit fontScale="90000"/>
          </a:bodyPr>
          <a:lstStyle/>
          <a:p>
            <a:br>
              <a:rPr lang="en-AU" sz="3600" dirty="0"/>
            </a:br>
            <a:r>
              <a:rPr lang="en-AU" sz="3600" dirty="0"/>
              <a:t>BUSA3021 Report</a:t>
            </a:r>
            <a:br>
              <a:rPr lang="en-AU" sz="3600" dirty="0"/>
            </a:br>
            <a:br>
              <a:rPr lang="en-AU" sz="3600" dirty="0"/>
            </a:br>
            <a:r>
              <a:rPr lang="en-AU" sz="3600" dirty="0"/>
              <a:t>COVID-19’S IMPACT ON INTERNATIONAL STUDENT MOVEMENT AND MARKET SHARE </a:t>
            </a:r>
            <a:br>
              <a:rPr lang="en-AU" sz="3600" dirty="0"/>
            </a:br>
            <a:br>
              <a:rPr lang="en-AU" sz="3600" dirty="0"/>
            </a:br>
            <a:r>
              <a:rPr lang="en-AU" sz="3600" dirty="0"/>
              <a:t>For Macquarie International  </a:t>
            </a:r>
            <a:endParaRPr lang="en-US" sz="36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672147"/>
          </a:xfrm>
        </p:spPr>
        <p:txBody>
          <a:bodyPr>
            <a:normAutofit/>
          </a:bodyPr>
          <a:lstStyle/>
          <a:p>
            <a:r>
              <a:rPr lang="en-US" dirty="0">
                <a:solidFill>
                  <a:schemeClr val="tx1">
                    <a:lumMod val="85000"/>
                    <a:lumOff val="15000"/>
                  </a:schemeClr>
                </a:solidFill>
              </a:rPr>
              <a:t>Authors</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2548B1C-1DBC-456E-9130-76C9CC6BE01A}"/>
              </a:ext>
            </a:extLst>
          </p:cNvPr>
          <p:cNvSpPr txBox="1"/>
          <p:nvPr/>
        </p:nvSpPr>
        <p:spPr>
          <a:xfrm>
            <a:off x="5289753" y="5132614"/>
            <a:ext cx="3367903" cy="1631216"/>
          </a:xfrm>
          <a:prstGeom prst="rect">
            <a:avLst/>
          </a:prstGeom>
          <a:noFill/>
        </p:spPr>
        <p:txBody>
          <a:bodyPr wrap="square" rtlCol="0">
            <a:spAutoFit/>
          </a:bodyPr>
          <a:lstStyle/>
          <a:p>
            <a:r>
              <a:rPr lang="en-AU" sz="2000" dirty="0" err="1"/>
              <a:t>Rijwa</a:t>
            </a:r>
            <a:r>
              <a:rPr lang="en-AU" sz="2000" dirty="0"/>
              <a:t> Abbas</a:t>
            </a:r>
          </a:p>
          <a:p>
            <a:r>
              <a:rPr lang="en-AU" sz="2000" dirty="0"/>
              <a:t>Alec Boyd</a:t>
            </a:r>
          </a:p>
          <a:p>
            <a:r>
              <a:rPr lang="en-AU" sz="2000" dirty="0"/>
              <a:t>Adam </a:t>
            </a:r>
            <a:r>
              <a:rPr lang="en-AU" sz="2000" dirty="0" err="1"/>
              <a:t>Gebbie</a:t>
            </a:r>
            <a:endParaRPr lang="en-AU" sz="2000" dirty="0"/>
          </a:p>
          <a:p>
            <a:r>
              <a:rPr lang="en-AU" sz="2000" dirty="0" err="1"/>
              <a:t>Chieh</a:t>
            </a:r>
            <a:r>
              <a:rPr lang="en-AU" sz="2000" dirty="0"/>
              <a:t>-Ying Lo</a:t>
            </a:r>
          </a:p>
          <a:p>
            <a:r>
              <a:rPr lang="en-AU" sz="2000" dirty="0"/>
              <a:t>Ryan Siva</a:t>
            </a:r>
          </a:p>
        </p:txBody>
      </p:sp>
      <p:pic>
        <p:nvPicPr>
          <p:cNvPr id="7" name="Picture 6" descr="Logo&#10;&#10;Description automatically generated">
            <a:extLst>
              <a:ext uri="{FF2B5EF4-FFF2-40B4-BE49-F238E27FC236}">
                <a16:creationId xmlns:a16="http://schemas.microsoft.com/office/drawing/2014/main" id="{27181B46-1D49-403E-938B-B139FD89DF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0570" y="5505990"/>
            <a:ext cx="3495675" cy="1304925"/>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74543DBC-2A3B-4E69-8327-2D0F66F8AA42}"/>
              </a:ext>
            </a:extLst>
          </p:cNvPr>
          <p:cNvSpPr txBox="1">
            <a:spLocks/>
          </p:cNvSpPr>
          <p:nvPr/>
        </p:nvSpPr>
        <p:spPr>
          <a:xfrm>
            <a:off x="267335" y="241300"/>
            <a:ext cx="10058400" cy="11430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Research | </a:t>
            </a:r>
            <a:r>
              <a:rPr lang="en-AU" sz="2400" b="1" dirty="0">
                <a:solidFill>
                  <a:schemeClr val="tx1"/>
                </a:solidFill>
              </a:rPr>
              <a:t>Research Questions</a:t>
            </a:r>
          </a:p>
        </p:txBody>
      </p:sp>
      <p:sp>
        <p:nvSpPr>
          <p:cNvPr id="3" name="TextBox 2">
            <a:extLst>
              <a:ext uri="{FF2B5EF4-FFF2-40B4-BE49-F238E27FC236}">
                <a16:creationId xmlns:a16="http://schemas.microsoft.com/office/drawing/2014/main" id="{C398F467-F0DD-4463-BA5B-E9F51A5FCE89}"/>
              </a:ext>
            </a:extLst>
          </p:cNvPr>
          <p:cNvSpPr txBox="1"/>
          <p:nvPr/>
        </p:nvSpPr>
        <p:spPr>
          <a:xfrm>
            <a:off x="609600" y="1384300"/>
            <a:ext cx="10464800" cy="3108543"/>
          </a:xfrm>
          <a:prstGeom prst="rect">
            <a:avLst/>
          </a:prstGeom>
          <a:noFill/>
        </p:spPr>
        <p:txBody>
          <a:bodyPr wrap="square" rtlCol="0">
            <a:spAutoFit/>
          </a:bodyPr>
          <a:lstStyle/>
          <a:p>
            <a:r>
              <a:rPr lang="en-AU" sz="2800" i="1" dirty="0"/>
              <a:t>Which policies and interventions have other Western Countries implemented to stimulate International Student growth?</a:t>
            </a:r>
          </a:p>
          <a:p>
            <a:endParaRPr lang="en-AU" sz="2800" i="1" dirty="0"/>
          </a:p>
          <a:p>
            <a:r>
              <a:rPr lang="en-AU" sz="2800" i="1" dirty="0"/>
              <a:t>Who are Australia’s top education export partners and where are they now electing to study?</a:t>
            </a:r>
          </a:p>
          <a:p>
            <a:endParaRPr lang="en-AU" sz="2800" i="1" dirty="0"/>
          </a:p>
          <a:p>
            <a:r>
              <a:rPr lang="en-AU" sz="2800" i="1" dirty="0"/>
              <a:t>Under which scenarios can Australia recover lost market share?</a:t>
            </a:r>
          </a:p>
        </p:txBody>
      </p:sp>
    </p:spTree>
    <p:extLst>
      <p:ext uri="{BB962C8B-B14F-4D97-AF65-F5344CB8AC3E}">
        <p14:creationId xmlns:p14="http://schemas.microsoft.com/office/powerpoint/2010/main" val="1218421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ED1FF6A-42E0-45DA-8982-2ED15803DAE6}"/>
              </a:ext>
            </a:extLst>
          </p:cNvPr>
          <p:cNvSpPr/>
          <p:nvPr/>
        </p:nvSpPr>
        <p:spPr>
          <a:xfrm>
            <a:off x="8509000" y="994251"/>
            <a:ext cx="3415665" cy="5050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Market Share for Australia peaked pre-pandemic at 39% but has since reduced to 22% and has not yet begun to recover.</a:t>
            </a:r>
          </a:p>
          <a:p>
            <a:pPr algn="ctr"/>
            <a:endParaRPr lang="en-AU" dirty="0"/>
          </a:p>
          <a:p>
            <a:pPr algn="ctr"/>
            <a:r>
              <a:rPr lang="en-AU" dirty="0"/>
              <a:t>Conversely, Market share for the U.S.A dropped to 13% and has since jumped to 28%.</a:t>
            </a:r>
          </a:p>
          <a:p>
            <a:pPr algn="ctr"/>
            <a:endParaRPr lang="en-AU" dirty="0"/>
          </a:p>
          <a:p>
            <a:pPr algn="ctr"/>
            <a:r>
              <a:rPr lang="en-AU" dirty="0"/>
              <a:t>United Kingdom market share has grown consistently despite the pandemic now sitting at 22% and on par with Australia.</a:t>
            </a:r>
          </a:p>
        </p:txBody>
      </p:sp>
      <p:sp>
        <p:nvSpPr>
          <p:cNvPr id="5" name="Subtitle 2">
            <a:extLst>
              <a:ext uri="{FF2B5EF4-FFF2-40B4-BE49-F238E27FC236}">
                <a16:creationId xmlns:a16="http://schemas.microsoft.com/office/drawing/2014/main" id="{1C95D35F-33A6-4129-A821-57DDB47C2E50}"/>
              </a:ext>
            </a:extLst>
          </p:cNvPr>
          <p:cNvSpPr txBox="1">
            <a:spLocks/>
          </p:cNvSpPr>
          <p:nvPr/>
        </p:nvSpPr>
        <p:spPr>
          <a:xfrm>
            <a:off x="267335" y="241300"/>
            <a:ext cx="10058400" cy="11430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Research | </a:t>
            </a:r>
            <a:r>
              <a:rPr lang="en-AU" sz="2400" b="1" dirty="0">
                <a:solidFill>
                  <a:schemeClr val="tx1"/>
                </a:solidFill>
              </a:rPr>
              <a:t>Western Higher Education Market Share</a:t>
            </a:r>
          </a:p>
        </p:txBody>
      </p:sp>
      <p:graphicFrame>
        <p:nvGraphicFramePr>
          <p:cNvPr id="6" name="Chart 5">
            <a:extLst>
              <a:ext uri="{FF2B5EF4-FFF2-40B4-BE49-F238E27FC236}">
                <a16:creationId xmlns:a16="http://schemas.microsoft.com/office/drawing/2014/main" id="{AB4F5AEE-F5D6-4CC9-8DB7-6DB0CFD872F2}"/>
              </a:ext>
            </a:extLst>
          </p:cNvPr>
          <p:cNvGraphicFramePr/>
          <p:nvPr>
            <p:extLst>
              <p:ext uri="{D42A27DB-BD31-4B8C-83A1-F6EECF244321}">
                <p14:modId xmlns:p14="http://schemas.microsoft.com/office/powerpoint/2010/main" val="1439139673"/>
              </p:ext>
            </p:extLst>
          </p:nvPr>
        </p:nvGraphicFramePr>
        <p:xfrm>
          <a:off x="483235" y="994251"/>
          <a:ext cx="7632065" cy="5050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0092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133600" y="695452"/>
            <a:ext cx="10058400" cy="3892168"/>
          </a:xfrm>
        </p:spPr>
        <p:txBody>
          <a:bodyPr anchor="ctr">
            <a:normAutofit/>
          </a:bodyPr>
          <a:lstStyle/>
          <a:p>
            <a:pPr lvl="0"/>
            <a:r>
              <a:rPr lang="en-US" sz="9600" i="1" dirty="0">
                <a:solidFill>
                  <a:srgbClr val="FFFFFF"/>
                </a:solidFill>
              </a:rPr>
              <a:t>Policy &amp; Interventions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088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1C95D35F-33A6-4129-A821-57DDB47C2E50}"/>
              </a:ext>
            </a:extLst>
          </p:cNvPr>
          <p:cNvSpPr txBox="1">
            <a:spLocks/>
          </p:cNvSpPr>
          <p:nvPr/>
        </p:nvSpPr>
        <p:spPr>
          <a:xfrm>
            <a:off x="267335" y="241300"/>
            <a:ext cx="10058400" cy="11430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Policy | </a:t>
            </a:r>
            <a:r>
              <a:rPr lang="en-AU" sz="2400" b="1" dirty="0">
                <a:solidFill>
                  <a:schemeClr val="tx1"/>
                </a:solidFill>
              </a:rPr>
              <a:t>Policy and Intervention - Canada</a:t>
            </a:r>
          </a:p>
        </p:txBody>
      </p:sp>
      <p:graphicFrame>
        <p:nvGraphicFramePr>
          <p:cNvPr id="7" name="Chart 6">
            <a:extLst>
              <a:ext uri="{FF2B5EF4-FFF2-40B4-BE49-F238E27FC236}">
                <a16:creationId xmlns:a16="http://schemas.microsoft.com/office/drawing/2014/main" id="{8E5A0A5B-9A9B-4DBD-8648-238B4EBC02F7}"/>
              </a:ext>
            </a:extLst>
          </p:cNvPr>
          <p:cNvGraphicFramePr/>
          <p:nvPr>
            <p:extLst>
              <p:ext uri="{D42A27DB-BD31-4B8C-83A1-F6EECF244321}">
                <p14:modId xmlns:p14="http://schemas.microsoft.com/office/powerpoint/2010/main" val="2987496107"/>
              </p:ext>
            </p:extLst>
          </p:nvPr>
        </p:nvGraphicFramePr>
        <p:xfrm>
          <a:off x="205739" y="723900"/>
          <a:ext cx="11718926" cy="5435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9541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1C95D35F-33A6-4129-A821-57DDB47C2E50}"/>
              </a:ext>
            </a:extLst>
          </p:cNvPr>
          <p:cNvSpPr txBox="1">
            <a:spLocks/>
          </p:cNvSpPr>
          <p:nvPr/>
        </p:nvSpPr>
        <p:spPr>
          <a:xfrm>
            <a:off x="267335" y="241300"/>
            <a:ext cx="10058400" cy="11430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Policy | </a:t>
            </a:r>
            <a:r>
              <a:rPr lang="en-AU" sz="2400" b="1" dirty="0">
                <a:solidFill>
                  <a:schemeClr val="tx1"/>
                </a:solidFill>
              </a:rPr>
              <a:t>Policy and Intervention – U.S.A</a:t>
            </a:r>
          </a:p>
        </p:txBody>
      </p:sp>
      <p:graphicFrame>
        <p:nvGraphicFramePr>
          <p:cNvPr id="4" name="Chart 3">
            <a:extLst>
              <a:ext uri="{FF2B5EF4-FFF2-40B4-BE49-F238E27FC236}">
                <a16:creationId xmlns:a16="http://schemas.microsoft.com/office/drawing/2014/main" id="{4457FE0A-3F05-4FE6-867B-550D6A5B117C}"/>
              </a:ext>
            </a:extLst>
          </p:cNvPr>
          <p:cNvGraphicFramePr/>
          <p:nvPr>
            <p:extLst>
              <p:ext uri="{D42A27DB-BD31-4B8C-83A1-F6EECF244321}">
                <p14:modId xmlns:p14="http://schemas.microsoft.com/office/powerpoint/2010/main" val="4285168046"/>
              </p:ext>
            </p:extLst>
          </p:nvPr>
        </p:nvGraphicFramePr>
        <p:xfrm>
          <a:off x="267334" y="1003300"/>
          <a:ext cx="11518265" cy="5118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2585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a:extLst>
              <a:ext uri="{FF2B5EF4-FFF2-40B4-BE49-F238E27FC236}">
                <a16:creationId xmlns:a16="http://schemas.microsoft.com/office/drawing/2014/main" id="{2EFB7D39-909D-4FA7-931C-43E264832995}"/>
              </a:ext>
            </a:extLst>
          </p:cNvPr>
          <p:cNvCxnSpPr>
            <a:cxnSpLocks/>
            <a:stCxn id="42" idx="2"/>
          </p:cNvCxnSpPr>
          <p:nvPr/>
        </p:nvCxnSpPr>
        <p:spPr>
          <a:xfrm>
            <a:off x="5918691" y="2786567"/>
            <a:ext cx="730446" cy="2982129"/>
          </a:xfrm>
          <a:prstGeom prst="line">
            <a:avLst/>
          </a:prstGeom>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1C95D35F-33A6-4129-A821-57DDB47C2E50}"/>
              </a:ext>
            </a:extLst>
          </p:cNvPr>
          <p:cNvSpPr txBox="1">
            <a:spLocks/>
          </p:cNvSpPr>
          <p:nvPr/>
        </p:nvSpPr>
        <p:spPr>
          <a:xfrm>
            <a:off x="267335" y="241300"/>
            <a:ext cx="10058400" cy="11430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Policy | </a:t>
            </a:r>
            <a:r>
              <a:rPr lang="en-AU" sz="2400" b="1" dirty="0">
                <a:solidFill>
                  <a:schemeClr val="tx1"/>
                </a:solidFill>
              </a:rPr>
              <a:t>Policy and Intervention – U.K</a:t>
            </a:r>
          </a:p>
        </p:txBody>
      </p:sp>
      <p:cxnSp>
        <p:nvCxnSpPr>
          <p:cNvPr id="3" name="Straight Connector 2">
            <a:extLst>
              <a:ext uri="{FF2B5EF4-FFF2-40B4-BE49-F238E27FC236}">
                <a16:creationId xmlns:a16="http://schemas.microsoft.com/office/drawing/2014/main" id="{F9D241EA-EBAE-4875-A2DF-920F9C9CD75A}"/>
              </a:ext>
            </a:extLst>
          </p:cNvPr>
          <p:cNvCxnSpPr/>
          <p:nvPr/>
        </p:nvCxnSpPr>
        <p:spPr>
          <a:xfrm>
            <a:off x="435836" y="794759"/>
            <a:ext cx="0" cy="5016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2CEB420-5929-490D-B789-C83A3BF90549}"/>
              </a:ext>
            </a:extLst>
          </p:cNvPr>
          <p:cNvCxnSpPr>
            <a:cxnSpLocks/>
          </p:cNvCxnSpPr>
          <p:nvPr/>
        </p:nvCxnSpPr>
        <p:spPr>
          <a:xfrm flipV="1">
            <a:off x="435836" y="5717136"/>
            <a:ext cx="9579835" cy="94004"/>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740F907-D273-4118-A177-989E149F01BF}"/>
              </a:ext>
            </a:extLst>
          </p:cNvPr>
          <p:cNvSpPr txBox="1"/>
          <p:nvPr/>
        </p:nvSpPr>
        <p:spPr>
          <a:xfrm>
            <a:off x="2691752" y="5881820"/>
            <a:ext cx="589647" cy="215444"/>
          </a:xfrm>
          <a:prstGeom prst="rect">
            <a:avLst/>
          </a:prstGeom>
          <a:noFill/>
        </p:spPr>
        <p:txBody>
          <a:bodyPr wrap="square" rtlCol="0">
            <a:spAutoFit/>
          </a:bodyPr>
          <a:lstStyle/>
          <a:p>
            <a:r>
              <a:rPr lang="en-AU" sz="800" dirty="0"/>
              <a:t>Apr-20</a:t>
            </a:r>
          </a:p>
        </p:txBody>
      </p:sp>
      <p:sp>
        <p:nvSpPr>
          <p:cNvPr id="10" name="TextBox 9">
            <a:extLst>
              <a:ext uri="{FF2B5EF4-FFF2-40B4-BE49-F238E27FC236}">
                <a16:creationId xmlns:a16="http://schemas.microsoft.com/office/drawing/2014/main" id="{6F3A6C72-99A6-4968-9190-41149DAADEC0}"/>
              </a:ext>
            </a:extLst>
          </p:cNvPr>
          <p:cNvSpPr txBox="1"/>
          <p:nvPr/>
        </p:nvSpPr>
        <p:spPr>
          <a:xfrm>
            <a:off x="3699320" y="5881049"/>
            <a:ext cx="589647" cy="215444"/>
          </a:xfrm>
          <a:prstGeom prst="rect">
            <a:avLst/>
          </a:prstGeom>
          <a:noFill/>
        </p:spPr>
        <p:txBody>
          <a:bodyPr wrap="square" rtlCol="0">
            <a:spAutoFit/>
          </a:bodyPr>
          <a:lstStyle/>
          <a:p>
            <a:r>
              <a:rPr lang="en-AU" sz="800" dirty="0"/>
              <a:t>Jul-20</a:t>
            </a:r>
          </a:p>
        </p:txBody>
      </p:sp>
      <p:sp>
        <p:nvSpPr>
          <p:cNvPr id="11" name="TextBox 10">
            <a:extLst>
              <a:ext uri="{FF2B5EF4-FFF2-40B4-BE49-F238E27FC236}">
                <a16:creationId xmlns:a16="http://schemas.microsoft.com/office/drawing/2014/main" id="{509FAEFE-ED79-4AB2-B11E-610E0100E3C7}"/>
              </a:ext>
            </a:extLst>
          </p:cNvPr>
          <p:cNvSpPr txBox="1"/>
          <p:nvPr/>
        </p:nvSpPr>
        <p:spPr>
          <a:xfrm>
            <a:off x="4706888" y="5871732"/>
            <a:ext cx="589647" cy="215444"/>
          </a:xfrm>
          <a:prstGeom prst="rect">
            <a:avLst/>
          </a:prstGeom>
          <a:noFill/>
        </p:spPr>
        <p:txBody>
          <a:bodyPr wrap="square" rtlCol="0">
            <a:spAutoFit/>
          </a:bodyPr>
          <a:lstStyle/>
          <a:p>
            <a:r>
              <a:rPr lang="en-AU" sz="800" dirty="0"/>
              <a:t>Oct-20</a:t>
            </a:r>
          </a:p>
        </p:txBody>
      </p:sp>
      <p:sp>
        <p:nvSpPr>
          <p:cNvPr id="13" name="TextBox 12">
            <a:extLst>
              <a:ext uri="{FF2B5EF4-FFF2-40B4-BE49-F238E27FC236}">
                <a16:creationId xmlns:a16="http://schemas.microsoft.com/office/drawing/2014/main" id="{F01816AF-CC65-4526-A28F-8E1BB7481975}"/>
              </a:ext>
            </a:extLst>
          </p:cNvPr>
          <p:cNvSpPr txBox="1"/>
          <p:nvPr/>
        </p:nvSpPr>
        <p:spPr>
          <a:xfrm>
            <a:off x="5714456" y="5871732"/>
            <a:ext cx="589647" cy="215444"/>
          </a:xfrm>
          <a:prstGeom prst="rect">
            <a:avLst/>
          </a:prstGeom>
          <a:noFill/>
        </p:spPr>
        <p:txBody>
          <a:bodyPr wrap="square" rtlCol="0">
            <a:spAutoFit/>
          </a:bodyPr>
          <a:lstStyle/>
          <a:p>
            <a:r>
              <a:rPr lang="en-AU" sz="800" dirty="0"/>
              <a:t>Jan-21</a:t>
            </a:r>
          </a:p>
        </p:txBody>
      </p:sp>
      <p:sp>
        <p:nvSpPr>
          <p:cNvPr id="14" name="TextBox 13">
            <a:extLst>
              <a:ext uri="{FF2B5EF4-FFF2-40B4-BE49-F238E27FC236}">
                <a16:creationId xmlns:a16="http://schemas.microsoft.com/office/drawing/2014/main" id="{DB249A3B-6FE9-4EC1-94DD-AFC7E13E194A}"/>
              </a:ext>
            </a:extLst>
          </p:cNvPr>
          <p:cNvSpPr txBox="1"/>
          <p:nvPr/>
        </p:nvSpPr>
        <p:spPr>
          <a:xfrm>
            <a:off x="6893750" y="5871732"/>
            <a:ext cx="589647" cy="215444"/>
          </a:xfrm>
          <a:prstGeom prst="rect">
            <a:avLst/>
          </a:prstGeom>
          <a:noFill/>
        </p:spPr>
        <p:txBody>
          <a:bodyPr wrap="square" rtlCol="0">
            <a:spAutoFit/>
          </a:bodyPr>
          <a:lstStyle/>
          <a:p>
            <a:r>
              <a:rPr lang="en-AU" sz="800" dirty="0"/>
              <a:t>Apr-21</a:t>
            </a:r>
          </a:p>
        </p:txBody>
      </p:sp>
      <p:sp>
        <p:nvSpPr>
          <p:cNvPr id="15" name="TextBox 14">
            <a:extLst>
              <a:ext uri="{FF2B5EF4-FFF2-40B4-BE49-F238E27FC236}">
                <a16:creationId xmlns:a16="http://schemas.microsoft.com/office/drawing/2014/main" id="{C33462BB-359F-49DF-8574-071380057ECA}"/>
              </a:ext>
            </a:extLst>
          </p:cNvPr>
          <p:cNvSpPr txBox="1"/>
          <p:nvPr/>
        </p:nvSpPr>
        <p:spPr>
          <a:xfrm>
            <a:off x="8073044" y="5871732"/>
            <a:ext cx="589647" cy="215444"/>
          </a:xfrm>
          <a:prstGeom prst="rect">
            <a:avLst/>
          </a:prstGeom>
          <a:noFill/>
        </p:spPr>
        <p:txBody>
          <a:bodyPr wrap="square" rtlCol="0">
            <a:spAutoFit/>
          </a:bodyPr>
          <a:lstStyle/>
          <a:p>
            <a:r>
              <a:rPr lang="en-AU" sz="800" dirty="0"/>
              <a:t>Jul-21</a:t>
            </a:r>
          </a:p>
        </p:txBody>
      </p:sp>
      <p:sp>
        <p:nvSpPr>
          <p:cNvPr id="16" name="TextBox 15">
            <a:extLst>
              <a:ext uri="{FF2B5EF4-FFF2-40B4-BE49-F238E27FC236}">
                <a16:creationId xmlns:a16="http://schemas.microsoft.com/office/drawing/2014/main" id="{2CF6740C-47EE-4F12-AD9C-0DB43FF149BA}"/>
              </a:ext>
            </a:extLst>
          </p:cNvPr>
          <p:cNvSpPr txBox="1"/>
          <p:nvPr/>
        </p:nvSpPr>
        <p:spPr>
          <a:xfrm>
            <a:off x="9252338" y="5871732"/>
            <a:ext cx="589647" cy="215444"/>
          </a:xfrm>
          <a:prstGeom prst="rect">
            <a:avLst/>
          </a:prstGeom>
          <a:noFill/>
        </p:spPr>
        <p:txBody>
          <a:bodyPr wrap="square" rtlCol="0">
            <a:spAutoFit/>
          </a:bodyPr>
          <a:lstStyle/>
          <a:p>
            <a:r>
              <a:rPr lang="en-AU" sz="800" dirty="0"/>
              <a:t>Oct-21</a:t>
            </a:r>
          </a:p>
        </p:txBody>
      </p:sp>
      <p:sp>
        <p:nvSpPr>
          <p:cNvPr id="19" name="TextBox 18">
            <a:extLst>
              <a:ext uri="{FF2B5EF4-FFF2-40B4-BE49-F238E27FC236}">
                <a16:creationId xmlns:a16="http://schemas.microsoft.com/office/drawing/2014/main" id="{9A65DBE2-A6BA-404F-8104-43E2D50DF217}"/>
              </a:ext>
            </a:extLst>
          </p:cNvPr>
          <p:cNvSpPr txBox="1"/>
          <p:nvPr/>
        </p:nvSpPr>
        <p:spPr>
          <a:xfrm>
            <a:off x="2815849" y="1674976"/>
            <a:ext cx="1606603" cy="1384995"/>
          </a:xfrm>
          <a:prstGeom prst="rect">
            <a:avLst/>
          </a:prstGeom>
          <a:noFill/>
          <a:ln>
            <a:solidFill>
              <a:srgbClr val="9BA8B7"/>
            </a:solidFill>
          </a:ln>
        </p:spPr>
        <p:txBody>
          <a:bodyPr wrap="square" rtlCol="0">
            <a:spAutoFit/>
          </a:bodyPr>
          <a:lstStyle/>
          <a:p>
            <a:r>
              <a:rPr lang="en-AU" sz="1200" dirty="0"/>
              <a:t>New Student Immigration Route Launched – Streamlines immigration process for international students</a:t>
            </a:r>
          </a:p>
        </p:txBody>
      </p:sp>
      <p:cxnSp>
        <p:nvCxnSpPr>
          <p:cNvPr id="20" name="Straight Connector 19">
            <a:extLst>
              <a:ext uri="{FF2B5EF4-FFF2-40B4-BE49-F238E27FC236}">
                <a16:creationId xmlns:a16="http://schemas.microsoft.com/office/drawing/2014/main" id="{B334FBC2-38DE-489D-A062-58BCA41023AE}"/>
              </a:ext>
            </a:extLst>
          </p:cNvPr>
          <p:cNvCxnSpPr>
            <a:cxnSpLocks/>
          </p:cNvCxnSpPr>
          <p:nvPr/>
        </p:nvCxnSpPr>
        <p:spPr>
          <a:xfrm>
            <a:off x="3619150" y="3059971"/>
            <a:ext cx="0" cy="2704167"/>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B828C30-9FA1-42EE-A9A7-B35D587A664B}"/>
              </a:ext>
            </a:extLst>
          </p:cNvPr>
          <p:cNvSpPr txBox="1"/>
          <p:nvPr/>
        </p:nvSpPr>
        <p:spPr>
          <a:xfrm>
            <a:off x="8073044" y="1674975"/>
            <a:ext cx="1606603" cy="1384995"/>
          </a:xfrm>
          <a:prstGeom prst="rect">
            <a:avLst/>
          </a:prstGeom>
          <a:noFill/>
          <a:ln>
            <a:solidFill>
              <a:srgbClr val="9BA8B7"/>
            </a:solidFill>
          </a:ln>
        </p:spPr>
        <p:txBody>
          <a:bodyPr wrap="square" rtlCol="0">
            <a:spAutoFit/>
          </a:bodyPr>
          <a:lstStyle/>
          <a:p>
            <a:r>
              <a:rPr lang="en-AU" sz="1200" dirty="0"/>
              <a:t>Countries with ‘Red’ travel status now reduced to 7 countries globally. All vaccinated International students welcome.</a:t>
            </a:r>
          </a:p>
        </p:txBody>
      </p:sp>
      <p:cxnSp>
        <p:nvCxnSpPr>
          <p:cNvPr id="24" name="Straight Connector 23">
            <a:extLst>
              <a:ext uri="{FF2B5EF4-FFF2-40B4-BE49-F238E27FC236}">
                <a16:creationId xmlns:a16="http://schemas.microsoft.com/office/drawing/2014/main" id="{02F9FFF0-D442-41D1-87F1-34BB847804A1}"/>
              </a:ext>
            </a:extLst>
          </p:cNvPr>
          <p:cNvCxnSpPr>
            <a:cxnSpLocks/>
            <a:stCxn id="23" idx="2"/>
          </p:cNvCxnSpPr>
          <p:nvPr/>
        </p:nvCxnSpPr>
        <p:spPr>
          <a:xfrm>
            <a:off x="8876346" y="3059970"/>
            <a:ext cx="0" cy="2657166"/>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EB24150-FC31-473A-91AD-6993D5C1B972}"/>
              </a:ext>
            </a:extLst>
          </p:cNvPr>
          <p:cNvSpPr txBox="1"/>
          <p:nvPr/>
        </p:nvSpPr>
        <p:spPr>
          <a:xfrm>
            <a:off x="9841984" y="3349491"/>
            <a:ext cx="1606603" cy="830997"/>
          </a:xfrm>
          <a:prstGeom prst="rect">
            <a:avLst/>
          </a:prstGeom>
          <a:noFill/>
          <a:ln>
            <a:solidFill>
              <a:srgbClr val="9BA8B7"/>
            </a:solidFill>
          </a:ln>
        </p:spPr>
        <p:txBody>
          <a:bodyPr wrap="square" rtlCol="0">
            <a:spAutoFit/>
          </a:bodyPr>
          <a:lstStyle/>
          <a:p>
            <a:r>
              <a:rPr lang="en-AU" sz="1200" dirty="0"/>
              <a:t>Vaccine certificates issued by India and Hong Kong now recognised</a:t>
            </a:r>
          </a:p>
        </p:txBody>
      </p:sp>
      <p:cxnSp>
        <p:nvCxnSpPr>
          <p:cNvPr id="28" name="Straight Arrow Connector 27">
            <a:extLst>
              <a:ext uri="{FF2B5EF4-FFF2-40B4-BE49-F238E27FC236}">
                <a16:creationId xmlns:a16="http://schemas.microsoft.com/office/drawing/2014/main" id="{1EB06ED0-123E-4181-99F9-3966A1968177}"/>
              </a:ext>
            </a:extLst>
          </p:cNvPr>
          <p:cNvCxnSpPr>
            <a:cxnSpLocks/>
            <a:stCxn id="23" idx="0"/>
            <a:endCxn id="29" idx="1"/>
          </p:cNvCxnSpPr>
          <p:nvPr/>
        </p:nvCxnSpPr>
        <p:spPr>
          <a:xfrm flipV="1">
            <a:off x="8876346" y="1115837"/>
            <a:ext cx="971413" cy="559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BE6D0F0-BCC0-4A11-9449-108209BE4FB2}"/>
              </a:ext>
            </a:extLst>
          </p:cNvPr>
          <p:cNvSpPr txBox="1"/>
          <p:nvPr/>
        </p:nvSpPr>
        <p:spPr>
          <a:xfrm>
            <a:off x="9847759" y="700338"/>
            <a:ext cx="1606603" cy="830997"/>
          </a:xfrm>
          <a:prstGeom prst="rect">
            <a:avLst/>
          </a:prstGeom>
          <a:noFill/>
          <a:ln>
            <a:solidFill>
              <a:srgbClr val="9BA8B7"/>
            </a:solidFill>
          </a:ln>
        </p:spPr>
        <p:txBody>
          <a:bodyPr wrap="square" rtlCol="0">
            <a:spAutoFit/>
          </a:bodyPr>
          <a:lstStyle/>
          <a:p>
            <a:r>
              <a:rPr lang="en-AU" sz="1200" dirty="0">
                <a:solidFill>
                  <a:srgbClr val="FF0000"/>
                </a:solidFill>
              </a:rPr>
              <a:t>Columbia, Dom Republic, Ecuador. Haiti, Panama, Peru, Venezuela</a:t>
            </a:r>
          </a:p>
        </p:txBody>
      </p:sp>
      <p:sp>
        <p:nvSpPr>
          <p:cNvPr id="30" name="TextBox 29">
            <a:extLst>
              <a:ext uri="{FF2B5EF4-FFF2-40B4-BE49-F238E27FC236}">
                <a16:creationId xmlns:a16="http://schemas.microsoft.com/office/drawing/2014/main" id="{80DBA454-2BE7-43E6-A77C-096023D58068}"/>
              </a:ext>
            </a:extLst>
          </p:cNvPr>
          <p:cNvSpPr txBox="1"/>
          <p:nvPr/>
        </p:nvSpPr>
        <p:spPr>
          <a:xfrm>
            <a:off x="4126111" y="3688255"/>
            <a:ext cx="1606603" cy="461665"/>
          </a:xfrm>
          <a:prstGeom prst="rect">
            <a:avLst/>
          </a:prstGeom>
          <a:noFill/>
          <a:ln>
            <a:solidFill>
              <a:srgbClr val="9BA8B7"/>
            </a:solidFill>
          </a:ln>
        </p:spPr>
        <p:txBody>
          <a:bodyPr wrap="square" rtlCol="0">
            <a:spAutoFit/>
          </a:bodyPr>
          <a:lstStyle/>
          <a:p>
            <a:r>
              <a:rPr lang="en-AU" sz="1200" dirty="0"/>
              <a:t>Travel ban imposed due to Delta variant</a:t>
            </a:r>
          </a:p>
        </p:txBody>
      </p:sp>
      <p:cxnSp>
        <p:nvCxnSpPr>
          <p:cNvPr id="31" name="Straight Connector 30">
            <a:extLst>
              <a:ext uri="{FF2B5EF4-FFF2-40B4-BE49-F238E27FC236}">
                <a16:creationId xmlns:a16="http://schemas.microsoft.com/office/drawing/2014/main" id="{BF980787-B8D8-4960-B08B-464966ED5C1C}"/>
              </a:ext>
            </a:extLst>
          </p:cNvPr>
          <p:cNvCxnSpPr>
            <a:cxnSpLocks/>
            <a:stCxn id="30" idx="2"/>
          </p:cNvCxnSpPr>
          <p:nvPr/>
        </p:nvCxnSpPr>
        <p:spPr>
          <a:xfrm>
            <a:off x="4929413" y="4149920"/>
            <a:ext cx="615328" cy="162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6D51045-E907-4AF3-AB80-3A17FF386097}"/>
              </a:ext>
            </a:extLst>
          </p:cNvPr>
          <p:cNvCxnSpPr>
            <a:cxnSpLocks/>
            <a:stCxn id="23" idx="2"/>
            <a:endCxn id="26" idx="1"/>
          </p:cNvCxnSpPr>
          <p:nvPr/>
        </p:nvCxnSpPr>
        <p:spPr>
          <a:xfrm>
            <a:off x="8876346" y="3059970"/>
            <a:ext cx="965638" cy="705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82CAA8C-2471-4811-B517-FDA11DB4CD5A}"/>
              </a:ext>
            </a:extLst>
          </p:cNvPr>
          <p:cNvSpPr txBox="1"/>
          <p:nvPr/>
        </p:nvSpPr>
        <p:spPr>
          <a:xfrm>
            <a:off x="6868092" y="3377108"/>
            <a:ext cx="1606603" cy="461665"/>
          </a:xfrm>
          <a:prstGeom prst="rect">
            <a:avLst/>
          </a:prstGeom>
          <a:noFill/>
          <a:ln>
            <a:solidFill>
              <a:srgbClr val="9BA8B7"/>
            </a:solidFill>
          </a:ln>
        </p:spPr>
        <p:txBody>
          <a:bodyPr wrap="square" rtlCol="0">
            <a:spAutoFit/>
          </a:bodyPr>
          <a:lstStyle/>
          <a:p>
            <a:r>
              <a:rPr lang="en-AU" sz="1200" dirty="0"/>
              <a:t>U.K hits 80% double dose vaccination</a:t>
            </a:r>
          </a:p>
        </p:txBody>
      </p:sp>
      <p:cxnSp>
        <p:nvCxnSpPr>
          <p:cNvPr id="39" name="Straight Connector 38">
            <a:extLst>
              <a:ext uri="{FF2B5EF4-FFF2-40B4-BE49-F238E27FC236}">
                <a16:creationId xmlns:a16="http://schemas.microsoft.com/office/drawing/2014/main" id="{43A55DF4-615D-440B-A216-DEA0FF0CDC2D}"/>
              </a:ext>
            </a:extLst>
          </p:cNvPr>
          <p:cNvCxnSpPr>
            <a:cxnSpLocks/>
            <a:stCxn id="38" idx="2"/>
          </p:cNvCxnSpPr>
          <p:nvPr/>
        </p:nvCxnSpPr>
        <p:spPr>
          <a:xfrm>
            <a:off x="7671394" y="3838773"/>
            <a:ext cx="0" cy="1925365"/>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682CEDC2-17B2-4889-B6B8-629398B2A1DB}"/>
              </a:ext>
            </a:extLst>
          </p:cNvPr>
          <p:cNvSpPr txBox="1"/>
          <p:nvPr/>
        </p:nvSpPr>
        <p:spPr>
          <a:xfrm>
            <a:off x="4811439" y="847575"/>
            <a:ext cx="2214503" cy="1938992"/>
          </a:xfrm>
          <a:prstGeom prst="rect">
            <a:avLst/>
          </a:prstGeom>
          <a:noFill/>
          <a:ln>
            <a:solidFill>
              <a:srgbClr val="9BA8B7"/>
            </a:solidFill>
          </a:ln>
        </p:spPr>
        <p:txBody>
          <a:bodyPr wrap="square" rtlCol="0">
            <a:spAutoFit/>
          </a:bodyPr>
          <a:lstStyle/>
          <a:p>
            <a:r>
              <a:rPr lang="en-AU" sz="1200" dirty="0"/>
              <a:t>U.K revisits 2019 Education Strategy based on 12</a:t>
            </a:r>
            <a:r>
              <a:rPr lang="en-AU" sz="1200" baseline="30000" dirty="0"/>
              <a:t>%</a:t>
            </a:r>
            <a:r>
              <a:rPr lang="en-AU" sz="1200" dirty="0"/>
              <a:t> IS growth despite Covid19 focusing on new priority markets:</a:t>
            </a:r>
          </a:p>
          <a:p>
            <a:r>
              <a:rPr lang="en-AU" sz="1200" dirty="0">
                <a:solidFill>
                  <a:srgbClr val="00B050"/>
                </a:solidFill>
              </a:rPr>
              <a:t>India, Indonesia, Saudi Arabia, Vietnam and Nigeria, with Brazil, Mexico, Pakistan, Europe, China, and Hong Kong</a:t>
            </a:r>
          </a:p>
          <a:p>
            <a:endParaRPr lang="en-AU" sz="1200" dirty="0"/>
          </a:p>
        </p:txBody>
      </p:sp>
      <p:sp>
        <p:nvSpPr>
          <p:cNvPr id="54" name="TextBox 53">
            <a:extLst>
              <a:ext uri="{FF2B5EF4-FFF2-40B4-BE49-F238E27FC236}">
                <a16:creationId xmlns:a16="http://schemas.microsoft.com/office/drawing/2014/main" id="{C383C8C6-7FCB-496D-9F90-9E3AF304F13B}"/>
              </a:ext>
            </a:extLst>
          </p:cNvPr>
          <p:cNvSpPr txBox="1"/>
          <p:nvPr/>
        </p:nvSpPr>
        <p:spPr>
          <a:xfrm>
            <a:off x="1893144" y="5881049"/>
            <a:ext cx="589647" cy="215444"/>
          </a:xfrm>
          <a:prstGeom prst="rect">
            <a:avLst/>
          </a:prstGeom>
          <a:noFill/>
        </p:spPr>
        <p:txBody>
          <a:bodyPr wrap="square" rtlCol="0">
            <a:spAutoFit/>
          </a:bodyPr>
          <a:lstStyle/>
          <a:p>
            <a:r>
              <a:rPr lang="en-AU" sz="800" dirty="0"/>
              <a:t>Jan-20</a:t>
            </a:r>
          </a:p>
        </p:txBody>
      </p:sp>
      <p:sp>
        <p:nvSpPr>
          <p:cNvPr id="55" name="TextBox 54">
            <a:extLst>
              <a:ext uri="{FF2B5EF4-FFF2-40B4-BE49-F238E27FC236}">
                <a16:creationId xmlns:a16="http://schemas.microsoft.com/office/drawing/2014/main" id="{802220C4-4A06-4139-BBD5-028C975D7581}"/>
              </a:ext>
            </a:extLst>
          </p:cNvPr>
          <p:cNvSpPr txBox="1"/>
          <p:nvPr/>
        </p:nvSpPr>
        <p:spPr>
          <a:xfrm>
            <a:off x="1643054" y="4460389"/>
            <a:ext cx="1606603" cy="461665"/>
          </a:xfrm>
          <a:prstGeom prst="rect">
            <a:avLst/>
          </a:prstGeom>
          <a:noFill/>
          <a:ln>
            <a:solidFill>
              <a:srgbClr val="9BA8B7"/>
            </a:solidFill>
          </a:ln>
        </p:spPr>
        <p:txBody>
          <a:bodyPr wrap="square" rtlCol="0">
            <a:spAutoFit/>
          </a:bodyPr>
          <a:lstStyle/>
          <a:p>
            <a:r>
              <a:rPr lang="en-AU" sz="1200" dirty="0"/>
              <a:t>Initial Covid-19 outbreak</a:t>
            </a:r>
          </a:p>
        </p:txBody>
      </p:sp>
      <p:cxnSp>
        <p:nvCxnSpPr>
          <p:cNvPr id="56" name="Straight Connector 55">
            <a:extLst>
              <a:ext uri="{FF2B5EF4-FFF2-40B4-BE49-F238E27FC236}">
                <a16:creationId xmlns:a16="http://schemas.microsoft.com/office/drawing/2014/main" id="{6A800EB1-D937-4A1C-9456-A68CD3DA33E4}"/>
              </a:ext>
            </a:extLst>
          </p:cNvPr>
          <p:cNvCxnSpPr>
            <a:cxnSpLocks/>
          </p:cNvCxnSpPr>
          <p:nvPr/>
        </p:nvCxnSpPr>
        <p:spPr>
          <a:xfrm>
            <a:off x="2426019" y="4903232"/>
            <a:ext cx="27562" cy="8744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728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1C95D35F-33A6-4129-A821-57DDB47C2E50}"/>
              </a:ext>
            </a:extLst>
          </p:cNvPr>
          <p:cNvSpPr txBox="1">
            <a:spLocks/>
          </p:cNvSpPr>
          <p:nvPr/>
        </p:nvSpPr>
        <p:spPr>
          <a:xfrm>
            <a:off x="267335" y="304563"/>
            <a:ext cx="10058400" cy="11430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Policy | </a:t>
            </a:r>
            <a:r>
              <a:rPr lang="en-AU" sz="2400" b="1" dirty="0">
                <a:solidFill>
                  <a:schemeClr val="tx1"/>
                </a:solidFill>
              </a:rPr>
              <a:t>Policy and Intervention - Australia</a:t>
            </a:r>
          </a:p>
        </p:txBody>
      </p:sp>
      <p:graphicFrame>
        <p:nvGraphicFramePr>
          <p:cNvPr id="26" name="Chart 25">
            <a:extLst>
              <a:ext uri="{FF2B5EF4-FFF2-40B4-BE49-F238E27FC236}">
                <a16:creationId xmlns:a16="http://schemas.microsoft.com/office/drawing/2014/main" id="{BAD2906F-BBCD-C44C-BCF5-B4A803F51110}"/>
              </a:ext>
            </a:extLst>
          </p:cNvPr>
          <p:cNvGraphicFramePr/>
          <p:nvPr>
            <p:extLst>
              <p:ext uri="{D42A27DB-BD31-4B8C-83A1-F6EECF244321}">
                <p14:modId xmlns:p14="http://schemas.microsoft.com/office/powerpoint/2010/main" val="1327399854"/>
              </p:ext>
            </p:extLst>
          </p:nvPr>
        </p:nvGraphicFramePr>
        <p:xfrm>
          <a:off x="463640" y="914400"/>
          <a:ext cx="10921284" cy="5161796"/>
        </p:xfrm>
        <a:graphic>
          <a:graphicData uri="http://schemas.openxmlformats.org/drawingml/2006/chart">
            <c:chart xmlns:c="http://schemas.openxmlformats.org/drawingml/2006/chart" xmlns:r="http://schemas.openxmlformats.org/officeDocument/2006/relationships" r:id="rId2"/>
          </a:graphicData>
        </a:graphic>
      </p:graphicFrame>
      <p:sp>
        <p:nvSpPr>
          <p:cNvPr id="27" name="Text Box 13">
            <a:extLst>
              <a:ext uri="{FF2B5EF4-FFF2-40B4-BE49-F238E27FC236}">
                <a16:creationId xmlns:a16="http://schemas.microsoft.com/office/drawing/2014/main" id="{C8344B58-95C3-1E44-9920-42C80964C549}"/>
              </a:ext>
            </a:extLst>
          </p:cNvPr>
          <p:cNvSpPr txBox="1">
            <a:spLocks noChangeArrowheads="1"/>
          </p:cNvSpPr>
          <p:nvPr/>
        </p:nvSpPr>
        <p:spPr bwMode="auto">
          <a:xfrm>
            <a:off x="4191482" y="3679069"/>
            <a:ext cx="1526732" cy="864803"/>
          </a:xfrm>
          <a:prstGeom prst="rect">
            <a:avLst/>
          </a:prstGeom>
          <a:noFill/>
          <a:ln w="12700">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NSW Government announced that it would fund temporary crisis accommodation as part of a $20 million package to support stranded international students.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28" name="Text Box 1">
            <a:extLst>
              <a:ext uri="{FF2B5EF4-FFF2-40B4-BE49-F238E27FC236}">
                <a16:creationId xmlns:a16="http://schemas.microsoft.com/office/drawing/2014/main" id="{7E67E549-B972-DD4A-89CB-CD99BD064A15}"/>
              </a:ext>
            </a:extLst>
          </p:cNvPr>
          <p:cNvSpPr txBox="1">
            <a:spLocks noChangeArrowheads="1"/>
          </p:cNvSpPr>
          <p:nvPr/>
        </p:nvSpPr>
        <p:spPr bwMode="auto">
          <a:xfrm>
            <a:off x="1633855" y="914399"/>
            <a:ext cx="1547544" cy="365762"/>
          </a:xfrm>
          <a:prstGeom prst="rect">
            <a:avLst/>
          </a:prstGeom>
          <a:solidFill>
            <a:srgbClr val="FFFFFF"/>
          </a:solidFill>
          <a:ln w="12700">
            <a:solidFill>
              <a:srgbClr val="ED7D3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first COVID-19 case in Australia was reported</a:t>
            </a:r>
            <a:endParaRPr kumimoji="0" lang="en-GB" altLang="en-US" sz="2400" b="0" i="0" u="none" strike="noStrike" cap="none" normalizeH="0" baseline="0" dirty="0">
              <a:ln>
                <a:noFill/>
              </a:ln>
              <a:solidFill>
                <a:schemeClr val="tx1"/>
              </a:solidFill>
              <a:effectLst/>
              <a:latin typeface="Arial" panose="020B0604020202020204" pitchFamily="34" charset="0"/>
            </a:endParaRPr>
          </a:p>
        </p:txBody>
      </p:sp>
      <p:cxnSp>
        <p:nvCxnSpPr>
          <p:cNvPr id="29" name="Straight Connector 28">
            <a:extLst>
              <a:ext uri="{FF2B5EF4-FFF2-40B4-BE49-F238E27FC236}">
                <a16:creationId xmlns:a16="http://schemas.microsoft.com/office/drawing/2014/main" id="{E8A3830F-E196-0241-8ED4-9BD5520DAF49}"/>
              </a:ext>
            </a:extLst>
          </p:cNvPr>
          <p:cNvCxnSpPr>
            <a:cxnSpLocks/>
          </p:cNvCxnSpPr>
          <p:nvPr/>
        </p:nvCxnSpPr>
        <p:spPr>
          <a:xfrm flipV="1">
            <a:off x="1633855" y="914400"/>
            <a:ext cx="0" cy="4865914"/>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F25EF5D6-24F1-4241-BB08-C60297CCABF9}"/>
              </a:ext>
            </a:extLst>
          </p:cNvPr>
          <p:cNvCxnSpPr>
            <a:cxnSpLocks/>
          </p:cNvCxnSpPr>
          <p:nvPr/>
        </p:nvCxnSpPr>
        <p:spPr>
          <a:xfrm flipV="1">
            <a:off x="2062222" y="1600328"/>
            <a:ext cx="10872" cy="4179986"/>
          </a:xfrm>
          <a:prstGeom prst="line">
            <a:avLst/>
          </a:prstGeom>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6481DF58-2863-B84D-A07C-E27E3E65408E}"/>
              </a:ext>
            </a:extLst>
          </p:cNvPr>
          <p:cNvCxnSpPr>
            <a:cxnSpLocks/>
          </p:cNvCxnSpPr>
          <p:nvPr/>
        </p:nvCxnSpPr>
        <p:spPr>
          <a:xfrm flipV="1">
            <a:off x="2521129" y="2835967"/>
            <a:ext cx="14020" cy="3031433"/>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E6DFB4E2-A20D-2345-B2C1-F4232F26DAB4}"/>
              </a:ext>
            </a:extLst>
          </p:cNvPr>
          <p:cNvCxnSpPr>
            <a:cxnSpLocks/>
          </p:cNvCxnSpPr>
          <p:nvPr/>
        </p:nvCxnSpPr>
        <p:spPr>
          <a:xfrm flipV="1">
            <a:off x="3444602" y="3202143"/>
            <a:ext cx="0" cy="2665257"/>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AA3AEE01-FE00-0A4D-B413-EA813D5479BC}"/>
              </a:ext>
            </a:extLst>
          </p:cNvPr>
          <p:cNvCxnSpPr>
            <a:cxnSpLocks/>
          </p:cNvCxnSpPr>
          <p:nvPr/>
        </p:nvCxnSpPr>
        <p:spPr>
          <a:xfrm flipV="1">
            <a:off x="4191483" y="3679069"/>
            <a:ext cx="0" cy="2188334"/>
          </a:xfrm>
          <a:prstGeom prst="line">
            <a:avLst/>
          </a:prstGeom>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B246299C-AB72-0341-B745-DA9B1B28C05E}"/>
              </a:ext>
            </a:extLst>
          </p:cNvPr>
          <p:cNvCxnSpPr/>
          <p:nvPr/>
        </p:nvCxnSpPr>
        <p:spPr>
          <a:xfrm flipV="1">
            <a:off x="8682659" y="2045970"/>
            <a:ext cx="0" cy="3821430"/>
          </a:xfrm>
          <a:prstGeom prst="line">
            <a:avLst/>
          </a:prstGeom>
        </p:spPr>
        <p:style>
          <a:lnRef idx="1">
            <a:schemeClr val="accent2"/>
          </a:lnRef>
          <a:fillRef idx="0">
            <a:schemeClr val="accent2"/>
          </a:fillRef>
          <a:effectRef idx="0">
            <a:schemeClr val="accent2"/>
          </a:effectRef>
          <a:fontRef idx="minor">
            <a:schemeClr val="tx1"/>
          </a:fontRef>
        </p:style>
      </p:cxnSp>
      <p:sp>
        <p:nvSpPr>
          <p:cNvPr id="35" name="Text Box 31">
            <a:extLst>
              <a:ext uri="{FF2B5EF4-FFF2-40B4-BE49-F238E27FC236}">
                <a16:creationId xmlns:a16="http://schemas.microsoft.com/office/drawing/2014/main" id="{C33F8EBE-2548-1041-A930-A1BD7577CA56}"/>
              </a:ext>
            </a:extLst>
          </p:cNvPr>
          <p:cNvSpPr txBox="1">
            <a:spLocks noChangeArrowheads="1"/>
          </p:cNvSpPr>
          <p:nvPr/>
        </p:nvSpPr>
        <p:spPr bwMode="auto">
          <a:xfrm>
            <a:off x="2073094" y="1409065"/>
            <a:ext cx="2202681" cy="541814"/>
          </a:xfrm>
          <a:prstGeom prst="rect">
            <a:avLst/>
          </a:prstGeom>
          <a:solidFill>
            <a:srgbClr val="FFFFFF"/>
          </a:solidFill>
          <a:ln w="12700">
            <a:solidFill>
              <a:srgbClr val="ED7D3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Australia banned the entry of foreign nationals who had been in mainland China, and ordered its own returning citizens who had been in China to self-quarantine for 14 days</a:t>
            </a:r>
            <a:endParaRPr kumimoji="0" lang="en-GB" altLang="en-US" sz="2400" b="0" i="0" u="none" strike="noStrike" cap="none" normalizeH="0" baseline="0" dirty="0">
              <a:ln>
                <a:noFill/>
              </a:ln>
              <a:solidFill>
                <a:schemeClr val="tx1"/>
              </a:solidFill>
              <a:effectLst/>
              <a:latin typeface="Arial" panose="020B0604020202020204" pitchFamily="34" charset="0"/>
            </a:endParaRPr>
          </a:p>
        </p:txBody>
      </p:sp>
      <p:sp>
        <p:nvSpPr>
          <p:cNvPr id="36" name="Text Box 12">
            <a:extLst>
              <a:ext uri="{FF2B5EF4-FFF2-40B4-BE49-F238E27FC236}">
                <a16:creationId xmlns:a16="http://schemas.microsoft.com/office/drawing/2014/main" id="{C1CE0E35-5027-8E47-A421-5660FBC0982F}"/>
              </a:ext>
            </a:extLst>
          </p:cNvPr>
          <p:cNvSpPr txBox="1">
            <a:spLocks noChangeArrowheads="1"/>
          </p:cNvSpPr>
          <p:nvPr/>
        </p:nvSpPr>
        <p:spPr bwMode="auto">
          <a:xfrm>
            <a:off x="2521129" y="2015240"/>
            <a:ext cx="840100" cy="1977212"/>
          </a:xfrm>
          <a:prstGeom prst="rect">
            <a:avLst/>
          </a:prstGeom>
          <a:solidFill>
            <a:srgbClr val="FFFFFF"/>
          </a:solidFill>
          <a:ln w="12700">
            <a:solidFill>
              <a:srgbClr val="ED7D3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Australia’s boarders to all non-residents close/Lockdown restrictions progressively implemented by Australian government including schools and universities begin their movement to online learning</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7" name="Text Box 38">
            <a:extLst>
              <a:ext uri="{FF2B5EF4-FFF2-40B4-BE49-F238E27FC236}">
                <a16:creationId xmlns:a16="http://schemas.microsoft.com/office/drawing/2014/main" id="{BA2B5F01-B7D4-FC4F-A9AC-0C6303160EA1}"/>
              </a:ext>
            </a:extLst>
          </p:cNvPr>
          <p:cNvSpPr txBox="1">
            <a:spLocks noChangeArrowheads="1"/>
          </p:cNvSpPr>
          <p:nvPr/>
        </p:nvSpPr>
        <p:spPr bwMode="auto">
          <a:xfrm>
            <a:off x="8682659" y="1911707"/>
            <a:ext cx="982663" cy="1767362"/>
          </a:xfrm>
          <a:prstGeom prst="rect">
            <a:avLst/>
          </a:prstGeom>
          <a:solidFill>
            <a:srgbClr val="FFFFFF"/>
          </a:solidFill>
          <a:ln w="12700">
            <a:solidFill>
              <a:srgbClr val="ED7D3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9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142,000 doses of the Pfizer–BioNTech COVID-19 vaccine arrived in Australia / 300,000 doses of the Oxford–AstraZeneca vaccine, which arrived at Sydney airport.</a:t>
            </a:r>
            <a:endParaRPr kumimoji="0" lang="en-GB" altLang="en-US" sz="2800" b="0" i="0" u="none" strike="noStrike" cap="none" normalizeH="0" baseline="0" dirty="0">
              <a:ln>
                <a:noFill/>
              </a:ln>
              <a:solidFill>
                <a:schemeClr val="tx1"/>
              </a:solidFill>
              <a:effectLst/>
              <a:latin typeface="Arial" panose="020B0604020202020204" pitchFamily="34" charset="0"/>
            </a:endParaRPr>
          </a:p>
        </p:txBody>
      </p:sp>
      <p:sp>
        <p:nvSpPr>
          <p:cNvPr id="38" name="Rectangle 39">
            <a:extLst>
              <a:ext uri="{FF2B5EF4-FFF2-40B4-BE49-F238E27FC236}">
                <a16:creationId xmlns:a16="http://schemas.microsoft.com/office/drawing/2014/main" id="{A59F99DF-842F-9F44-95B6-DB728AAB0D9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9" name="Rectangle 41">
            <a:extLst>
              <a:ext uri="{FF2B5EF4-FFF2-40B4-BE49-F238E27FC236}">
                <a16:creationId xmlns:a16="http://schemas.microsoft.com/office/drawing/2014/main" id="{30D33BFE-D6CC-CC4F-B15D-0F61EBECE29F}"/>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0" name="Rectangle 42">
            <a:extLst>
              <a:ext uri="{FF2B5EF4-FFF2-40B4-BE49-F238E27FC236}">
                <a16:creationId xmlns:a16="http://schemas.microsoft.com/office/drawing/2014/main" id="{6FA840DD-5022-1640-98CE-FD382FC511EF}"/>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1" name="Rectangle 43">
            <a:extLst>
              <a:ext uri="{FF2B5EF4-FFF2-40B4-BE49-F238E27FC236}">
                <a16:creationId xmlns:a16="http://schemas.microsoft.com/office/drawing/2014/main" id="{59EF6D66-582C-2C44-AB5A-ABE75C1A5950}"/>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2" name="Rectangle 45">
            <a:extLst>
              <a:ext uri="{FF2B5EF4-FFF2-40B4-BE49-F238E27FC236}">
                <a16:creationId xmlns:a16="http://schemas.microsoft.com/office/drawing/2014/main" id="{7011EFA8-8F51-724D-9118-7A872F66C2C3}"/>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3" name="Rectangle 48">
            <a:extLst>
              <a:ext uri="{FF2B5EF4-FFF2-40B4-BE49-F238E27FC236}">
                <a16:creationId xmlns:a16="http://schemas.microsoft.com/office/drawing/2014/main" id="{E0734558-BF44-7946-8049-516AC4ACEC6C}"/>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4" name="Rectangle 49">
            <a:extLst>
              <a:ext uri="{FF2B5EF4-FFF2-40B4-BE49-F238E27FC236}">
                <a16:creationId xmlns:a16="http://schemas.microsoft.com/office/drawing/2014/main" id="{7455C88F-9C7E-4E4E-9729-DF83671BCE9E}"/>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5" name="Rectangle 50">
            <a:extLst>
              <a:ext uri="{FF2B5EF4-FFF2-40B4-BE49-F238E27FC236}">
                <a16:creationId xmlns:a16="http://schemas.microsoft.com/office/drawing/2014/main" id="{337ED159-EBA6-CA45-9E22-674DE85AE255}"/>
              </a:ext>
            </a:extLst>
          </p:cNvPr>
          <p:cNvSpPr>
            <a:spLocks noChangeArrowheads="1"/>
          </p:cNvSpPr>
          <p:nvPr/>
        </p:nvSpPr>
        <p:spPr bwMode="auto">
          <a:xfrm>
            <a:off x="17415" y="6400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11010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B4F5AEE-F5D6-4CC9-8DB7-6DB0CFD872F2}"/>
              </a:ext>
            </a:extLst>
          </p:cNvPr>
          <p:cNvGraphicFramePr/>
          <p:nvPr/>
        </p:nvGraphicFramePr>
        <p:xfrm>
          <a:off x="547259" y="656457"/>
          <a:ext cx="7625780" cy="5545085"/>
        </p:xfrm>
        <a:graphic>
          <a:graphicData uri="http://schemas.openxmlformats.org/drawingml/2006/chart">
            <c:chart xmlns:c="http://schemas.openxmlformats.org/drawingml/2006/chart" xmlns:r="http://schemas.openxmlformats.org/officeDocument/2006/relationships" r:id="rId2"/>
          </a:graphicData>
        </a:graphic>
      </p:graphicFrame>
      <p:sp>
        <p:nvSpPr>
          <p:cNvPr id="3" name="Subtitle 2">
            <a:extLst>
              <a:ext uri="{FF2B5EF4-FFF2-40B4-BE49-F238E27FC236}">
                <a16:creationId xmlns:a16="http://schemas.microsoft.com/office/drawing/2014/main" id="{0696BF6D-CBA4-4052-9FE4-19A27EBA5CAB}"/>
              </a:ext>
            </a:extLst>
          </p:cNvPr>
          <p:cNvSpPr txBox="1">
            <a:spLocks/>
          </p:cNvSpPr>
          <p:nvPr/>
        </p:nvSpPr>
        <p:spPr>
          <a:xfrm>
            <a:off x="267335" y="241300"/>
            <a:ext cx="10058400" cy="11430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Beyond 2021| </a:t>
            </a:r>
            <a:r>
              <a:rPr lang="en-AU" sz="2400" b="1" dirty="0">
                <a:solidFill>
                  <a:schemeClr val="tx1"/>
                </a:solidFill>
              </a:rPr>
              <a:t>Western Countries</a:t>
            </a:r>
          </a:p>
        </p:txBody>
      </p:sp>
      <p:sp>
        <p:nvSpPr>
          <p:cNvPr id="4" name="Rectangle: Rounded Corners 3">
            <a:extLst>
              <a:ext uri="{FF2B5EF4-FFF2-40B4-BE49-F238E27FC236}">
                <a16:creationId xmlns:a16="http://schemas.microsoft.com/office/drawing/2014/main" id="{46501199-2CCA-403B-BB57-B537F764D099}"/>
              </a:ext>
            </a:extLst>
          </p:cNvPr>
          <p:cNvSpPr/>
          <p:nvPr/>
        </p:nvSpPr>
        <p:spPr>
          <a:xfrm>
            <a:off x="8509000" y="994251"/>
            <a:ext cx="3415665" cy="5050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Market Share.</a:t>
            </a:r>
          </a:p>
          <a:p>
            <a:pPr algn="ctr"/>
            <a:endParaRPr lang="en-AU" dirty="0"/>
          </a:p>
          <a:p>
            <a:pPr algn="ctr"/>
            <a:r>
              <a:rPr lang="en-AU" dirty="0"/>
              <a:t>The -32% growth in Market share for Australia has resulted in Australia having 22% of western country education exports.</a:t>
            </a:r>
          </a:p>
          <a:p>
            <a:pPr algn="ctr"/>
            <a:endParaRPr lang="en-AU"/>
          </a:p>
          <a:p>
            <a:pPr algn="ctr"/>
            <a:endParaRPr lang="en-AU" dirty="0"/>
          </a:p>
        </p:txBody>
      </p:sp>
    </p:spTree>
    <p:extLst>
      <p:ext uri="{BB962C8B-B14F-4D97-AF65-F5344CB8AC3E}">
        <p14:creationId xmlns:p14="http://schemas.microsoft.com/office/powerpoint/2010/main" val="1764424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1C95D35F-33A6-4129-A821-57DDB47C2E50}"/>
              </a:ext>
            </a:extLst>
          </p:cNvPr>
          <p:cNvSpPr txBox="1">
            <a:spLocks/>
          </p:cNvSpPr>
          <p:nvPr/>
        </p:nvSpPr>
        <p:spPr>
          <a:xfrm>
            <a:off x="267336" y="269875"/>
            <a:ext cx="4809489" cy="606425"/>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Policy | </a:t>
            </a:r>
            <a:r>
              <a:rPr lang="en-AU" sz="2400" b="1" dirty="0">
                <a:solidFill>
                  <a:schemeClr val="tx1"/>
                </a:solidFill>
              </a:rPr>
              <a:t>Summary and Analysis</a:t>
            </a:r>
          </a:p>
        </p:txBody>
      </p:sp>
      <p:sp>
        <p:nvSpPr>
          <p:cNvPr id="12" name="TextBox 11">
            <a:extLst>
              <a:ext uri="{FF2B5EF4-FFF2-40B4-BE49-F238E27FC236}">
                <a16:creationId xmlns:a16="http://schemas.microsoft.com/office/drawing/2014/main" id="{26456217-3802-4059-B18B-DA0273AC7268}"/>
              </a:ext>
            </a:extLst>
          </p:cNvPr>
          <p:cNvSpPr txBox="1"/>
          <p:nvPr/>
        </p:nvSpPr>
        <p:spPr>
          <a:xfrm>
            <a:off x="368809" y="1095376"/>
            <a:ext cx="11555855" cy="4801314"/>
          </a:xfrm>
          <a:prstGeom prst="rect">
            <a:avLst/>
          </a:prstGeom>
          <a:noFill/>
        </p:spPr>
        <p:txBody>
          <a:bodyPr wrap="square" rtlCol="0">
            <a:spAutoFit/>
          </a:bodyPr>
          <a:lstStyle/>
          <a:p>
            <a:r>
              <a:rPr lang="en-AU" dirty="0"/>
              <a:t>In 2019 (before COVID19) </a:t>
            </a:r>
            <a:r>
              <a:rPr lang="en-AU" b="1" dirty="0"/>
              <a:t>Australia was ranked as the </a:t>
            </a:r>
            <a:r>
              <a:rPr lang="en-AU" b="1" dirty="0">
                <a:solidFill>
                  <a:srgbClr val="00B050"/>
                </a:solidFill>
              </a:rPr>
              <a:t>largest</a:t>
            </a:r>
            <a:r>
              <a:rPr lang="en-AU" b="1" dirty="0"/>
              <a:t> </a:t>
            </a:r>
            <a:r>
              <a:rPr lang="en-AU" dirty="0"/>
              <a:t>market share of the main competitors at 39%. By June 2021 that market share plummeted by 17% to an bi-annual total of 22%.</a:t>
            </a:r>
          </a:p>
          <a:p>
            <a:endParaRPr lang="en-AU" dirty="0"/>
          </a:p>
          <a:p>
            <a:r>
              <a:rPr lang="en-AU" dirty="0"/>
              <a:t>Australia experienced dramatic market share loss due to the lack of federal policies accounting for IS movement. Competitors applied such policies that allowed for IS students to be granted access into their country for study, thus increasing their market shares.</a:t>
            </a:r>
          </a:p>
          <a:p>
            <a:endParaRPr lang="en-AU" dirty="0"/>
          </a:p>
          <a:p>
            <a:r>
              <a:rPr lang="en-AU" u="sng" dirty="0"/>
              <a:t>Competitors Advantage </a:t>
            </a:r>
          </a:p>
          <a:p>
            <a:pPr marL="285750" indent="-285750">
              <a:buFont typeface="Arial" panose="020B0604020202020204" pitchFamily="34" charset="0"/>
              <a:buChar char="•"/>
            </a:pPr>
            <a:r>
              <a:rPr lang="en-AU" dirty="0"/>
              <a:t>UK opening of borders from June 2020</a:t>
            </a:r>
          </a:p>
          <a:p>
            <a:pPr marL="285750" indent="-285750">
              <a:buFont typeface="Arial" panose="020B0604020202020204" pitchFamily="34" charset="0"/>
              <a:buChar char="•"/>
            </a:pPr>
            <a:r>
              <a:rPr lang="en-AU" dirty="0"/>
              <a:t>USA opening of borders from July 2020</a:t>
            </a:r>
          </a:p>
          <a:p>
            <a:pPr marL="285750" indent="-285750">
              <a:buFont typeface="Arial" panose="020B0604020202020204" pitchFamily="34" charset="0"/>
              <a:buChar char="•"/>
            </a:pPr>
            <a:r>
              <a:rPr lang="en-AU" dirty="0"/>
              <a:t>Canadas easing of restrictions from June – October 2020</a:t>
            </a:r>
          </a:p>
          <a:p>
            <a:br>
              <a:rPr lang="en-AU" dirty="0"/>
            </a:br>
            <a:r>
              <a:rPr lang="en-AU" u="sng" dirty="0"/>
              <a:t>Australia's has tourniquet IS</a:t>
            </a:r>
          </a:p>
          <a:p>
            <a:r>
              <a:rPr lang="en-AU" dirty="0"/>
              <a:t>Australia's borders have </a:t>
            </a:r>
            <a:r>
              <a:rPr lang="en-AU" b="1" dirty="0"/>
              <a:t>remained locked </a:t>
            </a:r>
            <a:r>
              <a:rPr lang="en-AU" dirty="0"/>
              <a:t>since February 2020.</a:t>
            </a:r>
          </a:p>
          <a:p>
            <a:r>
              <a:rPr lang="en-AU" dirty="0"/>
              <a:t>This has caused Australia’s international student growth to drop to -32% in 2021 from 2020.</a:t>
            </a:r>
          </a:p>
          <a:p>
            <a:endParaRPr lang="en-AU" dirty="0"/>
          </a:p>
          <a:p>
            <a:r>
              <a:rPr lang="en-AU" dirty="0"/>
              <a:t>Australia is now in a position of strategic disadvantage as students have chosen competitors  </a:t>
            </a:r>
          </a:p>
        </p:txBody>
      </p:sp>
    </p:spTree>
    <p:extLst>
      <p:ext uri="{BB962C8B-B14F-4D97-AF65-F5344CB8AC3E}">
        <p14:creationId xmlns:p14="http://schemas.microsoft.com/office/powerpoint/2010/main" val="3369483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133600" y="695452"/>
            <a:ext cx="10058400" cy="3892168"/>
          </a:xfrm>
        </p:spPr>
        <p:txBody>
          <a:bodyPr anchor="ctr">
            <a:normAutofit fontScale="90000"/>
          </a:bodyPr>
          <a:lstStyle/>
          <a:p>
            <a:pPr lvl="0"/>
            <a:r>
              <a:rPr lang="en-US" sz="9600" i="1" dirty="0">
                <a:solidFill>
                  <a:srgbClr val="FFFFFF"/>
                </a:solidFill>
              </a:rPr>
              <a:t>Australia’s educational exports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2881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CCA47C2-247D-44BB-9F06-BC4BF67B865B}"/>
              </a:ext>
            </a:extLst>
          </p:cNvPr>
          <p:cNvSpPr>
            <a:spLocks noGrp="1"/>
          </p:cNvSpPr>
          <p:nvPr>
            <p:ph type="title"/>
          </p:nvPr>
        </p:nvSpPr>
        <p:spPr>
          <a:xfrm>
            <a:off x="1097280" y="286603"/>
            <a:ext cx="10058400" cy="1450757"/>
          </a:xfrm>
        </p:spPr>
        <p:txBody>
          <a:bodyPr/>
          <a:lstStyle/>
          <a:p>
            <a:r>
              <a:rPr lang="en-US" dirty="0"/>
              <a:t>Table of contents</a:t>
            </a:r>
          </a:p>
        </p:txBody>
      </p:sp>
      <p:sp>
        <p:nvSpPr>
          <p:cNvPr id="10" name="Content Placeholder 2">
            <a:extLst>
              <a:ext uri="{FF2B5EF4-FFF2-40B4-BE49-F238E27FC236}">
                <a16:creationId xmlns:a16="http://schemas.microsoft.com/office/drawing/2014/main" id="{75C0D270-7B37-4F31-BBCF-DA65874A94B8}"/>
              </a:ext>
            </a:extLst>
          </p:cNvPr>
          <p:cNvSpPr>
            <a:spLocks noGrp="1"/>
          </p:cNvSpPr>
          <p:nvPr>
            <p:ph sz="half" idx="1"/>
          </p:nvPr>
        </p:nvSpPr>
        <p:spPr>
          <a:xfrm>
            <a:off x="1097280" y="2120900"/>
            <a:ext cx="4639736" cy="3748193"/>
          </a:xfrm>
        </p:spPr>
        <p:txBody>
          <a:bodyPr/>
          <a:lstStyle/>
          <a:p>
            <a:r>
              <a:rPr lang="en-US" dirty="0"/>
              <a:t>Executive Summary</a:t>
            </a:r>
          </a:p>
          <a:p>
            <a:r>
              <a:rPr lang="en-US" dirty="0"/>
              <a:t>Background</a:t>
            </a:r>
          </a:p>
          <a:p>
            <a:r>
              <a:rPr lang="en-US" dirty="0"/>
              <a:t>Research questions/methodologies</a:t>
            </a:r>
          </a:p>
          <a:p>
            <a:r>
              <a:rPr lang="en-US" dirty="0"/>
              <a:t>Western countries response to Covid-19</a:t>
            </a:r>
          </a:p>
          <a:p>
            <a:r>
              <a:rPr lang="en-US" dirty="0"/>
              <a:t>Australian response to Covid-19</a:t>
            </a:r>
          </a:p>
          <a:p>
            <a:r>
              <a:rPr lang="en-US" dirty="0"/>
              <a:t>Australian education exports</a:t>
            </a:r>
          </a:p>
          <a:p>
            <a:r>
              <a:rPr lang="en-US" dirty="0"/>
              <a:t>Diving deeper </a:t>
            </a:r>
          </a:p>
          <a:p>
            <a:endParaRPr lang="en-US" dirty="0"/>
          </a:p>
        </p:txBody>
      </p:sp>
      <p:sp>
        <p:nvSpPr>
          <p:cNvPr id="12" name="Content Placeholder 3">
            <a:extLst>
              <a:ext uri="{FF2B5EF4-FFF2-40B4-BE49-F238E27FC236}">
                <a16:creationId xmlns:a16="http://schemas.microsoft.com/office/drawing/2014/main" id="{A8F1A433-C823-4D74-8D49-D5706EC102A7}"/>
              </a:ext>
            </a:extLst>
          </p:cNvPr>
          <p:cNvSpPr>
            <a:spLocks noGrp="1"/>
          </p:cNvSpPr>
          <p:nvPr>
            <p:ph sz="half" idx="2"/>
          </p:nvPr>
        </p:nvSpPr>
        <p:spPr>
          <a:xfrm>
            <a:off x="6515944" y="2120900"/>
            <a:ext cx="4639736" cy="3748194"/>
          </a:xfrm>
        </p:spPr>
        <p:txBody>
          <a:bodyPr/>
          <a:lstStyle/>
          <a:p>
            <a:r>
              <a:rPr lang="en-US" dirty="0"/>
              <a:t>Beyond 2021</a:t>
            </a:r>
          </a:p>
          <a:p>
            <a:r>
              <a:rPr lang="en-US" dirty="0"/>
              <a:t>Scenario analysis</a:t>
            </a:r>
          </a:p>
          <a:p>
            <a:r>
              <a:rPr lang="en-US" dirty="0"/>
              <a:t>Summary &amp; recommendations</a:t>
            </a:r>
          </a:p>
          <a:p>
            <a:r>
              <a:rPr lang="en-US" dirty="0"/>
              <a:t>Appendix</a:t>
            </a:r>
          </a:p>
          <a:p>
            <a:r>
              <a:rPr lang="en-US" dirty="0"/>
              <a:t>Data sources</a:t>
            </a:r>
          </a:p>
          <a:p>
            <a:r>
              <a:rPr lang="en-US" dirty="0"/>
              <a:t>Additional information</a:t>
            </a:r>
          </a:p>
        </p:txBody>
      </p:sp>
    </p:spTree>
    <p:extLst>
      <p:ext uri="{BB962C8B-B14F-4D97-AF65-F5344CB8AC3E}">
        <p14:creationId xmlns:p14="http://schemas.microsoft.com/office/powerpoint/2010/main" val="2000011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7547468-2AE9-45F6-B279-C6CA87B98D4E}"/>
              </a:ext>
            </a:extLst>
          </p:cNvPr>
          <p:cNvGraphicFramePr/>
          <p:nvPr>
            <p:extLst>
              <p:ext uri="{D42A27DB-BD31-4B8C-83A1-F6EECF244321}">
                <p14:modId xmlns:p14="http://schemas.microsoft.com/office/powerpoint/2010/main" val="1778351863"/>
              </p:ext>
            </p:extLst>
          </p:nvPr>
        </p:nvGraphicFramePr>
        <p:xfrm>
          <a:off x="395287" y="994250"/>
          <a:ext cx="7834313" cy="5190649"/>
        </p:xfrm>
        <a:graphic>
          <a:graphicData uri="http://schemas.openxmlformats.org/drawingml/2006/chart">
            <c:chart xmlns:c="http://schemas.openxmlformats.org/drawingml/2006/chart" xmlns:r="http://schemas.openxmlformats.org/officeDocument/2006/relationships" r:id="rId2"/>
          </a:graphicData>
        </a:graphic>
      </p:graphicFrame>
      <p:sp>
        <p:nvSpPr>
          <p:cNvPr id="3" name="Subtitle 2">
            <a:extLst>
              <a:ext uri="{FF2B5EF4-FFF2-40B4-BE49-F238E27FC236}">
                <a16:creationId xmlns:a16="http://schemas.microsoft.com/office/drawing/2014/main" id="{0DDBC8EC-3FDB-4DE3-A8AC-E2DC04AF1101}"/>
              </a:ext>
            </a:extLst>
          </p:cNvPr>
          <p:cNvSpPr txBox="1">
            <a:spLocks/>
          </p:cNvSpPr>
          <p:nvPr/>
        </p:nvSpPr>
        <p:spPr>
          <a:xfrm>
            <a:off x="267335" y="241300"/>
            <a:ext cx="10058400" cy="11430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Diving Deeper | </a:t>
            </a:r>
            <a:r>
              <a:rPr lang="en-AU" sz="2400" b="1" dirty="0">
                <a:solidFill>
                  <a:schemeClr val="tx1"/>
                </a:solidFill>
              </a:rPr>
              <a:t>Australia</a:t>
            </a:r>
          </a:p>
        </p:txBody>
      </p:sp>
      <p:sp>
        <p:nvSpPr>
          <p:cNvPr id="4" name="Rectangle: Rounded Corners 3">
            <a:extLst>
              <a:ext uri="{FF2B5EF4-FFF2-40B4-BE49-F238E27FC236}">
                <a16:creationId xmlns:a16="http://schemas.microsoft.com/office/drawing/2014/main" id="{6AD1923D-FE3D-494E-9B12-51E02036800E}"/>
              </a:ext>
            </a:extLst>
          </p:cNvPr>
          <p:cNvSpPr/>
          <p:nvPr/>
        </p:nvSpPr>
        <p:spPr>
          <a:xfrm>
            <a:off x="8509000" y="994251"/>
            <a:ext cx="3415665" cy="5050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Australia’s 6 main education export partners are China, India, Nepal, Brazil, Columbia and Vietnam.</a:t>
            </a:r>
          </a:p>
          <a:p>
            <a:pPr algn="ctr"/>
            <a:endParaRPr lang="en-AU" dirty="0"/>
          </a:p>
          <a:p>
            <a:pPr algn="ctr"/>
            <a:r>
              <a:rPr lang="en-AU" dirty="0"/>
              <a:t>Whilst Vietnamese and Nepalese education exports were declining pre-Covid, all other markets were inclining until the pandemic.</a:t>
            </a:r>
          </a:p>
        </p:txBody>
      </p:sp>
    </p:spTree>
    <p:extLst>
      <p:ext uri="{BB962C8B-B14F-4D97-AF65-F5344CB8AC3E}">
        <p14:creationId xmlns:p14="http://schemas.microsoft.com/office/powerpoint/2010/main" val="2781173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B806B7C-C5E3-4107-A997-5DA3F550AB05}"/>
              </a:ext>
            </a:extLst>
          </p:cNvPr>
          <p:cNvSpPr txBox="1">
            <a:spLocks/>
          </p:cNvSpPr>
          <p:nvPr/>
        </p:nvSpPr>
        <p:spPr>
          <a:xfrm>
            <a:off x="267335" y="241300"/>
            <a:ext cx="10058400" cy="11430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Diving Deeper | </a:t>
            </a:r>
            <a:r>
              <a:rPr lang="en-AU" sz="2400" b="1" dirty="0">
                <a:solidFill>
                  <a:schemeClr val="tx1"/>
                </a:solidFill>
              </a:rPr>
              <a:t>China</a:t>
            </a:r>
          </a:p>
        </p:txBody>
      </p:sp>
      <p:sp>
        <p:nvSpPr>
          <p:cNvPr id="4" name="Rectangle: Rounded Corners 3">
            <a:extLst>
              <a:ext uri="{FF2B5EF4-FFF2-40B4-BE49-F238E27FC236}">
                <a16:creationId xmlns:a16="http://schemas.microsoft.com/office/drawing/2014/main" id="{8FDB8E9A-7662-4BEE-9A4C-C397EEDB415F}"/>
              </a:ext>
            </a:extLst>
          </p:cNvPr>
          <p:cNvSpPr/>
          <p:nvPr/>
        </p:nvSpPr>
        <p:spPr>
          <a:xfrm>
            <a:off x="8643256" y="990600"/>
            <a:ext cx="3466511" cy="51976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Pre-covid, the number of Chinese students studying in Australia was increasing and remained stable due to the location advantage and graduate visa policy.</a:t>
            </a:r>
          </a:p>
          <a:p>
            <a:pPr algn="ctr"/>
            <a:endParaRPr lang="en-AU" sz="1600" dirty="0"/>
          </a:p>
          <a:p>
            <a:pPr algn="ctr"/>
            <a:r>
              <a:rPr lang="en-AU" sz="1600" dirty="0"/>
              <a:t>During pandemic, the number of Chinese student has dropped 34%. The border restriction has discouraged new Chinese students to study in Australia.  </a:t>
            </a:r>
          </a:p>
          <a:p>
            <a:pPr algn="ctr"/>
            <a:endParaRPr lang="en-AU" sz="1600" dirty="0"/>
          </a:p>
          <a:p>
            <a:pPr algn="ctr"/>
            <a:r>
              <a:rPr lang="en-AU" sz="1600" dirty="0"/>
              <a:t>In 2021, Australia is the second large country where Chinese students are choosing to study; however, UK has close market share of Chinese students as Australia.  </a:t>
            </a:r>
          </a:p>
        </p:txBody>
      </p:sp>
      <p:pic>
        <p:nvPicPr>
          <p:cNvPr id="5" name="Picture 4">
            <a:extLst>
              <a:ext uri="{FF2B5EF4-FFF2-40B4-BE49-F238E27FC236}">
                <a16:creationId xmlns:a16="http://schemas.microsoft.com/office/drawing/2014/main" id="{09C61435-8BE5-4917-BDC2-ECFB1D753274}"/>
              </a:ext>
            </a:extLst>
          </p:cNvPr>
          <p:cNvPicPr>
            <a:picLocks noChangeAspect="1"/>
          </p:cNvPicPr>
          <p:nvPr/>
        </p:nvPicPr>
        <p:blipFill>
          <a:blip r:embed="rId2"/>
          <a:stretch>
            <a:fillRect/>
          </a:stretch>
        </p:blipFill>
        <p:spPr>
          <a:xfrm>
            <a:off x="267335" y="1384300"/>
            <a:ext cx="6331201" cy="4954364"/>
          </a:xfrm>
          <a:prstGeom prst="rect">
            <a:avLst/>
          </a:prstGeom>
        </p:spPr>
      </p:pic>
      <p:graphicFrame>
        <p:nvGraphicFramePr>
          <p:cNvPr id="7" name="Chart 6">
            <a:extLst>
              <a:ext uri="{FF2B5EF4-FFF2-40B4-BE49-F238E27FC236}">
                <a16:creationId xmlns:a16="http://schemas.microsoft.com/office/drawing/2014/main" id="{CAD3B9C2-DD8C-479B-9C3D-1F8AA9C3A9AB}"/>
              </a:ext>
            </a:extLst>
          </p:cNvPr>
          <p:cNvGraphicFramePr>
            <a:graphicFrameLocks/>
          </p:cNvGraphicFramePr>
          <p:nvPr>
            <p:extLst>
              <p:ext uri="{D42A27DB-BD31-4B8C-83A1-F6EECF244321}">
                <p14:modId xmlns:p14="http://schemas.microsoft.com/office/powerpoint/2010/main" val="3959182768"/>
              </p:ext>
            </p:extLst>
          </p:nvPr>
        </p:nvGraphicFramePr>
        <p:xfrm>
          <a:off x="3966336" y="11557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3621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B806B7C-C5E3-4107-A997-5DA3F550AB05}"/>
              </a:ext>
            </a:extLst>
          </p:cNvPr>
          <p:cNvSpPr txBox="1">
            <a:spLocks/>
          </p:cNvSpPr>
          <p:nvPr/>
        </p:nvSpPr>
        <p:spPr>
          <a:xfrm>
            <a:off x="267335" y="241300"/>
            <a:ext cx="10058400" cy="11430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Diving Deeper | </a:t>
            </a:r>
            <a:r>
              <a:rPr lang="en-AU" sz="2400" b="1" dirty="0">
                <a:solidFill>
                  <a:schemeClr val="tx1"/>
                </a:solidFill>
              </a:rPr>
              <a:t>India</a:t>
            </a:r>
          </a:p>
        </p:txBody>
      </p:sp>
      <p:sp>
        <p:nvSpPr>
          <p:cNvPr id="4" name="Rectangle: Rounded Corners 3">
            <a:extLst>
              <a:ext uri="{FF2B5EF4-FFF2-40B4-BE49-F238E27FC236}">
                <a16:creationId xmlns:a16="http://schemas.microsoft.com/office/drawing/2014/main" id="{7945A7ED-C511-455B-93CC-B5185BF5851F}"/>
              </a:ext>
            </a:extLst>
          </p:cNvPr>
          <p:cNvSpPr/>
          <p:nvPr/>
        </p:nvSpPr>
        <p:spPr>
          <a:xfrm>
            <a:off x="8588828" y="1055914"/>
            <a:ext cx="3444739" cy="51323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Pre-covid, the number of Indian students were increasing for Australia, however, owing to border closure the number of visa application fell significantly. </a:t>
            </a:r>
          </a:p>
          <a:p>
            <a:pPr algn="ctr"/>
            <a:endParaRPr lang="en-AU" sz="1600" dirty="0"/>
          </a:p>
          <a:p>
            <a:pPr algn="ctr"/>
            <a:r>
              <a:rPr lang="en-AU" sz="1600" dirty="0"/>
              <a:t>Most Indian Students seemed to have opt for US due to comparatively feasible border restriction. </a:t>
            </a:r>
          </a:p>
          <a:p>
            <a:pPr algn="ctr"/>
            <a:endParaRPr lang="en-AU" sz="1600" dirty="0"/>
          </a:p>
          <a:p>
            <a:pPr algn="ctr"/>
            <a:r>
              <a:rPr lang="en-AU" sz="1600" dirty="0"/>
              <a:t>Canada, a strong competitor for Indian International Students due to strong knit Indian community and suitable Post Study work visas, too, suffered owing to border restriction</a:t>
            </a:r>
          </a:p>
        </p:txBody>
      </p:sp>
      <p:pic>
        <p:nvPicPr>
          <p:cNvPr id="5" name="Picture 4">
            <a:extLst>
              <a:ext uri="{FF2B5EF4-FFF2-40B4-BE49-F238E27FC236}">
                <a16:creationId xmlns:a16="http://schemas.microsoft.com/office/drawing/2014/main" id="{9D4D75DE-B5F8-476F-B1FA-F7CB3FB1DF00}"/>
              </a:ext>
            </a:extLst>
          </p:cNvPr>
          <p:cNvPicPr>
            <a:picLocks noChangeAspect="1"/>
          </p:cNvPicPr>
          <p:nvPr/>
        </p:nvPicPr>
        <p:blipFill>
          <a:blip r:embed="rId2"/>
          <a:stretch>
            <a:fillRect/>
          </a:stretch>
        </p:blipFill>
        <p:spPr>
          <a:xfrm>
            <a:off x="94935" y="1384300"/>
            <a:ext cx="6273209" cy="4650256"/>
          </a:xfrm>
          <a:prstGeom prst="rect">
            <a:avLst/>
          </a:prstGeom>
        </p:spPr>
      </p:pic>
      <p:graphicFrame>
        <p:nvGraphicFramePr>
          <p:cNvPr id="6" name="Chart 5">
            <a:extLst>
              <a:ext uri="{FF2B5EF4-FFF2-40B4-BE49-F238E27FC236}">
                <a16:creationId xmlns:a16="http://schemas.microsoft.com/office/drawing/2014/main" id="{05B97183-B2B5-4481-877C-4B5FBC48DFDA}"/>
              </a:ext>
            </a:extLst>
          </p:cNvPr>
          <p:cNvGraphicFramePr>
            <a:graphicFrameLocks/>
          </p:cNvGraphicFramePr>
          <p:nvPr>
            <p:extLst>
              <p:ext uri="{D42A27DB-BD31-4B8C-83A1-F6EECF244321}">
                <p14:modId xmlns:p14="http://schemas.microsoft.com/office/powerpoint/2010/main" val="4006922469"/>
              </p:ext>
            </p:extLst>
          </p:nvPr>
        </p:nvGraphicFramePr>
        <p:xfrm>
          <a:off x="3603173" y="885722"/>
          <a:ext cx="4702629" cy="282370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6469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B806B7C-C5E3-4107-A997-5DA3F550AB05}"/>
              </a:ext>
            </a:extLst>
          </p:cNvPr>
          <p:cNvSpPr txBox="1">
            <a:spLocks/>
          </p:cNvSpPr>
          <p:nvPr/>
        </p:nvSpPr>
        <p:spPr>
          <a:xfrm>
            <a:off x="267335" y="241300"/>
            <a:ext cx="10058400" cy="11430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Diving Deeper | </a:t>
            </a:r>
            <a:r>
              <a:rPr lang="en-AU" sz="2400" b="1" dirty="0">
                <a:solidFill>
                  <a:schemeClr val="tx1"/>
                </a:solidFill>
              </a:rPr>
              <a:t>Brazil</a:t>
            </a:r>
          </a:p>
        </p:txBody>
      </p:sp>
      <p:graphicFrame>
        <p:nvGraphicFramePr>
          <p:cNvPr id="4" name="Chart 3">
            <a:extLst>
              <a:ext uri="{FF2B5EF4-FFF2-40B4-BE49-F238E27FC236}">
                <a16:creationId xmlns:a16="http://schemas.microsoft.com/office/drawing/2014/main" id="{3CD28942-FF4D-4DE7-954E-450E7339C383}"/>
              </a:ext>
            </a:extLst>
          </p:cNvPr>
          <p:cNvGraphicFramePr>
            <a:graphicFrameLocks/>
          </p:cNvGraphicFramePr>
          <p:nvPr>
            <p:extLst>
              <p:ext uri="{D42A27DB-BD31-4B8C-83A1-F6EECF244321}">
                <p14:modId xmlns:p14="http://schemas.microsoft.com/office/powerpoint/2010/main" val="2186110459"/>
              </p:ext>
            </p:extLst>
          </p:nvPr>
        </p:nvGraphicFramePr>
        <p:xfrm>
          <a:off x="172970" y="1110344"/>
          <a:ext cx="5828666" cy="501646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Rounded Corners 4">
            <a:extLst>
              <a:ext uri="{FF2B5EF4-FFF2-40B4-BE49-F238E27FC236}">
                <a16:creationId xmlns:a16="http://schemas.microsoft.com/office/drawing/2014/main" id="{13D37143-6B6F-458E-87CC-793241D0981C}"/>
              </a:ext>
            </a:extLst>
          </p:cNvPr>
          <p:cNvSpPr/>
          <p:nvPr/>
        </p:nvSpPr>
        <p:spPr>
          <a:xfrm>
            <a:off x="8523514" y="936171"/>
            <a:ext cx="3401152" cy="5109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Pre Covid-19, Australia saw a massive 68% increase to 16,435 Brazilian International Students studying in Australia. Data suggest this is due to the ability for Brazilians to work whilst study and vocational education.</a:t>
            </a:r>
          </a:p>
          <a:p>
            <a:pPr algn="ctr"/>
            <a:endParaRPr lang="en-AU" dirty="0"/>
          </a:p>
          <a:p>
            <a:pPr algn="ctr"/>
            <a:r>
              <a:rPr lang="en-AU" dirty="0"/>
              <a:t>Current Brazilian enrolments are approximately 50% (8710).</a:t>
            </a:r>
          </a:p>
          <a:p>
            <a:pPr algn="ctr"/>
            <a:endParaRPr lang="en-AU" dirty="0"/>
          </a:p>
          <a:p>
            <a:pPr algn="ctr"/>
            <a:r>
              <a:rPr lang="en-AU" dirty="0"/>
              <a:t>Data suggest Brazilians are choosing to study in neighbouring Argentina, Portugal or the U.S.A</a:t>
            </a:r>
          </a:p>
        </p:txBody>
      </p:sp>
      <p:graphicFrame>
        <p:nvGraphicFramePr>
          <p:cNvPr id="7" name="Chart 6">
            <a:extLst>
              <a:ext uri="{FF2B5EF4-FFF2-40B4-BE49-F238E27FC236}">
                <a16:creationId xmlns:a16="http://schemas.microsoft.com/office/drawing/2014/main" id="{8FAD13BC-E998-4736-9B13-DA43707F3509}"/>
              </a:ext>
            </a:extLst>
          </p:cNvPr>
          <p:cNvGraphicFramePr>
            <a:graphicFrameLocks/>
          </p:cNvGraphicFramePr>
          <p:nvPr>
            <p:extLst>
              <p:ext uri="{D42A27DB-BD31-4B8C-83A1-F6EECF244321}">
                <p14:modId xmlns:p14="http://schemas.microsoft.com/office/powerpoint/2010/main" val="4205462098"/>
              </p:ext>
            </p:extLst>
          </p:nvPr>
        </p:nvGraphicFramePr>
        <p:xfrm>
          <a:off x="3933950" y="1110344"/>
          <a:ext cx="4324099" cy="26100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7726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133600" y="695452"/>
            <a:ext cx="10058400" cy="3892168"/>
          </a:xfrm>
        </p:spPr>
        <p:txBody>
          <a:bodyPr anchor="ctr">
            <a:normAutofit fontScale="90000"/>
          </a:bodyPr>
          <a:lstStyle/>
          <a:p>
            <a:pPr lvl="0"/>
            <a:r>
              <a:rPr lang="en-US" sz="9600" i="1" dirty="0">
                <a:solidFill>
                  <a:srgbClr val="FFFFFF"/>
                </a:solidFill>
              </a:rPr>
              <a:t>Forecasting International Student applications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2112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B4F5AEE-F5D6-4CC9-8DB7-6DB0CFD872F2}"/>
              </a:ext>
            </a:extLst>
          </p:cNvPr>
          <p:cNvGraphicFramePr/>
          <p:nvPr>
            <p:extLst>
              <p:ext uri="{D42A27DB-BD31-4B8C-83A1-F6EECF244321}">
                <p14:modId xmlns:p14="http://schemas.microsoft.com/office/powerpoint/2010/main" val="1771493998"/>
              </p:ext>
            </p:extLst>
          </p:nvPr>
        </p:nvGraphicFramePr>
        <p:xfrm>
          <a:off x="547259" y="656457"/>
          <a:ext cx="7625780" cy="5545085"/>
        </p:xfrm>
        <a:graphic>
          <a:graphicData uri="http://schemas.openxmlformats.org/drawingml/2006/chart">
            <c:chart xmlns:c="http://schemas.openxmlformats.org/drawingml/2006/chart" xmlns:r="http://schemas.openxmlformats.org/officeDocument/2006/relationships" r:id="rId2"/>
          </a:graphicData>
        </a:graphic>
      </p:graphicFrame>
      <p:sp>
        <p:nvSpPr>
          <p:cNvPr id="3" name="Subtitle 2">
            <a:extLst>
              <a:ext uri="{FF2B5EF4-FFF2-40B4-BE49-F238E27FC236}">
                <a16:creationId xmlns:a16="http://schemas.microsoft.com/office/drawing/2014/main" id="{0696BF6D-CBA4-4052-9FE4-19A27EBA5CAB}"/>
              </a:ext>
            </a:extLst>
          </p:cNvPr>
          <p:cNvSpPr txBox="1">
            <a:spLocks/>
          </p:cNvSpPr>
          <p:nvPr/>
        </p:nvSpPr>
        <p:spPr>
          <a:xfrm>
            <a:off x="267335" y="241300"/>
            <a:ext cx="10058400" cy="11430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Beyond 2021| </a:t>
            </a:r>
            <a:r>
              <a:rPr lang="en-AU" sz="2400" b="1" dirty="0">
                <a:solidFill>
                  <a:schemeClr val="tx1"/>
                </a:solidFill>
              </a:rPr>
              <a:t>Recovering Australian market Share</a:t>
            </a:r>
          </a:p>
        </p:txBody>
      </p:sp>
      <p:sp>
        <p:nvSpPr>
          <p:cNvPr id="4" name="Rectangle: Rounded Corners 3">
            <a:extLst>
              <a:ext uri="{FF2B5EF4-FFF2-40B4-BE49-F238E27FC236}">
                <a16:creationId xmlns:a16="http://schemas.microsoft.com/office/drawing/2014/main" id="{46501199-2CCA-403B-BB57-B537F764D099}"/>
              </a:ext>
            </a:extLst>
          </p:cNvPr>
          <p:cNvSpPr/>
          <p:nvPr/>
        </p:nvSpPr>
        <p:spPr>
          <a:xfrm>
            <a:off x="8509000" y="994251"/>
            <a:ext cx="3415665" cy="5050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Market Share.</a:t>
            </a:r>
          </a:p>
          <a:p>
            <a:pPr algn="ctr"/>
            <a:endParaRPr lang="en-AU" dirty="0"/>
          </a:p>
          <a:p>
            <a:pPr algn="ctr"/>
            <a:r>
              <a:rPr lang="en-AU" dirty="0"/>
              <a:t>The -32% growth in Market share for Australia has resulted in Australia having 22% of western country education exports.</a:t>
            </a:r>
          </a:p>
          <a:p>
            <a:pPr algn="ctr"/>
            <a:endParaRPr lang="en-AU"/>
          </a:p>
          <a:p>
            <a:pPr algn="ctr"/>
            <a:endParaRPr lang="en-AU" dirty="0"/>
          </a:p>
        </p:txBody>
      </p:sp>
    </p:spTree>
    <p:extLst>
      <p:ext uri="{BB962C8B-B14F-4D97-AF65-F5344CB8AC3E}">
        <p14:creationId xmlns:p14="http://schemas.microsoft.com/office/powerpoint/2010/main" val="1066850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B806B7C-C5E3-4107-A997-5DA3F550AB05}"/>
              </a:ext>
            </a:extLst>
          </p:cNvPr>
          <p:cNvSpPr txBox="1">
            <a:spLocks/>
          </p:cNvSpPr>
          <p:nvPr/>
        </p:nvSpPr>
        <p:spPr>
          <a:xfrm>
            <a:off x="267335" y="241300"/>
            <a:ext cx="10058400" cy="11430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Beyond 2021| </a:t>
            </a:r>
            <a:r>
              <a:rPr lang="en-AU" sz="2400" b="1" dirty="0">
                <a:solidFill>
                  <a:schemeClr val="tx1"/>
                </a:solidFill>
              </a:rPr>
              <a:t>Recovering Australian market Share (Time Series)</a:t>
            </a:r>
          </a:p>
        </p:txBody>
      </p:sp>
      <p:graphicFrame>
        <p:nvGraphicFramePr>
          <p:cNvPr id="4" name="Chart 3">
            <a:extLst>
              <a:ext uri="{FF2B5EF4-FFF2-40B4-BE49-F238E27FC236}">
                <a16:creationId xmlns:a16="http://schemas.microsoft.com/office/drawing/2014/main" id="{E27B582B-CA4D-4279-9C13-10B2CB66C36E}"/>
              </a:ext>
            </a:extLst>
          </p:cNvPr>
          <p:cNvGraphicFramePr/>
          <p:nvPr>
            <p:extLst>
              <p:ext uri="{D42A27DB-BD31-4B8C-83A1-F6EECF244321}">
                <p14:modId xmlns:p14="http://schemas.microsoft.com/office/powerpoint/2010/main" val="2247243308"/>
              </p:ext>
            </p:extLst>
          </p:nvPr>
        </p:nvGraphicFramePr>
        <p:xfrm>
          <a:off x="267335" y="812800"/>
          <a:ext cx="11657330" cy="538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219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9EBBD25-E888-45AB-8A78-5A24ED1F4988}"/>
              </a:ext>
            </a:extLst>
          </p:cNvPr>
          <p:cNvSpPr txBox="1">
            <a:spLocks/>
          </p:cNvSpPr>
          <p:nvPr/>
        </p:nvSpPr>
        <p:spPr>
          <a:xfrm>
            <a:off x="239053" y="291017"/>
            <a:ext cx="8020017" cy="58461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Beyond 2021| </a:t>
            </a:r>
            <a:r>
              <a:rPr lang="en-AU" sz="2400" b="1" dirty="0">
                <a:solidFill>
                  <a:schemeClr val="tx1"/>
                </a:solidFill>
              </a:rPr>
              <a:t>Recovering Australian market Share</a:t>
            </a:r>
          </a:p>
        </p:txBody>
      </p:sp>
      <p:sp>
        <p:nvSpPr>
          <p:cNvPr id="3" name="TextBox 2">
            <a:extLst>
              <a:ext uri="{FF2B5EF4-FFF2-40B4-BE49-F238E27FC236}">
                <a16:creationId xmlns:a16="http://schemas.microsoft.com/office/drawing/2014/main" id="{99E1144B-2422-4C41-9999-28F53BF5DCD9}"/>
              </a:ext>
            </a:extLst>
          </p:cNvPr>
          <p:cNvSpPr txBox="1"/>
          <p:nvPr/>
        </p:nvSpPr>
        <p:spPr>
          <a:xfrm>
            <a:off x="457834" y="825910"/>
            <a:ext cx="4653143" cy="1200329"/>
          </a:xfrm>
          <a:prstGeom prst="rect">
            <a:avLst/>
          </a:prstGeom>
          <a:noFill/>
        </p:spPr>
        <p:txBody>
          <a:bodyPr wrap="square" rtlCol="0">
            <a:spAutoFit/>
          </a:bodyPr>
          <a:lstStyle/>
          <a:p>
            <a:r>
              <a:rPr lang="en-AU" dirty="0"/>
              <a:t>Australian market share 2021 = 22% With majority exports from 6 main countries.</a:t>
            </a:r>
            <a:endParaRPr lang="en-AU" i="1" dirty="0"/>
          </a:p>
          <a:p>
            <a:endParaRPr lang="en-AU" dirty="0"/>
          </a:p>
          <a:p>
            <a:endParaRPr lang="en-AU" dirty="0"/>
          </a:p>
        </p:txBody>
      </p:sp>
      <p:sp>
        <p:nvSpPr>
          <p:cNvPr id="6" name="TextBox 5">
            <a:extLst>
              <a:ext uri="{FF2B5EF4-FFF2-40B4-BE49-F238E27FC236}">
                <a16:creationId xmlns:a16="http://schemas.microsoft.com/office/drawing/2014/main" id="{901691F3-E96C-4954-88B2-E621BAA9D9E2}"/>
              </a:ext>
            </a:extLst>
          </p:cNvPr>
          <p:cNvSpPr txBox="1"/>
          <p:nvPr/>
        </p:nvSpPr>
        <p:spPr>
          <a:xfrm>
            <a:off x="7081024" y="1694985"/>
            <a:ext cx="4382430" cy="369332"/>
          </a:xfrm>
          <a:prstGeom prst="rect">
            <a:avLst/>
          </a:prstGeom>
          <a:noFill/>
        </p:spPr>
        <p:txBody>
          <a:bodyPr wrap="square" rtlCol="0">
            <a:spAutoFit/>
          </a:bodyPr>
          <a:lstStyle/>
          <a:p>
            <a:r>
              <a:rPr lang="en-AU" dirty="0">
                <a:solidFill>
                  <a:schemeClr val="bg1"/>
                </a:solidFill>
              </a:rPr>
              <a:t>Scenario analysis example from Excel</a:t>
            </a:r>
          </a:p>
        </p:txBody>
      </p:sp>
      <p:sp>
        <p:nvSpPr>
          <p:cNvPr id="9" name="TextBox 8">
            <a:extLst>
              <a:ext uri="{FF2B5EF4-FFF2-40B4-BE49-F238E27FC236}">
                <a16:creationId xmlns:a16="http://schemas.microsoft.com/office/drawing/2014/main" id="{947D3963-9688-4264-807E-F81D87DA5451}"/>
              </a:ext>
            </a:extLst>
          </p:cNvPr>
          <p:cNvSpPr txBox="1"/>
          <p:nvPr/>
        </p:nvSpPr>
        <p:spPr>
          <a:xfrm>
            <a:off x="5592316" y="879424"/>
            <a:ext cx="6342016" cy="4801314"/>
          </a:xfrm>
          <a:prstGeom prst="rect">
            <a:avLst/>
          </a:prstGeom>
          <a:noFill/>
        </p:spPr>
        <p:txBody>
          <a:bodyPr wrap="square" rtlCol="0">
            <a:spAutoFit/>
          </a:bodyPr>
          <a:lstStyle/>
          <a:p>
            <a:r>
              <a:rPr lang="en-AU" dirty="0"/>
              <a:t>Market Share Recovery Analysis:</a:t>
            </a:r>
          </a:p>
          <a:p>
            <a:pPr marL="285750" indent="-285750">
              <a:buFont typeface="Arial" panose="020B0604020202020204" pitchFamily="34" charset="0"/>
              <a:buChar char="•"/>
            </a:pPr>
            <a:r>
              <a:rPr lang="en-AU" dirty="0"/>
              <a:t>Scenario 1 = 5% increase in international Students</a:t>
            </a:r>
          </a:p>
          <a:p>
            <a:pPr marL="285750" indent="-285750">
              <a:buFont typeface="Arial" panose="020B0604020202020204" pitchFamily="34" charset="0"/>
              <a:buChar char="•"/>
            </a:pPr>
            <a:r>
              <a:rPr lang="en-AU" dirty="0"/>
              <a:t>Scenario 2 = 10% increase in international Students</a:t>
            </a:r>
          </a:p>
          <a:p>
            <a:pPr marL="285750" indent="-285750">
              <a:buFont typeface="Arial" panose="020B0604020202020204" pitchFamily="34" charset="0"/>
              <a:buChar char="•"/>
            </a:pPr>
            <a:r>
              <a:rPr lang="en-AU" dirty="0"/>
              <a:t>Scenario 3 = 25% increase in international Students</a:t>
            </a:r>
          </a:p>
          <a:p>
            <a:pPr marL="285750" indent="-285750">
              <a:buFont typeface="Arial" panose="020B0604020202020204" pitchFamily="34" charset="0"/>
              <a:buChar char="•"/>
            </a:pPr>
            <a:r>
              <a:rPr lang="en-AU" dirty="0"/>
              <a:t>Scenario 4 = 50% increase in international Students</a:t>
            </a:r>
          </a:p>
          <a:p>
            <a:pPr marL="285750" indent="-285750">
              <a:buFont typeface="Arial" panose="020B0604020202020204" pitchFamily="34" charset="0"/>
              <a:buChar char="•"/>
            </a:pPr>
            <a:r>
              <a:rPr lang="en-AU" dirty="0"/>
              <a:t>Scenario 5 = 75% increase in international Students</a:t>
            </a:r>
          </a:p>
          <a:p>
            <a:pPr marL="285750" indent="-285750">
              <a:buFont typeface="Arial" panose="020B0604020202020204" pitchFamily="34" charset="0"/>
              <a:buChar char="•"/>
            </a:pPr>
            <a:r>
              <a:rPr lang="en-AU" dirty="0"/>
              <a:t>Scenario 6 = 100% increase in international Students</a:t>
            </a:r>
          </a:p>
          <a:p>
            <a:endParaRPr lang="en-AU" dirty="0"/>
          </a:p>
          <a:p>
            <a:r>
              <a:rPr lang="en-AU" dirty="0"/>
              <a:t>A model has been built to calculate the scenarios. See appendix.</a:t>
            </a:r>
          </a:p>
          <a:p>
            <a:endParaRPr lang="en-AU" dirty="0"/>
          </a:p>
          <a:p>
            <a:r>
              <a:rPr lang="en-AU" dirty="0"/>
              <a:t>Expected market share recovery in terms of student applications to be between 50% and 75% across the next 3 years.</a:t>
            </a:r>
          </a:p>
          <a:p>
            <a:endParaRPr lang="en-AU" dirty="0"/>
          </a:p>
          <a:p>
            <a:endParaRPr lang="en-AU" dirty="0"/>
          </a:p>
          <a:p>
            <a:endParaRPr lang="en-AU" dirty="0"/>
          </a:p>
        </p:txBody>
      </p:sp>
      <p:cxnSp>
        <p:nvCxnSpPr>
          <p:cNvPr id="10" name="Straight Connector 9">
            <a:extLst>
              <a:ext uri="{FF2B5EF4-FFF2-40B4-BE49-F238E27FC236}">
                <a16:creationId xmlns:a16="http://schemas.microsoft.com/office/drawing/2014/main" id="{28CE026B-893A-49E1-B059-012BCF924D67}"/>
              </a:ext>
            </a:extLst>
          </p:cNvPr>
          <p:cNvCxnSpPr/>
          <p:nvPr/>
        </p:nvCxnSpPr>
        <p:spPr>
          <a:xfrm>
            <a:off x="5351646" y="971824"/>
            <a:ext cx="0" cy="5141753"/>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74FA32D-8F69-4536-989E-464D40CB8678}"/>
              </a:ext>
            </a:extLst>
          </p:cNvPr>
          <p:cNvPicPr>
            <a:picLocks noChangeAspect="1"/>
          </p:cNvPicPr>
          <p:nvPr/>
        </p:nvPicPr>
        <p:blipFill>
          <a:blip r:embed="rId2"/>
          <a:stretch>
            <a:fillRect/>
          </a:stretch>
        </p:blipFill>
        <p:spPr>
          <a:xfrm>
            <a:off x="457833" y="1574161"/>
            <a:ext cx="4506049" cy="4457929"/>
          </a:xfrm>
          <a:prstGeom prst="rect">
            <a:avLst/>
          </a:prstGeom>
        </p:spPr>
      </p:pic>
    </p:spTree>
    <p:extLst>
      <p:ext uri="{BB962C8B-B14F-4D97-AF65-F5344CB8AC3E}">
        <p14:creationId xmlns:p14="http://schemas.microsoft.com/office/powerpoint/2010/main" val="1084087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656100F3-2B1C-4ABC-BD50-97D0B9B09B02}"/>
              </a:ext>
            </a:extLst>
          </p:cNvPr>
          <p:cNvSpPr txBox="1">
            <a:spLocks/>
          </p:cNvSpPr>
          <p:nvPr/>
        </p:nvSpPr>
        <p:spPr>
          <a:xfrm>
            <a:off x="239053" y="291017"/>
            <a:ext cx="8020017" cy="58461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Beyond 2021| </a:t>
            </a:r>
            <a:r>
              <a:rPr lang="en-AU" sz="2400" b="1" dirty="0">
                <a:solidFill>
                  <a:schemeClr val="tx1"/>
                </a:solidFill>
              </a:rPr>
              <a:t>Recovering Australian market Share</a:t>
            </a:r>
          </a:p>
        </p:txBody>
      </p:sp>
      <p:graphicFrame>
        <p:nvGraphicFramePr>
          <p:cNvPr id="3" name="Chart 2">
            <a:extLst>
              <a:ext uri="{FF2B5EF4-FFF2-40B4-BE49-F238E27FC236}">
                <a16:creationId xmlns:a16="http://schemas.microsoft.com/office/drawing/2014/main" id="{8A8D8531-4C3F-46A8-9D8F-A1C1BEDF72CB}"/>
              </a:ext>
            </a:extLst>
          </p:cNvPr>
          <p:cNvGraphicFramePr>
            <a:graphicFrameLocks/>
          </p:cNvGraphicFramePr>
          <p:nvPr>
            <p:extLst>
              <p:ext uri="{D42A27DB-BD31-4B8C-83A1-F6EECF244321}">
                <p14:modId xmlns:p14="http://schemas.microsoft.com/office/powerpoint/2010/main" val="886579451"/>
              </p:ext>
            </p:extLst>
          </p:nvPr>
        </p:nvGraphicFramePr>
        <p:xfrm>
          <a:off x="520044" y="973318"/>
          <a:ext cx="7634141" cy="2455682"/>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Rounded Corners 3">
            <a:extLst>
              <a:ext uri="{FF2B5EF4-FFF2-40B4-BE49-F238E27FC236}">
                <a16:creationId xmlns:a16="http://schemas.microsoft.com/office/drawing/2014/main" id="{1963C43E-CC5F-4282-B651-ADBAAEF1AAA3}"/>
              </a:ext>
            </a:extLst>
          </p:cNvPr>
          <p:cNvSpPr/>
          <p:nvPr/>
        </p:nvSpPr>
        <p:spPr>
          <a:xfrm>
            <a:off x="8509000" y="994251"/>
            <a:ext cx="3415665" cy="5050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Using the excel model, goal seek and scenario manager, in order return to peak intake for top 6 export countries, Australia will need to increase student applications by 60% on 2021 student applications. </a:t>
            </a:r>
          </a:p>
        </p:txBody>
      </p:sp>
      <p:pic>
        <p:nvPicPr>
          <p:cNvPr id="6" name="Picture 5">
            <a:extLst>
              <a:ext uri="{FF2B5EF4-FFF2-40B4-BE49-F238E27FC236}">
                <a16:creationId xmlns:a16="http://schemas.microsoft.com/office/drawing/2014/main" id="{63961859-7AF8-446F-925C-4392E8469823}"/>
              </a:ext>
            </a:extLst>
          </p:cNvPr>
          <p:cNvPicPr>
            <a:picLocks noChangeAspect="1"/>
          </p:cNvPicPr>
          <p:nvPr/>
        </p:nvPicPr>
        <p:blipFill>
          <a:blip r:embed="rId3"/>
          <a:stretch>
            <a:fillRect/>
          </a:stretch>
        </p:blipFill>
        <p:spPr>
          <a:xfrm>
            <a:off x="713261" y="3526691"/>
            <a:ext cx="7308949" cy="2632013"/>
          </a:xfrm>
          <a:prstGeom prst="rect">
            <a:avLst/>
          </a:prstGeom>
        </p:spPr>
      </p:pic>
    </p:spTree>
    <p:extLst>
      <p:ext uri="{BB962C8B-B14F-4D97-AF65-F5344CB8AC3E}">
        <p14:creationId xmlns:p14="http://schemas.microsoft.com/office/powerpoint/2010/main" val="2459112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1777B9BD-CBE6-40E5-BF63-881B3027A11E}"/>
              </a:ext>
            </a:extLst>
          </p:cNvPr>
          <p:cNvSpPr txBox="1">
            <a:spLocks/>
          </p:cNvSpPr>
          <p:nvPr/>
        </p:nvSpPr>
        <p:spPr>
          <a:xfrm>
            <a:off x="239053" y="291017"/>
            <a:ext cx="8020017" cy="58461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Beyond 2021| </a:t>
            </a:r>
            <a:r>
              <a:rPr lang="en-AU" sz="2400" b="1" dirty="0">
                <a:solidFill>
                  <a:schemeClr val="tx1"/>
                </a:solidFill>
              </a:rPr>
              <a:t>Recovering Australian market Share</a:t>
            </a:r>
          </a:p>
        </p:txBody>
      </p:sp>
      <p:graphicFrame>
        <p:nvGraphicFramePr>
          <p:cNvPr id="5" name="Chart 4">
            <a:extLst>
              <a:ext uri="{FF2B5EF4-FFF2-40B4-BE49-F238E27FC236}">
                <a16:creationId xmlns:a16="http://schemas.microsoft.com/office/drawing/2014/main" id="{4FD01487-DFBD-44AA-B550-7E61C3AA8427}"/>
              </a:ext>
            </a:extLst>
          </p:cNvPr>
          <p:cNvGraphicFramePr>
            <a:graphicFrameLocks/>
          </p:cNvGraphicFramePr>
          <p:nvPr>
            <p:extLst>
              <p:ext uri="{D42A27DB-BD31-4B8C-83A1-F6EECF244321}">
                <p14:modId xmlns:p14="http://schemas.microsoft.com/office/powerpoint/2010/main" val="157759228"/>
              </p:ext>
            </p:extLst>
          </p:nvPr>
        </p:nvGraphicFramePr>
        <p:xfrm>
          <a:off x="504825" y="952500"/>
          <a:ext cx="8020017" cy="499110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Rounded Corners 5">
            <a:extLst>
              <a:ext uri="{FF2B5EF4-FFF2-40B4-BE49-F238E27FC236}">
                <a16:creationId xmlns:a16="http://schemas.microsoft.com/office/drawing/2014/main" id="{7D6AE8C3-A8A3-4707-9A34-83E13A5F1A60}"/>
              </a:ext>
            </a:extLst>
          </p:cNvPr>
          <p:cNvSpPr/>
          <p:nvPr/>
        </p:nvSpPr>
        <p:spPr>
          <a:xfrm>
            <a:off x="8509000" y="994251"/>
            <a:ext cx="3415665" cy="5050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Is at least 60% increase in student applications realistic post-pandemic?</a:t>
            </a:r>
          </a:p>
          <a:p>
            <a:pPr algn="ctr"/>
            <a:endParaRPr lang="en-AU" dirty="0"/>
          </a:p>
          <a:p>
            <a:pPr algn="ctr"/>
            <a:r>
              <a:rPr lang="en-AU" dirty="0"/>
              <a:t>What is the net benefit to Macquarie per international student? With no change, Australia will continue to bring in ~70,000 students from our top export partners per year. Can further calculation be conducted to understand a cost/benefit analysis on current gov’t policy?</a:t>
            </a:r>
          </a:p>
        </p:txBody>
      </p:sp>
    </p:spTree>
    <p:extLst>
      <p:ext uri="{BB962C8B-B14F-4D97-AF65-F5344CB8AC3E}">
        <p14:creationId xmlns:p14="http://schemas.microsoft.com/office/powerpoint/2010/main" val="1248792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1C95D35F-33A6-4129-A821-57DDB47C2E50}"/>
              </a:ext>
            </a:extLst>
          </p:cNvPr>
          <p:cNvSpPr txBox="1">
            <a:spLocks/>
          </p:cNvSpPr>
          <p:nvPr/>
        </p:nvSpPr>
        <p:spPr>
          <a:xfrm>
            <a:off x="267335" y="241300"/>
            <a:ext cx="4761865" cy="4826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Insights | </a:t>
            </a:r>
            <a:r>
              <a:rPr lang="en-AU" sz="2400" b="1" dirty="0">
                <a:solidFill>
                  <a:schemeClr val="tx1"/>
                </a:solidFill>
              </a:rPr>
              <a:t>Executive Summary</a:t>
            </a:r>
          </a:p>
        </p:txBody>
      </p:sp>
      <p:sp>
        <p:nvSpPr>
          <p:cNvPr id="12" name="TextBox 11">
            <a:extLst>
              <a:ext uri="{FF2B5EF4-FFF2-40B4-BE49-F238E27FC236}">
                <a16:creationId xmlns:a16="http://schemas.microsoft.com/office/drawing/2014/main" id="{26456217-3802-4059-B18B-DA0273AC7268}"/>
              </a:ext>
            </a:extLst>
          </p:cNvPr>
          <p:cNvSpPr txBox="1"/>
          <p:nvPr/>
        </p:nvSpPr>
        <p:spPr>
          <a:xfrm>
            <a:off x="403823" y="723900"/>
            <a:ext cx="6069405" cy="3970318"/>
          </a:xfrm>
          <a:prstGeom prst="rect">
            <a:avLst/>
          </a:prstGeom>
          <a:noFill/>
          <a:ln>
            <a:solidFill>
              <a:srgbClr val="9BA8B7"/>
            </a:solidFill>
          </a:ln>
        </p:spPr>
        <p:txBody>
          <a:bodyPr wrap="square" rtlCol="0">
            <a:spAutoFit/>
          </a:bodyPr>
          <a:lstStyle/>
          <a:p>
            <a:r>
              <a:rPr lang="en-GB" sz="1200" dirty="0"/>
              <a:t>Australian International Student Exports witnessed a staggering 17% reduction in Western countries' market share following the COVID-19 pandemic. While competitor countries such as the U.S.A, U.K, and Canada recovered due to policy and intervention and timely border openings, Australian higher education exports have continued to suffer due to border restrictions. </a:t>
            </a:r>
          </a:p>
          <a:p>
            <a:endParaRPr lang="en-GB" sz="1200" dirty="0"/>
          </a:p>
          <a:p>
            <a:r>
              <a:rPr lang="en-GB" sz="1200" dirty="0"/>
              <a:t>Australia's main education export partners include China, India, Brazil, Nepal, Columbia, and Vietnam. A closer examination of China, India &amp; Brazil indicates that focusing on these partners will allow Australia to regain market share. Analysis indicates that the International Students from the aforementioned countries are choosing to study in neighbouring countries, mainly The U.S.A or Canada, owing to Australian border restrictions and working rights. </a:t>
            </a:r>
          </a:p>
          <a:p>
            <a:endParaRPr lang="en-GB" sz="1200" dirty="0"/>
          </a:p>
          <a:p>
            <a:r>
              <a:rPr lang="en-GB" sz="1200" dirty="0"/>
              <a:t>Each education partner has had a peak intake in Australia over the last five years, and one opportunity for Australia is to bench these peaks and aim to fill the gap. Of the main education partners, most significant opportunity lies with China, India and Brazil, which saw a 34%, 44% and 50% decrease in students respectively (~48,000 students) as Covid-19 emerged. Based on forecasting techniques, Australia can recover market share by growing international student intake by 60% yearly. Data suggests Australia should model the U.S and Canada where possible and focus on promoting working rights for students in Australia.</a:t>
            </a:r>
            <a:endParaRPr lang="en-AU" sz="1200" dirty="0"/>
          </a:p>
        </p:txBody>
      </p:sp>
      <p:graphicFrame>
        <p:nvGraphicFramePr>
          <p:cNvPr id="4" name="Chart 3">
            <a:extLst>
              <a:ext uri="{FF2B5EF4-FFF2-40B4-BE49-F238E27FC236}">
                <a16:creationId xmlns:a16="http://schemas.microsoft.com/office/drawing/2014/main" id="{09C96DB7-D13C-4AD6-93D7-1C4CBB4D8C30}"/>
              </a:ext>
            </a:extLst>
          </p:cNvPr>
          <p:cNvGraphicFramePr/>
          <p:nvPr>
            <p:extLst>
              <p:ext uri="{D42A27DB-BD31-4B8C-83A1-F6EECF244321}">
                <p14:modId xmlns:p14="http://schemas.microsoft.com/office/powerpoint/2010/main" val="3635795333"/>
              </p:ext>
            </p:extLst>
          </p:nvPr>
        </p:nvGraphicFramePr>
        <p:xfrm>
          <a:off x="6642226" y="723901"/>
          <a:ext cx="5145951" cy="30061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0CF2EE80-5F16-453F-843E-EC6861706F05}"/>
              </a:ext>
            </a:extLst>
          </p:cNvPr>
          <p:cNvGraphicFramePr>
            <a:graphicFrameLocks/>
          </p:cNvGraphicFramePr>
          <p:nvPr>
            <p:extLst>
              <p:ext uri="{D42A27DB-BD31-4B8C-83A1-F6EECF244321}">
                <p14:modId xmlns:p14="http://schemas.microsoft.com/office/powerpoint/2010/main" val="2378166265"/>
              </p:ext>
            </p:extLst>
          </p:nvPr>
        </p:nvGraphicFramePr>
        <p:xfrm>
          <a:off x="6642226" y="3872320"/>
          <a:ext cx="5145951" cy="226177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10577102-A349-4A89-8EE4-84AEF6AA4708}"/>
              </a:ext>
            </a:extLst>
          </p:cNvPr>
          <p:cNvGraphicFramePr>
            <a:graphicFrameLocks/>
          </p:cNvGraphicFramePr>
          <p:nvPr>
            <p:extLst>
              <p:ext uri="{D42A27DB-BD31-4B8C-83A1-F6EECF244321}">
                <p14:modId xmlns:p14="http://schemas.microsoft.com/office/powerpoint/2010/main" val="92706480"/>
              </p:ext>
            </p:extLst>
          </p:nvPr>
        </p:nvGraphicFramePr>
        <p:xfrm>
          <a:off x="403823" y="4771177"/>
          <a:ext cx="6069404" cy="136292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7960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FB50ED87-B9F4-48EF-96F3-9654F7278AB8}"/>
              </a:ext>
            </a:extLst>
          </p:cNvPr>
          <p:cNvSpPr txBox="1">
            <a:spLocks/>
          </p:cNvSpPr>
          <p:nvPr/>
        </p:nvSpPr>
        <p:spPr>
          <a:xfrm>
            <a:off x="239053" y="291017"/>
            <a:ext cx="8020017" cy="58461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Beyond 2021| </a:t>
            </a:r>
            <a:r>
              <a:rPr lang="en-AU" sz="2400" b="1" dirty="0">
                <a:solidFill>
                  <a:schemeClr val="tx1"/>
                </a:solidFill>
              </a:rPr>
              <a:t>Recovering Australian market Share</a:t>
            </a:r>
          </a:p>
        </p:txBody>
      </p:sp>
      <p:graphicFrame>
        <p:nvGraphicFramePr>
          <p:cNvPr id="4" name="Chart 3">
            <a:extLst>
              <a:ext uri="{FF2B5EF4-FFF2-40B4-BE49-F238E27FC236}">
                <a16:creationId xmlns:a16="http://schemas.microsoft.com/office/drawing/2014/main" id="{EFB25B9C-2256-4A96-9806-EA1CA006C61D}"/>
              </a:ext>
            </a:extLst>
          </p:cNvPr>
          <p:cNvGraphicFramePr>
            <a:graphicFrameLocks/>
          </p:cNvGraphicFramePr>
          <p:nvPr>
            <p:extLst>
              <p:ext uri="{D42A27DB-BD31-4B8C-83A1-F6EECF244321}">
                <p14:modId xmlns:p14="http://schemas.microsoft.com/office/powerpoint/2010/main" val="2545566941"/>
              </p:ext>
            </p:extLst>
          </p:nvPr>
        </p:nvGraphicFramePr>
        <p:xfrm>
          <a:off x="504825" y="990599"/>
          <a:ext cx="7754245" cy="5076825"/>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Rounded Corners 4">
            <a:extLst>
              <a:ext uri="{FF2B5EF4-FFF2-40B4-BE49-F238E27FC236}">
                <a16:creationId xmlns:a16="http://schemas.microsoft.com/office/drawing/2014/main" id="{6FE18475-EF1B-4370-AED2-52AE46EF2826}"/>
              </a:ext>
            </a:extLst>
          </p:cNvPr>
          <p:cNvSpPr/>
          <p:nvPr/>
        </p:nvSpPr>
        <p:spPr>
          <a:xfrm>
            <a:off x="8509000" y="994251"/>
            <a:ext cx="3415665" cy="5050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This slide compares the time series forecast based on historical data and the 60% growth scenario forecast based on vaccination rates in the excel model.</a:t>
            </a:r>
          </a:p>
          <a:p>
            <a:pPr algn="ctr"/>
            <a:endParaRPr lang="en-AU" dirty="0"/>
          </a:p>
          <a:p>
            <a:pPr algn="ctr"/>
            <a:r>
              <a:rPr lang="en-AU" dirty="0"/>
              <a:t>Both models indicate by 2024, Australia will be on track to achieve ~300,000 IS per annum. Second only to Canada.</a:t>
            </a:r>
          </a:p>
          <a:p>
            <a:pPr algn="ctr"/>
            <a:endParaRPr lang="en-AU" dirty="0"/>
          </a:p>
          <a:p>
            <a:pPr algn="ctr"/>
            <a:r>
              <a:rPr lang="en-AU" dirty="0"/>
              <a:t>Should Australia be looking to Canada more than other countries to adopt IS policy?</a:t>
            </a:r>
          </a:p>
        </p:txBody>
      </p:sp>
    </p:spTree>
    <p:extLst>
      <p:ext uri="{BB962C8B-B14F-4D97-AF65-F5344CB8AC3E}">
        <p14:creationId xmlns:p14="http://schemas.microsoft.com/office/powerpoint/2010/main" val="3118592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1C95D35F-33A6-4129-A821-57DDB47C2E50}"/>
              </a:ext>
            </a:extLst>
          </p:cNvPr>
          <p:cNvSpPr txBox="1">
            <a:spLocks/>
          </p:cNvSpPr>
          <p:nvPr/>
        </p:nvSpPr>
        <p:spPr>
          <a:xfrm>
            <a:off x="267335" y="241300"/>
            <a:ext cx="4761865" cy="4826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Insights | </a:t>
            </a:r>
            <a:r>
              <a:rPr lang="en-AU" sz="2400" b="1" dirty="0">
                <a:solidFill>
                  <a:schemeClr val="tx1"/>
                </a:solidFill>
              </a:rPr>
              <a:t>Recommendations</a:t>
            </a:r>
          </a:p>
        </p:txBody>
      </p:sp>
      <p:sp>
        <p:nvSpPr>
          <p:cNvPr id="12" name="TextBox 11">
            <a:extLst>
              <a:ext uri="{FF2B5EF4-FFF2-40B4-BE49-F238E27FC236}">
                <a16:creationId xmlns:a16="http://schemas.microsoft.com/office/drawing/2014/main" id="{26456217-3802-4059-B18B-DA0273AC7268}"/>
              </a:ext>
            </a:extLst>
          </p:cNvPr>
          <p:cNvSpPr txBox="1"/>
          <p:nvPr/>
        </p:nvSpPr>
        <p:spPr>
          <a:xfrm>
            <a:off x="476250" y="1134489"/>
            <a:ext cx="10058400" cy="6186309"/>
          </a:xfrm>
          <a:prstGeom prst="rect">
            <a:avLst/>
          </a:prstGeom>
          <a:noFill/>
        </p:spPr>
        <p:txBody>
          <a:bodyPr wrap="square" rtlCol="0">
            <a:spAutoFit/>
          </a:bodyPr>
          <a:lstStyle/>
          <a:p>
            <a:r>
              <a:rPr lang="en-AU" dirty="0"/>
              <a:t>Australia has lost a large proportion of their international student customer base to competitors.</a:t>
            </a:r>
          </a:p>
          <a:p>
            <a:r>
              <a:rPr lang="en-AU" dirty="0"/>
              <a:t> Strategy needs to applied to attract new IS customers and potentially regain churned customers.</a:t>
            </a:r>
          </a:p>
          <a:p>
            <a:endParaRPr lang="en-AU" dirty="0"/>
          </a:p>
          <a:p>
            <a:r>
              <a:rPr lang="en-AU" dirty="0"/>
              <a:t>Firstly federal policies must be implemented to reopen borders for IS movement. This policy is out of Australian Education Institution’s control.</a:t>
            </a:r>
          </a:p>
          <a:p>
            <a:endParaRPr lang="en-AU" dirty="0"/>
          </a:p>
          <a:p>
            <a:r>
              <a:rPr lang="en-AU" dirty="0"/>
              <a:t>Macquarie International can focus on the top 6 origin counties and come up with marketing strategies  to target international students from these countries. </a:t>
            </a:r>
          </a:p>
          <a:p>
            <a:endParaRPr lang="en-AU" dirty="0"/>
          </a:p>
          <a:p>
            <a:r>
              <a:rPr lang="en-AU" dirty="0"/>
              <a:t>Hiring Macquarie students who are in top 6 origin countries to do marketing campaigns in local schools and attract local students who are interested in studying abroad. </a:t>
            </a:r>
          </a:p>
          <a:p>
            <a:endParaRPr lang="en-AU" dirty="0"/>
          </a:p>
          <a:p>
            <a:r>
              <a:rPr lang="en-AU" dirty="0"/>
              <a:t>Consider joint marketing efforts with vocational education providers and industry to attract international students back to Australia.</a:t>
            </a:r>
          </a:p>
          <a:p>
            <a:endParaRPr lang="en-AU" dirty="0"/>
          </a:p>
          <a:p>
            <a:r>
              <a:rPr lang="en-AU" dirty="0"/>
              <a:t>Demonstrate the cost-benefit of one international student and apply to the scenarios in the previous slides. Justify the need for return to peak international student intake.</a:t>
            </a:r>
          </a:p>
          <a:p>
            <a:endParaRPr lang="en-AU" dirty="0"/>
          </a:p>
          <a:p>
            <a:endParaRPr lang="en-AU" dirty="0"/>
          </a:p>
          <a:p>
            <a:endParaRPr lang="en-AU" dirty="0"/>
          </a:p>
          <a:p>
            <a:endParaRPr lang="en-AU" dirty="0"/>
          </a:p>
          <a:p>
            <a:r>
              <a:rPr lang="en-AU" dirty="0"/>
              <a:t> </a:t>
            </a:r>
          </a:p>
        </p:txBody>
      </p:sp>
    </p:spTree>
    <p:extLst>
      <p:ext uri="{BB962C8B-B14F-4D97-AF65-F5344CB8AC3E}">
        <p14:creationId xmlns:p14="http://schemas.microsoft.com/office/powerpoint/2010/main" val="1701188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133600" y="695452"/>
            <a:ext cx="10058400" cy="3892168"/>
          </a:xfrm>
        </p:spPr>
        <p:txBody>
          <a:bodyPr anchor="ctr">
            <a:normAutofit/>
          </a:bodyPr>
          <a:lstStyle/>
          <a:p>
            <a:pPr lvl="0"/>
            <a:r>
              <a:rPr lang="en-US" sz="9600" i="1" dirty="0">
                <a:solidFill>
                  <a:srgbClr val="FFFFFF"/>
                </a:solidFill>
              </a:rPr>
              <a:t>Thank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6566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133600" y="695452"/>
            <a:ext cx="10058400" cy="3892168"/>
          </a:xfrm>
        </p:spPr>
        <p:txBody>
          <a:bodyPr anchor="ctr">
            <a:normAutofit/>
          </a:bodyPr>
          <a:lstStyle/>
          <a:p>
            <a:pPr lvl="0"/>
            <a:r>
              <a:rPr lang="en-US" sz="9600" i="1" dirty="0">
                <a:solidFill>
                  <a:srgbClr val="FFFFFF"/>
                </a:solidFill>
              </a:rPr>
              <a:t>Appendix</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7004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C632D588-99E6-4515-B608-961AC329D102}"/>
              </a:ext>
            </a:extLst>
          </p:cNvPr>
          <p:cNvSpPr txBox="1">
            <a:spLocks/>
          </p:cNvSpPr>
          <p:nvPr/>
        </p:nvSpPr>
        <p:spPr>
          <a:xfrm>
            <a:off x="267335" y="241300"/>
            <a:ext cx="7368376" cy="4826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a:solidFill>
                  <a:srgbClr val="9BA8B7"/>
                </a:solidFill>
              </a:rPr>
              <a:t>Appendix | </a:t>
            </a:r>
            <a:r>
              <a:rPr lang="en-AU" sz="2400" b="1">
                <a:solidFill>
                  <a:schemeClr val="tx1"/>
                </a:solidFill>
              </a:rPr>
              <a:t>References and Data Sources</a:t>
            </a:r>
            <a:endParaRPr lang="en-AU" sz="2400" b="1" dirty="0">
              <a:solidFill>
                <a:schemeClr val="tx1"/>
              </a:solidFill>
            </a:endParaRPr>
          </a:p>
        </p:txBody>
      </p:sp>
      <p:sp>
        <p:nvSpPr>
          <p:cNvPr id="7" name="TextBox 6">
            <a:extLst>
              <a:ext uri="{FF2B5EF4-FFF2-40B4-BE49-F238E27FC236}">
                <a16:creationId xmlns:a16="http://schemas.microsoft.com/office/drawing/2014/main" id="{F9EF272D-58FB-4076-9A43-29D13D0D5267}"/>
              </a:ext>
            </a:extLst>
          </p:cNvPr>
          <p:cNvSpPr txBox="1"/>
          <p:nvPr/>
        </p:nvSpPr>
        <p:spPr>
          <a:xfrm>
            <a:off x="468086" y="805543"/>
            <a:ext cx="11615057" cy="5016758"/>
          </a:xfrm>
          <a:prstGeom prst="rect">
            <a:avLst/>
          </a:prstGeom>
          <a:noFill/>
        </p:spPr>
        <p:txBody>
          <a:bodyPr wrap="square" rtlCol="0">
            <a:spAutoFit/>
          </a:bodyPr>
          <a:lstStyle/>
          <a:p>
            <a:r>
              <a:rPr lang="en-AU" sz="1600" dirty="0"/>
              <a:t>COVID-19 Restrictions on U.S. Visas and Entry, NAFSA, </a:t>
            </a:r>
            <a:r>
              <a:rPr lang="en-AU" sz="1600" dirty="0">
                <a:hlinkClick r:id="rId3"/>
              </a:rPr>
              <a:t>https://www.nafsa.org/regulatory-information/covid-19-restrictions-us-visas-and-entry#countryproclamations</a:t>
            </a:r>
            <a:endParaRPr lang="en-AU" sz="1600" dirty="0"/>
          </a:p>
          <a:p>
            <a:endParaRPr lang="en-AU" sz="1600" dirty="0"/>
          </a:p>
          <a:p>
            <a:r>
              <a:rPr lang="en-AU" sz="1600" dirty="0"/>
              <a:t>SEVP Broadcast Message 2003-01: COVID-19 and Potential Procedural Adaptations for F and M Students, NAFSA, </a:t>
            </a:r>
            <a:r>
              <a:rPr lang="en-AU" sz="1600" u="sng" dirty="0">
                <a:hlinkClick r:id="rId4"/>
              </a:rPr>
              <a:t>https://www.nafsa.org/regulatory-information/sevp-broadcast-message-2003-01-covid-19-and-potential-procedural-adaptations</a:t>
            </a:r>
            <a:r>
              <a:rPr lang="en-AU" sz="1600" u="sng" dirty="0"/>
              <a:t> </a:t>
            </a:r>
          </a:p>
          <a:p>
            <a:endParaRPr lang="en-AU" sz="1600" u="sng" dirty="0"/>
          </a:p>
          <a:p>
            <a:r>
              <a:rPr lang="en-AU" sz="1600" b="0" i="0" dirty="0">
                <a:solidFill>
                  <a:srgbClr val="000000"/>
                </a:solidFill>
                <a:effectLst/>
              </a:rPr>
              <a:t>Suspension of Routine Visa Services, </a:t>
            </a:r>
            <a:r>
              <a:rPr lang="en-AU" sz="1600" dirty="0"/>
              <a:t>Travel State Government, </a:t>
            </a:r>
            <a:r>
              <a:rPr lang="en-AU" sz="1600" dirty="0">
                <a:hlinkClick r:id="rId5"/>
              </a:rPr>
              <a:t>https://travel.state.gov/content/travel/en/News/visas-news/suspension-of-routine-visa-services.html</a:t>
            </a:r>
            <a:r>
              <a:rPr lang="en-AU" sz="1600" dirty="0"/>
              <a:t> </a:t>
            </a:r>
          </a:p>
          <a:p>
            <a:endParaRPr lang="en-AU" sz="1600" u="sng" dirty="0"/>
          </a:p>
          <a:p>
            <a:r>
              <a:rPr lang="en-AU" sz="1600" dirty="0"/>
              <a:t>SEVP Online Course Guidance for F and M Students for Fall 2020, Travel State Government, </a:t>
            </a:r>
            <a:r>
              <a:rPr lang="en-AU" sz="1600" dirty="0">
                <a:hlinkClick r:id="rId6"/>
              </a:rPr>
              <a:t>https://travel.state.gov/content/travel/en/News/visas-news/sevp-online-course-guidance-for-f-and-m-students-for-fall-2020.html</a:t>
            </a:r>
            <a:r>
              <a:rPr lang="en-AU" sz="1600" dirty="0"/>
              <a:t> </a:t>
            </a:r>
          </a:p>
          <a:p>
            <a:endParaRPr lang="en-AU" sz="1600" dirty="0"/>
          </a:p>
          <a:p>
            <a:r>
              <a:rPr lang="en-AU" sz="1600" dirty="0"/>
              <a:t>CDC Expands Negative COVID-19 Test Requirement to All Air Passengers Entering the United States, </a:t>
            </a:r>
            <a:r>
              <a:rPr lang="en-AU" sz="1600" dirty="0" err="1"/>
              <a:t>Centers</a:t>
            </a:r>
            <a:r>
              <a:rPr lang="en-AU" sz="1600" dirty="0"/>
              <a:t> for Disease Control and Prevention </a:t>
            </a:r>
            <a:r>
              <a:rPr lang="en-AU" sz="1600" dirty="0">
                <a:hlinkClick r:id="rId7"/>
              </a:rPr>
              <a:t>https://www.cdc.gov/media/releases/2021/s0112-negative-covid-19-air-passengers.html</a:t>
            </a:r>
            <a:r>
              <a:rPr lang="en-AU" sz="1600" dirty="0"/>
              <a:t> </a:t>
            </a:r>
          </a:p>
          <a:p>
            <a:endParaRPr lang="en-AU" sz="1600" dirty="0"/>
          </a:p>
          <a:p>
            <a:r>
              <a:rPr lang="en-AU" sz="1600" dirty="0"/>
              <a:t>Visa Services Operating Status Update, Travel State Government, </a:t>
            </a:r>
            <a:r>
              <a:rPr lang="en-AU" sz="1600" dirty="0">
                <a:hlinkClick r:id="rId8"/>
              </a:rPr>
              <a:t>https://travel.state.gov/content/travel/en/News/visas-news/visa-services-operating-status-update.html</a:t>
            </a:r>
            <a:r>
              <a:rPr lang="en-AU" sz="1600" dirty="0"/>
              <a:t> </a:t>
            </a:r>
          </a:p>
          <a:p>
            <a:endParaRPr lang="en-AU" sz="1600" dirty="0"/>
          </a:p>
          <a:p>
            <a:r>
              <a:rPr lang="en-AU" sz="1600" dirty="0"/>
              <a:t>Monthly Non-immigrant Visa Statistic, Travel State Government, </a:t>
            </a:r>
            <a:r>
              <a:rPr lang="en-AU" sz="1600" dirty="0">
                <a:hlinkClick r:id="rId9"/>
              </a:rPr>
              <a:t>https://travel.state.gov/content/travel/en/legal/visa-law0/visa-statistics/nonimmigrant-visa-statistics.html</a:t>
            </a:r>
            <a:r>
              <a:rPr lang="en-AU" sz="1600" dirty="0"/>
              <a:t>  </a:t>
            </a:r>
          </a:p>
        </p:txBody>
      </p:sp>
    </p:spTree>
    <p:extLst>
      <p:ext uri="{BB962C8B-B14F-4D97-AF65-F5344CB8AC3E}">
        <p14:creationId xmlns:p14="http://schemas.microsoft.com/office/powerpoint/2010/main" val="3767709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C632D588-99E6-4515-B608-961AC329D102}"/>
              </a:ext>
            </a:extLst>
          </p:cNvPr>
          <p:cNvSpPr txBox="1">
            <a:spLocks/>
          </p:cNvSpPr>
          <p:nvPr/>
        </p:nvSpPr>
        <p:spPr>
          <a:xfrm>
            <a:off x="267335" y="241300"/>
            <a:ext cx="7368376" cy="4826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a:solidFill>
                  <a:srgbClr val="9BA8B7"/>
                </a:solidFill>
              </a:rPr>
              <a:t>Appendix | </a:t>
            </a:r>
            <a:r>
              <a:rPr lang="en-AU" sz="2400" b="1">
                <a:solidFill>
                  <a:schemeClr val="tx1"/>
                </a:solidFill>
              </a:rPr>
              <a:t>References and Data Sources</a:t>
            </a:r>
            <a:endParaRPr lang="en-AU" sz="2400" b="1" dirty="0">
              <a:solidFill>
                <a:schemeClr val="tx1"/>
              </a:solidFill>
            </a:endParaRPr>
          </a:p>
        </p:txBody>
      </p:sp>
      <p:sp>
        <p:nvSpPr>
          <p:cNvPr id="4" name="TextBox 3">
            <a:extLst>
              <a:ext uri="{FF2B5EF4-FFF2-40B4-BE49-F238E27FC236}">
                <a16:creationId xmlns:a16="http://schemas.microsoft.com/office/drawing/2014/main" id="{F4FA51A6-BADB-B54F-B2E6-299884CF8687}"/>
              </a:ext>
            </a:extLst>
          </p:cNvPr>
          <p:cNvSpPr txBox="1"/>
          <p:nvPr/>
        </p:nvSpPr>
        <p:spPr>
          <a:xfrm>
            <a:off x="489397" y="1056068"/>
            <a:ext cx="10869769" cy="4801314"/>
          </a:xfrm>
          <a:prstGeom prst="rect">
            <a:avLst/>
          </a:prstGeom>
          <a:noFill/>
        </p:spPr>
        <p:txBody>
          <a:bodyPr wrap="square" rtlCol="0">
            <a:spAutoFit/>
          </a:bodyPr>
          <a:lstStyle/>
          <a:p>
            <a:r>
              <a:rPr lang="en-AU" dirty="0"/>
              <a:t>student visas granted—higher education and postgraduate research streams, 2008–2020</a:t>
            </a:r>
          </a:p>
          <a:p>
            <a:r>
              <a:rPr lang="en-AU" dirty="0">
                <a:hlinkClick r:id="rId3"/>
              </a:rPr>
              <a:t>https://www.homeaffairs.gov.au/research-and-stats/files/student-temporary-grad-program-report-december-2020.pdf</a:t>
            </a:r>
            <a:r>
              <a:rPr lang="en-AU" dirty="0"/>
              <a:t> </a:t>
            </a:r>
          </a:p>
          <a:p>
            <a:endParaRPr lang="en-US" dirty="0"/>
          </a:p>
          <a:p>
            <a:r>
              <a:rPr lang="en-US" dirty="0"/>
              <a:t>Primary Student visa grants by the applicant's country of citizenship</a:t>
            </a:r>
          </a:p>
          <a:p>
            <a:r>
              <a:rPr lang="en-US" dirty="0">
                <a:hlinkClick r:id="rId4"/>
              </a:rPr>
              <a:t>https://www.homeaffairs.gov.au/research-and-statistics/statistics/visa-statistics/study</a:t>
            </a:r>
            <a:r>
              <a:rPr lang="en-US" dirty="0"/>
              <a:t> </a:t>
            </a:r>
          </a:p>
          <a:p>
            <a:endParaRPr lang="en-US" dirty="0"/>
          </a:p>
          <a:p>
            <a:r>
              <a:rPr lang="en-AU" dirty="0"/>
              <a:t>International HE Student Enrolment in Australia</a:t>
            </a:r>
            <a:endParaRPr lang="en-US" dirty="0"/>
          </a:p>
          <a:p>
            <a:r>
              <a:rPr lang="en-US" dirty="0">
                <a:hlinkClick r:id="rId5"/>
              </a:rPr>
              <a:t>https://www.aph.gov.au/About_Parliament/Parliamentary_Departments/Parliamentary_Library/pubs/rp/rp2021/Quick_Guides/OverseasStudents</a:t>
            </a:r>
            <a:r>
              <a:rPr lang="en-US" dirty="0"/>
              <a:t> </a:t>
            </a:r>
          </a:p>
          <a:p>
            <a:endParaRPr lang="en-US" dirty="0"/>
          </a:p>
          <a:p>
            <a:r>
              <a:rPr lang="en-AU" dirty="0"/>
              <a:t>COVID-19: a chronology of state and territory government announcements (up until 30 June 2020)</a:t>
            </a:r>
          </a:p>
          <a:p>
            <a:r>
              <a:rPr lang="en-US" dirty="0">
                <a:hlinkClick r:id="rId6"/>
              </a:rPr>
              <a:t>https://www.aph.gov.au/About_Parliament/Parliamentary_Departments/Parliamentary_Library/pubs/rp/rp2021/Chronologies/COVID-19StateTerritoryGovernmentAnnouncements</a:t>
            </a:r>
            <a:endParaRPr lang="en-US" dirty="0"/>
          </a:p>
          <a:p>
            <a:endParaRPr lang="en-US" dirty="0"/>
          </a:p>
          <a:p>
            <a:r>
              <a:rPr lang="en-AU" dirty="0"/>
              <a:t>Timeline of COVID-19 in Australia: the first year</a:t>
            </a:r>
          </a:p>
          <a:p>
            <a:r>
              <a:rPr lang="en-US" dirty="0">
                <a:hlinkClick r:id="rId7"/>
              </a:rPr>
              <a:t>https://deborahalupton.medium.com/timeline-of-covid-19-in-australia-1f7df6ca5f23</a:t>
            </a:r>
            <a:r>
              <a:rPr lang="en-US" dirty="0"/>
              <a:t> </a:t>
            </a:r>
          </a:p>
        </p:txBody>
      </p:sp>
    </p:spTree>
    <p:extLst>
      <p:ext uri="{BB962C8B-B14F-4D97-AF65-F5344CB8AC3E}">
        <p14:creationId xmlns:p14="http://schemas.microsoft.com/office/powerpoint/2010/main" val="1851864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C632D588-99E6-4515-B608-961AC329D102}"/>
              </a:ext>
            </a:extLst>
          </p:cNvPr>
          <p:cNvSpPr txBox="1">
            <a:spLocks/>
          </p:cNvSpPr>
          <p:nvPr/>
        </p:nvSpPr>
        <p:spPr>
          <a:xfrm>
            <a:off x="267335" y="241300"/>
            <a:ext cx="7368376" cy="4826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a:solidFill>
                  <a:srgbClr val="9BA8B7"/>
                </a:solidFill>
              </a:rPr>
              <a:t>Appendix | </a:t>
            </a:r>
            <a:r>
              <a:rPr lang="en-AU" sz="2400" b="1">
                <a:solidFill>
                  <a:schemeClr val="tx1"/>
                </a:solidFill>
              </a:rPr>
              <a:t>References and Data Sources</a:t>
            </a:r>
            <a:endParaRPr lang="en-AU" sz="2400" b="1" dirty="0">
              <a:solidFill>
                <a:schemeClr val="tx1"/>
              </a:solidFill>
            </a:endParaRPr>
          </a:p>
        </p:txBody>
      </p:sp>
      <p:sp>
        <p:nvSpPr>
          <p:cNvPr id="4" name="TextBox 3">
            <a:extLst>
              <a:ext uri="{FF2B5EF4-FFF2-40B4-BE49-F238E27FC236}">
                <a16:creationId xmlns:a16="http://schemas.microsoft.com/office/drawing/2014/main" id="{F4FA51A6-BADB-B54F-B2E6-299884CF8687}"/>
              </a:ext>
            </a:extLst>
          </p:cNvPr>
          <p:cNvSpPr txBox="1"/>
          <p:nvPr/>
        </p:nvSpPr>
        <p:spPr>
          <a:xfrm>
            <a:off x="489397" y="1056068"/>
            <a:ext cx="10869769" cy="5355312"/>
          </a:xfrm>
          <a:prstGeom prst="rect">
            <a:avLst/>
          </a:prstGeom>
          <a:noFill/>
        </p:spPr>
        <p:txBody>
          <a:bodyPr wrap="square" rtlCol="0">
            <a:spAutoFit/>
          </a:bodyPr>
          <a:lstStyle/>
          <a:p>
            <a:r>
              <a:rPr lang="en-AU" b="0" i="0" dirty="0">
                <a:effectLst/>
                <a:latin typeface="FacebookEmoji"/>
              </a:rPr>
              <a:t>University Student Flow, UNESCO </a:t>
            </a:r>
            <a:r>
              <a:rPr lang="en-AU" b="0" i="0" u="sng" dirty="0">
                <a:effectLst/>
                <a:latin typeface="FacebookEmoji"/>
                <a:hlinkClick r:id="rId3"/>
              </a:rPr>
              <a:t>http://uis.unesco.org/en/uis-student-flow</a:t>
            </a:r>
            <a:endParaRPr lang="en-AU" b="0" i="0" u="sng" dirty="0">
              <a:effectLst/>
              <a:latin typeface="FacebookEmoji"/>
            </a:endParaRPr>
          </a:p>
          <a:p>
            <a:endParaRPr lang="en-AU" u="sng" dirty="0">
              <a:latin typeface="FacebookEmoji"/>
            </a:endParaRPr>
          </a:p>
          <a:p>
            <a:r>
              <a:rPr lang="en-AU" b="0" i="0" dirty="0">
                <a:effectLst/>
                <a:latin typeface="FacebookEmoji"/>
              </a:rPr>
              <a:t>Canadian Tuition fees </a:t>
            </a:r>
            <a:r>
              <a:rPr lang="en-AU" b="0" i="0" dirty="0">
                <a:effectLst/>
                <a:latin typeface="FacebookEmoji"/>
                <a:hlinkClick r:id="rId4"/>
              </a:rPr>
              <a:t>https://www150.statcan.gc.ca/t1/tbl1/en/tv.action?pid=3710004501&amp;cubeTimeFrame.startYear=2015+%2F+2016&amp;cubeTimeFrame.endYear=2021+%2F+2022&amp;referencePeriods=20150101%2C20210101</a:t>
            </a:r>
            <a:br>
              <a:rPr lang="en-AU" b="0" i="0" dirty="0">
                <a:effectLst/>
                <a:latin typeface="FacebookEmoji"/>
              </a:rPr>
            </a:br>
            <a:endParaRPr lang="en-AU" b="0" i="0" dirty="0">
              <a:effectLst/>
              <a:latin typeface="FacebookEmoji"/>
            </a:endParaRPr>
          </a:p>
          <a:p>
            <a:r>
              <a:rPr lang="en-US" i="0" dirty="0">
                <a:solidFill>
                  <a:srgbClr val="333333"/>
                </a:solidFill>
                <a:effectLst/>
                <a:latin typeface="FacebookEmoji"/>
              </a:rPr>
              <a:t>Temporary Residents: Study Permit Holders – Monthly IRCC Updates</a:t>
            </a:r>
          </a:p>
          <a:p>
            <a:r>
              <a:rPr lang="en-US" dirty="0">
                <a:hlinkClick r:id="rId5"/>
              </a:rPr>
              <a:t>https://open.canada.ca/data/en/dataset/90115b00-f9b8-49e8-afa3-b4cff8facaee</a:t>
            </a:r>
            <a:endParaRPr lang="en-US" dirty="0"/>
          </a:p>
          <a:p>
            <a:endParaRPr lang="en-US" dirty="0">
              <a:latin typeface="FacebookEmoji"/>
            </a:endParaRPr>
          </a:p>
          <a:p>
            <a:r>
              <a:rPr lang="en-AU" i="0" dirty="0">
                <a:solidFill>
                  <a:srgbClr val="333333"/>
                </a:solidFill>
                <a:effectLst/>
                <a:latin typeface="FacebookEmoji"/>
              </a:rPr>
              <a:t>Coronavirus disease (COVID-19): Canada’s response</a:t>
            </a:r>
          </a:p>
          <a:p>
            <a:r>
              <a:rPr lang="en-US" dirty="0">
                <a:hlinkClick r:id="rId6"/>
              </a:rPr>
              <a:t>https://www.canada.ca/en/public-health/services/diseases/2019-novel-coronavirus-infection/canadas-reponse.html#ta</a:t>
            </a:r>
            <a:r>
              <a:rPr lang="en-US" dirty="0"/>
              <a:t> </a:t>
            </a:r>
          </a:p>
          <a:p>
            <a:endParaRPr lang="en-US" dirty="0"/>
          </a:p>
          <a:p>
            <a:r>
              <a:rPr lang="en-AU" b="0" i="0" dirty="0">
                <a:solidFill>
                  <a:srgbClr val="2E3133"/>
                </a:solidFill>
                <a:effectLst/>
                <a:latin typeface="FacebookEmoji"/>
              </a:rPr>
              <a:t>COVID-19 Intervention Timeline in Canada</a:t>
            </a:r>
          </a:p>
          <a:p>
            <a:r>
              <a:rPr lang="en-US" dirty="0">
                <a:hlinkClick r:id="rId7"/>
              </a:rPr>
              <a:t>https://www.cihi.ca/en/covid-19-intervention-timeline-in-canada</a:t>
            </a:r>
            <a:endParaRPr lang="en-US" dirty="0"/>
          </a:p>
          <a:p>
            <a:endParaRPr lang="en-US" dirty="0"/>
          </a:p>
          <a:p>
            <a:pPr algn="l"/>
            <a:r>
              <a:rPr lang="en-AU" b="0" i="0" dirty="0">
                <a:solidFill>
                  <a:srgbClr val="2E3133"/>
                </a:solidFill>
                <a:effectLst/>
                <a:latin typeface="FacebookEmoji"/>
              </a:rPr>
              <a:t>COVID-19 resources</a:t>
            </a:r>
            <a:endParaRPr lang="en-US" dirty="0">
              <a:hlinkClick r:id="rId8"/>
            </a:endParaRPr>
          </a:p>
          <a:p>
            <a:r>
              <a:rPr lang="en-US" dirty="0">
                <a:hlinkClick r:id="rId8"/>
              </a:rPr>
              <a:t>https://www.cihi.ca/en/covid-19-resources</a:t>
            </a:r>
            <a:endParaRPr lang="en-US" dirty="0"/>
          </a:p>
          <a:p>
            <a:endParaRPr lang="en-US" dirty="0"/>
          </a:p>
        </p:txBody>
      </p:sp>
    </p:spTree>
    <p:extLst>
      <p:ext uri="{BB962C8B-B14F-4D97-AF65-F5344CB8AC3E}">
        <p14:creationId xmlns:p14="http://schemas.microsoft.com/office/powerpoint/2010/main" val="3894478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C632D588-99E6-4515-B608-961AC329D102}"/>
              </a:ext>
            </a:extLst>
          </p:cNvPr>
          <p:cNvSpPr txBox="1">
            <a:spLocks/>
          </p:cNvSpPr>
          <p:nvPr/>
        </p:nvSpPr>
        <p:spPr>
          <a:xfrm>
            <a:off x="267335" y="241300"/>
            <a:ext cx="7368376" cy="4826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a:solidFill>
                  <a:srgbClr val="9BA8B7"/>
                </a:solidFill>
              </a:rPr>
              <a:t>Appendix | </a:t>
            </a:r>
            <a:r>
              <a:rPr lang="en-AU" sz="2400" b="1">
                <a:solidFill>
                  <a:schemeClr val="tx1"/>
                </a:solidFill>
              </a:rPr>
              <a:t>References and Data Sources</a:t>
            </a:r>
            <a:endParaRPr lang="en-AU" sz="2400" b="1" dirty="0">
              <a:solidFill>
                <a:schemeClr val="tx1"/>
              </a:solidFill>
            </a:endParaRPr>
          </a:p>
        </p:txBody>
      </p:sp>
      <p:sp>
        <p:nvSpPr>
          <p:cNvPr id="4" name="TextBox 3">
            <a:extLst>
              <a:ext uri="{FF2B5EF4-FFF2-40B4-BE49-F238E27FC236}">
                <a16:creationId xmlns:a16="http://schemas.microsoft.com/office/drawing/2014/main" id="{F4FA51A6-BADB-B54F-B2E6-299884CF8687}"/>
              </a:ext>
            </a:extLst>
          </p:cNvPr>
          <p:cNvSpPr txBox="1"/>
          <p:nvPr/>
        </p:nvSpPr>
        <p:spPr>
          <a:xfrm>
            <a:off x="489397" y="1056068"/>
            <a:ext cx="10869769" cy="5632311"/>
          </a:xfrm>
          <a:prstGeom prst="rect">
            <a:avLst/>
          </a:prstGeom>
          <a:noFill/>
        </p:spPr>
        <p:txBody>
          <a:bodyPr wrap="square" rtlCol="0">
            <a:spAutoFit/>
          </a:bodyPr>
          <a:lstStyle/>
          <a:p>
            <a:pPr algn="l"/>
            <a:r>
              <a:rPr lang="en-AU" i="0" dirty="0">
                <a:solidFill>
                  <a:srgbClr val="333333"/>
                </a:solidFill>
                <a:effectLst/>
                <a:latin typeface="FacebookEmoji"/>
              </a:rPr>
              <a:t>COVID-19 vaccination in Canada</a:t>
            </a:r>
            <a:endParaRPr lang="en-US" i="0" dirty="0">
              <a:solidFill>
                <a:srgbClr val="333333"/>
              </a:solidFill>
              <a:effectLst/>
              <a:latin typeface="FacebookEmoji"/>
            </a:endParaRPr>
          </a:p>
          <a:p>
            <a:pPr algn="l"/>
            <a:r>
              <a:rPr lang="en-AU" i="0" dirty="0">
                <a:solidFill>
                  <a:srgbClr val="333333"/>
                </a:solidFill>
                <a:effectLst/>
                <a:latin typeface="FacebookEmoji"/>
                <a:hlinkClick r:id="rId3"/>
              </a:rPr>
              <a:t>https://health-infobase.canada.ca/covid-19/vaccination-coverage/</a:t>
            </a:r>
            <a:r>
              <a:rPr lang="en-US" dirty="0">
                <a:solidFill>
                  <a:srgbClr val="333333"/>
                </a:solidFill>
                <a:latin typeface="FacebookEmoji"/>
              </a:rPr>
              <a:t> </a:t>
            </a:r>
          </a:p>
          <a:p>
            <a:pPr algn="l"/>
            <a:endParaRPr lang="en-US" i="0" dirty="0">
              <a:solidFill>
                <a:srgbClr val="333333"/>
              </a:solidFill>
              <a:effectLst/>
              <a:latin typeface="FacebookEmoji"/>
            </a:endParaRPr>
          </a:p>
          <a:p>
            <a:pPr algn="l"/>
            <a:r>
              <a:rPr lang="en-US" dirty="0">
                <a:solidFill>
                  <a:srgbClr val="333333"/>
                </a:solidFill>
                <a:latin typeface="FacebookEmoji"/>
              </a:rPr>
              <a:t>UK Historical International Student Data</a:t>
            </a:r>
          </a:p>
          <a:p>
            <a:pPr algn="l"/>
            <a:r>
              <a:rPr lang="en-AU" i="0" dirty="0">
                <a:solidFill>
                  <a:srgbClr val="333333"/>
                </a:solidFill>
                <a:effectLst/>
                <a:latin typeface="FacebookEmoji"/>
                <a:hlinkClick r:id="rId4"/>
              </a:rPr>
              <a:t>https://www.ukcisa.org.uk/Research--Policy/Statistics/International-student-statistics-UK-higher-education</a:t>
            </a:r>
            <a:endParaRPr lang="en-US" i="0" dirty="0">
              <a:solidFill>
                <a:srgbClr val="333333"/>
              </a:solidFill>
              <a:effectLst/>
              <a:latin typeface="FacebookEmoji"/>
            </a:endParaRPr>
          </a:p>
          <a:p>
            <a:pPr algn="l"/>
            <a:endParaRPr lang="en-AU" i="0" dirty="0">
              <a:solidFill>
                <a:srgbClr val="333333"/>
              </a:solidFill>
              <a:effectLst/>
              <a:latin typeface="FacebookEmoji"/>
            </a:endParaRPr>
          </a:p>
          <a:p>
            <a:pPr algn="l"/>
            <a:r>
              <a:rPr lang="en-AU" dirty="0">
                <a:solidFill>
                  <a:srgbClr val="333333"/>
                </a:solidFill>
                <a:latin typeface="FacebookEmoji"/>
              </a:rPr>
              <a:t>UK International Student Breakdown</a:t>
            </a:r>
          </a:p>
          <a:p>
            <a:pPr algn="l"/>
            <a:r>
              <a:rPr lang="en-AU" dirty="0">
                <a:solidFill>
                  <a:srgbClr val="333333"/>
                </a:solidFill>
                <a:latin typeface="FacebookEmoji"/>
                <a:hlinkClick r:id="rId5"/>
              </a:rPr>
              <a:t>https://www.hesa.ac.uk/news/27-01-2021/sb258-higher-education-student-statistics</a:t>
            </a:r>
            <a:endParaRPr lang="en-AU" dirty="0">
              <a:solidFill>
                <a:srgbClr val="333333"/>
              </a:solidFill>
              <a:latin typeface="FacebookEmoji"/>
            </a:endParaRPr>
          </a:p>
          <a:p>
            <a:pPr algn="l"/>
            <a:endParaRPr lang="en-AU" dirty="0">
              <a:solidFill>
                <a:srgbClr val="333333"/>
              </a:solidFill>
              <a:latin typeface="FacebookEmoji"/>
            </a:endParaRPr>
          </a:p>
          <a:p>
            <a:pPr algn="l"/>
            <a:r>
              <a:rPr lang="en-AU" dirty="0">
                <a:solidFill>
                  <a:srgbClr val="333333"/>
                </a:solidFill>
                <a:latin typeface="FacebookEmoji"/>
                <a:hlinkClick r:id="rId6"/>
              </a:rPr>
              <a:t>https://www.hesa.ac.uk/news/27-01-2021/sb258-higher-education-student-statistics/numbers</a:t>
            </a:r>
            <a:endParaRPr lang="en-AU" dirty="0">
              <a:solidFill>
                <a:srgbClr val="333333"/>
              </a:solidFill>
              <a:latin typeface="FacebookEmoji"/>
            </a:endParaRPr>
          </a:p>
          <a:p>
            <a:pPr algn="l"/>
            <a:endParaRPr lang="en-AU" dirty="0">
              <a:solidFill>
                <a:srgbClr val="333333"/>
              </a:solidFill>
              <a:latin typeface="FacebookEmoji"/>
            </a:endParaRPr>
          </a:p>
          <a:p>
            <a:pPr algn="l"/>
            <a:r>
              <a:rPr lang="en-AU" dirty="0">
                <a:solidFill>
                  <a:srgbClr val="333333"/>
                </a:solidFill>
                <a:latin typeface="FacebookEmoji"/>
                <a:hlinkClick r:id="rId7"/>
              </a:rPr>
              <a:t>https://www.hesa.ac.uk/news/27-01-2021/sb258-higher-education-student-statistics/location</a:t>
            </a:r>
            <a:endParaRPr lang="en-AU" dirty="0">
              <a:solidFill>
                <a:srgbClr val="333333"/>
              </a:solidFill>
              <a:latin typeface="FacebookEmoji"/>
            </a:endParaRPr>
          </a:p>
          <a:p>
            <a:pPr algn="l"/>
            <a:endParaRPr lang="en-AU" dirty="0">
              <a:solidFill>
                <a:srgbClr val="333333"/>
              </a:solidFill>
              <a:latin typeface="FacebookEmoji"/>
            </a:endParaRPr>
          </a:p>
          <a:p>
            <a:pPr algn="l"/>
            <a:r>
              <a:rPr lang="en-AU" dirty="0">
                <a:solidFill>
                  <a:srgbClr val="333333"/>
                </a:solidFill>
                <a:latin typeface="FacebookEmoji"/>
              </a:rPr>
              <a:t>UK Covid19 response</a:t>
            </a:r>
          </a:p>
          <a:p>
            <a:pPr algn="l"/>
            <a:endParaRPr lang="en-AU" dirty="0">
              <a:solidFill>
                <a:srgbClr val="333333"/>
              </a:solidFill>
              <a:latin typeface="FacebookEmoji"/>
            </a:endParaRPr>
          </a:p>
          <a:p>
            <a:pPr algn="l"/>
            <a:r>
              <a:rPr lang="en-AU" dirty="0">
                <a:solidFill>
                  <a:srgbClr val="333333"/>
                </a:solidFill>
                <a:latin typeface="FacebookEmoji"/>
                <a:hlinkClick r:id="rId8"/>
              </a:rPr>
              <a:t>https://study-uk.britishcouncil.org/moving-uk/coronavirus</a:t>
            </a:r>
            <a:endParaRPr lang="en-AU" dirty="0">
              <a:solidFill>
                <a:srgbClr val="333333"/>
              </a:solidFill>
              <a:latin typeface="FacebookEmoji"/>
            </a:endParaRPr>
          </a:p>
          <a:p>
            <a:pPr algn="l"/>
            <a:endParaRPr lang="en-AU" dirty="0">
              <a:solidFill>
                <a:srgbClr val="333333"/>
              </a:solidFill>
              <a:latin typeface="FacebookEmoji"/>
            </a:endParaRPr>
          </a:p>
          <a:p>
            <a:pPr algn="l"/>
            <a:r>
              <a:rPr lang="en-AU" dirty="0">
                <a:solidFill>
                  <a:srgbClr val="333333"/>
                </a:solidFill>
                <a:latin typeface="FacebookEmoji"/>
                <a:hlinkClick r:id="rId9"/>
              </a:rPr>
              <a:t>https://www.universityworldnews.com/post.php?story=20210910141029864</a:t>
            </a:r>
            <a:endParaRPr lang="en-AU" dirty="0">
              <a:solidFill>
                <a:srgbClr val="333333"/>
              </a:solidFill>
              <a:latin typeface="FacebookEmoji"/>
            </a:endParaRPr>
          </a:p>
          <a:p>
            <a:pPr algn="l"/>
            <a:endParaRPr lang="en-AU" dirty="0">
              <a:solidFill>
                <a:srgbClr val="333333"/>
              </a:solidFill>
              <a:latin typeface="FacebookEmoji"/>
            </a:endParaRPr>
          </a:p>
          <a:p>
            <a:pPr algn="l"/>
            <a:endParaRPr lang="en-AU" i="0" dirty="0">
              <a:solidFill>
                <a:srgbClr val="333333"/>
              </a:solidFill>
              <a:effectLst/>
              <a:latin typeface="FacebookEmoji"/>
            </a:endParaRPr>
          </a:p>
        </p:txBody>
      </p:sp>
    </p:spTree>
    <p:extLst>
      <p:ext uri="{BB962C8B-B14F-4D97-AF65-F5344CB8AC3E}">
        <p14:creationId xmlns:p14="http://schemas.microsoft.com/office/powerpoint/2010/main" val="599710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C632D588-99E6-4515-B608-961AC329D102}"/>
              </a:ext>
            </a:extLst>
          </p:cNvPr>
          <p:cNvSpPr txBox="1">
            <a:spLocks/>
          </p:cNvSpPr>
          <p:nvPr/>
        </p:nvSpPr>
        <p:spPr>
          <a:xfrm>
            <a:off x="267335" y="241300"/>
            <a:ext cx="7368376" cy="4826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Appendix | </a:t>
            </a:r>
            <a:r>
              <a:rPr lang="en-AU" sz="2400" b="1" dirty="0">
                <a:solidFill>
                  <a:schemeClr val="tx1"/>
                </a:solidFill>
              </a:rPr>
              <a:t>Additional information – Excel Model</a:t>
            </a:r>
          </a:p>
        </p:txBody>
      </p:sp>
      <p:pic>
        <p:nvPicPr>
          <p:cNvPr id="4" name="Picture 3">
            <a:extLst>
              <a:ext uri="{FF2B5EF4-FFF2-40B4-BE49-F238E27FC236}">
                <a16:creationId xmlns:a16="http://schemas.microsoft.com/office/drawing/2014/main" id="{3B7B303F-400C-4FC2-AF98-5164119E574B}"/>
              </a:ext>
            </a:extLst>
          </p:cNvPr>
          <p:cNvPicPr>
            <a:picLocks noChangeAspect="1"/>
          </p:cNvPicPr>
          <p:nvPr/>
        </p:nvPicPr>
        <p:blipFill>
          <a:blip r:embed="rId2"/>
          <a:stretch>
            <a:fillRect/>
          </a:stretch>
        </p:blipFill>
        <p:spPr>
          <a:xfrm>
            <a:off x="344129" y="884084"/>
            <a:ext cx="10155308" cy="5159364"/>
          </a:xfrm>
          <a:prstGeom prst="rect">
            <a:avLst/>
          </a:prstGeom>
        </p:spPr>
      </p:pic>
    </p:spTree>
    <p:extLst>
      <p:ext uri="{BB962C8B-B14F-4D97-AF65-F5344CB8AC3E}">
        <p14:creationId xmlns:p14="http://schemas.microsoft.com/office/powerpoint/2010/main" val="1379259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9EBBD25-E888-45AB-8A78-5A24ED1F4988}"/>
              </a:ext>
            </a:extLst>
          </p:cNvPr>
          <p:cNvSpPr txBox="1">
            <a:spLocks/>
          </p:cNvSpPr>
          <p:nvPr/>
        </p:nvSpPr>
        <p:spPr>
          <a:xfrm>
            <a:off x="267334" y="241300"/>
            <a:ext cx="8020017" cy="58461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Beyond 2021| </a:t>
            </a:r>
            <a:r>
              <a:rPr lang="en-AU" sz="2400" b="1" dirty="0">
                <a:solidFill>
                  <a:schemeClr val="tx1"/>
                </a:solidFill>
              </a:rPr>
              <a:t>Top exporting Countries of IS to Australia</a:t>
            </a:r>
          </a:p>
        </p:txBody>
      </p:sp>
      <p:sp>
        <p:nvSpPr>
          <p:cNvPr id="3" name="TextBox 2">
            <a:extLst>
              <a:ext uri="{FF2B5EF4-FFF2-40B4-BE49-F238E27FC236}">
                <a16:creationId xmlns:a16="http://schemas.microsoft.com/office/drawing/2014/main" id="{99E1144B-2422-4C41-9999-28F53BF5DCD9}"/>
              </a:ext>
            </a:extLst>
          </p:cNvPr>
          <p:cNvSpPr txBox="1"/>
          <p:nvPr/>
        </p:nvSpPr>
        <p:spPr>
          <a:xfrm>
            <a:off x="457834" y="825910"/>
            <a:ext cx="6104891" cy="4801314"/>
          </a:xfrm>
          <a:prstGeom prst="rect">
            <a:avLst/>
          </a:prstGeom>
          <a:noFill/>
        </p:spPr>
        <p:txBody>
          <a:bodyPr wrap="square" rtlCol="0">
            <a:spAutoFit/>
          </a:bodyPr>
          <a:lstStyle/>
          <a:p>
            <a:r>
              <a:rPr lang="en-AU" dirty="0"/>
              <a:t>Australia’s IS market recovery Scenario analysis </a:t>
            </a:r>
            <a:r>
              <a:rPr lang="en-AU" i="1" dirty="0"/>
              <a:t>based on vaccinated students from top 6 export countries returning</a:t>
            </a:r>
          </a:p>
          <a:p>
            <a:endParaRPr lang="en-AU" dirty="0"/>
          </a:p>
          <a:p>
            <a:r>
              <a:rPr lang="en-AU" dirty="0"/>
              <a:t>Scenarios Run:</a:t>
            </a:r>
          </a:p>
          <a:p>
            <a:pPr marL="285750" indent="-285750">
              <a:buFont typeface="Arial" panose="020B0604020202020204" pitchFamily="34" charset="0"/>
              <a:buChar char="•"/>
            </a:pPr>
            <a:r>
              <a:rPr lang="en-AU" i="1" dirty="0"/>
              <a:t>100% Market Share Recovery </a:t>
            </a:r>
          </a:p>
          <a:p>
            <a:pPr marL="285750" indent="-285750">
              <a:buFont typeface="Arial" panose="020B0604020202020204" pitchFamily="34" charset="0"/>
              <a:buChar char="•"/>
            </a:pPr>
            <a:r>
              <a:rPr lang="en-AU" i="1" dirty="0"/>
              <a:t>50% Market Share Recovery</a:t>
            </a:r>
          </a:p>
          <a:p>
            <a:pPr marL="285750" indent="-285750">
              <a:buFont typeface="Arial" panose="020B0604020202020204" pitchFamily="34" charset="0"/>
              <a:buChar char="•"/>
            </a:pPr>
            <a:r>
              <a:rPr lang="en-AU" i="1" dirty="0"/>
              <a:t>25% Market Share Recovery</a:t>
            </a:r>
          </a:p>
          <a:p>
            <a:pPr marL="285750" indent="-285750">
              <a:buFont typeface="Arial" panose="020B0604020202020204" pitchFamily="34" charset="0"/>
              <a:buChar char="•"/>
            </a:pPr>
            <a:r>
              <a:rPr lang="en-AU" i="1" dirty="0"/>
              <a:t>10% Market Share Recovery</a:t>
            </a:r>
          </a:p>
          <a:p>
            <a:pPr marL="285750" indent="-285750">
              <a:buFont typeface="Arial" panose="020B0604020202020204" pitchFamily="34" charset="0"/>
              <a:buChar char="•"/>
            </a:pPr>
            <a:r>
              <a:rPr lang="en-AU" i="1" dirty="0"/>
              <a:t>5% Market Share Recovery</a:t>
            </a:r>
          </a:p>
          <a:p>
            <a:endParaRPr lang="en-AU" dirty="0"/>
          </a:p>
          <a:p>
            <a:r>
              <a:rPr lang="en-AU" dirty="0"/>
              <a:t>We are assuming visas will be granted to those persons double vaccinated with a federally approved COVID19 vaccine.</a:t>
            </a:r>
          </a:p>
          <a:p>
            <a:endParaRPr lang="en-AU" dirty="0"/>
          </a:p>
          <a:p>
            <a:r>
              <a:rPr lang="en-AU" dirty="0"/>
              <a:t>Weights change according to vaccination rates of origin country.</a:t>
            </a:r>
          </a:p>
          <a:p>
            <a:endParaRPr lang="en-AU" dirty="0"/>
          </a:p>
        </p:txBody>
      </p:sp>
      <p:sp>
        <p:nvSpPr>
          <p:cNvPr id="4" name="Rectangle 3">
            <a:extLst>
              <a:ext uri="{FF2B5EF4-FFF2-40B4-BE49-F238E27FC236}">
                <a16:creationId xmlns:a16="http://schemas.microsoft.com/office/drawing/2014/main" id="{B7008C15-3D90-4A50-831B-988473BA7661}"/>
              </a:ext>
            </a:extLst>
          </p:cNvPr>
          <p:cNvSpPr/>
          <p:nvPr/>
        </p:nvSpPr>
        <p:spPr>
          <a:xfrm>
            <a:off x="6889595" y="1512067"/>
            <a:ext cx="5075664" cy="3650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TextBox 5">
            <a:extLst>
              <a:ext uri="{FF2B5EF4-FFF2-40B4-BE49-F238E27FC236}">
                <a16:creationId xmlns:a16="http://schemas.microsoft.com/office/drawing/2014/main" id="{901691F3-E96C-4954-88B2-E621BAA9D9E2}"/>
              </a:ext>
            </a:extLst>
          </p:cNvPr>
          <p:cNvSpPr txBox="1"/>
          <p:nvPr/>
        </p:nvSpPr>
        <p:spPr>
          <a:xfrm>
            <a:off x="7081024" y="1694985"/>
            <a:ext cx="4382430" cy="369332"/>
          </a:xfrm>
          <a:prstGeom prst="rect">
            <a:avLst/>
          </a:prstGeom>
          <a:noFill/>
        </p:spPr>
        <p:txBody>
          <a:bodyPr wrap="square" rtlCol="0">
            <a:spAutoFit/>
          </a:bodyPr>
          <a:lstStyle/>
          <a:p>
            <a:r>
              <a:rPr lang="en-AU" dirty="0">
                <a:solidFill>
                  <a:schemeClr val="bg1"/>
                </a:solidFill>
              </a:rPr>
              <a:t>Scenario analysis example from Excel</a:t>
            </a:r>
          </a:p>
        </p:txBody>
      </p:sp>
      <p:graphicFrame>
        <p:nvGraphicFramePr>
          <p:cNvPr id="7" name="Table 6">
            <a:extLst>
              <a:ext uri="{FF2B5EF4-FFF2-40B4-BE49-F238E27FC236}">
                <a16:creationId xmlns:a16="http://schemas.microsoft.com/office/drawing/2014/main" id="{0532747A-7D64-40A5-9462-709754A2FC8A}"/>
              </a:ext>
            </a:extLst>
          </p:cNvPr>
          <p:cNvGraphicFramePr>
            <a:graphicFrameLocks noGrp="1"/>
          </p:cNvGraphicFramePr>
          <p:nvPr>
            <p:extLst>
              <p:ext uri="{D42A27DB-BD31-4B8C-83A1-F6EECF244321}">
                <p14:modId xmlns:p14="http://schemas.microsoft.com/office/powerpoint/2010/main" val="2342734735"/>
              </p:ext>
            </p:extLst>
          </p:nvPr>
        </p:nvGraphicFramePr>
        <p:xfrm>
          <a:off x="7140238" y="2247235"/>
          <a:ext cx="4526596" cy="2669449"/>
        </p:xfrm>
        <a:graphic>
          <a:graphicData uri="http://schemas.openxmlformats.org/drawingml/2006/table">
            <a:tbl>
              <a:tblPr firstRow="1">
                <a:tableStyleId>{793D81CF-94F2-401A-BA57-92F5A7B2D0C5}</a:tableStyleId>
              </a:tblPr>
              <a:tblGrid>
                <a:gridCol w="1155280">
                  <a:extLst>
                    <a:ext uri="{9D8B030D-6E8A-4147-A177-3AD203B41FA5}">
                      <a16:colId xmlns:a16="http://schemas.microsoft.com/office/drawing/2014/main" val="3276820394"/>
                    </a:ext>
                  </a:extLst>
                </a:gridCol>
                <a:gridCol w="472614">
                  <a:extLst>
                    <a:ext uri="{9D8B030D-6E8A-4147-A177-3AD203B41FA5}">
                      <a16:colId xmlns:a16="http://schemas.microsoft.com/office/drawing/2014/main" val="2177716387"/>
                    </a:ext>
                  </a:extLst>
                </a:gridCol>
                <a:gridCol w="966234">
                  <a:extLst>
                    <a:ext uri="{9D8B030D-6E8A-4147-A177-3AD203B41FA5}">
                      <a16:colId xmlns:a16="http://schemas.microsoft.com/office/drawing/2014/main" val="1400818135"/>
                    </a:ext>
                  </a:extLst>
                </a:gridCol>
                <a:gridCol w="966234">
                  <a:extLst>
                    <a:ext uri="{9D8B030D-6E8A-4147-A177-3AD203B41FA5}">
                      <a16:colId xmlns:a16="http://schemas.microsoft.com/office/drawing/2014/main" val="3654709211"/>
                    </a:ext>
                  </a:extLst>
                </a:gridCol>
                <a:gridCol w="966234">
                  <a:extLst>
                    <a:ext uri="{9D8B030D-6E8A-4147-A177-3AD203B41FA5}">
                      <a16:colId xmlns:a16="http://schemas.microsoft.com/office/drawing/2014/main" val="2858446348"/>
                    </a:ext>
                  </a:extLst>
                </a:gridCol>
              </a:tblGrid>
              <a:tr h="227218">
                <a:tc gridSpan="5">
                  <a:txBody>
                    <a:bodyPr/>
                    <a:lstStyle/>
                    <a:p>
                      <a:pPr algn="l" fontAlgn="b"/>
                      <a:r>
                        <a:rPr lang="en-AU" sz="1200" u="none" strike="noStrike">
                          <a:effectLst/>
                        </a:rPr>
                        <a:t>Scenario Summary - Chinese IS Market Share Recovery </a:t>
                      </a:r>
                      <a:endParaRPr lang="en-AU" sz="1200" b="1" i="0" u="none" strike="noStrike">
                        <a:solidFill>
                          <a:srgbClr val="FFFFFF"/>
                        </a:solidFill>
                        <a:effectLst/>
                        <a:latin typeface="Calibri" panose="020F0502020204030204" pitchFamily="34" charset="0"/>
                      </a:endParaRPr>
                    </a:p>
                  </a:txBody>
                  <a:tcPr marL="6350" marR="6350" marT="6350" marB="0" anchor="b"/>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586106146"/>
                  </a:ext>
                </a:extLst>
              </a:tr>
              <a:tr h="227218">
                <a:tc>
                  <a:txBody>
                    <a:bodyPr/>
                    <a:lstStyle/>
                    <a:p>
                      <a:pPr algn="l" fontAlgn="b"/>
                      <a:r>
                        <a:rPr lang="en-AU" sz="1200" u="none" strike="noStrike">
                          <a:effectLst/>
                        </a:rPr>
                        <a:t> </a:t>
                      </a:r>
                      <a:endParaRPr lang="en-AU" sz="1200" b="1" i="0" u="none" strike="noStrike">
                        <a:solidFill>
                          <a:srgbClr val="FFFFFF"/>
                        </a:solidFill>
                        <a:effectLst/>
                        <a:latin typeface="Calibri" panose="020F0502020204030204" pitchFamily="34" charset="0"/>
                      </a:endParaRPr>
                    </a:p>
                  </a:txBody>
                  <a:tcPr marL="6350" marR="6350" marT="6350" marB="0" anchor="b"/>
                </a:tc>
                <a:tc>
                  <a:txBody>
                    <a:bodyPr/>
                    <a:lstStyle/>
                    <a:p>
                      <a:pPr algn="l" fontAlgn="b"/>
                      <a:r>
                        <a:rPr lang="en-AU" sz="1200" u="none" strike="noStrike">
                          <a:effectLst/>
                        </a:rPr>
                        <a:t> </a:t>
                      </a:r>
                      <a:endParaRPr lang="en-AU" sz="1200" b="1" i="0" u="none" strike="noStrike">
                        <a:solidFill>
                          <a:srgbClr val="FFFFFF"/>
                        </a:solidFill>
                        <a:effectLst/>
                        <a:latin typeface="Calibri" panose="020F0502020204030204" pitchFamily="34" charset="0"/>
                      </a:endParaRPr>
                    </a:p>
                  </a:txBody>
                  <a:tcPr marL="6350" marR="6350" marT="6350" marB="0" anchor="b"/>
                </a:tc>
                <a:tc>
                  <a:txBody>
                    <a:bodyPr/>
                    <a:lstStyle/>
                    <a:p>
                      <a:pPr algn="r" fontAlgn="b"/>
                      <a:r>
                        <a:rPr lang="en-AU" sz="1000" u="none" strike="noStrike">
                          <a:effectLst/>
                        </a:rPr>
                        <a:t>Current Values:</a:t>
                      </a:r>
                      <a:endParaRPr lang="en-AU" sz="1000" b="0" i="0" u="none" strike="noStrike">
                        <a:solidFill>
                          <a:srgbClr val="FFFFFF"/>
                        </a:solidFill>
                        <a:effectLst/>
                        <a:latin typeface="Calibri" panose="020F0502020204030204" pitchFamily="34" charset="0"/>
                      </a:endParaRPr>
                    </a:p>
                  </a:txBody>
                  <a:tcPr marL="6350" marR="6350" marT="6350" marB="0" anchor="b"/>
                </a:tc>
                <a:tc>
                  <a:txBody>
                    <a:bodyPr/>
                    <a:lstStyle/>
                    <a:p>
                      <a:pPr algn="r" fontAlgn="b"/>
                      <a:r>
                        <a:rPr lang="en-AU" sz="1000" u="none" strike="noStrike" dirty="0">
                          <a:effectLst/>
                        </a:rPr>
                        <a:t>50% Rate</a:t>
                      </a:r>
                      <a:endParaRPr lang="en-AU" sz="1000" b="0" i="0" u="none" strike="noStrike" dirty="0">
                        <a:solidFill>
                          <a:srgbClr val="FFFFFF"/>
                        </a:solidFill>
                        <a:effectLst/>
                        <a:latin typeface="Calibri" panose="020F0502020204030204" pitchFamily="34" charset="0"/>
                      </a:endParaRPr>
                    </a:p>
                  </a:txBody>
                  <a:tcPr marL="6350" marR="6350" marT="6350" marB="0" anchor="b"/>
                </a:tc>
                <a:tc>
                  <a:txBody>
                    <a:bodyPr/>
                    <a:lstStyle/>
                    <a:p>
                      <a:pPr algn="r" fontAlgn="b"/>
                      <a:r>
                        <a:rPr lang="en-AU" sz="1000" u="none" strike="noStrike" dirty="0">
                          <a:effectLst/>
                        </a:rPr>
                        <a:t>25% Rate</a:t>
                      </a:r>
                      <a:endParaRPr lang="en-AU" sz="1000" b="0" i="0" u="none" strike="noStrike" dirty="0">
                        <a:solidFill>
                          <a:srgbClr val="FFFFFF"/>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80777021"/>
                  </a:ext>
                </a:extLst>
              </a:tr>
              <a:tr h="212559">
                <a:tc>
                  <a:txBody>
                    <a:bodyPr/>
                    <a:lstStyle/>
                    <a:p>
                      <a:pPr algn="l" fontAlgn="b"/>
                      <a:r>
                        <a:rPr lang="en-AU" sz="1100" u="none" strike="noStrike">
                          <a:effectLst/>
                        </a:rPr>
                        <a:t>Changing Cells:</a:t>
                      </a:r>
                      <a:endParaRPr lang="en-AU" sz="1100" b="1" i="0" u="none" strike="noStrike">
                        <a:solidFill>
                          <a:srgbClr val="00008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 </a:t>
                      </a:r>
                      <a:endParaRPr lang="en-AU" sz="1100" b="1" i="0" u="none" strike="noStrike">
                        <a:solidFill>
                          <a:srgbClr val="00008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 </a:t>
                      </a:r>
                      <a:endParaRPr lang="en-AU"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 </a:t>
                      </a:r>
                      <a:endParaRPr lang="en-AU"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 </a:t>
                      </a:r>
                      <a:endParaRPr lang="en-AU"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2107287"/>
                  </a:ext>
                </a:extLst>
              </a:tr>
              <a:tr h="212559">
                <a:tc>
                  <a:txBody>
                    <a:bodyPr/>
                    <a:lstStyle/>
                    <a:p>
                      <a:pPr algn="l" fontAlgn="b"/>
                      <a:r>
                        <a:rPr lang="en-AU" sz="1100" u="none" strike="noStrike">
                          <a:effectLst/>
                        </a:rPr>
                        <a:t>Recovery rate</a:t>
                      </a:r>
                      <a:endParaRPr lang="en-AU"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$B$14</a:t>
                      </a:r>
                      <a:endParaRPr lang="en-AU"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AU" sz="1100" u="none" strike="noStrike">
                          <a:effectLst/>
                        </a:rPr>
                        <a:t>100%</a:t>
                      </a:r>
                      <a:endParaRPr lang="en-AU"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AU" sz="1100" u="none" strike="noStrike">
                          <a:effectLst/>
                        </a:rPr>
                        <a:t>50%</a:t>
                      </a:r>
                      <a:endParaRPr lang="en-AU"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AU" sz="1100" u="none" strike="noStrike">
                          <a:effectLst/>
                        </a:rPr>
                        <a:t>25%</a:t>
                      </a:r>
                      <a:endParaRPr lang="en-AU"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79584177"/>
                  </a:ext>
                </a:extLst>
              </a:tr>
              <a:tr h="212559">
                <a:tc>
                  <a:txBody>
                    <a:bodyPr/>
                    <a:lstStyle/>
                    <a:p>
                      <a:pPr algn="l" fontAlgn="b"/>
                      <a:r>
                        <a:rPr lang="en-AU" sz="1100" u="none" strike="noStrike">
                          <a:effectLst/>
                        </a:rPr>
                        <a:t>Result Cells:</a:t>
                      </a:r>
                      <a:endParaRPr lang="en-AU" sz="1100" b="1" i="0" u="none" strike="noStrike">
                        <a:solidFill>
                          <a:srgbClr val="00008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 </a:t>
                      </a:r>
                      <a:endParaRPr lang="en-AU" sz="1100" b="1" i="0" u="none" strike="noStrike">
                        <a:solidFill>
                          <a:srgbClr val="00008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 </a:t>
                      </a:r>
                      <a:endParaRPr lang="en-AU"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 </a:t>
                      </a:r>
                      <a:endParaRPr lang="en-AU"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 </a:t>
                      </a:r>
                      <a:endParaRPr lang="en-AU"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18417617"/>
                  </a:ext>
                </a:extLst>
              </a:tr>
              <a:tr h="394334">
                <a:tc>
                  <a:txBody>
                    <a:bodyPr/>
                    <a:lstStyle/>
                    <a:p>
                      <a:pPr algn="l" fontAlgn="b"/>
                      <a:r>
                        <a:rPr lang="en-AU" sz="1100" u="none" strike="noStrike">
                          <a:effectLst/>
                        </a:rPr>
                        <a:t>2022</a:t>
                      </a:r>
                      <a:endParaRPr lang="en-AU"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$D$10</a:t>
                      </a:r>
                      <a:endParaRPr lang="en-AU"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AU" sz="1100" u="none" strike="noStrike" dirty="0">
                          <a:effectLst/>
                        </a:rPr>
                        <a:t>             34,465 </a:t>
                      </a:r>
                      <a:endParaRPr lang="en-AU"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             17,233 </a:t>
                      </a:r>
                      <a:endParaRPr lang="en-AU"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               8,616 </a:t>
                      </a:r>
                      <a:endParaRPr lang="en-AU"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06950836"/>
                  </a:ext>
                </a:extLst>
              </a:tr>
              <a:tr h="394334">
                <a:tc>
                  <a:txBody>
                    <a:bodyPr/>
                    <a:lstStyle/>
                    <a:p>
                      <a:pPr algn="l" fontAlgn="b"/>
                      <a:r>
                        <a:rPr lang="en-AU" sz="1100" u="none" strike="noStrike">
                          <a:effectLst/>
                        </a:rPr>
                        <a:t>2023</a:t>
                      </a:r>
                      <a:endParaRPr lang="en-AU"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$D$11</a:t>
                      </a:r>
                      <a:endParaRPr lang="en-AU"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             44,432 </a:t>
                      </a:r>
                      <a:endParaRPr lang="en-AU"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             22,216 </a:t>
                      </a:r>
                      <a:endParaRPr lang="en-AU"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             11,108 </a:t>
                      </a:r>
                      <a:endParaRPr lang="en-AU"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01723412"/>
                  </a:ext>
                </a:extLst>
              </a:tr>
              <a:tr h="394334">
                <a:tc>
                  <a:txBody>
                    <a:bodyPr/>
                    <a:lstStyle/>
                    <a:p>
                      <a:pPr algn="l" fontAlgn="b"/>
                      <a:r>
                        <a:rPr lang="en-AU" sz="1100" u="none" strike="noStrike">
                          <a:effectLst/>
                        </a:rPr>
                        <a:t>2024</a:t>
                      </a:r>
                      <a:endParaRPr lang="en-AU"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$D$12</a:t>
                      </a:r>
                      <a:endParaRPr lang="en-AU"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             47,573 </a:t>
                      </a:r>
                      <a:endParaRPr lang="en-AU"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             23,787 </a:t>
                      </a:r>
                      <a:endParaRPr lang="en-AU"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             11,893 </a:t>
                      </a:r>
                      <a:endParaRPr lang="en-AU"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98517126"/>
                  </a:ext>
                </a:extLst>
              </a:tr>
              <a:tr h="394334">
                <a:tc>
                  <a:txBody>
                    <a:bodyPr/>
                    <a:lstStyle/>
                    <a:p>
                      <a:pPr algn="l" fontAlgn="b"/>
                      <a:r>
                        <a:rPr lang="en-AU" sz="1100" u="none" strike="noStrike">
                          <a:effectLst/>
                        </a:rPr>
                        <a:t>2025</a:t>
                      </a:r>
                      <a:endParaRPr lang="en-AU"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$D$13</a:t>
                      </a:r>
                      <a:endParaRPr lang="en-AU"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             50,715 </a:t>
                      </a:r>
                      <a:endParaRPr lang="en-AU"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AU" sz="1100" u="none" strike="noStrike">
                          <a:effectLst/>
                        </a:rPr>
                        <a:t>             25,358 </a:t>
                      </a:r>
                      <a:endParaRPr lang="en-AU"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AU" sz="1100" u="none" strike="noStrike" dirty="0">
                          <a:effectLst/>
                        </a:rPr>
                        <a:t>             12,679 </a:t>
                      </a:r>
                      <a:endParaRPr lang="en-AU"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92024756"/>
                  </a:ext>
                </a:extLst>
              </a:tr>
            </a:tbl>
          </a:graphicData>
        </a:graphic>
      </p:graphicFrame>
    </p:spTree>
    <p:extLst>
      <p:ext uri="{BB962C8B-B14F-4D97-AF65-F5344CB8AC3E}">
        <p14:creationId xmlns:p14="http://schemas.microsoft.com/office/powerpoint/2010/main" val="1858216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0FD7-7EBD-4BFA-9F35-8F32C0A56E8E}"/>
              </a:ext>
            </a:extLst>
          </p:cNvPr>
          <p:cNvSpPr>
            <a:spLocks noGrp="1"/>
          </p:cNvSpPr>
          <p:nvPr>
            <p:ph type="title"/>
          </p:nvPr>
        </p:nvSpPr>
        <p:spPr/>
        <p:txBody>
          <a:bodyPr/>
          <a:lstStyle/>
          <a:p>
            <a:r>
              <a:rPr lang="en-AU" dirty="0"/>
              <a:t>Statement of Work</a:t>
            </a:r>
          </a:p>
        </p:txBody>
      </p:sp>
      <p:sp>
        <p:nvSpPr>
          <p:cNvPr id="3" name="Content Placeholder 2">
            <a:extLst>
              <a:ext uri="{FF2B5EF4-FFF2-40B4-BE49-F238E27FC236}">
                <a16:creationId xmlns:a16="http://schemas.microsoft.com/office/drawing/2014/main" id="{52497055-1F19-4BA0-8156-AE15DD2BFD0B}"/>
              </a:ext>
            </a:extLst>
          </p:cNvPr>
          <p:cNvSpPr>
            <a:spLocks noGrp="1"/>
          </p:cNvSpPr>
          <p:nvPr>
            <p:ph idx="1"/>
          </p:nvPr>
        </p:nvSpPr>
        <p:spPr/>
        <p:txBody>
          <a:bodyPr>
            <a:normAutofit fontScale="85000" lnSpcReduction="20000"/>
          </a:bodyPr>
          <a:lstStyle/>
          <a:p>
            <a:r>
              <a:rPr lang="en-AU" dirty="0"/>
              <a:t>The purpose of this report is to provide detailed insight and recommendation on how Australia may react to strengthen market share in education exports post-Covid-19 pandemic.</a:t>
            </a:r>
          </a:p>
          <a:p>
            <a:r>
              <a:rPr lang="en-AU" dirty="0"/>
              <a:t>This report is based on a variety of analyses and collated data on international student movements across western countries pre/post the Covid-19 pandemic.</a:t>
            </a:r>
          </a:p>
          <a:p>
            <a:r>
              <a:rPr lang="en-AU" dirty="0">
                <a:solidFill>
                  <a:srgbClr val="FF0000"/>
                </a:solidFill>
              </a:rPr>
              <a:t>Forecasting and Regression techniques have been used alongside other analytics tools and expertise to detail:</a:t>
            </a:r>
          </a:p>
          <a:p>
            <a:r>
              <a:rPr lang="en-AU" i="1" dirty="0">
                <a:solidFill>
                  <a:srgbClr val="FF0000"/>
                </a:solidFill>
              </a:rPr>
              <a:t>What is happening with international students in Western Countries</a:t>
            </a:r>
          </a:p>
          <a:p>
            <a:r>
              <a:rPr lang="en-AU" i="1" dirty="0">
                <a:solidFill>
                  <a:srgbClr val="FF0000"/>
                </a:solidFill>
              </a:rPr>
              <a:t>Why international students are returning to certain countries</a:t>
            </a:r>
          </a:p>
          <a:p>
            <a:r>
              <a:rPr lang="en-AU" i="1" dirty="0">
                <a:solidFill>
                  <a:srgbClr val="FF0000"/>
                </a:solidFill>
              </a:rPr>
              <a:t>Where international students are going if not Australia</a:t>
            </a:r>
          </a:p>
          <a:p>
            <a:r>
              <a:rPr lang="en-AU" i="1" dirty="0">
                <a:solidFill>
                  <a:srgbClr val="FF0000"/>
                </a:solidFill>
              </a:rPr>
              <a:t>How Australia can reposition to attract more international students</a:t>
            </a:r>
          </a:p>
          <a:p>
            <a:r>
              <a:rPr lang="en-AU" i="1" dirty="0">
                <a:solidFill>
                  <a:srgbClr val="FF0000"/>
                </a:solidFill>
              </a:rPr>
              <a:t>When Australia should act.</a:t>
            </a:r>
          </a:p>
        </p:txBody>
      </p:sp>
    </p:spTree>
    <p:extLst>
      <p:ext uri="{BB962C8B-B14F-4D97-AF65-F5344CB8AC3E}">
        <p14:creationId xmlns:p14="http://schemas.microsoft.com/office/powerpoint/2010/main" val="2734179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CED3E66-3F7B-4E6C-9305-5D401435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218" y="703184"/>
            <a:ext cx="6372520" cy="5541122"/>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A257B442-2ADF-416D-AEF9-D81034166AD7}"/>
              </a:ext>
            </a:extLst>
          </p:cNvPr>
          <p:cNvSpPr txBox="1">
            <a:spLocks/>
          </p:cNvSpPr>
          <p:nvPr/>
        </p:nvSpPr>
        <p:spPr>
          <a:xfrm>
            <a:off x="267334" y="241300"/>
            <a:ext cx="8020017" cy="58461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Beyond 2021| </a:t>
            </a:r>
            <a:r>
              <a:rPr lang="en-AU" sz="2400" b="1" dirty="0">
                <a:solidFill>
                  <a:schemeClr val="tx1"/>
                </a:solidFill>
              </a:rPr>
              <a:t>Top exporting Countries of IS to Australia</a:t>
            </a:r>
          </a:p>
        </p:txBody>
      </p:sp>
      <p:sp>
        <p:nvSpPr>
          <p:cNvPr id="5" name="Rectangle: Rounded Corners 4">
            <a:extLst>
              <a:ext uri="{FF2B5EF4-FFF2-40B4-BE49-F238E27FC236}">
                <a16:creationId xmlns:a16="http://schemas.microsoft.com/office/drawing/2014/main" id="{6FF95BE0-441D-4BD0-BC52-8E80D08A2387}"/>
              </a:ext>
            </a:extLst>
          </p:cNvPr>
          <p:cNvSpPr/>
          <p:nvPr/>
        </p:nvSpPr>
        <p:spPr>
          <a:xfrm>
            <a:off x="8509000" y="994251"/>
            <a:ext cx="3415665" cy="5050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Data collected from Home Affairs</a:t>
            </a:r>
          </a:p>
          <a:p>
            <a:pPr algn="ctr"/>
            <a:r>
              <a:rPr lang="en-AU" dirty="0"/>
              <a:t>Temporary Students Report 2021</a:t>
            </a:r>
          </a:p>
          <a:p>
            <a:pPr algn="ctr"/>
            <a:endParaRPr lang="en-AU" dirty="0"/>
          </a:p>
          <a:p>
            <a:pPr marL="342900" indent="-342900">
              <a:buFont typeface="+mj-lt"/>
              <a:buAutoNum type="arabicPeriod"/>
            </a:pPr>
            <a:r>
              <a:rPr lang="en-AU" dirty="0"/>
              <a:t>China</a:t>
            </a:r>
          </a:p>
          <a:p>
            <a:pPr marL="342900" indent="-342900">
              <a:buFont typeface="+mj-lt"/>
              <a:buAutoNum type="arabicPeriod"/>
            </a:pPr>
            <a:r>
              <a:rPr lang="en-AU" dirty="0"/>
              <a:t>India </a:t>
            </a:r>
          </a:p>
          <a:p>
            <a:pPr marL="342900" indent="-342900">
              <a:buFont typeface="+mj-lt"/>
              <a:buAutoNum type="arabicPeriod"/>
            </a:pPr>
            <a:r>
              <a:rPr lang="en-AU" dirty="0"/>
              <a:t>Nepal</a:t>
            </a:r>
          </a:p>
          <a:p>
            <a:pPr marL="342900" indent="-342900">
              <a:buFont typeface="+mj-lt"/>
              <a:buAutoNum type="arabicPeriod"/>
            </a:pPr>
            <a:r>
              <a:rPr lang="en-AU" dirty="0"/>
              <a:t>Brazil</a:t>
            </a:r>
          </a:p>
          <a:p>
            <a:pPr marL="342900" indent="-342900">
              <a:buFont typeface="+mj-lt"/>
              <a:buAutoNum type="arabicPeriod"/>
            </a:pPr>
            <a:r>
              <a:rPr lang="en-AU" dirty="0"/>
              <a:t>Colombia</a:t>
            </a:r>
          </a:p>
          <a:p>
            <a:pPr marL="342900" indent="-342900">
              <a:buFont typeface="+mj-lt"/>
              <a:buAutoNum type="arabicPeriod"/>
            </a:pPr>
            <a:r>
              <a:rPr lang="en-AU" dirty="0"/>
              <a:t>Vietnam  </a:t>
            </a:r>
          </a:p>
          <a:p>
            <a:pPr algn="ctr"/>
            <a:endParaRPr lang="en-AU" dirty="0"/>
          </a:p>
          <a:p>
            <a:pPr algn="ctr"/>
            <a:endParaRPr lang="en-AU" dirty="0"/>
          </a:p>
          <a:p>
            <a:pPr algn="ctr"/>
            <a:endParaRPr lang="en-AU" dirty="0"/>
          </a:p>
          <a:p>
            <a:pPr algn="ctr"/>
            <a:endParaRPr lang="en-AU" dirty="0"/>
          </a:p>
        </p:txBody>
      </p:sp>
    </p:spTree>
    <p:extLst>
      <p:ext uri="{BB962C8B-B14F-4D97-AF65-F5344CB8AC3E}">
        <p14:creationId xmlns:p14="http://schemas.microsoft.com/office/powerpoint/2010/main" val="21796743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D25D344-2EAC-4267-8720-5087D10D4D25}"/>
              </a:ext>
            </a:extLst>
          </p:cNvPr>
          <p:cNvGraphicFramePr>
            <a:graphicFrameLocks/>
          </p:cNvGraphicFramePr>
          <p:nvPr>
            <p:extLst>
              <p:ext uri="{D42A27DB-BD31-4B8C-83A1-F6EECF244321}">
                <p14:modId xmlns:p14="http://schemas.microsoft.com/office/powerpoint/2010/main" val="3998083679"/>
              </p:ext>
            </p:extLst>
          </p:nvPr>
        </p:nvGraphicFramePr>
        <p:xfrm>
          <a:off x="-145676" y="-632573"/>
          <a:ext cx="12337676" cy="8123146"/>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1962A4EB-FA8C-4181-865A-A029C897E166}"/>
              </a:ext>
            </a:extLst>
          </p:cNvPr>
          <p:cNvSpPr/>
          <p:nvPr/>
        </p:nvSpPr>
        <p:spPr>
          <a:xfrm>
            <a:off x="8509000" y="641023"/>
            <a:ext cx="3415665" cy="5404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1oo% Market share recovery assumes that all the international students are fully vaccinated and it will take a year to recover as pre-covid situation. </a:t>
            </a:r>
          </a:p>
          <a:p>
            <a:pPr algn="ctr"/>
            <a:endParaRPr lang="en-AU" dirty="0"/>
          </a:p>
          <a:p>
            <a:pPr algn="ctr"/>
            <a:r>
              <a:rPr lang="en-AU" dirty="0"/>
              <a:t>The forecast trend shows that Australian International student market will keep growing in next five year. </a:t>
            </a:r>
          </a:p>
        </p:txBody>
      </p:sp>
      <p:sp>
        <p:nvSpPr>
          <p:cNvPr id="5" name="TextBox 1">
            <a:extLst>
              <a:ext uri="{FF2B5EF4-FFF2-40B4-BE49-F238E27FC236}">
                <a16:creationId xmlns:a16="http://schemas.microsoft.com/office/drawing/2014/main" id="{F497DD08-B0D9-4AD4-A0BA-C20E5C25A958}"/>
              </a:ext>
            </a:extLst>
          </p:cNvPr>
          <p:cNvSpPr txBox="1"/>
          <p:nvPr/>
        </p:nvSpPr>
        <p:spPr>
          <a:xfrm>
            <a:off x="804118" y="4123232"/>
            <a:ext cx="895478" cy="157308"/>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dirty="0">
                <a:solidFill>
                  <a:schemeClr val="accent5">
                    <a:lumMod val="75000"/>
                  </a:schemeClr>
                </a:solidFill>
              </a:rPr>
              <a:t>India</a:t>
            </a:r>
            <a:r>
              <a:rPr lang="en-AU" sz="1100" dirty="0">
                <a:solidFill>
                  <a:schemeClr val="accent5">
                    <a:lumMod val="75000"/>
                  </a:schemeClr>
                </a:solidFill>
              </a:rPr>
              <a:t> IS </a:t>
            </a:r>
            <a:endParaRPr lang="en-AU" dirty="0">
              <a:solidFill>
                <a:schemeClr val="accent5">
                  <a:lumMod val="75000"/>
                </a:schemeClr>
              </a:solidFill>
            </a:endParaRPr>
          </a:p>
        </p:txBody>
      </p:sp>
      <p:sp>
        <p:nvSpPr>
          <p:cNvPr id="6" name="TextBox 1">
            <a:extLst>
              <a:ext uri="{FF2B5EF4-FFF2-40B4-BE49-F238E27FC236}">
                <a16:creationId xmlns:a16="http://schemas.microsoft.com/office/drawing/2014/main" id="{96759229-08E9-47DF-AC51-B19847F2AF32}"/>
              </a:ext>
            </a:extLst>
          </p:cNvPr>
          <p:cNvSpPr txBox="1"/>
          <p:nvPr/>
        </p:nvSpPr>
        <p:spPr>
          <a:xfrm>
            <a:off x="2649390" y="4280540"/>
            <a:ext cx="895478" cy="157308"/>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1100" dirty="0">
                <a:solidFill>
                  <a:srgbClr val="FFC000"/>
                </a:solidFill>
              </a:rPr>
              <a:t>Nepal IS </a:t>
            </a:r>
            <a:endParaRPr lang="en-AU" dirty="0">
              <a:solidFill>
                <a:srgbClr val="FFC000"/>
              </a:solidFill>
            </a:endParaRPr>
          </a:p>
        </p:txBody>
      </p:sp>
      <p:sp>
        <p:nvSpPr>
          <p:cNvPr id="8" name="TextBox 7">
            <a:extLst>
              <a:ext uri="{FF2B5EF4-FFF2-40B4-BE49-F238E27FC236}">
                <a16:creationId xmlns:a16="http://schemas.microsoft.com/office/drawing/2014/main" id="{8419333F-16D6-4B9C-882F-41D4FD661CD5}"/>
              </a:ext>
            </a:extLst>
          </p:cNvPr>
          <p:cNvSpPr txBox="1"/>
          <p:nvPr/>
        </p:nvSpPr>
        <p:spPr>
          <a:xfrm>
            <a:off x="804118" y="4789714"/>
            <a:ext cx="744103" cy="253916"/>
          </a:xfrm>
          <a:prstGeom prst="rect">
            <a:avLst/>
          </a:prstGeom>
          <a:noFill/>
        </p:spPr>
        <p:txBody>
          <a:bodyPr wrap="square" rtlCol="0">
            <a:spAutoFit/>
          </a:bodyPr>
          <a:lstStyle/>
          <a:p>
            <a:r>
              <a:rPr lang="en-AU" sz="1050" dirty="0">
                <a:solidFill>
                  <a:schemeClr val="accent3">
                    <a:lumMod val="75000"/>
                  </a:schemeClr>
                </a:solidFill>
              </a:rPr>
              <a:t>Brazil IS </a:t>
            </a:r>
          </a:p>
        </p:txBody>
      </p:sp>
      <p:sp>
        <p:nvSpPr>
          <p:cNvPr id="9" name="TextBox 8">
            <a:extLst>
              <a:ext uri="{FF2B5EF4-FFF2-40B4-BE49-F238E27FC236}">
                <a16:creationId xmlns:a16="http://schemas.microsoft.com/office/drawing/2014/main" id="{EA96E6A0-9577-4688-8A74-F37FA5B25EBC}"/>
              </a:ext>
            </a:extLst>
          </p:cNvPr>
          <p:cNvSpPr txBox="1"/>
          <p:nvPr/>
        </p:nvSpPr>
        <p:spPr>
          <a:xfrm>
            <a:off x="1905287" y="5043629"/>
            <a:ext cx="895478" cy="253916"/>
          </a:xfrm>
          <a:prstGeom prst="rect">
            <a:avLst/>
          </a:prstGeom>
          <a:noFill/>
        </p:spPr>
        <p:txBody>
          <a:bodyPr wrap="square" rtlCol="0">
            <a:spAutoFit/>
          </a:bodyPr>
          <a:lstStyle/>
          <a:p>
            <a:r>
              <a:rPr lang="en-AU" sz="1050" dirty="0">
                <a:solidFill>
                  <a:schemeClr val="accent3"/>
                </a:solidFill>
              </a:rPr>
              <a:t>Columbia</a:t>
            </a:r>
            <a:r>
              <a:rPr lang="en-AU" sz="1050" dirty="0">
                <a:solidFill>
                  <a:schemeClr val="bg1">
                    <a:lumMod val="50000"/>
                  </a:schemeClr>
                </a:solidFill>
              </a:rPr>
              <a:t> </a:t>
            </a:r>
            <a:r>
              <a:rPr lang="en-AU" sz="1050" dirty="0">
                <a:solidFill>
                  <a:schemeClr val="accent3"/>
                </a:solidFill>
              </a:rPr>
              <a:t>IS </a:t>
            </a:r>
          </a:p>
        </p:txBody>
      </p:sp>
      <p:sp>
        <p:nvSpPr>
          <p:cNvPr id="10" name="TextBox 9">
            <a:extLst>
              <a:ext uri="{FF2B5EF4-FFF2-40B4-BE49-F238E27FC236}">
                <a16:creationId xmlns:a16="http://schemas.microsoft.com/office/drawing/2014/main" id="{2D869F93-6FDC-4A65-8D41-630278BF2FAC}"/>
              </a:ext>
            </a:extLst>
          </p:cNvPr>
          <p:cNvSpPr txBox="1"/>
          <p:nvPr/>
        </p:nvSpPr>
        <p:spPr>
          <a:xfrm>
            <a:off x="3437559" y="5539667"/>
            <a:ext cx="744103" cy="253916"/>
          </a:xfrm>
          <a:prstGeom prst="rect">
            <a:avLst/>
          </a:prstGeom>
          <a:noFill/>
        </p:spPr>
        <p:txBody>
          <a:bodyPr wrap="square" rtlCol="0">
            <a:spAutoFit/>
          </a:bodyPr>
          <a:lstStyle/>
          <a:p>
            <a:r>
              <a:rPr lang="en-AU" sz="800" dirty="0">
                <a:solidFill>
                  <a:srgbClr val="7030A0"/>
                </a:solidFill>
              </a:rPr>
              <a:t>Vietnam </a:t>
            </a:r>
            <a:r>
              <a:rPr lang="en-AU" sz="1050" dirty="0">
                <a:solidFill>
                  <a:srgbClr val="7030A0"/>
                </a:solidFill>
              </a:rPr>
              <a:t>IS </a:t>
            </a:r>
            <a:endParaRPr lang="en-AU" sz="800" dirty="0">
              <a:solidFill>
                <a:srgbClr val="7030A0"/>
              </a:solidFill>
            </a:endParaRPr>
          </a:p>
        </p:txBody>
      </p:sp>
    </p:spTree>
    <p:extLst>
      <p:ext uri="{BB962C8B-B14F-4D97-AF65-F5344CB8AC3E}">
        <p14:creationId xmlns:p14="http://schemas.microsoft.com/office/powerpoint/2010/main" val="2573695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4C344A-8D51-4013-A4CE-975521E90136}"/>
              </a:ext>
            </a:extLst>
          </p:cNvPr>
          <p:cNvSpPr txBox="1"/>
          <p:nvPr/>
        </p:nvSpPr>
        <p:spPr>
          <a:xfrm>
            <a:off x="250369" y="264199"/>
            <a:ext cx="10822791" cy="461665"/>
          </a:xfrm>
          <a:prstGeom prst="rect">
            <a:avLst/>
          </a:prstGeom>
          <a:noFill/>
        </p:spPr>
        <p:txBody>
          <a:bodyPr wrap="square">
            <a:spAutoFit/>
          </a:bodyPr>
          <a:lstStyle/>
          <a:p>
            <a:r>
              <a:rPr lang="en-AU" sz="2400" b="1" dirty="0">
                <a:solidFill>
                  <a:srgbClr val="9BA8B7"/>
                </a:solidFill>
              </a:rPr>
              <a:t>Beyond 2021| </a:t>
            </a:r>
            <a:r>
              <a:rPr lang="en-AU" sz="2400" b="1" dirty="0"/>
              <a:t>Australia Forecast by Top 6 Origin Countries - 50% Weighted</a:t>
            </a:r>
            <a:endParaRPr lang="en-AU" sz="2400" b="1" dirty="0">
              <a:solidFill>
                <a:schemeClr val="tx1"/>
              </a:solidFill>
            </a:endParaRPr>
          </a:p>
        </p:txBody>
      </p:sp>
      <p:sp>
        <p:nvSpPr>
          <p:cNvPr id="5" name="Rectangle: Rounded Corners 4">
            <a:extLst>
              <a:ext uri="{FF2B5EF4-FFF2-40B4-BE49-F238E27FC236}">
                <a16:creationId xmlns:a16="http://schemas.microsoft.com/office/drawing/2014/main" id="{FAED83A2-80DF-43EF-8906-77CF65CD61C5}"/>
              </a:ext>
            </a:extLst>
          </p:cNvPr>
          <p:cNvSpPr/>
          <p:nvPr/>
        </p:nvSpPr>
        <p:spPr>
          <a:xfrm>
            <a:off x="8509000" y="886120"/>
            <a:ext cx="3415665" cy="5159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50% market share recovery rate assumes that top 6 origin countries would still be impacted by covid-19 in 2022 and would start recovering from 2023.</a:t>
            </a:r>
          </a:p>
          <a:p>
            <a:pPr algn="ctr"/>
            <a:endParaRPr lang="en-AU" dirty="0"/>
          </a:p>
          <a:p>
            <a:pPr algn="ctr"/>
            <a:r>
              <a:rPr lang="en-AU" dirty="0"/>
              <a:t>The</a:t>
            </a:r>
            <a:r>
              <a:rPr lang="zh-TW" altLang="en-US" dirty="0"/>
              <a:t> </a:t>
            </a:r>
            <a:r>
              <a:rPr lang="en-AU" altLang="zh-TW" dirty="0"/>
              <a:t>recovery rate would increase slightly. China and India would still have large market share but it would take at least 4 years to recover as pre-covid. </a:t>
            </a:r>
            <a:endParaRPr lang="en-AU" dirty="0"/>
          </a:p>
        </p:txBody>
      </p:sp>
      <p:graphicFrame>
        <p:nvGraphicFramePr>
          <p:cNvPr id="7" name="Chart 6">
            <a:extLst>
              <a:ext uri="{FF2B5EF4-FFF2-40B4-BE49-F238E27FC236}">
                <a16:creationId xmlns:a16="http://schemas.microsoft.com/office/drawing/2014/main" id="{E2E4F85C-8B19-4CFF-873F-202F010060FC}"/>
              </a:ext>
            </a:extLst>
          </p:cNvPr>
          <p:cNvGraphicFramePr>
            <a:graphicFrameLocks/>
          </p:cNvGraphicFramePr>
          <p:nvPr>
            <p:extLst>
              <p:ext uri="{D42A27DB-BD31-4B8C-83A1-F6EECF244321}">
                <p14:modId xmlns:p14="http://schemas.microsoft.com/office/powerpoint/2010/main" val="2524907565"/>
              </p:ext>
            </p:extLst>
          </p:nvPr>
        </p:nvGraphicFramePr>
        <p:xfrm>
          <a:off x="-511629" y="565609"/>
          <a:ext cx="9020629" cy="65819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98877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4C344A-8D51-4013-A4CE-975521E90136}"/>
              </a:ext>
            </a:extLst>
          </p:cNvPr>
          <p:cNvSpPr txBox="1"/>
          <p:nvPr/>
        </p:nvSpPr>
        <p:spPr>
          <a:xfrm>
            <a:off x="250369" y="207219"/>
            <a:ext cx="10822791" cy="461665"/>
          </a:xfrm>
          <a:prstGeom prst="rect">
            <a:avLst/>
          </a:prstGeom>
          <a:noFill/>
        </p:spPr>
        <p:txBody>
          <a:bodyPr wrap="square">
            <a:spAutoFit/>
          </a:bodyPr>
          <a:lstStyle/>
          <a:p>
            <a:r>
              <a:rPr lang="en-AU" sz="2400" b="1" dirty="0">
                <a:solidFill>
                  <a:srgbClr val="9BA8B7"/>
                </a:solidFill>
              </a:rPr>
              <a:t>Beyond 2021| </a:t>
            </a:r>
            <a:r>
              <a:rPr lang="en-AU" sz="2400" b="1" dirty="0"/>
              <a:t>Australia Forecast by Top 6 Origin Countries - 25% Weighted</a:t>
            </a:r>
            <a:endParaRPr lang="en-AU" sz="2400" b="1" dirty="0">
              <a:solidFill>
                <a:schemeClr val="tx1"/>
              </a:solidFill>
            </a:endParaRPr>
          </a:p>
        </p:txBody>
      </p:sp>
      <p:graphicFrame>
        <p:nvGraphicFramePr>
          <p:cNvPr id="5" name="Chart 4">
            <a:extLst>
              <a:ext uri="{FF2B5EF4-FFF2-40B4-BE49-F238E27FC236}">
                <a16:creationId xmlns:a16="http://schemas.microsoft.com/office/drawing/2014/main" id="{8D25D344-2EAC-4267-8720-5087D10D4D25}"/>
              </a:ext>
            </a:extLst>
          </p:cNvPr>
          <p:cNvGraphicFramePr>
            <a:graphicFrameLocks/>
          </p:cNvGraphicFramePr>
          <p:nvPr>
            <p:extLst>
              <p:ext uri="{D42A27DB-BD31-4B8C-83A1-F6EECF244321}">
                <p14:modId xmlns:p14="http://schemas.microsoft.com/office/powerpoint/2010/main" val="254373480"/>
              </p:ext>
            </p:extLst>
          </p:nvPr>
        </p:nvGraphicFramePr>
        <p:xfrm>
          <a:off x="-969309" y="-711014"/>
          <a:ext cx="14130618" cy="8280028"/>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Rounded Corners 3">
            <a:extLst>
              <a:ext uri="{FF2B5EF4-FFF2-40B4-BE49-F238E27FC236}">
                <a16:creationId xmlns:a16="http://schemas.microsoft.com/office/drawing/2014/main" id="{93B723CE-2F4B-45BA-A1C5-5405BD1BF2B1}"/>
              </a:ext>
            </a:extLst>
          </p:cNvPr>
          <p:cNvSpPr/>
          <p:nvPr/>
        </p:nvSpPr>
        <p:spPr>
          <a:xfrm>
            <a:off x="8509000" y="886120"/>
            <a:ext cx="3415665" cy="5159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When the market recovery rate is 25%, the international student market in Australia would drop dramatically and it is not likely to recover as pre-covid situation within 5 years.  </a:t>
            </a:r>
          </a:p>
        </p:txBody>
      </p:sp>
    </p:spTree>
    <p:extLst>
      <p:ext uri="{BB962C8B-B14F-4D97-AF65-F5344CB8AC3E}">
        <p14:creationId xmlns:p14="http://schemas.microsoft.com/office/powerpoint/2010/main" val="20989873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4C344A-8D51-4013-A4CE-975521E90136}"/>
              </a:ext>
            </a:extLst>
          </p:cNvPr>
          <p:cNvSpPr txBox="1"/>
          <p:nvPr/>
        </p:nvSpPr>
        <p:spPr>
          <a:xfrm>
            <a:off x="250369" y="207219"/>
            <a:ext cx="10822791" cy="461665"/>
          </a:xfrm>
          <a:prstGeom prst="rect">
            <a:avLst/>
          </a:prstGeom>
          <a:noFill/>
        </p:spPr>
        <p:txBody>
          <a:bodyPr wrap="square">
            <a:spAutoFit/>
          </a:bodyPr>
          <a:lstStyle/>
          <a:p>
            <a:r>
              <a:rPr lang="en-AU" sz="2400" b="1" dirty="0">
                <a:solidFill>
                  <a:srgbClr val="9BA8B7"/>
                </a:solidFill>
              </a:rPr>
              <a:t>Beyond 2021| </a:t>
            </a:r>
            <a:r>
              <a:rPr lang="en-AU" sz="2400" b="1" dirty="0"/>
              <a:t>Australia Forecast by Top 6 Origin Countries - 10% Weighted</a:t>
            </a:r>
            <a:endParaRPr lang="en-AU" sz="2400" b="1" dirty="0">
              <a:solidFill>
                <a:schemeClr val="tx1"/>
              </a:solidFill>
            </a:endParaRPr>
          </a:p>
        </p:txBody>
      </p:sp>
      <p:graphicFrame>
        <p:nvGraphicFramePr>
          <p:cNvPr id="6" name="Chart 5">
            <a:extLst>
              <a:ext uri="{FF2B5EF4-FFF2-40B4-BE49-F238E27FC236}">
                <a16:creationId xmlns:a16="http://schemas.microsoft.com/office/drawing/2014/main" id="{3FAFD76C-0012-0F4B-BE90-4AD484D4500E}"/>
              </a:ext>
            </a:extLst>
          </p:cNvPr>
          <p:cNvGraphicFramePr>
            <a:graphicFrameLocks/>
          </p:cNvGraphicFramePr>
          <p:nvPr>
            <p:extLst>
              <p:ext uri="{D42A27DB-BD31-4B8C-83A1-F6EECF244321}">
                <p14:modId xmlns:p14="http://schemas.microsoft.com/office/powerpoint/2010/main" val="1666722398"/>
              </p:ext>
            </p:extLst>
          </p:nvPr>
        </p:nvGraphicFramePr>
        <p:xfrm>
          <a:off x="-969309" y="-711014"/>
          <a:ext cx="14130618" cy="8280028"/>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Rounded Corners 3">
            <a:extLst>
              <a:ext uri="{FF2B5EF4-FFF2-40B4-BE49-F238E27FC236}">
                <a16:creationId xmlns:a16="http://schemas.microsoft.com/office/drawing/2014/main" id="{75A329FA-6309-4376-B655-3D3A867BED67}"/>
              </a:ext>
            </a:extLst>
          </p:cNvPr>
          <p:cNvSpPr/>
          <p:nvPr/>
        </p:nvSpPr>
        <p:spPr>
          <a:xfrm>
            <a:off x="8509000" y="886120"/>
            <a:ext cx="3415665" cy="5159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When the market recovery rate is 10%, the international student market in Australia very slowly trend upwards. Australia can expect a very slow rate of recovery if the percentage of growth is 10%  </a:t>
            </a:r>
          </a:p>
          <a:p>
            <a:pPr algn="ctr"/>
            <a:endParaRPr lang="en-AU" dirty="0"/>
          </a:p>
        </p:txBody>
      </p:sp>
    </p:spTree>
    <p:extLst>
      <p:ext uri="{BB962C8B-B14F-4D97-AF65-F5344CB8AC3E}">
        <p14:creationId xmlns:p14="http://schemas.microsoft.com/office/powerpoint/2010/main" val="18799846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4C344A-8D51-4013-A4CE-975521E90136}"/>
              </a:ext>
            </a:extLst>
          </p:cNvPr>
          <p:cNvSpPr txBox="1"/>
          <p:nvPr/>
        </p:nvSpPr>
        <p:spPr>
          <a:xfrm>
            <a:off x="250369" y="287229"/>
            <a:ext cx="10822791" cy="461665"/>
          </a:xfrm>
          <a:prstGeom prst="rect">
            <a:avLst/>
          </a:prstGeom>
          <a:noFill/>
        </p:spPr>
        <p:txBody>
          <a:bodyPr wrap="square">
            <a:spAutoFit/>
          </a:bodyPr>
          <a:lstStyle/>
          <a:p>
            <a:r>
              <a:rPr lang="en-AU" sz="2400" b="1" dirty="0">
                <a:solidFill>
                  <a:srgbClr val="9BA8B7"/>
                </a:solidFill>
              </a:rPr>
              <a:t>Beyond 2021| </a:t>
            </a:r>
            <a:r>
              <a:rPr lang="en-AU" sz="2400" b="1" dirty="0"/>
              <a:t>Australia Forecast by Top 6 Origin Countries – 5% Weighted</a:t>
            </a:r>
            <a:endParaRPr lang="en-AU" sz="2400" b="1" dirty="0">
              <a:solidFill>
                <a:schemeClr val="tx1"/>
              </a:solidFill>
            </a:endParaRPr>
          </a:p>
        </p:txBody>
      </p:sp>
      <p:graphicFrame>
        <p:nvGraphicFramePr>
          <p:cNvPr id="4" name="Chart 3">
            <a:extLst>
              <a:ext uri="{FF2B5EF4-FFF2-40B4-BE49-F238E27FC236}">
                <a16:creationId xmlns:a16="http://schemas.microsoft.com/office/drawing/2014/main" id="{E28B9E87-1172-274F-B31A-A28B627163E9}"/>
              </a:ext>
            </a:extLst>
          </p:cNvPr>
          <p:cNvGraphicFramePr>
            <a:graphicFrameLocks/>
          </p:cNvGraphicFramePr>
          <p:nvPr>
            <p:extLst>
              <p:ext uri="{D42A27DB-BD31-4B8C-83A1-F6EECF244321}">
                <p14:modId xmlns:p14="http://schemas.microsoft.com/office/powerpoint/2010/main" val="1203200706"/>
              </p:ext>
            </p:extLst>
          </p:nvPr>
        </p:nvGraphicFramePr>
        <p:xfrm>
          <a:off x="-1061339" y="748893"/>
          <a:ext cx="9404061" cy="5453943"/>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Rounded Corners 4">
            <a:extLst>
              <a:ext uri="{FF2B5EF4-FFF2-40B4-BE49-F238E27FC236}">
                <a16:creationId xmlns:a16="http://schemas.microsoft.com/office/drawing/2014/main" id="{822B6A31-6A7D-46CB-AEEC-816CBF66458E}"/>
              </a:ext>
            </a:extLst>
          </p:cNvPr>
          <p:cNvSpPr/>
          <p:nvPr/>
        </p:nvSpPr>
        <p:spPr>
          <a:xfrm>
            <a:off x="8509000" y="886120"/>
            <a:ext cx="3415665" cy="5159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Australia will see a very flat, stagnant recovery if the growth rate is 5% of what we saw pre COVID-19 When the market recovery rate is 25%, the international student market in Australia would drop dramatically and it is not likely to recover as pre-covid situation within 5 years.  </a:t>
            </a:r>
          </a:p>
          <a:p>
            <a:pPr algn="ctr"/>
            <a:endParaRPr lang="en-AU" dirty="0"/>
          </a:p>
        </p:txBody>
      </p:sp>
    </p:spTree>
    <p:extLst>
      <p:ext uri="{BB962C8B-B14F-4D97-AF65-F5344CB8AC3E}">
        <p14:creationId xmlns:p14="http://schemas.microsoft.com/office/powerpoint/2010/main" val="121232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133600" y="695452"/>
            <a:ext cx="10058400" cy="3892168"/>
          </a:xfrm>
        </p:spPr>
        <p:txBody>
          <a:bodyPr anchor="ctr">
            <a:normAutofit/>
          </a:bodyPr>
          <a:lstStyle/>
          <a:p>
            <a:pPr lvl="0"/>
            <a:r>
              <a:rPr lang="en-US" sz="9600" i="1" dirty="0">
                <a:solidFill>
                  <a:srgbClr val="FFFFFF"/>
                </a:solidFill>
              </a:rPr>
              <a:t>Background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9FF3C-0BAB-44D4-AD82-9E8759C6C3E8}"/>
              </a:ext>
            </a:extLst>
          </p:cNvPr>
          <p:cNvSpPr>
            <a:spLocks noGrp="1"/>
          </p:cNvSpPr>
          <p:nvPr>
            <p:ph type="title"/>
          </p:nvPr>
        </p:nvSpPr>
        <p:spPr>
          <a:xfrm>
            <a:off x="1097280" y="221288"/>
            <a:ext cx="10058400" cy="1450757"/>
          </a:xfrm>
        </p:spPr>
        <p:txBody>
          <a:bodyPr/>
          <a:lstStyle/>
          <a:p>
            <a:r>
              <a:rPr lang="en-AU" dirty="0"/>
              <a:t>Introduction </a:t>
            </a:r>
          </a:p>
        </p:txBody>
      </p:sp>
      <p:sp>
        <p:nvSpPr>
          <p:cNvPr id="3" name="Content Placeholder 2">
            <a:extLst>
              <a:ext uri="{FF2B5EF4-FFF2-40B4-BE49-F238E27FC236}">
                <a16:creationId xmlns:a16="http://schemas.microsoft.com/office/drawing/2014/main" id="{A3DBE879-E0AD-45E6-9477-B0F0C8CFE8DD}"/>
              </a:ext>
            </a:extLst>
          </p:cNvPr>
          <p:cNvSpPr>
            <a:spLocks noGrp="1"/>
          </p:cNvSpPr>
          <p:nvPr>
            <p:ph idx="1"/>
          </p:nvPr>
        </p:nvSpPr>
        <p:spPr/>
        <p:txBody>
          <a:bodyPr/>
          <a:lstStyle/>
          <a:p>
            <a:r>
              <a:rPr lang="en-AU" dirty="0"/>
              <a:t>Due to Covid-19, international student market has been impacted since 2020 and western countries has implemented different policies for international students, which turned out different results in the market. </a:t>
            </a:r>
          </a:p>
          <a:p>
            <a:r>
              <a:rPr lang="en-AU" dirty="0"/>
              <a:t>The purpose of this report is to analyse and research the international student market in western countries as well as Australian major international student origin countries, providing recommendations based on insights for Macquarie International.  </a:t>
            </a:r>
          </a:p>
        </p:txBody>
      </p:sp>
    </p:spTree>
    <p:extLst>
      <p:ext uri="{BB962C8B-B14F-4D97-AF65-F5344CB8AC3E}">
        <p14:creationId xmlns:p14="http://schemas.microsoft.com/office/powerpoint/2010/main" val="2251157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1388A83-CB9C-4DD2-94B6-0FBF508F3EBF}"/>
              </a:ext>
            </a:extLst>
          </p:cNvPr>
          <p:cNvGraphicFramePr/>
          <p:nvPr>
            <p:extLst>
              <p:ext uri="{D42A27DB-BD31-4B8C-83A1-F6EECF244321}">
                <p14:modId xmlns:p14="http://schemas.microsoft.com/office/powerpoint/2010/main" val="1719533991"/>
              </p:ext>
            </p:extLst>
          </p:nvPr>
        </p:nvGraphicFramePr>
        <p:xfrm>
          <a:off x="267335" y="994251"/>
          <a:ext cx="7962265" cy="5050949"/>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Rounded Corners 2">
            <a:extLst>
              <a:ext uri="{FF2B5EF4-FFF2-40B4-BE49-F238E27FC236}">
                <a16:creationId xmlns:a16="http://schemas.microsoft.com/office/drawing/2014/main" id="{1ED1FF6A-42E0-45DA-8982-2ED15803DAE6}"/>
              </a:ext>
            </a:extLst>
          </p:cNvPr>
          <p:cNvSpPr/>
          <p:nvPr/>
        </p:nvSpPr>
        <p:spPr>
          <a:xfrm>
            <a:off x="8509000" y="994251"/>
            <a:ext cx="3415665" cy="5050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Australia, Canada &amp; U.K trending upward from 2015.</a:t>
            </a:r>
          </a:p>
          <a:p>
            <a:pPr algn="ctr"/>
            <a:endParaRPr lang="en-AU" dirty="0"/>
          </a:p>
          <a:p>
            <a:pPr algn="ctr"/>
            <a:r>
              <a:rPr lang="en-AU" dirty="0"/>
              <a:t>U.S.A trending downward.</a:t>
            </a:r>
          </a:p>
          <a:p>
            <a:pPr algn="ctr"/>
            <a:endParaRPr lang="en-AU" dirty="0"/>
          </a:p>
          <a:p>
            <a:pPr algn="ctr"/>
            <a:r>
              <a:rPr lang="en-AU" dirty="0"/>
              <a:t>All Western Countries experienced sharp decline in international student numbers at beginning of Pandemic.</a:t>
            </a:r>
          </a:p>
          <a:p>
            <a:pPr algn="ctr"/>
            <a:endParaRPr lang="en-AU" dirty="0"/>
          </a:p>
          <a:p>
            <a:pPr algn="ctr"/>
            <a:r>
              <a:rPr lang="en-AU" dirty="0"/>
              <a:t>U.S.A and Canada have seen the most significant increases followed by U.K.</a:t>
            </a:r>
          </a:p>
          <a:p>
            <a:pPr algn="ctr"/>
            <a:endParaRPr lang="en-AU" dirty="0"/>
          </a:p>
          <a:p>
            <a:pPr algn="ctr"/>
            <a:r>
              <a:rPr lang="en-AU" dirty="0"/>
              <a:t>Australia has continued to decline.</a:t>
            </a:r>
          </a:p>
        </p:txBody>
      </p:sp>
      <p:sp>
        <p:nvSpPr>
          <p:cNvPr id="5" name="Subtitle 2">
            <a:extLst>
              <a:ext uri="{FF2B5EF4-FFF2-40B4-BE49-F238E27FC236}">
                <a16:creationId xmlns:a16="http://schemas.microsoft.com/office/drawing/2014/main" id="{1C95D35F-33A6-4129-A821-57DDB47C2E50}"/>
              </a:ext>
            </a:extLst>
          </p:cNvPr>
          <p:cNvSpPr txBox="1">
            <a:spLocks/>
          </p:cNvSpPr>
          <p:nvPr/>
        </p:nvSpPr>
        <p:spPr>
          <a:xfrm>
            <a:off x="267335" y="241300"/>
            <a:ext cx="10058400" cy="11430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Background | </a:t>
            </a:r>
            <a:r>
              <a:rPr lang="en-AU" sz="2400" b="1" dirty="0"/>
              <a:t>International students in Western Countries over time</a:t>
            </a:r>
          </a:p>
        </p:txBody>
      </p:sp>
    </p:spTree>
    <p:extLst>
      <p:ext uri="{BB962C8B-B14F-4D97-AF65-F5344CB8AC3E}">
        <p14:creationId xmlns:p14="http://schemas.microsoft.com/office/powerpoint/2010/main" val="2627516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ED1FF6A-42E0-45DA-8982-2ED15803DAE6}"/>
              </a:ext>
            </a:extLst>
          </p:cNvPr>
          <p:cNvSpPr/>
          <p:nvPr/>
        </p:nvSpPr>
        <p:spPr>
          <a:xfrm>
            <a:off x="8509000" y="994251"/>
            <a:ext cx="3415665" cy="5050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The key callouts in this graph are:</a:t>
            </a:r>
          </a:p>
          <a:p>
            <a:pPr algn="ctr"/>
            <a:endParaRPr lang="en-AU" dirty="0"/>
          </a:p>
          <a:p>
            <a:pPr algn="ctr"/>
            <a:r>
              <a:rPr lang="en-AU" dirty="0"/>
              <a:t>156% growth in International Students in the U.S.A.</a:t>
            </a:r>
          </a:p>
          <a:p>
            <a:pPr algn="ctr"/>
            <a:endParaRPr lang="en-AU" dirty="0"/>
          </a:p>
          <a:p>
            <a:pPr algn="ctr"/>
            <a:r>
              <a:rPr lang="en-AU" dirty="0"/>
              <a:t>33% growth in International Students in the U.K.</a:t>
            </a:r>
          </a:p>
          <a:p>
            <a:pPr algn="ctr"/>
            <a:endParaRPr lang="en-AU" dirty="0"/>
          </a:p>
          <a:p>
            <a:pPr algn="ctr"/>
            <a:r>
              <a:rPr lang="en-AU" dirty="0"/>
              <a:t>11% growth in International Students in Canada.</a:t>
            </a:r>
          </a:p>
          <a:p>
            <a:pPr algn="ctr"/>
            <a:endParaRPr lang="en-AU" dirty="0"/>
          </a:p>
          <a:p>
            <a:pPr algn="ctr"/>
            <a:r>
              <a:rPr lang="en-AU" dirty="0"/>
              <a:t>-32% growth in international Students In Australia.</a:t>
            </a:r>
          </a:p>
        </p:txBody>
      </p:sp>
      <p:graphicFrame>
        <p:nvGraphicFramePr>
          <p:cNvPr id="5" name="Chart 4">
            <a:extLst>
              <a:ext uri="{FF2B5EF4-FFF2-40B4-BE49-F238E27FC236}">
                <a16:creationId xmlns:a16="http://schemas.microsoft.com/office/drawing/2014/main" id="{3A80E47F-D076-4EB1-AE9F-9B8324AEE1C2}"/>
              </a:ext>
            </a:extLst>
          </p:cNvPr>
          <p:cNvGraphicFramePr/>
          <p:nvPr>
            <p:extLst>
              <p:ext uri="{D42A27DB-BD31-4B8C-83A1-F6EECF244321}">
                <p14:modId xmlns:p14="http://schemas.microsoft.com/office/powerpoint/2010/main" val="36491515"/>
              </p:ext>
            </p:extLst>
          </p:nvPr>
        </p:nvGraphicFramePr>
        <p:xfrm>
          <a:off x="267335" y="994251"/>
          <a:ext cx="7835265" cy="5050948"/>
        </p:xfrm>
        <a:graphic>
          <a:graphicData uri="http://schemas.openxmlformats.org/drawingml/2006/chart">
            <c:chart xmlns:c="http://schemas.openxmlformats.org/drawingml/2006/chart" xmlns:r="http://schemas.openxmlformats.org/officeDocument/2006/relationships" r:id="rId2"/>
          </a:graphicData>
        </a:graphic>
      </p:graphicFrame>
      <p:sp>
        <p:nvSpPr>
          <p:cNvPr id="6" name="Subtitle 2">
            <a:extLst>
              <a:ext uri="{FF2B5EF4-FFF2-40B4-BE49-F238E27FC236}">
                <a16:creationId xmlns:a16="http://schemas.microsoft.com/office/drawing/2014/main" id="{606AC4C7-8E3E-4846-AF72-E5DC74009571}"/>
              </a:ext>
            </a:extLst>
          </p:cNvPr>
          <p:cNvSpPr txBox="1">
            <a:spLocks/>
          </p:cNvSpPr>
          <p:nvPr/>
        </p:nvSpPr>
        <p:spPr>
          <a:xfrm>
            <a:off x="267335" y="241300"/>
            <a:ext cx="10058400" cy="114300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AU" sz="2400" b="1" dirty="0">
                <a:solidFill>
                  <a:srgbClr val="9BA8B7"/>
                </a:solidFill>
              </a:rPr>
              <a:t>Background | </a:t>
            </a:r>
            <a:r>
              <a:rPr lang="en-AU" sz="2400" b="1" dirty="0">
                <a:solidFill>
                  <a:schemeClr val="tx1"/>
                </a:solidFill>
              </a:rPr>
              <a:t>Growth in International Students from Covid-19</a:t>
            </a:r>
          </a:p>
        </p:txBody>
      </p:sp>
    </p:spTree>
    <p:extLst>
      <p:ext uri="{BB962C8B-B14F-4D97-AF65-F5344CB8AC3E}">
        <p14:creationId xmlns:p14="http://schemas.microsoft.com/office/powerpoint/2010/main" val="119961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133600" y="695452"/>
            <a:ext cx="10058400" cy="3892168"/>
          </a:xfrm>
        </p:spPr>
        <p:txBody>
          <a:bodyPr anchor="ctr">
            <a:normAutofit/>
          </a:bodyPr>
          <a:lstStyle/>
          <a:p>
            <a:pPr lvl="0"/>
            <a:r>
              <a:rPr lang="en-US" sz="9600" i="1" dirty="0">
                <a:solidFill>
                  <a:srgbClr val="FFFFFF"/>
                </a:solidFill>
              </a:rPr>
              <a:t>Research</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897051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{864ED114-7413-4CE0-B043-41FF9CCAA3CA}tf56160789_win32</Template>
  <TotalTime>1601</TotalTime>
  <Words>3731</Words>
  <Application>Microsoft Office PowerPoint</Application>
  <PresentationFormat>Widescreen</PresentationFormat>
  <Paragraphs>456</Paragraphs>
  <Slides>45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FacebookEmoji</vt:lpstr>
      <vt:lpstr>Arial</vt:lpstr>
      <vt:lpstr>Bookman Old Style</vt:lpstr>
      <vt:lpstr>Calibri</vt:lpstr>
      <vt:lpstr>Franklin Gothic Book</vt:lpstr>
      <vt:lpstr>1_RetrospectVTI</vt:lpstr>
      <vt:lpstr> BUSA3021 Report  COVID-19’S IMPACT ON INTERNATIONAL STUDENT MOVEMENT AND MARKET SHARE   For Macquarie International  </vt:lpstr>
      <vt:lpstr>Table of contents</vt:lpstr>
      <vt:lpstr>PowerPoint Presentation</vt:lpstr>
      <vt:lpstr>Statement of Work</vt:lpstr>
      <vt:lpstr>Background</vt:lpstr>
      <vt:lpstr>Introduction </vt:lpstr>
      <vt:lpstr>PowerPoint Presentation</vt:lpstr>
      <vt:lpstr>PowerPoint Presentation</vt:lpstr>
      <vt:lpstr>Research</vt:lpstr>
      <vt:lpstr>PowerPoint Presentation</vt:lpstr>
      <vt:lpstr>PowerPoint Presentation</vt:lpstr>
      <vt:lpstr>Policy &amp; Interventions</vt:lpstr>
      <vt:lpstr>PowerPoint Presentation</vt:lpstr>
      <vt:lpstr>PowerPoint Presentation</vt:lpstr>
      <vt:lpstr>PowerPoint Presentation</vt:lpstr>
      <vt:lpstr>PowerPoint Presentation</vt:lpstr>
      <vt:lpstr>PowerPoint Presentation</vt:lpstr>
      <vt:lpstr>PowerPoint Presentation</vt:lpstr>
      <vt:lpstr>Australia’s educational exports</vt:lpstr>
      <vt:lpstr>PowerPoint Presentation</vt:lpstr>
      <vt:lpstr>PowerPoint Presentation</vt:lpstr>
      <vt:lpstr>PowerPoint Presentation</vt:lpstr>
      <vt:lpstr>PowerPoint Presentation</vt:lpstr>
      <vt:lpstr>Forecasting International Student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Adam Gebbie</dc:creator>
  <cp:lastModifiedBy>Rijwa Abbas</cp:lastModifiedBy>
  <cp:revision>97</cp:revision>
  <dcterms:created xsi:type="dcterms:W3CDTF">2021-10-19T03:14:05Z</dcterms:created>
  <dcterms:modified xsi:type="dcterms:W3CDTF">2021-11-03T11:51:21Z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cdac9ce-053c-410e-bcf8-96687039a7e0_Enabled">
    <vt:lpwstr>true</vt:lpwstr>
  </property>
  <property fmtid="{D5CDD505-2E9C-101B-9397-08002B2CF9AE}" pid="3" name="MSIP_Label_5cdac9ce-053c-410e-bcf8-96687039a7e0_SetDate">
    <vt:lpwstr>2021-11-03T03:42:52Z</vt:lpwstr>
  </property>
  <property fmtid="{D5CDD505-2E9C-101B-9397-08002B2CF9AE}" pid="4" name="MSIP_Label_5cdac9ce-053c-410e-bcf8-96687039a7e0_Method">
    <vt:lpwstr>Privileged</vt:lpwstr>
  </property>
  <property fmtid="{D5CDD505-2E9C-101B-9397-08002B2CF9AE}" pid="5" name="MSIP_Label_5cdac9ce-053c-410e-bcf8-96687039a7e0_Name">
    <vt:lpwstr>Public</vt:lpwstr>
  </property>
  <property fmtid="{D5CDD505-2E9C-101B-9397-08002B2CF9AE}" pid="6" name="MSIP_Label_5cdac9ce-053c-410e-bcf8-96687039a7e0_SiteId">
    <vt:lpwstr>40143f24-a2e9-4695-ac8e-1140f628a32e</vt:lpwstr>
  </property>
  <property fmtid="{D5CDD505-2E9C-101B-9397-08002B2CF9AE}" pid="7" name="MSIP_Label_5cdac9ce-053c-410e-bcf8-96687039a7e0_ActionId">
    <vt:lpwstr>5f2e818f-aaf3-46ff-8f9c-d7cbd54037fc</vt:lpwstr>
  </property>
  <property fmtid="{D5CDD505-2E9C-101B-9397-08002B2CF9AE}" pid="8" name="MSIP_Label_5cdac9ce-053c-410e-bcf8-96687039a7e0_ContentBits">
    <vt:lpwstr>2</vt:lpwstr>
  </property>
  <property fmtid="{D5CDD505-2E9C-101B-9397-08002B2CF9AE}" pid="9" name="TFAClassification">
    <vt:lpwstr>TFAPublic</vt:lpwstr>
  </property>
</Properties>
</file>