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84" r:id="rId5"/>
    <p:sldId id="273" r:id="rId6"/>
    <p:sldId id="264" r:id="rId7"/>
    <p:sldId id="274" r:id="rId8"/>
    <p:sldId id="268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63" r:id="rId17"/>
    <p:sldId id="275" r:id="rId18"/>
    <p:sldId id="262" r:id="rId19"/>
    <p:sldId id="257" r:id="rId20"/>
    <p:sldId id="258" r:id="rId21"/>
    <p:sldId id="276" r:id="rId22"/>
    <p:sldId id="259" r:id="rId23"/>
    <p:sldId id="280" r:id="rId24"/>
    <p:sldId id="281" r:id="rId25"/>
    <p:sldId id="282" r:id="rId26"/>
    <p:sldId id="283" r:id="rId27"/>
    <p:sldId id="278" r:id="rId28"/>
    <p:sldId id="277" r:id="rId29"/>
    <p:sldId id="279" r:id="rId3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49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087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579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805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546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912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778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988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738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003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538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822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Cellendipity Schematics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17.05.2017</a:t>
            </a:r>
          </a:p>
        </p:txBody>
      </p:sp>
    </p:spTree>
    <p:extLst>
      <p:ext uri="{BB962C8B-B14F-4D97-AF65-F5344CB8AC3E}">
        <p14:creationId xmlns:p14="http://schemas.microsoft.com/office/powerpoint/2010/main" val="48531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oDist, Width &amp; Remoteness2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6000" y="1856963"/>
            <a:ext cx="864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ight Triangle 6"/>
          <p:cNvSpPr/>
          <p:nvPr/>
        </p:nvSpPr>
        <p:spPr>
          <a:xfrm flipH="1">
            <a:off x="1776000" y="1856963"/>
            <a:ext cx="8640000" cy="432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10039747" y="6343238"/>
            <a:ext cx="7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6000" y="6347228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14045" y="5807631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14045" y="1856963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5376" y="6343238"/>
            <a:ext cx="74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oDist = toOrigin.mag() = Distance from position to origin (arbitrary position)</a:t>
            </a:r>
            <a:endParaRPr lang="nb-NO"/>
          </a:p>
        </p:txBody>
      </p:sp>
      <p:sp>
        <p:nvSpPr>
          <p:cNvPr id="13" name="TextBox 12"/>
          <p:cNvSpPr txBox="1"/>
          <p:nvPr/>
        </p:nvSpPr>
        <p:spPr>
          <a:xfrm>
            <a:off x="10490718" y="3832297"/>
            <a:ext cx="106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Remote-ness2</a:t>
            </a:r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1326577" y="1393303"/>
            <a:ext cx="963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width </a:t>
            </a:r>
            <a:r>
              <a:rPr lang="nb-NO" sz="1400"/>
              <a:t>is the maximum possible horisontal/vertical distance a cell could have from origin (assuming canvas is square)</a:t>
            </a:r>
          </a:p>
          <a:p>
            <a:r>
              <a:rPr lang="nb-NO" sz="1400" i="1"/>
              <a:t>The actual maximum is ~width * 1.4 (or = width * square root of 2</a:t>
            </a:r>
            <a:r>
              <a:rPr lang="nb-NO" sz="14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820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directionDiff &amp; Angularity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6000" y="1856963"/>
            <a:ext cx="864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ight Triangle 6"/>
          <p:cNvSpPr/>
          <p:nvPr/>
        </p:nvSpPr>
        <p:spPr>
          <a:xfrm flipH="1">
            <a:off x="1776000" y="1856963"/>
            <a:ext cx="8640000" cy="432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9364755" y="6343238"/>
            <a:ext cx="210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PI radians / 180 deg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6000" y="6347228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14045" y="5807631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14045" y="1856963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5376" y="6343238"/>
            <a:ext cx="74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directionDiff = angular difference from heading at spawn</a:t>
            </a:r>
            <a:endParaRPr lang="nb-NO"/>
          </a:p>
        </p:txBody>
      </p:sp>
      <p:sp>
        <p:nvSpPr>
          <p:cNvPr id="13" name="TextBox 12"/>
          <p:cNvSpPr txBox="1"/>
          <p:nvPr/>
        </p:nvSpPr>
        <p:spPr>
          <a:xfrm>
            <a:off x="10490718" y="3832297"/>
            <a:ext cx="125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Angularity</a:t>
            </a:r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1326577" y="1393303"/>
            <a:ext cx="963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lifespan </a:t>
            </a:r>
            <a:r>
              <a:rPr lang="nb-NO" sz="1400"/>
              <a:t>represents the maximum possible distance a cell could travel: 1 pixel per frame in a straight line heading away from home</a:t>
            </a:r>
            <a:endParaRPr lang="nb-NO" sz="1400" b="1"/>
          </a:p>
        </p:txBody>
      </p:sp>
    </p:spTree>
    <p:extLst>
      <p:ext uri="{BB962C8B-B14F-4D97-AF65-F5344CB8AC3E}">
        <p14:creationId xmlns:p14="http://schemas.microsoft.com/office/powerpoint/2010/main" val="301941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Life-events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Collisions</a:t>
            </a:r>
          </a:p>
          <a:p>
            <a:r>
              <a:rPr lang="nb-NO"/>
              <a:t>Conceptions</a:t>
            </a:r>
          </a:p>
        </p:txBody>
      </p:sp>
    </p:spTree>
    <p:extLst>
      <p:ext uri="{BB962C8B-B14F-4D97-AF65-F5344CB8AC3E}">
        <p14:creationId xmlns:p14="http://schemas.microsoft.com/office/powerpoint/2010/main" val="130560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spawnLimit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6000" y="1856963"/>
            <a:ext cx="864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ight Triangle 6"/>
          <p:cNvSpPr/>
          <p:nvPr/>
        </p:nvSpPr>
        <p:spPr>
          <a:xfrm>
            <a:off x="1776000" y="1856963"/>
            <a:ext cx="8640000" cy="432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10030409" y="6343238"/>
            <a:ext cx="101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= death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6000" y="6347228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3339" y="6343238"/>
            <a:ext cx="30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/>
              <a:t># conceptions since cell birth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538" y="1741232"/>
            <a:ext cx="14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dna[30] : spawnLimit</a:t>
            </a:r>
          </a:p>
        </p:txBody>
      </p:sp>
      <p:sp>
        <p:nvSpPr>
          <p:cNvPr id="3" name="Oval 2"/>
          <p:cNvSpPr/>
          <p:nvPr/>
        </p:nvSpPr>
        <p:spPr>
          <a:xfrm>
            <a:off x="3756000" y="274704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5916000" y="383696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8076000" y="494060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1596000" y="1682479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10223634" y="599696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3752461" y="599696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5916000" y="599696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8076000" y="599696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10223634" y="564240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0632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Externals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runCycle/maxCycles</a:t>
            </a:r>
          </a:p>
          <a:p>
            <a:r>
              <a:rPr lang="nb-NO"/>
              <a:t>pixelSampling from source image</a:t>
            </a:r>
          </a:p>
        </p:txBody>
      </p:sp>
    </p:spTree>
    <p:extLst>
      <p:ext uri="{BB962C8B-B14F-4D97-AF65-F5344CB8AC3E}">
        <p14:creationId xmlns:p14="http://schemas.microsoft.com/office/powerpoint/2010/main" val="425762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runCycle &amp; maxCycles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6000" y="1856963"/>
            <a:ext cx="864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ight Triangle 6"/>
          <p:cNvSpPr/>
          <p:nvPr/>
        </p:nvSpPr>
        <p:spPr>
          <a:xfrm flipH="1">
            <a:off x="1776000" y="1856963"/>
            <a:ext cx="8640000" cy="432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9759827" y="6343238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maxCycles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6000" y="6347228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14045" y="5807631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14045" y="1856963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3338" y="6343238"/>
            <a:ext cx="499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runCycle</a:t>
            </a:r>
            <a:r>
              <a:rPr lang="nb-NO"/>
              <a:t> </a:t>
            </a:r>
            <a:r>
              <a:rPr lang="nb-NO" i="1"/>
              <a:t>(# cycles since firstrun)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28516" y="3730769"/>
            <a:ext cx="106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???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449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Driver modes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9698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Driver modes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Raw					Value is mapped directly (linear)</a:t>
            </a:r>
          </a:p>
          <a:p>
            <a:r>
              <a:rPr lang="nb-NO"/>
              <a:t>(Raw)				Value is raised to a power (exponential)</a:t>
            </a:r>
          </a:p>
          <a:p>
            <a:r>
              <a:rPr lang="nb-NO"/>
              <a:t>SIN(map(raw,0,1,0,TWO_PI)	Value used in a SIN function (sinusoidal)</a:t>
            </a:r>
          </a:p>
          <a:p>
            <a:r>
              <a:rPr lang="nb-NO"/>
              <a:t>F(x)					Value is used in a ??? Function (???)</a:t>
            </a:r>
          </a:p>
          <a:p>
            <a:r>
              <a:rPr lang="nb-NO"/>
              <a:t>Raw.step()				Value is chopped into steps (stepped)</a:t>
            </a:r>
          </a:p>
          <a:p>
            <a:r>
              <a:rPr lang="nb-NO"/>
              <a:t>Raw.threshold			Event is triggered when value passes a</a:t>
            </a:r>
            <a:br>
              <a:rPr lang="nb-NO"/>
            </a:br>
            <a:r>
              <a:rPr lang="nb-NO"/>
              <a:t>					predefined threshold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9760" y="2211978"/>
            <a:ext cx="3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5351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Drivens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/>
              <a:t>dna.genes[1] to [24]</a:t>
            </a:r>
          </a:p>
          <a:p>
            <a:r>
              <a:rPr lang="nb-NO"/>
              <a:t>Definine the working range (Max/Min) for 12 variables modulated in the lifecycle</a:t>
            </a:r>
            <a:br>
              <a:rPr lang="nb-NO"/>
            </a:br>
            <a:r>
              <a:rPr lang="nb-NO"/>
              <a:t>Absolute values in scale required by the phenotype (0-360, 0-255, 0-%ofwidth etc.)</a:t>
            </a:r>
          </a:p>
        </p:txBody>
      </p:sp>
    </p:spTree>
    <p:extLst>
      <p:ext uri="{BB962C8B-B14F-4D97-AF65-F5344CB8AC3E}">
        <p14:creationId xmlns:p14="http://schemas.microsoft.com/office/powerpoint/2010/main" val="1957093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Fill Color   (dna.genes[1-8])</a:t>
            </a:r>
          </a:p>
        </p:txBody>
      </p:sp>
      <p:cxnSp>
        <p:nvCxnSpPr>
          <p:cNvPr id="5" name="Straight Connector 4"/>
          <p:cNvCxnSpPr>
            <a:endCxn id="63" idx="0"/>
          </p:cNvCxnSpPr>
          <p:nvPr/>
        </p:nvCxnSpPr>
        <p:spPr>
          <a:xfrm>
            <a:off x="3071952" y="1879088"/>
            <a:ext cx="0" cy="39549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44285" y="1690688"/>
            <a:ext cx="9799667" cy="969616"/>
            <a:chOff x="544285" y="1690688"/>
            <a:chExt cx="9799667" cy="1218993"/>
          </a:xfrm>
        </p:grpSpPr>
        <p:sp>
          <p:nvSpPr>
            <p:cNvPr id="6" name="Oval 5"/>
            <p:cNvSpPr/>
            <p:nvPr/>
          </p:nvSpPr>
          <p:spPr>
            <a:xfrm>
              <a:off x="2999952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Oval 6"/>
            <p:cNvSpPr/>
            <p:nvPr/>
          </p:nvSpPr>
          <p:spPr>
            <a:xfrm>
              <a:off x="2999952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13120" y="1690688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fill_H_start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3120" y="2442170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fill_H_end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4285" y="1690688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4285" y="2445360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Gene[2]</a:t>
              </a:r>
            </a:p>
          </p:txBody>
        </p:sp>
        <p:cxnSp>
          <p:nvCxnSpPr>
            <p:cNvPr id="15" name="Straight Connector 14"/>
            <p:cNvCxnSpPr>
              <a:stCxn id="6" idx="6"/>
            </p:cNvCxnSpPr>
            <p:nvPr/>
          </p:nvCxnSpPr>
          <p:spPr>
            <a:xfrm>
              <a:off x="3143952" y="1879088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6"/>
            </p:cNvCxnSpPr>
            <p:nvPr/>
          </p:nvCxnSpPr>
          <p:spPr>
            <a:xfrm flipV="1">
              <a:off x="3143952" y="2615331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89588" y="1879418"/>
              <a:ext cx="75063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fill_H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382288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4382288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" name="Straight Connector 24"/>
            <p:cNvCxnSpPr>
              <a:stCxn id="23" idx="4"/>
              <a:endCxn id="24" idx="0"/>
            </p:cNvCxnSpPr>
            <p:nvPr/>
          </p:nvCxnSpPr>
          <p:spPr>
            <a:xfrm>
              <a:off x="4454288" y="1951088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378791" y="219425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ight Triangle 28"/>
            <p:cNvSpPr/>
            <p:nvPr/>
          </p:nvSpPr>
          <p:spPr>
            <a:xfrm flipH="1">
              <a:off x="3477986" y="2077859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4285" y="2841697"/>
            <a:ext cx="9799667" cy="969616"/>
            <a:chOff x="544285" y="3133362"/>
            <a:chExt cx="9799667" cy="1218993"/>
          </a:xfrm>
        </p:grpSpPr>
        <p:sp>
          <p:nvSpPr>
            <p:cNvPr id="30" name="Oval 29"/>
            <p:cNvSpPr/>
            <p:nvPr/>
          </p:nvSpPr>
          <p:spPr>
            <a:xfrm>
              <a:off x="2999952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2999952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13120" y="3133362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fill_S_start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13120" y="3884844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fill_S_end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4285" y="3133362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Gene[3]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4285" y="3888034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Gene[4]</a:t>
              </a:r>
            </a:p>
          </p:txBody>
        </p:sp>
        <p:cxnSp>
          <p:nvCxnSpPr>
            <p:cNvPr id="36" name="Straight Connector 35"/>
            <p:cNvCxnSpPr>
              <a:stCxn id="30" idx="6"/>
            </p:cNvCxnSpPr>
            <p:nvPr/>
          </p:nvCxnSpPr>
          <p:spPr>
            <a:xfrm>
              <a:off x="3143952" y="3321762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6"/>
            </p:cNvCxnSpPr>
            <p:nvPr/>
          </p:nvCxnSpPr>
          <p:spPr>
            <a:xfrm flipV="1">
              <a:off x="3143952" y="4058005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889588" y="3342186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fill_S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382288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382288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454288" y="3393762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378791" y="363693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Right Triangle 42"/>
            <p:cNvSpPr/>
            <p:nvPr/>
          </p:nvSpPr>
          <p:spPr>
            <a:xfrm flipH="1">
              <a:off x="3477986" y="3520533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44285" y="3992707"/>
            <a:ext cx="9799667" cy="969616"/>
            <a:chOff x="544285" y="4549087"/>
            <a:chExt cx="9799667" cy="1218993"/>
          </a:xfrm>
        </p:grpSpPr>
        <p:sp>
          <p:nvSpPr>
            <p:cNvPr id="44" name="Oval 43"/>
            <p:cNvSpPr/>
            <p:nvPr/>
          </p:nvSpPr>
          <p:spPr>
            <a:xfrm>
              <a:off x="2999952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2999952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13120" y="4549088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fill_B_start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13120" y="5300572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fill_B_end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4285" y="4549087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Gene[5]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4285" y="5303759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Gene[6]</a:t>
              </a:r>
            </a:p>
          </p:txBody>
        </p:sp>
        <p:cxnSp>
          <p:nvCxnSpPr>
            <p:cNvPr id="50" name="Straight Connector 49"/>
            <p:cNvCxnSpPr>
              <a:stCxn id="44" idx="6"/>
            </p:cNvCxnSpPr>
            <p:nvPr/>
          </p:nvCxnSpPr>
          <p:spPr>
            <a:xfrm>
              <a:off x="3143952" y="4737487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6"/>
            </p:cNvCxnSpPr>
            <p:nvPr/>
          </p:nvCxnSpPr>
          <p:spPr>
            <a:xfrm flipV="1">
              <a:off x="3143952" y="5473730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889587" y="4747858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fill_B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382288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382288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5" name="Straight Connector 54"/>
            <p:cNvCxnSpPr>
              <a:stCxn id="53" idx="4"/>
              <a:endCxn id="54" idx="0"/>
            </p:cNvCxnSpPr>
            <p:nvPr/>
          </p:nvCxnSpPr>
          <p:spPr>
            <a:xfrm>
              <a:off x="4454288" y="4809487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378791" y="505265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Right Triangle 56"/>
            <p:cNvSpPr/>
            <p:nvPr/>
          </p:nvSpPr>
          <p:spPr>
            <a:xfrm flipH="1">
              <a:off x="3477986" y="4936258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4285" y="5143718"/>
            <a:ext cx="9799667" cy="969616"/>
            <a:chOff x="544285" y="4549087"/>
            <a:chExt cx="9799667" cy="1218993"/>
          </a:xfrm>
        </p:grpSpPr>
        <p:sp>
          <p:nvSpPr>
            <p:cNvPr id="62" name="Oval 61"/>
            <p:cNvSpPr/>
            <p:nvPr/>
          </p:nvSpPr>
          <p:spPr>
            <a:xfrm>
              <a:off x="2999952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2999952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13120" y="4549088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fill_A_start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13120" y="5300572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fill_A_end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4285" y="4549087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Gene[7]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4285" y="5303759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Gene[8]</a:t>
              </a:r>
            </a:p>
          </p:txBody>
        </p:sp>
        <p:cxnSp>
          <p:nvCxnSpPr>
            <p:cNvPr id="68" name="Straight Connector 67"/>
            <p:cNvCxnSpPr>
              <a:stCxn id="62" idx="6"/>
            </p:cNvCxnSpPr>
            <p:nvPr/>
          </p:nvCxnSpPr>
          <p:spPr>
            <a:xfrm>
              <a:off x="3143952" y="4737487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3" idx="6"/>
            </p:cNvCxnSpPr>
            <p:nvPr/>
          </p:nvCxnSpPr>
          <p:spPr>
            <a:xfrm flipV="1">
              <a:off x="3143952" y="5473730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889586" y="4745196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fill_A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4382288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382288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3" name="Straight Connector 72"/>
            <p:cNvCxnSpPr>
              <a:stCxn id="71" idx="4"/>
              <a:endCxn id="72" idx="0"/>
            </p:cNvCxnSpPr>
            <p:nvPr/>
          </p:nvCxnSpPr>
          <p:spPr>
            <a:xfrm>
              <a:off x="4454288" y="4809487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78791" y="505265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Right Triangle 74"/>
            <p:cNvSpPr/>
            <p:nvPr/>
          </p:nvSpPr>
          <p:spPr>
            <a:xfrm flipH="1">
              <a:off x="3477986" y="4936258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78" name="Straight Connector 77"/>
          <p:cNvCxnSpPr>
            <a:stCxn id="79" idx="4"/>
            <a:endCxn id="80" idx="0"/>
          </p:cNvCxnSpPr>
          <p:nvPr/>
        </p:nvCxnSpPr>
        <p:spPr>
          <a:xfrm>
            <a:off x="7837681" y="2196689"/>
            <a:ext cx="0" cy="3333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765681" y="2082148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7765681" y="5530210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7761220" y="4393259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7765681" y="3242249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5" name="Straight Connector 84"/>
          <p:cNvCxnSpPr>
            <a:stCxn id="28" idx="6"/>
            <a:endCxn id="79" idx="2"/>
          </p:cNvCxnSpPr>
          <p:nvPr/>
        </p:nvCxnSpPr>
        <p:spPr>
          <a:xfrm flipV="1">
            <a:off x="4522791" y="2139419"/>
            <a:ext cx="3242890" cy="90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2" idx="6"/>
            <a:endCxn id="82" idx="2"/>
          </p:cNvCxnSpPr>
          <p:nvPr/>
        </p:nvCxnSpPr>
        <p:spPr>
          <a:xfrm>
            <a:off x="4522791" y="3299520"/>
            <a:ext cx="324289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6" idx="6"/>
            <a:endCxn id="81" idx="2"/>
          </p:cNvCxnSpPr>
          <p:nvPr/>
        </p:nvCxnSpPr>
        <p:spPr>
          <a:xfrm>
            <a:off x="4522791" y="4450530"/>
            <a:ext cx="3238429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4" idx="6"/>
            <a:endCxn id="80" idx="2"/>
          </p:cNvCxnSpPr>
          <p:nvPr/>
        </p:nvCxnSpPr>
        <p:spPr>
          <a:xfrm flipV="1">
            <a:off x="4522791" y="5587481"/>
            <a:ext cx="3242890" cy="140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33220" y="3678783"/>
            <a:ext cx="187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fillColor(H,S,B,A)</a:t>
            </a:r>
          </a:p>
        </p:txBody>
      </p:sp>
    </p:spTree>
    <p:extLst>
      <p:ext uri="{BB962C8B-B14F-4D97-AF65-F5344CB8AC3E}">
        <p14:creationId xmlns:p14="http://schemas.microsoft.com/office/powerpoint/2010/main" val="61433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/>
              <a:t>Identify all drivers</a:t>
            </a:r>
          </a:p>
          <a:p>
            <a:r>
              <a:rPr lang="nb-NO"/>
              <a:t>Identify all drivens</a:t>
            </a:r>
          </a:p>
          <a:p>
            <a:pPr lvl="1"/>
            <a:r>
              <a:rPr lang="nb-NO"/>
              <a:t>aMax &amp; aMin</a:t>
            </a:r>
          </a:p>
          <a:p>
            <a:r>
              <a:rPr lang="nb-NO"/>
              <a:t>Decide on architecture for Cycle-level modulation</a:t>
            </a:r>
          </a:p>
          <a:p>
            <a:r>
              <a:rPr lang="nb-NO"/>
              <a:t>Decide on architecture for Colony-level modulation</a:t>
            </a:r>
          </a:p>
          <a:p>
            <a:r>
              <a:rPr lang="nb-NO"/>
              <a:t>Investigate: can aMax/Min be hardwired to phenotype, or do they need to be represented by a variable?</a:t>
            </a:r>
          </a:p>
          <a:p>
            <a:r>
              <a:rPr lang="nb-NO"/>
              <a:t>Test concept for generic modulator method</a:t>
            </a:r>
          </a:p>
          <a:p>
            <a:pPr lvl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628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Stroke Color (dna.genes[9-16])</a:t>
            </a:r>
          </a:p>
        </p:txBody>
      </p:sp>
      <p:cxnSp>
        <p:nvCxnSpPr>
          <p:cNvPr id="5" name="Straight Connector 4"/>
          <p:cNvCxnSpPr>
            <a:endCxn id="63" idx="0"/>
          </p:cNvCxnSpPr>
          <p:nvPr/>
        </p:nvCxnSpPr>
        <p:spPr>
          <a:xfrm>
            <a:off x="3071952" y="1879088"/>
            <a:ext cx="0" cy="39549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44285" y="1690688"/>
            <a:ext cx="9799667" cy="969616"/>
            <a:chOff x="544285" y="1690688"/>
            <a:chExt cx="9799667" cy="1218993"/>
          </a:xfrm>
        </p:grpSpPr>
        <p:sp>
          <p:nvSpPr>
            <p:cNvPr id="6" name="Oval 5"/>
            <p:cNvSpPr/>
            <p:nvPr/>
          </p:nvSpPr>
          <p:spPr>
            <a:xfrm>
              <a:off x="2999952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Oval 6"/>
            <p:cNvSpPr/>
            <p:nvPr/>
          </p:nvSpPr>
          <p:spPr>
            <a:xfrm>
              <a:off x="2999952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13120" y="1690688"/>
              <a:ext cx="1626371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stroke_H_start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3120" y="2442170"/>
              <a:ext cx="1832207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stroke_H_end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4285" y="1690688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Gene[9]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4285" y="2445360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Gene[10]</a:t>
              </a:r>
            </a:p>
          </p:txBody>
        </p:sp>
        <p:cxnSp>
          <p:nvCxnSpPr>
            <p:cNvPr id="15" name="Straight Connector 14"/>
            <p:cNvCxnSpPr>
              <a:stCxn id="6" idx="6"/>
            </p:cNvCxnSpPr>
            <p:nvPr/>
          </p:nvCxnSpPr>
          <p:spPr>
            <a:xfrm>
              <a:off x="3143952" y="1879088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6"/>
            </p:cNvCxnSpPr>
            <p:nvPr/>
          </p:nvCxnSpPr>
          <p:spPr>
            <a:xfrm flipV="1">
              <a:off x="3143952" y="2615331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89588" y="1879418"/>
              <a:ext cx="10156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stroke_H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382288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4382288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" name="Straight Connector 24"/>
            <p:cNvCxnSpPr>
              <a:stCxn id="23" idx="4"/>
              <a:endCxn id="24" idx="0"/>
            </p:cNvCxnSpPr>
            <p:nvPr/>
          </p:nvCxnSpPr>
          <p:spPr>
            <a:xfrm>
              <a:off x="4454288" y="1951088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378791" y="219425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ight Triangle 28"/>
            <p:cNvSpPr/>
            <p:nvPr/>
          </p:nvSpPr>
          <p:spPr>
            <a:xfrm flipH="1">
              <a:off x="3477986" y="2077859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4285" y="2841697"/>
            <a:ext cx="9799667" cy="969616"/>
            <a:chOff x="544285" y="3133362"/>
            <a:chExt cx="9799667" cy="1218993"/>
          </a:xfrm>
        </p:grpSpPr>
        <p:sp>
          <p:nvSpPr>
            <p:cNvPr id="30" name="Oval 29"/>
            <p:cNvSpPr/>
            <p:nvPr/>
          </p:nvSpPr>
          <p:spPr>
            <a:xfrm>
              <a:off x="2999952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2999952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13120" y="3133362"/>
              <a:ext cx="15493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stroke_S_start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13120" y="3884844"/>
              <a:ext cx="1626371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stroke_S_end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4285" y="3133362"/>
              <a:ext cx="1063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4285" y="3888034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Gene[12]</a:t>
              </a:r>
            </a:p>
          </p:txBody>
        </p:sp>
        <p:cxnSp>
          <p:nvCxnSpPr>
            <p:cNvPr id="36" name="Straight Connector 35"/>
            <p:cNvCxnSpPr>
              <a:stCxn id="30" idx="6"/>
            </p:cNvCxnSpPr>
            <p:nvPr/>
          </p:nvCxnSpPr>
          <p:spPr>
            <a:xfrm>
              <a:off x="3143952" y="3321762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6"/>
            </p:cNvCxnSpPr>
            <p:nvPr/>
          </p:nvCxnSpPr>
          <p:spPr>
            <a:xfrm flipV="1">
              <a:off x="3143952" y="4058005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889588" y="3342186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stroke_S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382288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382288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454288" y="3393762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378791" y="363693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Right Triangle 42"/>
            <p:cNvSpPr/>
            <p:nvPr/>
          </p:nvSpPr>
          <p:spPr>
            <a:xfrm flipH="1">
              <a:off x="3477986" y="3520533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44285" y="3992707"/>
            <a:ext cx="9799667" cy="969616"/>
            <a:chOff x="544285" y="4549087"/>
            <a:chExt cx="9799667" cy="1218993"/>
          </a:xfrm>
        </p:grpSpPr>
        <p:sp>
          <p:nvSpPr>
            <p:cNvPr id="44" name="Oval 43"/>
            <p:cNvSpPr/>
            <p:nvPr/>
          </p:nvSpPr>
          <p:spPr>
            <a:xfrm>
              <a:off x="2999952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2999952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13120" y="4549087"/>
              <a:ext cx="17063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stroke_B_start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13120" y="5300569"/>
              <a:ext cx="1635293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stroke_B_end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4285" y="4549087"/>
              <a:ext cx="1063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Gene[13]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4285" y="5303759"/>
              <a:ext cx="1063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Gene[14]</a:t>
              </a:r>
            </a:p>
          </p:txBody>
        </p:sp>
        <p:cxnSp>
          <p:nvCxnSpPr>
            <p:cNvPr id="50" name="Straight Connector 49"/>
            <p:cNvCxnSpPr>
              <a:stCxn id="44" idx="6"/>
            </p:cNvCxnSpPr>
            <p:nvPr/>
          </p:nvCxnSpPr>
          <p:spPr>
            <a:xfrm>
              <a:off x="3143952" y="4737487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6"/>
            </p:cNvCxnSpPr>
            <p:nvPr/>
          </p:nvCxnSpPr>
          <p:spPr>
            <a:xfrm flipV="1">
              <a:off x="3143952" y="5473730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889587" y="4747858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stroke_B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382288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382288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5" name="Straight Connector 54"/>
            <p:cNvCxnSpPr>
              <a:stCxn id="53" idx="4"/>
              <a:endCxn id="54" idx="0"/>
            </p:cNvCxnSpPr>
            <p:nvPr/>
          </p:nvCxnSpPr>
          <p:spPr>
            <a:xfrm>
              <a:off x="4454288" y="4809487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378791" y="505265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Right Triangle 56"/>
            <p:cNvSpPr/>
            <p:nvPr/>
          </p:nvSpPr>
          <p:spPr>
            <a:xfrm flipH="1">
              <a:off x="3477986" y="4936258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4285" y="5143718"/>
            <a:ext cx="9799667" cy="969616"/>
            <a:chOff x="544285" y="4549087"/>
            <a:chExt cx="9799667" cy="1218993"/>
          </a:xfrm>
        </p:grpSpPr>
        <p:sp>
          <p:nvSpPr>
            <p:cNvPr id="62" name="Oval 61"/>
            <p:cNvSpPr/>
            <p:nvPr/>
          </p:nvSpPr>
          <p:spPr>
            <a:xfrm>
              <a:off x="2999952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2999952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13120" y="4549087"/>
              <a:ext cx="1964866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stroke_A_start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13120" y="5300569"/>
              <a:ext cx="1635293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stroke_A_end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4285" y="4549087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Gene[15]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4285" y="5303759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Gene[16]</a:t>
              </a:r>
            </a:p>
          </p:txBody>
        </p:sp>
        <p:cxnSp>
          <p:nvCxnSpPr>
            <p:cNvPr id="68" name="Straight Connector 67"/>
            <p:cNvCxnSpPr>
              <a:stCxn id="62" idx="6"/>
            </p:cNvCxnSpPr>
            <p:nvPr/>
          </p:nvCxnSpPr>
          <p:spPr>
            <a:xfrm>
              <a:off x="3143952" y="4737487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3" idx="6"/>
            </p:cNvCxnSpPr>
            <p:nvPr/>
          </p:nvCxnSpPr>
          <p:spPr>
            <a:xfrm flipV="1">
              <a:off x="3143952" y="5473730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889586" y="4745196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stroke_A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4382288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382288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3" name="Straight Connector 72"/>
            <p:cNvCxnSpPr>
              <a:stCxn id="71" idx="4"/>
              <a:endCxn id="72" idx="0"/>
            </p:cNvCxnSpPr>
            <p:nvPr/>
          </p:nvCxnSpPr>
          <p:spPr>
            <a:xfrm>
              <a:off x="4454288" y="4809487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78791" y="505265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Right Triangle 74"/>
            <p:cNvSpPr/>
            <p:nvPr/>
          </p:nvSpPr>
          <p:spPr>
            <a:xfrm flipH="1">
              <a:off x="3477986" y="4936258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78" name="Straight Connector 77"/>
          <p:cNvCxnSpPr>
            <a:stCxn id="79" idx="4"/>
            <a:endCxn id="80" idx="0"/>
          </p:cNvCxnSpPr>
          <p:nvPr/>
        </p:nvCxnSpPr>
        <p:spPr>
          <a:xfrm>
            <a:off x="7837681" y="2196689"/>
            <a:ext cx="0" cy="3333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765681" y="2082148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7765681" y="5530210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7761220" y="4393259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7765681" y="3242249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5" name="Straight Connector 84"/>
          <p:cNvCxnSpPr>
            <a:stCxn id="28" idx="6"/>
            <a:endCxn id="79" idx="2"/>
          </p:cNvCxnSpPr>
          <p:nvPr/>
        </p:nvCxnSpPr>
        <p:spPr>
          <a:xfrm flipV="1">
            <a:off x="4522791" y="2139419"/>
            <a:ext cx="3242890" cy="90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2" idx="6"/>
            <a:endCxn id="82" idx="2"/>
          </p:cNvCxnSpPr>
          <p:nvPr/>
        </p:nvCxnSpPr>
        <p:spPr>
          <a:xfrm>
            <a:off x="4522791" y="3299520"/>
            <a:ext cx="324289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6" idx="6"/>
            <a:endCxn id="81" idx="2"/>
          </p:cNvCxnSpPr>
          <p:nvPr/>
        </p:nvCxnSpPr>
        <p:spPr>
          <a:xfrm>
            <a:off x="4522791" y="4450530"/>
            <a:ext cx="3238429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4" idx="6"/>
            <a:endCxn id="80" idx="2"/>
          </p:cNvCxnSpPr>
          <p:nvPr/>
        </p:nvCxnSpPr>
        <p:spPr>
          <a:xfrm flipV="1">
            <a:off x="4522791" y="5587481"/>
            <a:ext cx="3242890" cy="140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33220" y="3678783"/>
            <a:ext cx="20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strokeColor(H,S,B,A)</a:t>
            </a:r>
          </a:p>
        </p:txBody>
      </p:sp>
    </p:spTree>
    <p:extLst>
      <p:ext uri="{BB962C8B-B14F-4D97-AF65-F5344CB8AC3E}">
        <p14:creationId xmlns:p14="http://schemas.microsoft.com/office/powerpoint/2010/main" val="3238988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Shape: Radius &amp; Flatness (dna.genes[17-20])</a:t>
            </a:r>
          </a:p>
        </p:txBody>
      </p:sp>
      <p:cxnSp>
        <p:nvCxnSpPr>
          <p:cNvPr id="5" name="Straight Connector 4"/>
          <p:cNvCxnSpPr>
            <a:endCxn id="63" idx="0"/>
          </p:cNvCxnSpPr>
          <p:nvPr/>
        </p:nvCxnSpPr>
        <p:spPr>
          <a:xfrm>
            <a:off x="3071952" y="1879088"/>
            <a:ext cx="0" cy="39549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44285" y="1690688"/>
            <a:ext cx="9799667" cy="969616"/>
            <a:chOff x="544285" y="1690688"/>
            <a:chExt cx="9799667" cy="1218993"/>
          </a:xfrm>
        </p:grpSpPr>
        <p:sp>
          <p:nvSpPr>
            <p:cNvPr id="6" name="Oval 5"/>
            <p:cNvSpPr/>
            <p:nvPr/>
          </p:nvSpPr>
          <p:spPr>
            <a:xfrm>
              <a:off x="2999952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Oval 6"/>
            <p:cNvSpPr/>
            <p:nvPr/>
          </p:nvSpPr>
          <p:spPr>
            <a:xfrm>
              <a:off x="2999952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13120" y="1690688"/>
              <a:ext cx="1626371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radius_Start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3120" y="2442170"/>
              <a:ext cx="1832207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radius_End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4285" y="1690688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Gene[17]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4285" y="2445360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Gene[18]</a:t>
              </a:r>
            </a:p>
          </p:txBody>
        </p:sp>
        <p:cxnSp>
          <p:nvCxnSpPr>
            <p:cNvPr id="15" name="Straight Connector 14"/>
            <p:cNvCxnSpPr>
              <a:stCxn id="6" idx="6"/>
            </p:cNvCxnSpPr>
            <p:nvPr/>
          </p:nvCxnSpPr>
          <p:spPr>
            <a:xfrm>
              <a:off x="3143952" y="1879088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6"/>
            </p:cNvCxnSpPr>
            <p:nvPr/>
          </p:nvCxnSpPr>
          <p:spPr>
            <a:xfrm flipV="1">
              <a:off x="3143952" y="2615331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98323" y="1879418"/>
              <a:ext cx="3206897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updateSize() gives: r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382288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4382288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" name="Straight Connector 24"/>
            <p:cNvCxnSpPr>
              <a:stCxn id="23" idx="4"/>
              <a:endCxn id="24" idx="0"/>
            </p:cNvCxnSpPr>
            <p:nvPr/>
          </p:nvCxnSpPr>
          <p:spPr>
            <a:xfrm>
              <a:off x="4454288" y="1951088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378791" y="219425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ight Triangle 28"/>
            <p:cNvSpPr/>
            <p:nvPr/>
          </p:nvSpPr>
          <p:spPr>
            <a:xfrm flipH="1">
              <a:off x="3477986" y="2077859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4285" y="2841697"/>
            <a:ext cx="9799667" cy="969616"/>
            <a:chOff x="544285" y="3133362"/>
            <a:chExt cx="9799667" cy="1218993"/>
          </a:xfrm>
        </p:grpSpPr>
        <p:sp>
          <p:nvSpPr>
            <p:cNvPr id="30" name="Oval 29"/>
            <p:cNvSpPr/>
            <p:nvPr/>
          </p:nvSpPr>
          <p:spPr>
            <a:xfrm>
              <a:off x="2999952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2999952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13120" y="3133362"/>
              <a:ext cx="15493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flatness_Start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13120" y="3884844"/>
              <a:ext cx="1626371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flatness_End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4285" y="3133362"/>
              <a:ext cx="1063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Gene[19]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4285" y="3888034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Gene[20]</a:t>
              </a:r>
            </a:p>
          </p:txBody>
        </p:sp>
        <p:cxnSp>
          <p:nvCxnSpPr>
            <p:cNvPr id="36" name="Straight Connector 35"/>
            <p:cNvCxnSpPr>
              <a:stCxn id="30" idx="6"/>
            </p:cNvCxnSpPr>
            <p:nvPr/>
          </p:nvCxnSpPr>
          <p:spPr>
            <a:xfrm>
              <a:off x="3143952" y="3321762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6"/>
            </p:cNvCxnSpPr>
            <p:nvPr/>
          </p:nvCxnSpPr>
          <p:spPr>
            <a:xfrm flipV="1">
              <a:off x="3143952" y="4058005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98324" y="3342187"/>
              <a:ext cx="3541094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updateShape() gives: flatness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382288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382288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454288" y="3393762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378791" y="363693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Right Triangle 42"/>
            <p:cNvSpPr/>
            <p:nvPr/>
          </p:nvSpPr>
          <p:spPr>
            <a:xfrm flipH="1">
              <a:off x="3477986" y="3520533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9" name="Oval 78"/>
          <p:cNvSpPr/>
          <p:nvPr/>
        </p:nvSpPr>
        <p:spPr>
          <a:xfrm>
            <a:off x="7765681" y="2082148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7765681" y="3242249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5" name="Straight Connector 84"/>
          <p:cNvCxnSpPr>
            <a:stCxn id="28" idx="6"/>
            <a:endCxn id="79" idx="2"/>
          </p:cNvCxnSpPr>
          <p:nvPr/>
        </p:nvCxnSpPr>
        <p:spPr>
          <a:xfrm flipV="1">
            <a:off x="4522791" y="2139419"/>
            <a:ext cx="3242890" cy="90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2" idx="6"/>
            <a:endCxn id="82" idx="2"/>
          </p:cNvCxnSpPr>
          <p:nvPr/>
        </p:nvCxnSpPr>
        <p:spPr>
          <a:xfrm>
            <a:off x="4522791" y="3299520"/>
            <a:ext cx="324289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55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Velocity: Twist &amp; Noise%(dna.genes[21-24])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62455" y="1879088"/>
            <a:ext cx="0" cy="298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44285" y="1690688"/>
            <a:ext cx="9799667" cy="969616"/>
            <a:chOff x="544285" y="1690688"/>
            <a:chExt cx="9799667" cy="1218993"/>
          </a:xfrm>
        </p:grpSpPr>
        <p:sp>
          <p:nvSpPr>
            <p:cNvPr id="6" name="Oval 5"/>
            <p:cNvSpPr/>
            <p:nvPr/>
          </p:nvSpPr>
          <p:spPr>
            <a:xfrm>
              <a:off x="2999952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Oval 6"/>
            <p:cNvSpPr/>
            <p:nvPr/>
          </p:nvSpPr>
          <p:spPr>
            <a:xfrm>
              <a:off x="2999952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13120" y="1690688"/>
              <a:ext cx="1626371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twist_Start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3120" y="2442170"/>
              <a:ext cx="1832207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twist_End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4285" y="1690688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Gene[21]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4285" y="2445360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Gene[22]</a:t>
              </a:r>
            </a:p>
          </p:txBody>
        </p:sp>
        <p:cxnSp>
          <p:nvCxnSpPr>
            <p:cNvPr id="15" name="Straight Connector 14"/>
            <p:cNvCxnSpPr>
              <a:stCxn id="6" idx="6"/>
            </p:cNvCxnSpPr>
            <p:nvPr/>
          </p:nvCxnSpPr>
          <p:spPr>
            <a:xfrm>
              <a:off x="3143952" y="1879088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6"/>
            </p:cNvCxnSpPr>
            <p:nvPr/>
          </p:nvCxnSpPr>
          <p:spPr>
            <a:xfrm flipV="1">
              <a:off x="3143952" y="2615331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98323" y="1879418"/>
              <a:ext cx="3206897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updateVelocity() gives: </a:t>
              </a:r>
              <a:r>
                <a:rPr lang="nb-NO" b="1"/>
                <a:t>twist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382288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4382288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" name="Straight Connector 24"/>
            <p:cNvCxnSpPr>
              <a:stCxn id="23" idx="4"/>
              <a:endCxn id="24" idx="0"/>
            </p:cNvCxnSpPr>
            <p:nvPr/>
          </p:nvCxnSpPr>
          <p:spPr>
            <a:xfrm>
              <a:off x="4454288" y="1951088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378791" y="219425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ight Triangle 28"/>
            <p:cNvSpPr/>
            <p:nvPr/>
          </p:nvSpPr>
          <p:spPr>
            <a:xfrm flipH="1">
              <a:off x="3477986" y="2077859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9" name="Oval 78"/>
          <p:cNvSpPr/>
          <p:nvPr/>
        </p:nvSpPr>
        <p:spPr>
          <a:xfrm>
            <a:off x="7765681" y="2082148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5" name="Straight Connector 84"/>
          <p:cNvCxnSpPr>
            <a:stCxn id="28" idx="6"/>
            <a:endCxn id="79" idx="2"/>
          </p:cNvCxnSpPr>
          <p:nvPr/>
        </p:nvCxnSpPr>
        <p:spPr>
          <a:xfrm flipV="1">
            <a:off x="4522791" y="2139419"/>
            <a:ext cx="3242890" cy="90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44285" y="4089306"/>
            <a:ext cx="9799667" cy="969616"/>
            <a:chOff x="544285" y="3133362"/>
            <a:chExt cx="9799667" cy="1218993"/>
          </a:xfrm>
        </p:grpSpPr>
        <p:sp>
          <p:nvSpPr>
            <p:cNvPr id="45" name="Oval 44"/>
            <p:cNvSpPr/>
            <p:nvPr/>
          </p:nvSpPr>
          <p:spPr>
            <a:xfrm>
              <a:off x="2999952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2999952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13120" y="3133362"/>
              <a:ext cx="15493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noise%_Start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13120" y="3884844"/>
              <a:ext cx="1626371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noise%_End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4285" y="3133362"/>
              <a:ext cx="1063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Gene[23]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4285" y="3888034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Gene[24]</a:t>
              </a:r>
            </a:p>
          </p:txBody>
        </p:sp>
        <p:cxnSp>
          <p:nvCxnSpPr>
            <p:cNvPr id="51" name="Straight Connector 50"/>
            <p:cNvCxnSpPr>
              <a:stCxn id="45" idx="6"/>
            </p:cNvCxnSpPr>
            <p:nvPr/>
          </p:nvCxnSpPr>
          <p:spPr>
            <a:xfrm>
              <a:off x="3143952" y="3321762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6" idx="6"/>
            </p:cNvCxnSpPr>
            <p:nvPr/>
          </p:nvCxnSpPr>
          <p:spPr>
            <a:xfrm flipV="1">
              <a:off x="3143952" y="4058005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98324" y="3342187"/>
              <a:ext cx="3541094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updateVelocity() gives: </a:t>
              </a:r>
              <a:r>
                <a:rPr lang="nb-NO" b="1"/>
                <a:t>velocity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4382288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4382288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6" name="Straight Connector 55"/>
            <p:cNvCxnSpPr>
              <a:stCxn id="54" idx="4"/>
              <a:endCxn id="55" idx="0"/>
            </p:cNvCxnSpPr>
            <p:nvPr/>
          </p:nvCxnSpPr>
          <p:spPr>
            <a:xfrm>
              <a:off x="4454288" y="3393762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4378791" y="363693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Right Triangle 59"/>
            <p:cNvSpPr/>
            <p:nvPr/>
          </p:nvSpPr>
          <p:spPr>
            <a:xfrm flipH="1">
              <a:off x="3477986" y="3520533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61" name="Oval 60"/>
          <p:cNvSpPr/>
          <p:nvPr/>
        </p:nvSpPr>
        <p:spPr>
          <a:xfrm>
            <a:off x="7765681" y="4489856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2" name="Straight Connector 61"/>
          <p:cNvCxnSpPr>
            <a:endCxn id="61" idx="2"/>
          </p:cNvCxnSpPr>
          <p:nvPr/>
        </p:nvCxnSpPr>
        <p:spPr>
          <a:xfrm>
            <a:off x="4522791" y="4547127"/>
            <a:ext cx="324289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80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Constants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/>
              <a:t>dna.genes[25] to [33]</a:t>
            </a:r>
          </a:p>
          <a:p>
            <a:r>
              <a:rPr lang="nb-NO"/>
              <a:t>Definine the values of 9 variables which are fixed for the duration of the lifecycle</a:t>
            </a:r>
            <a:br>
              <a:rPr lang="nb-NO"/>
            </a:br>
            <a:r>
              <a:rPr lang="nb-NO"/>
              <a:t>Absolute values in scale required by the phenotype</a:t>
            </a:r>
          </a:p>
        </p:txBody>
      </p:sp>
    </p:spTree>
    <p:extLst>
      <p:ext uri="{BB962C8B-B14F-4D97-AF65-F5344CB8AC3E}">
        <p14:creationId xmlns:p14="http://schemas.microsoft.com/office/powerpoint/2010/main" val="2628610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Noise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dna.genes[25]	noise_vMax		Unchanged throughout lifecycle</a:t>
            </a:r>
          </a:p>
          <a:p>
            <a:r>
              <a:rPr lang="nb-NO"/>
              <a:t>dna.genes[26]	noise_Step		Unchanged throughout lifecycle</a:t>
            </a:r>
          </a:p>
          <a:p>
            <a:r>
              <a:rPr lang="nb-NO"/>
              <a:t>dna.genes[27]	noise_xOff		Incremented each drawcycle</a:t>
            </a:r>
          </a:p>
          <a:p>
            <a:r>
              <a:rPr lang="nb-NO"/>
              <a:t>dna.genes[28]	noise_yOff		Incremented each drawcycle</a:t>
            </a:r>
          </a:p>
        </p:txBody>
      </p:sp>
    </p:spTree>
    <p:extLst>
      <p:ext uri="{BB962C8B-B14F-4D97-AF65-F5344CB8AC3E}">
        <p14:creationId xmlns:p14="http://schemas.microsoft.com/office/powerpoint/2010/main" val="3444120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Life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dna.genes[29]	fertility		*=fertility for each conception</a:t>
            </a:r>
            <a:br>
              <a:rPr lang="nb-NO"/>
            </a:br>
            <a:r>
              <a:rPr lang="nb-NO"/>
              <a:t>						=0 if spawnLimit = 0</a:t>
            </a:r>
          </a:p>
          <a:p>
            <a:endParaRPr lang="nb-NO"/>
          </a:p>
          <a:p>
            <a:r>
              <a:rPr lang="nb-NO"/>
              <a:t>dna.genes[30]	spawnLimit		-1 for each conception	</a:t>
            </a:r>
          </a:p>
          <a:p>
            <a:r>
              <a:rPr lang="nb-NO"/>
              <a:t>dna.genes[31]	lifespan		Unchanged throughout lifecycle</a:t>
            </a:r>
          </a:p>
        </p:txBody>
      </p:sp>
    </p:spTree>
    <p:extLst>
      <p:ext uri="{BB962C8B-B14F-4D97-AF65-F5344CB8AC3E}">
        <p14:creationId xmlns:p14="http://schemas.microsoft.com/office/powerpoint/2010/main" val="121474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Stripes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dna.genes[32]	stripeSize</a:t>
            </a:r>
          </a:p>
          <a:p>
            <a:r>
              <a:rPr lang="nb-NO"/>
              <a:t>dna.genes[33]	stripeRatio</a:t>
            </a:r>
          </a:p>
        </p:txBody>
      </p:sp>
    </p:spTree>
    <p:extLst>
      <p:ext uri="{BB962C8B-B14F-4D97-AF65-F5344CB8AC3E}">
        <p14:creationId xmlns:p14="http://schemas.microsoft.com/office/powerpoint/2010/main" val="180364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Notes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2542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Velocity thoughts</a:t>
            </a:r>
          </a:p>
        </p:txBody>
      </p:sp>
      <p:grpSp>
        <p:nvGrpSpPr>
          <p:cNvPr id="13" name="Group 12"/>
          <p:cNvGrpSpPr/>
          <p:nvPr/>
        </p:nvGrpSpPr>
        <p:grpSpPr>
          <a:xfrm rot="18877851">
            <a:off x="392416" y="1561477"/>
            <a:ext cx="1512367" cy="1734994"/>
            <a:chOff x="1452737" y="3203692"/>
            <a:chExt cx="1512367" cy="1734994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663246" y="3423087"/>
              <a:ext cx="1301858" cy="130185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 rot="18880740">
              <a:off x="1265145" y="3832212"/>
              <a:ext cx="1626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velocityLinear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452737" y="4650686"/>
              <a:ext cx="288000" cy="2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oup 11"/>
          <p:cNvGrpSpPr/>
          <p:nvPr/>
        </p:nvGrpSpPr>
        <p:grpSpPr>
          <a:xfrm rot="5400000">
            <a:off x="1599117" y="2224145"/>
            <a:ext cx="1800000" cy="1890257"/>
            <a:chOff x="4324027" y="3332829"/>
            <a:chExt cx="1800000" cy="1890257"/>
          </a:xfrm>
        </p:grpSpPr>
        <p:grpSp>
          <p:nvGrpSpPr>
            <p:cNvPr id="10" name="Group 9"/>
            <p:cNvGrpSpPr/>
            <p:nvPr/>
          </p:nvGrpSpPr>
          <p:grpSpPr>
            <a:xfrm>
              <a:off x="4324027" y="3332829"/>
              <a:ext cx="1800000" cy="1890257"/>
              <a:chOff x="4324027" y="3332829"/>
              <a:chExt cx="1800000" cy="1890257"/>
            </a:xfrm>
          </p:grpSpPr>
          <p:sp>
            <p:nvSpPr>
              <p:cNvPr id="8" name="Block Arc 7"/>
              <p:cNvSpPr/>
              <p:nvPr/>
            </p:nvSpPr>
            <p:spPr>
              <a:xfrm>
                <a:off x="4324027" y="3423086"/>
                <a:ext cx="1800000" cy="1800000"/>
              </a:xfrm>
              <a:prstGeom prst="blockArc">
                <a:avLst>
                  <a:gd name="adj1" fmla="val 10800000"/>
                  <a:gd name="adj2" fmla="val 14899360"/>
                  <a:gd name="adj3" fmla="val 86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4306501">
                <a:off x="4889714" y="3332829"/>
                <a:ext cx="360000" cy="36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 rot="18880740">
              <a:off x="4380007" y="3893350"/>
              <a:ext cx="1245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twistAngle</a:t>
              </a:r>
            </a:p>
          </p:txBody>
        </p:sp>
      </p:grpSp>
      <p:sp>
        <p:nvSpPr>
          <p:cNvPr id="14" name="Cross 13"/>
          <p:cNvSpPr/>
          <p:nvPr/>
        </p:nvSpPr>
        <p:spPr>
          <a:xfrm>
            <a:off x="1547103" y="2340558"/>
            <a:ext cx="540000" cy="540000"/>
          </a:xfrm>
          <a:prstGeom prst="plus">
            <a:avLst>
              <a:gd name="adj" fmla="val 4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5" name="Group 14"/>
          <p:cNvGrpSpPr/>
          <p:nvPr/>
        </p:nvGrpSpPr>
        <p:grpSpPr>
          <a:xfrm rot="1619778">
            <a:off x="5077668" y="1681934"/>
            <a:ext cx="1512367" cy="1734994"/>
            <a:chOff x="1452737" y="3203692"/>
            <a:chExt cx="1512367" cy="1734994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1663246" y="3423087"/>
              <a:ext cx="1301858" cy="130185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8880740">
              <a:off x="1265145" y="3832212"/>
              <a:ext cx="1626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velocityTwisted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1452737" y="4650686"/>
              <a:ext cx="288000" cy="2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9" name="Arrow: Right 18"/>
          <p:cNvSpPr/>
          <p:nvPr/>
        </p:nvSpPr>
        <p:spPr>
          <a:xfrm>
            <a:off x="3603104" y="2558261"/>
            <a:ext cx="1051583" cy="6896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4877593" y="4336727"/>
            <a:ext cx="1512367" cy="1734994"/>
            <a:chOff x="1452737" y="3203692"/>
            <a:chExt cx="1512367" cy="1734994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663246" y="3423087"/>
              <a:ext cx="1301858" cy="130185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8880740">
              <a:off x="1265145" y="3832212"/>
              <a:ext cx="1626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velocityNoise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1452737" y="4650686"/>
              <a:ext cx="288000" cy="2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606825" y="3836870"/>
            <a:ext cx="2747164" cy="14865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Perlin noise</a:t>
            </a:r>
            <a:br>
              <a:rPr lang="nb-NO"/>
            </a:br>
            <a:r>
              <a:rPr lang="nb-NO"/>
              <a:t>Black Box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3612477" y="4203335"/>
            <a:ext cx="1051583" cy="6896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505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Seeding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Every strain of dna needs it’s own unique random noise seeds</a:t>
            </a:r>
          </a:p>
          <a:p>
            <a:pPr lvl="1"/>
            <a:r>
              <a:rPr lang="nb-NO"/>
              <a:t>Dna created by the constructor</a:t>
            </a:r>
          </a:p>
          <a:p>
            <a:pPr lvl="1"/>
            <a:r>
              <a:rPr lang="nb-NO"/>
              <a:t>Dna imported from genepool.csv</a:t>
            </a:r>
          </a:p>
          <a:p>
            <a:pPr lvl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927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Drivers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59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Dependencies</a:t>
            </a:r>
            <a:endParaRPr lang="nb-NO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Age		must be assigned value =0</a:t>
            </a:r>
          </a:p>
          <a:p>
            <a:pPr lvl="1"/>
            <a:r>
              <a:rPr lang="nb-NO"/>
              <a:t>Maturity can then be calculated (or simply assigned value =1 at start)</a:t>
            </a:r>
          </a:p>
          <a:p>
            <a:r>
              <a:rPr lang="nb-NO"/>
              <a:t>Lifespan	must be assigned value = dna.genes[31]*gs.maxLifespan</a:t>
            </a:r>
          </a:p>
          <a:p>
            <a:r>
              <a:rPr lang="nb-NO"/>
              <a:t>Range	position &amp; home Pvectors must be established</a:t>
            </a:r>
            <a:br>
              <a:rPr lang="nb-NO"/>
            </a:br>
            <a:r>
              <a:rPr lang="nb-NO"/>
              <a:t>		toHome Pvector must be calculated</a:t>
            </a:r>
            <a:br>
              <a:rPr lang="nb-NO"/>
            </a:br>
            <a:r>
              <a:rPr lang="nb-NO"/>
              <a:t>		magnitude of toHome must be calculated</a:t>
            </a:r>
          </a:p>
          <a:p>
            <a:r>
              <a:rPr lang="nb-NO"/>
              <a:t>oDist</a:t>
            </a:r>
            <a:r>
              <a:rPr lang="nb-NO"/>
              <a:t>	position </a:t>
            </a:r>
            <a:r>
              <a:rPr lang="nb-NO"/>
              <a:t>&amp; origin </a:t>
            </a:r>
            <a:r>
              <a:rPr lang="nb-NO"/>
              <a:t>Pvectors must be established</a:t>
            </a:r>
            <a:br>
              <a:rPr lang="nb-NO"/>
            </a:br>
            <a:r>
              <a:rPr lang="nb-NO"/>
              <a:t>	</a:t>
            </a:r>
            <a:r>
              <a:rPr lang="nb-NO"/>
              <a:t>	toOrigin </a:t>
            </a:r>
            <a:r>
              <a:rPr lang="nb-NO"/>
              <a:t>Pvector must be calculated</a:t>
            </a:r>
            <a:br>
              <a:rPr lang="nb-NO"/>
            </a:br>
            <a:r>
              <a:rPr lang="nb-NO"/>
              <a:t>		magnitude </a:t>
            </a:r>
            <a:r>
              <a:rPr lang="nb-NO"/>
              <a:t>of toOrigin </a:t>
            </a:r>
            <a:r>
              <a:rPr lang="nb-NO"/>
              <a:t>must be calculated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541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Incremented per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age</a:t>
            </a:r>
          </a:p>
          <a:p>
            <a:r>
              <a:rPr lang="nb-NO"/>
              <a:t>Perlin noise seeds (noise_Xoff, noise_Yoff)</a:t>
            </a:r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24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Age, Lifespan &amp; Maturity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6000" y="1856963"/>
            <a:ext cx="864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ight Triangle 6"/>
          <p:cNvSpPr/>
          <p:nvPr/>
        </p:nvSpPr>
        <p:spPr>
          <a:xfrm flipH="1">
            <a:off x="1776000" y="1856963"/>
            <a:ext cx="8640000" cy="432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9470572" y="6343238"/>
            <a:ext cx="19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dna[31] : lifespan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6000" y="6347228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14045" y="5807631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14045" y="1856963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3339" y="6343238"/>
            <a:ext cx="30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Age</a:t>
            </a:r>
            <a:r>
              <a:rPr lang="nb-NO"/>
              <a:t> </a:t>
            </a:r>
            <a:r>
              <a:rPr lang="nb-NO" i="1"/>
              <a:t>(# frames since cell birth)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28516" y="3730769"/>
            <a:ext cx="106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Maturity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138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Noise_step &amp; noise_X/Y_off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6000" y="1856963"/>
            <a:ext cx="864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7744408" y="6343238"/>
            <a:ext cx="444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Initial value + (noise_Step * dna[31] lifespan)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6000" y="6179275"/>
            <a:ext cx="128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Noise_Xoff</a:t>
            </a:r>
          </a:p>
          <a:p>
            <a:r>
              <a:rPr lang="nb-NO"/>
              <a:t>Noise_Yoff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14045" y="5807631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14045" y="1856963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1409" y="6343238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+ dna[26] noise_Step per frame</a:t>
            </a:r>
            <a:endParaRPr lang="nb-NO" i="1"/>
          </a:p>
        </p:txBody>
      </p:sp>
      <p:sp>
        <p:nvSpPr>
          <p:cNvPr id="13" name="TextBox 12"/>
          <p:cNvSpPr txBox="1"/>
          <p:nvPr/>
        </p:nvSpPr>
        <p:spPr>
          <a:xfrm>
            <a:off x="10428516" y="3730769"/>
            <a:ext cx="106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Noise()</a:t>
            </a:r>
            <a:endParaRPr lang="nb-NO"/>
          </a:p>
        </p:txBody>
      </p:sp>
      <p:sp>
        <p:nvSpPr>
          <p:cNvPr id="3" name="Freeform: Shape 2"/>
          <p:cNvSpPr/>
          <p:nvPr/>
        </p:nvSpPr>
        <p:spPr>
          <a:xfrm>
            <a:off x="1772816" y="3218318"/>
            <a:ext cx="8649478" cy="1652262"/>
          </a:xfrm>
          <a:custGeom>
            <a:avLst/>
            <a:gdLst>
              <a:gd name="connsiteX0" fmla="*/ 0 w 8649478"/>
              <a:gd name="connsiteY0" fmla="*/ 1652262 h 1652262"/>
              <a:gd name="connsiteX1" fmla="*/ 1129004 w 8649478"/>
              <a:gd name="connsiteY1" fmla="*/ 84719 h 1652262"/>
              <a:gd name="connsiteX2" fmla="*/ 1856792 w 8649478"/>
              <a:gd name="connsiteY2" fmla="*/ 597902 h 1652262"/>
              <a:gd name="connsiteX3" fmla="*/ 2855168 w 8649478"/>
              <a:gd name="connsiteY3" fmla="*/ 743 h 1652262"/>
              <a:gd name="connsiteX4" fmla="*/ 4422711 w 8649478"/>
              <a:gd name="connsiteY4" fmla="*/ 747192 h 1652262"/>
              <a:gd name="connsiteX5" fmla="*/ 5794311 w 8649478"/>
              <a:gd name="connsiteY5" fmla="*/ 1325690 h 1652262"/>
              <a:gd name="connsiteX6" fmla="*/ 6858000 w 8649478"/>
              <a:gd name="connsiteY6" fmla="*/ 1111086 h 1652262"/>
              <a:gd name="connsiteX7" fmla="*/ 7455160 w 8649478"/>
              <a:gd name="connsiteY7" fmla="*/ 243339 h 1652262"/>
              <a:gd name="connsiteX8" fmla="*/ 8322906 w 8649478"/>
              <a:gd name="connsiteY8" fmla="*/ 448613 h 1652262"/>
              <a:gd name="connsiteX9" fmla="*/ 8649478 w 8649478"/>
              <a:gd name="connsiteY9" fmla="*/ 728531 h 165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9478" h="1652262">
                <a:moveTo>
                  <a:pt x="0" y="1652262"/>
                </a:moveTo>
                <a:cubicBezTo>
                  <a:pt x="409769" y="956354"/>
                  <a:pt x="819539" y="260446"/>
                  <a:pt x="1129004" y="84719"/>
                </a:cubicBezTo>
                <a:cubicBezTo>
                  <a:pt x="1438469" y="-91008"/>
                  <a:pt x="1569098" y="611898"/>
                  <a:pt x="1856792" y="597902"/>
                </a:cubicBezTo>
                <a:cubicBezTo>
                  <a:pt x="2144486" y="583906"/>
                  <a:pt x="2427515" y="-24139"/>
                  <a:pt x="2855168" y="743"/>
                </a:cubicBezTo>
                <a:cubicBezTo>
                  <a:pt x="3282821" y="25625"/>
                  <a:pt x="3932854" y="526367"/>
                  <a:pt x="4422711" y="747192"/>
                </a:cubicBezTo>
                <a:cubicBezTo>
                  <a:pt x="4912568" y="968017"/>
                  <a:pt x="5388430" y="1265041"/>
                  <a:pt x="5794311" y="1325690"/>
                </a:cubicBezTo>
                <a:cubicBezTo>
                  <a:pt x="6200192" y="1386339"/>
                  <a:pt x="6581192" y="1291478"/>
                  <a:pt x="6858000" y="1111086"/>
                </a:cubicBezTo>
                <a:cubicBezTo>
                  <a:pt x="7134808" y="930694"/>
                  <a:pt x="7211009" y="353751"/>
                  <a:pt x="7455160" y="243339"/>
                </a:cubicBezTo>
                <a:cubicBezTo>
                  <a:pt x="7699311" y="132927"/>
                  <a:pt x="8123853" y="367748"/>
                  <a:pt x="8322906" y="448613"/>
                </a:cubicBezTo>
                <a:cubicBezTo>
                  <a:pt x="8521959" y="529478"/>
                  <a:pt x="8585718" y="629004"/>
                  <a:pt x="8649478" y="7285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448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Distance from…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Distance from home (spawnPos):			range, dist2Home</a:t>
            </a:r>
          </a:p>
          <a:p>
            <a:r>
              <a:rPr lang="nb-NO"/>
              <a:t>Distance from origin (arbitrary x,y Pos):		oDist, dist2Origin</a:t>
            </a:r>
            <a:br>
              <a:rPr lang="nb-NO"/>
            </a:br>
            <a:endParaRPr lang="nb-NO"/>
          </a:p>
          <a:p>
            <a:r>
              <a:rPr lang="nb-NO"/>
              <a:t>Distance from X (arbitrary x value):			xDist, dist2X</a:t>
            </a:r>
          </a:p>
          <a:p>
            <a:r>
              <a:rPr lang="nb-NO"/>
              <a:t>Distance from Y (arbitrary y value):			yDist, dist2Y</a:t>
            </a:r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683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Range, Lifespan &amp; Remoteness (Rangeyness?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6000" y="1856963"/>
            <a:ext cx="864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ight Triangle 6"/>
          <p:cNvSpPr/>
          <p:nvPr/>
        </p:nvSpPr>
        <p:spPr>
          <a:xfrm flipH="1">
            <a:off x="1776000" y="1856963"/>
            <a:ext cx="8640000" cy="432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9451918" y="6343238"/>
            <a:ext cx="19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dna[31] : lifespan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6000" y="6347228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14045" y="5807631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14045" y="1856963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5377" y="634323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Range = toHome.mag() = Distance from position to home (spawn position)</a:t>
            </a:r>
            <a:endParaRPr lang="nb-NO"/>
          </a:p>
        </p:txBody>
      </p:sp>
      <p:sp>
        <p:nvSpPr>
          <p:cNvPr id="13" name="TextBox 12"/>
          <p:cNvSpPr txBox="1"/>
          <p:nvPr/>
        </p:nvSpPr>
        <p:spPr>
          <a:xfrm>
            <a:off x="10490718" y="3832297"/>
            <a:ext cx="106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Remote-ness</a:t>
            </a:r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1326577" y="1393303"/>
            <a:ext cx="963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lifespan </a:t>
            </a:r>
            <a:r>
              <a:rPr lang="nb-NO" sz="1400"/>
              <a:t>represents the maximum possible distance a cell could travel: 1 pixel per frame in a straight line heading away from home</a:t>
            </a:r>
            <a:endParaRPr lang="nb-NO" sz="1400" b="1"/>
          </a:p>
        </p:txBody>
      </p:sp>
    </p:spTree>
    <p:extLst>
      <p:ext uri="{BB962C8B-B14F-4D97-AF65-F5344CB8AC3E}">
        <p14:creationId xmlns:p14="http://schemas.microsoft.com/office/powerpoint/2010/main" val="7448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546</Words>
  <Application>Microsoft Office PowerPoint</Application>
  <PresentationFormat>Widescreen</PresentationFormat>
  <Paragraphs>197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Cellendipity Schematics</vt:lpstr>
      <vt:lpstr>Implementation plan</vt:lpstr>
      <vt:lpstr>Drivers</vt:lpstr>
      <vt:lpstr>Dependencies</vt:lpstr>
      <vt:lpstr>Incremented per frame</vt:lpstr>
      <vt:lpstr>Age, Lifespan &amp; Maturity</vt:lpstr>
      <vt:lpstr>Noise_step &amp; noise_X/Y_off</vt:lpstr>
      <vt:lpstr>Distance from…</vt:lpstr>
      <vt:lpstr>Range, Lifespan &amp; Remoteness (Rangeyness?</vt:lpstr>
      <vt:lpstr>oDist, Width &amp; Remoteness2</vt:lpstr>
      <vt:lpstr>directionDiff &amp; Angularity</vt:lpstr>
      <vt:lpstr>Life-events</vt:lpstr>
      <vt:lpstr>spawnLimit</vt:lpstr>
      <vt:lpstr>Externals</vt:lpstr>
      <vt:lpstr>runCycle &amp; maxCycles</vt:lpstr>
      <vt:lpstr>Driver modes</vt:lpstr>
      <vt:lpstr>Driver modes</vt:lpstr>
      <vt:lpstr>Drivens</vt:lpstr>
      <vt:lpstr>Fill Color   (dna.genes[1-8])</vt:lpstr>
      <vt:lpstr>Stroke Color (dna.genes[9-16])</vt:lpstr>
      <vt:lpstr>Shape: Radius &amp; Flatness (dna.genes[17-20])</vt:lpstr>
      <vt:lpstr>Velocity: Twist &amp; Noise%(dna.genes[21-24])</vt:lpstr>
      <vt:lpstr>Constants</vt:lpstr>
      <vt:lpstr>Noise</vt:lpstr>
      <vt:lpstr>Life</vt:lpstr>
      <vt:lpstr>Stripes</vt:lpstr>
      <vt:lpstr>Notes</vt:lpstr>
      <vt:lpstr>Velocity thoughts</vt:lpstr>
      <vt:lpstr>Seeding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Cellendipity Schematics</dc:title>
  <dc:creator>Richard Brown</dc:creator>
  <cp:lastModifiedBy>Richard Brown</cp:lastModifiedBy>
  <cp:revision>29</cp:revision>
  <dcterms:created xsi:type="dcterms:W3CDTF">2017-05-17T16:33:37Z</dcterms:created>
  <dcterms:modified xsi:type="dcterms:W3CDTF">2017-05-20T16:06:05Z</dcterms:modified>
</cp:coreProperties>
</file>