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Arial Nova Bold" charset="1" panose="020B0804020202020204"/>
      <p:regular r:id="rId29"/>
    </p:embeddedFont>
    <p:embeddedFont>
      <p:font typeface="Arial Nova Bold Italics" charset="1" panose="020B0804020202090204"/>
      <p:regular r:id="rId30"/>
    </p:embeddedFont>
    <p:embeddedFont>
      <p:font typeface="Arial Nova" charset="1" panose="020B0504020202020204"/>
      <p:regular r:id="rId31"/>
    </p:embeddedFont>
    <p:embeddedFont>
      <p:font typeface="Arial Nova Italics" charset="1" panose="020B050402020209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2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3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3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11" Target="../media/image12.pn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6.png" Type="http://schemas.openxmlformats.org/officeDocument/2006/relationships/image"/><Relationship Id="rId12" Target="../media/image7.png" Type="http://schemas.openxmlformats.org/officeDocument/2006/relationships/image"/><Relationship Id="rId13" Target="../media/image8.jpeg" Type="http://schemas.openxmlformats.org/officeDocument/2006/relationships/image"/><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1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22323" y="7740138"/>
            <a:ext cx="19910323" cy="3036324"/>
          </a:xfrm>
          <a:custGeom>
            <a:avLst/>
            <a:gdLst/>
            <a:ahLst/>
            <a:cxnLst/>
            <a:rect r="r" b="b" t="t" l="l"/>
            <a:pathLst>
              <a:path h="3036324" w="19910323">
                <a:moveTo>
                  <a:pt x="0" y="0"/>
                </a:moveTo>
                <a:lnTo>
                  <a:pt x="19910323" y="0"/>
                </a:lnTo>
                <a:lnTo>
                  <a:pt x="19910323" y="3036324"/>
                </a:lnTo>
                <a:lnTo>
                  <a:pt x="0" y="30363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549758" y="-715297"/>
            <a:ext cx="6003356" cy="4114800"/>
          </a:xfrm>
          <a:custGeom>
            <a:avLst/>
            <a:gdLst/>
            <a:ahLst/>
            <a:cxnLst/>
            <a:rect r="r" b="b" t="t" l="l"/>
            <a:pathLst>
              <a:path h="4114800" w="6003356">
                <a:moveTo>
                  <a:pt x="0" y="4114800"/>
                </a:moveTo>
                <a:lnTo>
                  <a:pt x="6003355" y="4114800"/>
                </a:lnTo>
                <a:lnTo>
                  <a:pt x="6003355" y="0"/>
                </a:lnTo>
                <a:lnTo>
                  <a:pt x="0" y="0"/>
                </a:lnTo>
                <a:lnTo>
                  <a:pt x="0"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8572500" y="9638473"/>
            <a:ext cx="11629844" cy="0"/>
          </a:xfrm>
          <a:prstGeom prst="line">
            <a:avLst/>
          </a:prstGeom>
          <a:ln cap="flat" w="38100">
            <a:solidFill>
              <a:srgbClr val="F2F2F2"/>
            </a:solidFill>
            <a:prstDash val="solid"/>
            <a:headEnd type="none" len="sm" w="sm"/>
            <a:tailEnd type="none" len="sm" w="sm"/>
          </a:ln>
        </p:spPr>
      </p:sp>
      <p:sp>
        <p:nvSpPr>
          <p:cNvPr name="Freeform 6" id="6"/>
          <p:cNvSpPr/>
          <p:nvPr/>
        </p:nvSpPr>
        <p:spPr>
          <a:xfrm flipH="false" flipV="false" rot="0">
            <a:off x="5930081" y="1304003"/>
            <a:ext cx="1246443" cy="1246443"/>
          </a:xfrm>
          <a:custGeom>
            <a:avLst/>
            <a:gdLst/>
            <a:ahLst/>
            <a:cxnLst/>
            <a:rect r="r" b="b" t="t" l="l"/>
            <a:pathLst>
              <a:path h="1246443" w="1246443">
                <a:moveTo>
                  <a:pt x="0" y="0"/>
                </a:moveTo>
                <a:lnTo>
                  <a:pt x="1246444" y="0"/>
                </a:lnTo>
                <a:lnTo>
                  <a:pt x="1246444" y="1246444"/>
                </a:lnTo>
                <a:lnTo>
                  <a:pt x="0" y="1246444"/>
                </a:lnTo>
                <a:lnTo>
                  <a:pt x="0" y="0"/>
                </a:lnTo>
                <a:close/>
              </a:path>
            </a:pathLst>
          </a:custGeom>
          <a:blipFill>
            <a:blip r:embed="rId7"/>
            <a:stretch>
              <a:fillRect l="0" t="0" r="0" b="0"/>
            </a:stretch>
          </a:blipFill>
        </p:spPr>
      </p:sp>
      <p:sp>
        <p:nvSpPr>
          <p:cNvPr name="Freeform 7" id="7"/>
          <p:cNvSpPr/>
          <p:nvPr/>
        </p:nvSpPr>
        <p:spPr>
          <a:xfrm flipH="false" flipV="false" rot="0">
            <a:off x="7267268" y="1417244"/>
            <a:ext cx="3966210" cy="1133203"/>
          </a:xfrm>
          <a:custGeom>
            <a:avLst/>
            <a:gdLst/>
            <a:ahLst/>
            <a:cxnLst/>
            <a:rect r="r" b="b" t="t" l="l"/>
            <a:pathLst>
              <a:path h="1133203" w="3966210">
                <a:moveTo>
                  <a:pt x="0" y="0"/>
                </a:moveTo>
                <a:lnTo>
                  <a:pt x="3966210" y="0"/>
                </a:lnTo>
                <a:lnTo>
                  <a:pt x="3966210" y="1133203"/>
                </a:lnTo>
                <a:lnTo>
                  <a:pt x="0" y="1133203"/>
                </a:lnTo>
                <a:lnTo>
                  <a:pt x="0" y="0"/>
                </a:lnTo>
                <a:close/>
              </a:path>
            </a:pathLst>
          </a:custGeom>
          <a:blipFill>
            <a:blip r:embed="rId8"/>
            <a:stretch>
              <a:fillRect l="0" t="0" r="0" b="0"/>
            </a:stretch>
          </a:blipFill>
        </p:spPr>
      </p:sp>
      <p:sp>
        <p:nvSpPr>
          <p:cNvPr name="Freeform 8" id="8"/>
          <p:cNvSpPr/>
          <p:nvPr/>
        </p:nvSpPr>
        <p:spPr>
          <a:xfrm flipH="false" flipV="false" rot="0">
            <a:off x="11299772" y="1417244"/>
            <a:ext cx="1058147" cy="1058147"/>
          </a:xfrm>
          <a:custGeom>
            <a:avLst/>
            <a:gdLst/>
            <a:ahLst/>
            <a:cxnLst/>
            <a:rect r="r" b="b" t="t" l="l"/>
            <a:pathLst>
              <a:path h="1058147" w="1058147">
                <a:moveTo>
                  <a:pt x="0" y="0"/>
                </a:moveTo>
                <a:lnTo>
                  <a:pt x="1058147" y="0"/>
                </a:lnTo>
                <a:lnTo>
                  <a:pt x="1058147" y="1058147"/>
                </a:lnTo>
                <a:lnTo>
                  <a:pt x="0" y="1058147"/>
                </a:lnTo>
                <a:lnTo>
                  <a:pt x="0" y="0"/>
                </a:lnTo>
                <a:close/>
              </a:path>
            </a:pathLst>
          </a:custGeom>
          <a:blipFill>
            <a:blip r:embed="rId9"/>
            <a:stretch>
              <a:fillRect l="0" t="0" r="0" b="0"/>
            </a:stretch>
          </a:blipFill>
        </p:spPr>
      </p:sp>
      <p:sp>
        <p:nvSpPr>
          <p:cNvPr name="TextBox 9" id="9"/>
          <p:cNvSpPr txBox="true"/>
          <p:nvPr/>
        </p:nvSpPr>
        <p:spPr>
          <a:xfrm rot="0">
            <a:off x="1028700" y="2911292"/>
            <a:ext cx="16230600" cy="4591825"/>
          </a:xfrm>
          <a:prstGeom prst="rect">
            <a:avLst/>
          </a:prstGeom>
        </p:spPr>
        <p:txBody>
          <a:bodyPr anchor="t" rtlCol="false" tIns="0" lIns="0" bIns="0" rIns="0">
            <a:spAutoFit/>
          </a:bodyPr>
          <a:lstStyle/>
          <a:p>
            <a:pPr algn="ctr">
              <a:lnSpc>
                <a:spcPts val="7307"/>
              </a:lnSpc>
            </a:pPr>
            <a:r>
              <a:rPr lang="en-US" b="true" sz="5219">
                <a:solidFill>
                  <a:srgbClr val="00426F"/>
                </a:solidFill>
                <a:latin typeface="Arial Nova Bold"/>
                <a:ea typeface="Arial Nova Bold"/>
                <a:cs typeface="Arial Nova Bold"/>
                <a:sym typeface="Arial Nova Bold"/>
              </a:rPr>
              <a:t>PREDIKSI SAHAM PT. INDOFOOD SUKSES MAKMUR TBK (INDF) PERIODE JANUARI 2020 - OKTOBER 2024 MENGGUNAKAN MODEL ARCH (</a:t>
            </a:r>
            <a:r>
              <a:rPr lang="en-US" b="true" sz="5219" i="true">
                <a:solidFill>
                  <a:srgbClr val="00426F"/>
                </a:solidFill>
                <a:latin typeface="Arial Nova Bold Italics"/>
                <a:ea typeface="Arial Nova Bold Italics"/>
                <a:cs typeface="Arial Nova Bold Italics"/>
                <a:sym typeface="Arial Nova Bold Italics"/>
              </a:rPr>
              <a:t>AUTOREGRESSIVE CONDITIONAL HETEROSKEDASTICITY</a:t>
            </a:r>
            <a:r>
              <a:rPr lang="en-US" b="true" sz="5219">
                <a:solidFill>
                  <a:srgbClr val="00426F"/>
                </a:solidFill>
                <a:latin typeface="Arial Nova Bold"/>
                <a:ea typeface="Arial Nova Bold"/>
                <a:cs typeface="Arial Nova Bold"/>
                <a:sym typeface="Arial Nova Bold"/>
              </a:rPr>
              <a:t> )</a:t>
            </a:r>
          </a:p>
        </p:txBody>
      </p:sp>
      <p:sp>
        <p:nvSpPr>
          <p:cNvPr name="TextBox 10" id="10"/>
          <p:cNvSpPr txBox="true"/>
          <p:nvPr/>
        </p:nvSpPr>
        <p:spPr>
          <a:xfrm rot="0">
            <a:off x="1074557" y="7729925"/>
            <a:ext cx="16184743" cy="523875"/>
          </a:xfrm>
          <a:prstGeom prst="rect">
            <a:avLst/>
          </a:prstGeom>
        </p:spPr>
        <p:txBody>
          <a:bodyPr anchor="t" rtlCol="false" tIns="0" lIns="0" bIns="0" rIns="0">
            <a:spAutoFit/>
          </a:bodyPr>
          <a:lstStyle/>
          <a:p>
            <a:pPr algn="ctr">
              <a:lnSpc>
                <a:spcPts val="4200"/>
              </a:lnSpc>
            </a:pPr>
            <a:r>
              <a:rPr lang="en-US" sz="3000">
                <a:solidFill>
                  <a:srgbClr val="000000"/>
                </a:solidFill>
                <a:latin typeface="Arial Nova"/>
                <a:ea typeface="Arial Nova"/>
                <a:cs typeface="Arial Nova"/>
                <a:sym typeface="Arial Nova"/>
              </a:rPr>
              <a:t>Disusun Oleh: Kelompok 7 RA ADW</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52919" y="7933722"/>
            <a:ext cx="18640919" cy="2842740"/>
          </a:xfrm>
          <a:custGeom>
            <a:avLst/>
            <a:gdLst/>
            <a:ahLst/>
            <a:cxnLst/>
            <a:rect r="r" b="b" t="t" l="l"/>
            <a:pathLst>
              <a:path h="2842740" w="18640919">
                <a:moveTo>
                  <a:pt x="0" y="0"/>
                </a:moveTo>
                <a:lnTo>
                  <a:pt x="18640919" y="0"/>
                </a:lnTo>
                <a:lnTo>
                  <a:pt x="18640919" y="2842740"/>
                </a:lnTo>
                <a:lnTo>
                  <a:pt x="0" y="28427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76781" y="788485"/>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0" y="3581419"/>
            <a:ext cx="18288000" cy="1932934"/>
            <a:chOff x="0" y="0"/>
            <a:chExt cx="4118688" cy="435321"/>
          </a:xfrm>
        </p:grpSpPr>
        <p:sp>
          <p:nvSpPr>
            <p:cNvPr name="Freeform 6" id="6"/>
            <p:cNvSpPr/>
            <p:nvPr/>
          </p:nvSpPr>
          <p:spPr>
            <a:xfrm flipH="false" flipV="false" rot="0">
              <a:off x="0" y="0"/>
              <a:ext cx="4118688" cy="435321"/>
            </a:xfrm>
            <a:custGeom>
              <a:avLst/>
              <a:gdLst/>
              <a:ahLst/>
              <a:cxnLst/>
              <a:rect r="r" b="b" t="t" l="l"/>
              <a:pathLst>
                <a:path h="435321" w="4118688">
                  <a:moveTo>
                    <a:pt x="8467" y="0"/>
                  </a:moveTo>
                  <a:lnTo>
                    <a:pt x="4110221" y="0"/>
                  </a:lnTo>
                  <a:cubicBezTo>
                    <a:pt x="4112466" y="0"/>
                    <a:pt x="4114620" y="892"/>
                    <a:pt x="4116208" y="2480"/>
                  </a:cubicBezTo>
                  <a:cubicBezTo>
                    <a:pt x="4117796" y="4068"/>
                    <a:pt x="4118688" y="6221"/>
                    <a:pt x="4118688" y="8467"/>
                  </a:cubicBezTo>
                  <a:lnTo>
                    <a:pt x="4118688" y="426854"/>
                  </a:lnTo>
                  <a:cubicBezTo>
                    <a:pt x="4118688" y="431530"/>
                    <a:pt x="4114897" y="435321"/>
                    <a:pt x="4110221" y="435321"/>
                  </a:cubicBezTo>
                  <a:lnTo>
                    <a:pt x="8467" y="435321"/>
                  </a:lnTo>
                  <a:cubicBezTo>
                    <a:pt x="3791" y="435321"/>
                    <a:pt x="0" y="431530"/>
                    <a:pt x="0" y="426854"/>
                  </a:cubicBezTo>
                  <a:lnTo>
                    <a:pt x="0" y="8467"/>
                  </a:lnTo>
                  <a:cubicBezTo>
                    <a:pt x="0" y="3791"/>
                    <a:pt x="3791" y="0"/>
                    <a:pt x="8467" y="0"/>
                  </a:cubicBezTo>
                  <a:close/>
                </a:path>
              </a:pathLst>
            </a:custGeom>
            <a:solidFill>
              <a:srgbClr val="4DBBD6"/>
            </a:solidFill>
          </p:spPr>
        </p:sp>
        <p:sp>
          <p:nvSpPr>
            <p:cNvPr name="TextBox 7" id="7"/>
            <p:cNvSpPr txBox="true"/>
            <p:nvPr/>
          </p:nvSpPr>
          <p:spPr>
            <a:xfrm>
              <a:off x="0" y="47625"/>
              <a:ext cx="4118688" cy="387696"/>
            </a:xfrm>
            <a:prstGeom prst="rect">
              <a:avLst/>
            </a:prstGeom>
          </p:spPr>
          <p:txBody>
            <a:bodyPr anchor="ctr" rtlCol="false" tIns="50800" lIns="50800" bIns="50800" rIns="50800"/>
            <a:lstStyle/>
            <a:p>
              <a:pPr algn="ctr">
                <a:lnSpc>
                  <a:spcPts val="2499"/>
                </a:lnSpc>
              </a:pPr>
            </a:p>
          </p:txBody>
        </p:sp>
      </p:grpSp>
      <p:sp>
        <p:nvSpPr>
          <p:cNvPr name="TextBox 8" id="8"/>
          <p:cNvSpPr txBox="true"/>
          <p:nvPr/>
        </p:nvSpPr>
        <p:spPr>
          <a:xfrm rot="0">
            <a:off x="2953355" y="4119244"/>
            <a:ext cx="12987006" cy="1024256"/>
          </a:xfrm>
          <a:prstGeom prst="rect">
            <a:avLst/>
          </a:prstGeom>
        </p:spPr>
        <p:txBody>
          <a:bodyPr anchor="t" rtlCol="false" tIns="0" lIns="0" bIns="0" rIns="0">
            <a:spAutoFit/>
          </a:bodyPr>
          <a:lstStyle/>
          <a:p>
            <a:pPr algn="ctr">
              <a:lnSpc>
                <a:spcPts val="7700"/>
              </a:lnSpc>
            </a:pPr>
            <a:r>
              <a:rPr lang="en-US" b="true" sz="7700">
                <a:solidFill>
                  <a:srgbClr val="00426F"/>
                </a:solidFill>
                <a:latin typeface="Arial Nova Bold"/>
                <a:ea typeface="Arial Nova Bold"/>
                <a:cs typeface="Arial Nova Bold"/>
                <a:sym typeface="Arial Nova Bold"/>
              </a:rPr>
              <a:t>HASIL DAN PEMBAHASAN</a:t>
            </a:r>
          </a:p>
        </p:txBody>
      </p:sp>
      <p:sp>
        <p:nvSpPr>
          <p:cNvPr name="Freeform 9" id="9"/>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7"/>
            <a:stretch>
              <a:fillRect l="0" t="0" r="0" b="0"/>
            </a:stretch>
          </a:blipFill>
        </p:spPr>
      </p:sp>
      <p:sp>
        <p:nvSpPr>
          <p:cNvPr name="Freeform 10" id="10"/>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8"/>
            <a:stretch>
              <a:fillRect l="0" t="0" r="0" b="0"/>
            </a:stretch>
          </a:blipFill>
        </p:spPr>
      </p:sp>
      <p:sp>
        <p:nvSpPr>
          <p:cNvPr name="Freeform 11" id="11"/>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9"/>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5083512" y="3177824"/>
            <a:ext cx="11966591" cy="5391639"/>
          </a:xfrm>
          <a:custGeom>
            <a:avLst/>
            <a:gdLst/>
            <a:ahLst/>
            <a:cxnLst/>
            <a:rect r="r" b="b" t="t" l="l"/>
            <a:pathLst>
              <a:path h="5391639" w="11966591">
                <a:moveTo>
                  <a:pt x="0" y="0"/>
                </a:moveTo>
                <a:lnTo>
                  <a:pt x="11966591" y="0"/>
                </a:lnTo>
                <a:lnTo>
                  <a:pt x="11966591" y="5391639"/>
                </a:lnTo>
                <a:lnTo>
                  <a:pt x="0" y="5391639"/>
                </a:lnTo>
                <a:lnTo>
                  <a:pt x="0" y="0"/>
                </a:lnTo>
                <a:close/>
              </a:path>
            </a:pathLst>
          </a:custGeom>
          <a:blipFill>
            <a:blip r:embed="rId6"/>
            <a:stretch>
              <a:fillRect l="0" t="-51" r="-4199" b="-2862"/>
            </a:stretch>
          </a:blipFill>
          <a:ln w="19050" cap="sq">
            <a:solidFill>
              <a:srgbClr val="000000"/>
            </a:solidFill>
            <a:prstDash val="solid"/>
            <a:miter/>
          </a:ln>
        </p:spPr>
      </p:sp>
      <p:sp>
        <p:nvSpPr>
          <p:cNvPr name="TextBox 7" id="7"/>
          <p:cNvSpPr txBox="true"/>
          <p:nvPr/>
        </p:nvSpPr>
        <p:spPr>
          <a:xfrm rot="0">
            <a:off x="1028700" y="1781750"/>
            <a:ext cx="9993958" cy="845820"/>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PREPROCESSING DATA</a:t>
            </a:r>
          </a:p>
        </p:txBody>
      </p:sp>
      <p:sp>
        <p:nvSpPr>
          <p:cNvPr name="TextBox 8" id="8"/>
          <p:cNvSpPr txBox="true"/>
          <p:nvPr/>
        </p:nvSpPr>
        <p:spPr>
          <a:xfrm rot="0">
            <a:off x="1028700" y="3178068"/>
            <a:ext cx="3617373" cy="5324475"/>
          </a:xfrm>
          <a:prstGeom prst="rect">
            <a:avLst/>
          </a:prstGeom>
        </p:spPr>
        <p:txBody>
          <a:bodyPr anchor="t" rtlCol="false" tIns="0" lIns="0" bIns="0" rIns="0">
            <a:spAutoFit/>
          </a:bodyPr>
          <a:lstStyle/>
          <a:p>
            <a:pPr algn="just">
              <a:lnSpc>
                <a:spcPts val="4200"/>
              </a:lnSpc>
            </a:pPr>
            <a:r>
              <a:rPr lang="en-US" sz="3000">
                <a:solidFill>
                  <a:srgbClr val="000000"/>
                </a:solidFill>
                <a:latin typeface="Arial Nova"/>
                <a:ea typeface="Arial Nova"/>
                <a:cs typeface="Arial Nova"/>
                <a:sym typeface="Arial Nova"/>
              </a:rPr>
              <a:t>Preprocessing dilakukan dengan mengkonversi kolom tanggal menjadi tipe date, mengisi nilai NA dengan </a:t>
            </a:r>
            <a:r>
              <a:rPr lang="en-US" sz="3000" i="true">
                <a:solidFill>
                  <a:srgbClr val="000000"/>
                </a:solidFill>
                <a:latin typeface="Arial Nova Italics"/>
                <a:ea typeface="Arial Nova Italics"/>
                <a:cs typeface="Arial Nova Italics"/>
                <a:sym typeface="Arial Nova Italics"/>
              </a:rPr>
              <a:t>Last Observation Carried</a:t>
            </a:r>
            <a:r>
              <a:rPr lang="en-US" sz="3000">
                <a:solidFill>
                  <a:srgbClr val="000000"/>
                </a:solidFill>
                <a:latin typeface="Arial Nova"/>
                <a:ea typeface="Arial Nova"/>
                <a:cs typeface="Arial Nova"/>
                <a:sym typeface="Arial Nova"/>
              </a:rPr>
              <a:t> (LOCF), serta mengubah data menjadi tseries.</a:t>
            </a:r>
          </a:p>
        </p:txBody>
      </p:sp>
      <p:sp>
        <p:nvSpPr>
          <p:cNvPr name="TextBox 9" id="9"/>
          <p:cNvSpPr txBox="true"/>
          <p:nvPr/>
        </p:nvSpPr>
        <p:spPr>
          <a:xfrm rot="0">
            <a:off x="5083512" y="8869045"/>
            <a:ext cx="11966591" cy="389255"/>
          </a:xfrm>
          <a:prstGeom prst="rect">
            <a:avLst/>
          </a:prstGeom>
        </p:spPr>
        <p:txBody>
          <a:bodyPr anchor="t" rtlCol="false" tIns="0" lIns="0" bIns="0" rIns="0">
            <a:spAutoFit/>
          </a:bodyPr>
          <a:lstStyle/>
          <a:p>
            <a:pPr algn="ctr">
              <a:lnSpc>
                <a:spcPts val="3220"/>
              </a:lnSpc>
            </a:pPr>
            <a:r>
              <a:rPr lang="en-US" sz="2300" b="true">
                <a:solidFill>
                  <a:srgbClr val="000000"/>
                </a:solidFill>
                <a:latin typeface="Arial Nova Bold"/>
                <a:ea typeface="Arial Nova Bold"/>
                <a:cs typeface="Arial Nova Bold"/>
                <a:sym typeface="Arial Nova Bold"/>
              </a:rPr>
              <a:t>Gambar 3.</a:t>
            </a:r>
            <a:r>
              <a:rPr lang="en-US" sz="2300">
                <a:solidFill>
                  <a:srgbClr val="000000"/>
                </a:solidFill>
                <a:latin typeface="Arial Nova"/>
                <a:ea typeface="Arial Nova"/>
                <a:cs typeface="Arial Nova"/>
                <a:sym typeface="Arial Nova"/>
              </a:rPr>
              <a:t> Hasil Preprocessing Data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1028700" y="2967930"/>
            <a:ext cx="10186833" cy="6290370"/>
          </a:xfrm>
          <a:custGeom>
            <a:avLst/>
            <a:gdLst/>
            <a:ahLst/>
            <a:cxnLst/>
            <a:rect r="r" b="b" t="t" l="l"/>
            <a:pathLst>
              <a:path h="6290370" w="10186833">
                <a:moveTo>
                  <a:pt x="0" y="0"/>
                </a:moveTo>
                <a:lnTo>
                  <a:pt x="10186833" y="0"/>
                </a:lnTo>
                <a:lnTo>
                  <a:pt x="10186833" y="6290370"/>
                </a:lnTo>
                <a:lnTo>
                  <a:pt x="0" y="6290370"/>
                </a:lnTo>
                <a:lnTo>
                  <a:pt x="0" y="0"/>
                </a:lnTo>
                <a:close/>
              </a:path>
            </a:pathLst>
          </a:custGeom>
          <a:blipFill>
            <a:blip r:embed="rId6"/>
            <a:stretch>
              <a:fillRect l="0" t="0" r="0" b="0"/>
            </a:stretch>
          </a:blipFill>
        </p:spPr>
      </p:sp>
      <p:sp>
        <p:nvSpPr>
          <p:cNvPr name="TextBox 7" id="7"/>
          <p:cNvSpPr txBox="true"/>
          <p:nvPr/>
        </p:nvSpPr>
        <p:spPr>
          <a:xfrm rot="0">
            <a:off x="1028700" y="1570703"/>
            <a:ext cx="9993958" cy="845820"/>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VISUALISASI AWAL</a:t>
            </a:r>
          </a:p>
        </p:txBody>
      </p:sp>
      <p:sp>
        <p:nvSpPr>
          <p:cNvPr name="TextBox 8" id="8"/>
          <p:cNvSpPr txBox="true"/>
          <p:nvPr/>
        </p:nvSpPr>
        <p:spPr>
          <a:xfrm rot="0">
            <a:off x="2407228" y="9210675"/>
            <a:ext cx="7236902" cy="389255"/>
          </a:xfrm>
          <a:prstGeom prst="rect">
            <a:avLst/>
          </a:prstGeom>
        </p:spPr>
        <p:txBody>
          <a:bodyPr anchor="t" rtlCol="false" tIns="0" lIns="0" bIns="0" rIns="0">
            <a:spAutoFit/>
          </a:bodyPr>
          <a:lstStyle/>
          <a:p>
            <a:pPr algn="ctr">
              <a:lnSpc>
                <a:spcPts val="3220"/>
              </a:lnSpc>
            </a:pPr>
            <a:r>
              <a:rPr lang="en-US" sz="2300" b="true">
                <a:solidFill>
                  <a:srgbClr val="000000"/>
                </a:solidFill>
                <a:latin typeface="Arial Nova Bold"/>
                <a:ea typeface="Arial Nova Bold"/>
                <a:cs typeface="Arial Nova Bold"/>
                <a:sym typeface="Arial Nova Bold"/>
              </a:rPr>
              <a:t>Gambar 4.</a:t>
            </a:r>
            <a:r>
              <a:rPr lang="en-US" sz="2300">
                <a:solidFill>
                  <a:srgbClr val="000000"/>
                </a:solidFill>
                <a:latin typeface="Arial Nova"/>
                <a:ea typeface="Arial Nova"/>
                <a:cs typeface="Arial Nova"/>
                <a:sym typeface="Arial Nova"/>
              </a:rPr>
              <a:t> Visualisasi Data Saham INDF</a:t>
            </a:r>
          </a:p>
        </p:txBody>
      </p:sp>
      <p:sp>
        <p:nvSpPr>
          <p:cNvPr name="TextBox 9" id="9"/>
          <p:cNvSpPr txBox="true"/>
          <p:nvPr/>
        </p:nvSpPr>
        <p:spPr>
          <a:xfrm rot="0">
            <a:off x="11680733" y="2901255"/>
            <a:ext cx="5578567" cy="5324475"/>
          </a:xfrm>
          <a:prstGeom prst="rect">
            <a:avLst/>
          </a:prstGeom>
        </p:spPr>
        <p:txBody>
          <a:bodyPr anchor="t" rtlCol="false" tIns="0" lIns="0" bIns="0" rIns="0">
            <a:spAutoFit/>
          </a:bodyPr>
          <a:lstStyle/>
          <a:p>
            <a:pPr algn="just">
              <a:lnSpc>
                <a:spcPts val="4200"/>
              </a:lnSpc>
            </a:pPr>
            <a:r>
              <a:rPr lang="en-US" sz="3000" b="true">
                <a:solidFill>
                  <a:srgbClr val="000000"/>
                </a:solidFill>
                <a:latin typeface="Arial Nova Bold"/>
                <a:ea typeface="Arial Nova Bold"/>
                <a:cs typeface="Arial Nova Bold"/>
                <a:sym typeface="Arial Nova Bold"/>
              </a:rPr>
              <a:t>Analisis:</a:t>
            </a:r>
          </a:p>
          <a:p>
            <a:pPr algn="just">
              <a:lnSpc>
                <a:spcPts val="4200"/>
              </a:lnSpc>
            </a:pPr>
          </a:p>
          <a:p>
            <a:pPr algn="just">
              <a:lnSpc>
                <a:spcPts val="4200"/>
              </a:lnSpc>
            </a:pPr>
            <a:r>
              <a:rPr lang="en-US" sz="3000">
                <a:solidFill>
                  <a:srgbClr val="000000"/>
                </a:solidFill>
                <a:latin typeface="Arial Nova"/>
                <a:ea typeface="Arial Nova"/>
                <a:cs typeface="Arial Nova"/>
                <a:sym typeface="Arial Nova"/>
              </a:rPr>
              <a:t>Dari plot yang ditampilkan </a:t>
            </a:r>
            <a:r>
              <a:rPr lang="en-US" sz="3000" b="true">
                <a:solidFill>
                  <a:srgbClr val="000000"/>
                </a:solidFill>
                <a:latin typeface="Arial Nova Bold"/>
                <a:ea typeface="Arial Nova Bold"/>
                <a:cs typeface="Arial Nova Bold"/>
                <a:sym typeface="Arial Nova Bold"/>
              </a:rPr>
              <a:t>Gambar 4, </a:t>
            </a:r>
            <a:r>
              <a:rPr lang="en-US" sz="3000">
                <a:solidFill>
                  <a:srgbClr val="000000"/>
                </a:solidFill>
                <a:latin typeface="Arial Nova"/>
                <a:ea typeface="Arial Nova"/>
                <a:cs typeface="Arial Nova"/>
                <a:sym typeface="Arial Nova"/>
              </a:rPr>
              <a:t>dapat dilihat bahwa ada pola trend menaik dari data Saham Harian INDF Tahun 2020-2024 yang digunakan, sehingga data tidak stationer dalam mean (rataan). Selanjutnya, dilakukan pengecekan stationeritas.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9588067" y="3204410"/>
            <a:ext cx="7708896" cy="5502225"/>
          </a:xfrm>
          <a:custGeom>
            <a:avLst/>
            <a:gdLst/>
            <a:ahLst/>
            <a:cxnLst/>
            <a:rect r="r" b="b" t="t" l="l"/>
            <a:pathLst>
              <a:path h="5502225" w="7708896">
                <a:moveTo>
                  <a:pt x="0" y="0"/>
                </a:moveTo>
                <a:lnTo>
                  <a:pt x="7708896" y="0"/>
                </a:lnTo>
                <a:lnTo>
                  <a:pt x="7708896" y="5502224"/>
                </a:lnTo>
                <a:lnTo>
                  <a:pt x="0" y="5502224"/>
                </a:lnTo>
                <a:lnTo>
                  <a:pt x="0" y="0"/>
                </a:lnTo>
                <a:close/>
              </a:path>
            </a:pathLst>
          </a:custGeom>
          <a:blipFill>
            <a:blip r:embed="rId6"/>
            <a:stretch>
              <a:fillRect l="0" t="0" r="0" b="0"/>
            </a:stretch>
          </a:blipFill>
        </p:spPr>
      </p:sp>
      <p:sp>
        <p:nvSpPr>
          <p:cNvPr name="Freeform 7" id="7"/>
          <p:cNvSpPr/>
          <p:nvPr/>
        </p:nvSpPr>
        <p:spPr>
          <a:xfrm flipH="false" flipV="false" rot="0">
            <a:off x="1028700" y="4049812"/>
            <a:ext cx="7981950" cy="1027013"/>
          </a:xfrm>
          <a:custGeom>
            <a:avLst/>
            <a:gdLst/>
            <a:ahLst/>
            <a:cxnLst/>
            <a:rect r="r" b="b" t="t" l="l"/>
            <a:pathLst>
              <a:path h="1027013" w="7981950">
                <a:moveTo>
                  <a:pt x="0" y="0"/>
                </a:moveTo>
                <a:lnTo>
                  <a:pt x="7981950" y="0"/>
                </a:lnTo>
                <a:lnTo>
                  <a:pt x="7981950" y="1027013"/>
                </a:lnTo>
                <a:lnTo>
                  <a:pt x="0" y="1027013"/>
                </a:lnTo>
                <a:lnTo>
                  <a:pt x="0" y="0"/>
                </a:lnTo>
                <a:close/>
              </a:path>
            </a:pathLst>
          </a:custGeom>
          <a:blipFill>
            <a:blip r:embed="rId7"/>
            <a:stretch>
              <a:fillRect l="0" t="0" r="-2030" b="0"/>
            </a:stretch>
          </a:blipFill>
        </p:spPr>
      </p:sp>
      <p:sp>
        <p:nvSpPr>
          <p:cNvPr name="Freeform 8" id="8"/>
          <p:cNvSpPr/>
          <p:nvPr/>
        </p:nvSpPr>
        <p:spPr>
          <a:xfrm flipH="false" flipV="false" rot="0">
            <a:off x="1028700" y="6204772"/>
            <a:ext cx="7981950" cy="1977983"/>
          </a:xfrm>
          <a:custGeom>
            <a:avLst/>
            <a:gdLst/>
            <a:ahLst/>
            <a:cxnLst/>
            <a:rect r="r" b="b" t="t" l="l"/>
            <a:pathLst>
              <a:path h="1977983" w="7981950">
                <a:moveTo>
                  <a:pt x="0" y="0"/>
                </a:moveTo>
                <a:lnTo>
                  <a:pt x="7981950" y="0"/>
                </a:lnTo>
                <a:lnTo>
                  <a:pt x="7981950" y="1977983"/>
                </a:lnTo>
                <a:lnTo>
                  <a:pt x="0" y="1977983"/>
                </a:lnTo>
                <a:lnTo>
                  <a:pt x="0" y="0"/>
                </a:lnTo>
                <a:close/>
              </a:path>
            </a:pathLst>
          </a:custGeom>
          <a:blipFill>
            <a:blip r:embed="rId8"/>
            <a:stretch>
              <a:fillRect l="0" t="0" r="0" b="0"/>
            </a:stretch>
          </a:blipFill>
        </p:spPr>
      </p:sp>
      <p:sp>
        <p:nvSpPr>
          <p:cNvPr name="TextBox 9" id="9"/>
          <p:cNvSpPr txBox="true"/>
          <p:nvPr/>
        </p:nvSpPr>
        <p:spPr>
          <a:xfrm rot="0">
            <a:off x="1028700" y="1770728"/>
            <a:ext cx="9993958" cy="845820"/>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DIFFERENCING (D=1)</a:t>
            </a:r>
          </a:p>
        </p:txBody>
      </p:sp>
      <p:sp>
        <p:nvSpPr>
          <p:cNvPr name="TextBox 10" id="10"/>
          <p:cNvSpPr txBox="true"/>
          <p:nvPr/>
        </p:nvSpPr>
        <p:spPr>
          <a:xfrm rot="0">
            <a:off x="1028700" y="3183037"/>
            <a:ext cx="5854559" cy="466725"/>
          </a:xfrm>
          <a:prstGeom prst="rect">
            <a:avLst/>
          </a:prstGeom>
        </p:spPr>
        <p:txBody>
          <a:bodyPr anchor="t" rtlCol="false" tIns="0" lIns="0" bIns="0" rIns="0">
            <a:spAutoFit/>
          </a:bodyPr>
          <a:lstStyle/>
          <a:p>
            <a:pPr algn="l" marL="0" indent="0" lvl="0">
              <a:lnSpc>
                <a:spcPts val="3719"/>
              </a:lnSpc>
              <a:spcBef>
                <a:spcPct val="0"/>
              </a:spcBef>
            </a:pPr>
            <a:r>
              <a:rPr lang="en-US" sz="3099" u="sng">
                <a:solidFill>
                  <a:srgbClr val="00426F"/>
                </a:solidFill>
                <a:latin typeface="Arial Nova"/>
                <a:ea typeface="Arial Nova"/>
                <a:cs typeface="Arial Nova"/>
                <a:sym typeface="Arial Nova"/>
              </a:rPr>
              <a:t>UJI STASIONERITAS DATA</a:t>
            </a:r>
          </a:p>
        </p:txBody>
      </p:sp>
      <p:sp>
        <p:nvSpPr>
          <p:cNvPr name="TextBox 11" id="11"/>
          <p:cNvSpPr txBox="true"/>
          <p:nvPr/>
        </p:nvSpPr>
        <p:spPr>
          <a:xfrm rot="0">
            <a:off x="1028700" y="8439930"/>
            <a:ext cx="7981950" cy="1189355"/>
          </a:xfrm>
          <a:prstGeom prst="rect">
            <a:avLst/>
          </a:prstGeom>
        </p:spPr>
        <p:txBody>
          <a:bodyPr anchor="t" rtlCol="false" tIns="0" lIns="0" bIns="0" rIns="0">
            <a:spAutoFit/>
          </a:bodyPr>
          <a:lstStyle/>
          <a:p>
            <a:pPr algn="just">
              <a:lnSpc>
                <a:spcPts val="3220"/>
              </a:lnSpc>
              <a:spcBef>
                <a:spcPct val="0"/>
              </a:spcBef>
            </a:pPr>
            <a:r>
              <a:rPr lang="en-US" sz="2300">
                <a:solidFill>
                  <a:srgbClr val="000000"/>
                </a:solidFill>
                <a:latin typeface="Arial Nova"/>
                <a:ea typeface="Arial Nova"/>
                <a:cs typeface="Arial Nova"/>
                <a:sym typeface="Arial Nova"/>
              </a:rPr>
              <a:t>Berdasarkan tabel, </a:t>
            </a:r>
            <a:r>
              <a:rPr lang="en-US" sz="2300">
                <a:solidFill>
                  <a:srgbClr val="FF0000"/>
                </a:solidFill>
                <a:latin typeface="Arial Nova"/>
                <a:ea typeface="Arial Nova"/>
                <a:cs typeface="Arial Nova"/>
                <a:sym typeface="Arial Nova"/>
              </a:rPr>
              <a:t>p-value (0.01) &lt; 0.05</a:t>
            </a:r>
            <a:r>
              <a:rPr lang="en-US" sz="2300">
                <a:solidFill>
                  <a:srgbClr val="000000"/>
                </a:solidFill>
                <a:latin typeface="Arial Nova"/>
                <a:ea typeface="Arial Nova"/>
                <a:cs typeface="Arial Nova"/>
                <a:sym typeface="Arial Nova"/>
              </a:rPr>
              <a:t>, sehingga</a:t>
            </a:r>
            <a:r>
              <a:rPr lang="en-US" sz="2300">
                <a:solidFill>
                  <a:srgbClr val="FF0000"/>
                </a:solidFill>
                <a:latin typeface="Arial Nova"/>
                <a:ea typeface="Arial Nova"/>
                <a:cs typeface="Arial Nova"/>
                <a:sym typeface="Arial Nova"/>
              </a:rPr>
              <a:t> H0 ditolak.</a:t>
            </a:r>
            <a:r>
              <a:rPr lang="en-US" sz="2300">
                <a:solidFill>
                  <a:srgbClr val="000000"/>
                </a:solidFill>
                <a:latin typeface="Arial Nova"/>
                <a:ea typeface="Arial Nova"/>
                <a:cs typeface="Arial Nova"/>
                <a:sym typeface="Arial Nova"/>
              </a:rPr>
              <a:t> Ini menunjukkan </a:t>
            </a:r>
            <a:r>
              <a:rPr lang="en-US" sz="2300">
                <a:solidFill>
                  <a:srgbClr val="FF0000"/>
                </a:solidFill>
                <a:latin typeface="Arial Nova"/>
                <a:ea typeface="Arial Nova"/>
                <a:cs typeface="Arial Nova"/>
                <a:sym typeface="Arial Nova"/>
              </a:rPr>
              <a:t>data sudah stasioner</a:t>
            </a:r>
            <a:r>
              <a:rPr lang="en-US" sz="2300">
                <a:solidFill>
                  <a:srgbClr val="000000"/>
                </a:solidFill>
                <a:latin typeface="Arial Nova"/>
                <a:ea typeface="Arial Nova"/>
                <a:cs typeface="Arial Nova"/>
                <a:sym typeface="Arial Nova"/>
              </a:rPr>
              <a:t> terhadap rata-rata setelah satu kali differencing.</a:t>
            </a:r>
          </a:p>
        </p:txBody>
      </p:sp>
      <p:sp>
        <p:nvSpPr>
          <p:cNvPr name="TextBox 12" id="12"/>
          <p:cNvSpPr txBox="true"/>
          <p:nvPr/>
        </p:nvSpPr>
        <p:spPr>
          <a:xfrm rot="0">
            <a:off x="9588067" y="9039860"/>
            <a:ext cx="7671233" cy="389255"/>
          </a:xfrm>
          <a:prstGeom prst="rect">
            <a:avLst/>
          </a:prstGeom>
        </p:spPr>
        <p:txBody>
          <a:bodyPr anchor="t" rtlCol="false" tIns="0" lIns="0" bIns="0" rIns="0">
            <a:spAutoFit/>
          </a:bodyPr>
          <a:lstStyle/>
          <a:p>
            <a:pPr algn="ctr">
              <a:lnSpc>
                <a:spcPts val="3220"/>
              </a:lnSpc>
            </a:pPr>
            <a:r>
              <a:rPr lang="en-US" sz="2300" b="true">
                <a:solidFill>
                  <a:srgbClr val="000000"/>
                </a:solidFill>
                <a:latin typeface="Arial Nova Bold"/>
                <a:ea typeface="Arial Nova Bold"/>
                <a:cs typeface="Arial Nova Bold"/>
                <a:sym typeface="Arial Nova Bold"/>
              </a:rPr>
              <a:t>Gambar 5.</a:t>
            </a:r>
            <a:r>
              <a:rPr lang="en-US" sz="2300">
                <a:solidFill>
                  <a:srgbClr val="000000"/>
                </a:solidFill>
                <a:latin typeface="Arial Nova"/>
                <a:ea typeface="Arial Nova"/>
                <a:cs typeface="Arial Nova"/>
                <a:sym typeface="Arial Nova"/>
              </a:rPr>
              <a:t> Data Harian Saham INDF (d=1)</a:t>
            </a:r>
          </a:p>
        </p:txBody>
      </p:sp>
      <p:sp>
        <p:nvSpPr>
          <p:cNvPr name="TextBox 13" id="13"/>
          <p:cNvSpPr txBox="true"/>
          <p:nvPr/>
        </p:nvSpPr>
        <p:spPr>
          <a:xfrm rot="0">
            <a:off x="1057275" y="5509117"/>
            <a:ext cx="7981950" cy="389255"/>
          </a:xfrm>
          <a:prstGeom prst="rect">
            <a:avLst/>
          </a:prstGeom>
        </p:spPr>
        <p:txBody>
          <a:bodyPr anchor="t" rtlCol="false" tIns="0" lIns="0" bIns="0" rIns="0">
            <a:spAutoFit/>
          </a:bodyPr>
          <a:lstStyle/>
          <a:p>
            <a:pPr algn="l">
              <a:lnSpc>
                <a:spcPts val="3220"/>
              </a:lnSpc>
              <a:spcBef>
                <a:spcPct val="0"/>
              </a:spcBef>
            </a:pPr>
            <a:r>
              <a:rPr lang="en-US" sz="2300">
                <a:solidFill>
                  <a:srgbClr val="000000"/>
                </a:solidFill>
                <a:latin typeface="Arial Nova"/>
                <a:ea typeface="Arial Nova"/>
                <a:cs typeface="Arial Nova"/>
                <a:sym typeface="Arial Nova"/>
              </a:rPr>
              <a:t>Diperoleh nilai ADF Test untuk p-value sebagai berikut.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1028700" y="3521531"/>
            <a:ext cx="7873661" cy="4861986"/>
          </a:xfrm>
          <a:custGeom>
            <a:avLst/>
            <a:gdLst/>
            <a:ahLst/>
            <a:cxnLst/>
            <a:rect r="r" b="b" t="t" l="l"/>
            <a:pathLst>
              <a:path h="4861986" w="7873661">
                <a:moveTo>
                  <a:pt x="0" y="0"/>
                </a:moveTo>
                <a:lnTo>
                  <a:pt x="7873661" y="0"/>
                </a:lnTo>
                <a:lnTo>
                  <a:pt x="7873661" y="4861986"/>
                </a:lnTo>
                <a:lnTo>
                  <a:pt x="0" y="4861986"/>
                </a:lnTo>
                <a:lnTo>
                  <a:pt x="0" y="0"/>
                </a:lnTo>
                <a:close/>
              </a:path>
            </a:pathLst>
          </a:custGeom>
          <a:blipFill>
            <a:blip r:embed="rId6"/>
            <a:stretch>
              <a:fillRect l="0" t="0" r="0" b="0"/>
            </a:stretch>
          </a:blipFill>
          <a:ln w="19050" cap="sq">
            <a:solidFill>
              <a:srgbClr val="000000"/>
            </a:solidFill>
            <a:prstDash val="solid"/>
            <a:miter/>
          </a:ln>
        </p:spPr>
      </p:sp>
      <p:sp>
        <p:nvSpPr>
          <p:cNvPr name="Freeform 7" id="7"/>
          <p:cNvSpPr/>
          <p:nvPr/>
        </p:nvSpPr>
        <p:spPr>
          <a:xfrm flipH="false" flipV="false" rot="0">
            <a:off x="9393772" y="3521531"/>
            <a:ext cx="7865528" cy="4856964"/>
          </a:xfrm>
          <a:custGeom>
            <a:avLst/>
            <a:gdLst/>
            <a:ahLst/>
            <a:cxnLst/>
            <a:rect r="r" b="b" t="t" l="l"/>
            <a:pathLst>
              <a:path h="4856964" w="7865528">
                <a:moveTo>
                  <a:pt x="0" y="0"/>
                </a:moveTo>
                <a:lnTo>
                  <a:pt x="7865528" y="0"/>
                </a:lnTo>
                <a:lnTo>
                  <a:pt x="7865528" y="4856964"/>
                </a:lnTo>
                <a:lnTo>
                  <a:pt x="0" y="4856964"/>
                </a:lnTo>
                <a:lnTo>
                  <a:pt x="0" y="0"/>
                </a:lnTo>
                <a:close/>
              </a:path>
            </a:pathLst>
          </a:custGeom>
          <a:blipFill>
            <a:blip r:embed="rId7"/>
            <a:stretch>
              <a:fillRect l="0" t="0" r="0" b="0"/>
            </a:stretch>
          </a:blipFill>
          <a:ln w="19050" cap="sq">
            <a:solidFill>
              <a:srgbClr val="000000"/>
            </a:solidFill>
            <a:prstDash val="solid"/>
            <a:miter/>
          </a:ln>
        </p:spPr>
      </p:sp>
      <p:sp>
        <p:nvSpPr>
          <p:cNvPr name="TextBox 8" id="8"/>
          <p:cNvSpPr txBox="true"/>
          <p:nvPr/>
        </p:nvSpPr>
        <p:spPr>
          <a:xfrm rot="0">
            <a:off x="1028700" y="1770728"/>
            <a:ext cx="9993958" cy="845820"/>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DIFFERENCING (D=1)</a:t>
            </a:r>
          </a:p>
        </p:txBody>
      </p:sp>
      <p:sp>
        <p:nvSpPr>
          <p:cNvPr name="TextBox 9" id="9"/>
          <p:cNvSpPr txBox="true"/>
          <p:nvPr/>
        </p:nvSpPr>
        <p:spPr>
          <a:xfrm rot="0">
            <a:off x="1347079" y="8698231"/>
            <a:ext cx="7236902" cy="389255"/>
          </a:xfrm>
          <a:prstGeom prst="rect">
            <a:avLst/>
          </a:prstGeom>
        </p:spPr>
        <p:txBody>
          <a:bodyPr anchor="t" rtlCol="false" tIns="0" lIns="0" bIns="0" rIns="0">
            <a:spAutoFit/>
          </a:bodyPr>
          <a:lstStyle/>
          <a:p>
            <a:pPr algn="ctr">
              <a:lnSpc>
                <a:spcPts val="3220"/>
              </a:lnSpc>
            </a:pPr>
            <a:r>
              <a:rPr lang="en-US" sz="2300" b="true">
                <a:solidFill>
                  <a:srgbClr val="000000"/>
                </a:solidFill>
                <a:latin typeface="Arial Nova Bold"/>
                <a:ea typeface="Arial Nova Bold"/>
                <a:cs typeface="Arial Nova Bold"/>
                <a:sym typeface="Arial Nova Bold"/>
              </a:rPr>
              <a:t>Gambar 6.</a:t>
            </a:r>
            <a:r>
              <a:rPr lang="en-US" sz="2300">
                <a:solidFill>
                  <a:srgbClr val="000000"/>
                </a:solidFill>
                <a:latin typeface="Arial Nova"/>
                <a:ea typeface="Arial Nova"/>
                <a:cs typeface="Arial Nova"/>
                <a:sym typeface="Arial Nova"/>
              </a:rPr>
              <a:t> Plot ACF dan PACF sebelum Differencing</a:t>
            </a:r>
          </a:p>
        </p:txBody>
      </p:sp>
      <p:sp>
        <p:nvSpPr>
          <p:cNvPr name="TextBox 10" id="10"/>
          <p:cNvSpPr txBox="true"/>
          <p:nvPr/>
        </p:nvSpPr>
        <p:spPr>
          <a:xfrm rot="0">
            <a:off x="9708085" y="8698231"/>
            <a:ext cx="7236902" cy="389255"/>
          </a:xfrm>
          <a:prstGeom prst="rect">
            <a:avLst/>
          </a:prstGeom>
        </p:spPr>
        <p:txBody>
          <a:bodyPr anchor="t" rtlCol="false" tIns="0" lIns="0" bIns="0" rIns="0">
            <a:spAutoFit/>
          </a:bodyPr>
          <a:lstStyle/>
          <a:p>
            <a:pPr algn="ctr">
              <a:lnSpc>
                <a:spcPts val="3220"/>
              </a:lnSpc>
            </a:pPr>
            <a:r>
              <a:rPr lang="en-US" sz="2300" b="true">
                <a:solidFill>
                  <a:srgbClr val="000000"/>
                </a:solidFill>
                <a:latin typeface="Arial Nova Bold"/>
                <a:ea typeface="Arial Nova Bold"/>
                <a:cs typeface="Arial Nova Bold"/>
                <a:sym typeface="Arial Nova Bold"/>
              </a:rPr>
              <a:t>Gambar 7.</a:t>
            </a:r>
            <a:r>
              <a:rPr lang="en-US" sz="2300">
                <a:solidFill>
                  <a:srgbClr val="000000"/>
                </a:solidFill>
                <a:latin typeface="Arial Nova"/>
                <a:ea typeface="Arial Nova"/>
                <a:cs typeface="Arial Nova"/>
                <a:sym typeface="Arial Nova"/>
              </a:rPr>
              <a:t> Plot ACF dan PACF sesudah Differencing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1143000" y="3254060"/>
            <a:ext cx="8313187" cy="6216584"/>
          </a:xfrm>
          <a:custGeom>
            <a:avLst/>
            <a:gdLst/>
            <a:ahLst/>
            <a:cxnLst/>
            <a:rect r="r" b="b" t="t" l="l"/>
            <a:pathLst>
              <a:path h="6216584" w="8313187">
                <a:moveTo>
                  <a:pt x="0" y="0"/>
                </a:moveTo>
                <a:lnTo>
                  <a:pt x="8313187" y="0"/>
                </a:lnTo>
                <a:lnTo>
                  <a:pt x="8313187" y="6216584"/>
                </a:lnTo>
                <a:lnTo>
                  <a:pt x="0" y="6216584"/>
                </a:lnTo>
                <a:lnTo>
                  <a:pt x="0" y="0"/>
                </a:lnTo>
                <a:close/>
              </a:path>
            </a:pathLst>
          </a:custGeom>
          <a:blipFill>
            <a:blip r:embed="rId6"/>
            <a:stretch>
              <a:fillRect l="0" t="0" r="-443" b="0"/>
            </a:stretch>
          </a:blipFill>
        </p:spPr>
      </p:sp>
      <p:sp>
        <p:nvSpPr>
          <p:cNvPr name="TextBox 7" id="7"/>
          <p:cNvSpPr txBox="true"/>
          <p:nvPr/>
        </p:nvSpPr>
        <p:spPr>
          <a:xfrm rot="0">
            <a:off x="1143000" y="2120659"/>
            <a:ext cx="10114987" cy="845823"/>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IDENTIFIKASI MODEL</a:t>
            </a:r>
          </a:p>
        </p:txBody>
      </p:sp>
      <p:sp>
        <p:nvSpPr>
          <p:cNvPr name="TextBox 8" id="8"/>
          <p:cNvSpPr txBox="true"/>
          <p:nvPr/>
        </p:nvSpPr>
        <p:spPr>
          <a:xfrm rot="0">
            <a:off x="10096452" y="4302426"/>
            <a:ext cx="6913496" cy="3286125"/>
          </a:xfrm>
          <a:prstGeom prst="rect">
            <a:avLst/>
          </a:prstGeom>
        </p:spPr>
        <p:txBody>
          <a:bodyPr anchor="t" rtlCol="false" tIns="0" lIns="0" bIns="0" rIns="0">
            <a:spAutoFit/>
          </a:bodyPr>
          <a:lstStyle/>
          <a:p>
            <a:pPr algn="just">
              <a:lnSpc>
                <a:spcPts val="5250"/>
              </a:lnSpc>
            </a:pPr>
            <a:r>
              <a:rPr lang="en-US" sz="3000">
                <a:solidFill>
                  <a:srgbClr val="000000"/>
                </a:solidFill>
                <a:latin typeface="Arial Nova"/>
                <a:ea typeface="Arial Nova"/>
                <a:cs typeface="Arial Nova"/>
                <a:sym typeface="Arial Nova"/>
              </a:rPr>
              <a:t>Berdasarkan Tabel 3, didapati kemungkinan model ARIMA yang terbentuk adalah </a:t>
            </a:r>
            <a:r>
              <a:rPr lang="en-US" sz="3000">
                <a:solidFill>
                  <a:srgbClr val="FF0000"/>
                </a:solidFill>
                <a:latin typeface="Arial Nova"/>
                <a:ea typeface="Arial Nova"/>
                <a:cs typeface="Arial Nova"/>
                <a:sym typeface="Arial Nova"/>
              </a:rPr>
              <a:t>ARIMA(0,1,0), ARIMA(0,1,2), ARIMA(1,1,2), ARIMA(0,1,3), ARIMA(1,1,3)</a:t>
            </a:r>
            <a:r>
              <a:rPr lang="en-US" sz="3000">
                <a:solidFill>
                  <a:srgbClr val="000000"/>
                </a:solidFill>
                <a:latin typeface="Arial Nova"/>
                <a:ea typeface="Arial Nova"/>
                <a:cs typeface="Arial Nova"/>
                <a:sym typeface="Arial Nova"/>
              </a:rPr>
              <a: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992066" y="634757"/>
            <a:ext cx="8151934" cy="7097349"/>
          </a:xfrm>
          <a:custGeom>
            <a:avLst/>
            <a:gdLst/>
            <a:ahLst/>
            <a:cxnLst/>
            <a:rect r="r" b="b" t="t" l="l"/>
            <a:pathLst>
              <a:path h="7097349" w="8151934">
                <a:moveTo>
                  <a:pt x="0" y="0"/>
                </a:moveTo>
                <a:lnTo>
                  <a:pt x="8151934" y="0"/>
                </a:lnTo>
                <a:lnTo>
                  <a:pt x="8151934" y="7097349"/>
                </a:lnTo>
                <a:lnTo>
                  <a:pt x="0" y="7097349"/>
                </a:lnTo>
                <a:lnTo>
                  <a:pt x="0" y="0"/>
                </a:lnTo>
                <a:close/>
              </a:path>
            </a:pathLst>
          </a:custGeom>
          <a:blipFill>
            <a:blip r:embed="rId6"/>
            <a:stretch>
              <a:fillRect l="0" t="0" r="-1120" b="0"/>
            </a:stretch>
          </a:blipFill>
        </p:spPr>
      </p:sp>
      <p:sp>
        <p:nvSpPr>
          <p:cNvPr name="Freeform 7" id="7"/>
          <p:cNvSpPr/>
          <p:nvPr/>
        </p:nvSpPr>
        <p:spPr>
          <a:xfrm flipH="false" flipV="false" rot="0">
            <a:off x="992066" y="7708402"/>
            <a:ext cx="8103059" cy="2079849"/>
          </a:xfrm>
          <a:custGeom>
            <a:avLst/>
            <a:gdLst/>
            <a:ahLst/>
            <a:cxnLst/>
            <a:rect r="r" b="b" t="t" l="l"/>
            <a:pathLst>
              <a:path h="2079849" w="8103059">
                <a:moveTo>
                  <a:pt x="0" y="0"/>
                </a:moveTo>
                <a:lnTo>
                  <a:pt x="8103059" y="0"/>
                </a:lnTo>
                <a:lnTo>
                  <a:pt x="8103059" y="2079849"/>
                </a:lnTo>
                <a:lnTo>
                  <a:pt x="0" y="2079849"/>
                </a:lnTo>
                <a:lnTo>
                  <a:pt x="0" y="0"/>
                </a:lnTo>
                <a:close/>
              </a:path>
            </a:pathLst>
          </a:custGeom>
          <a:blipFill>
            <a:blip r:embed="rId7"/>
            <a:stretch>
              <a:fillRect l="0" t="-24206" r="0" b="-5660"/>
            </a:stretch>
          </a:blipFill>
        </p:spPr>
      </p:sp>
      <p:sp>
        <p:nvSpPr>
          <p:cNvPr name="TextBox 8" id="8"/>
          <p:cNvSpPr txBox="true"/>
          <p:nvPr/>
        </p:nvSpPr>
        <p:spPr>
          <a:xfrm rot="0">
            <a:off x="9660997" y="2391265"/>
            <a:ext cx="7598303" cy="2446023"/>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ESTIMASI &amp; PEMILIHAN MODEL TERBAIK</a:t>
            </a:r>
          </a:p>
        </p:txBody>
      </p:sp>
      <p:sp>
        <p:nvSpPr>
          <p:cNvPr name="TextBox 9" id="9"/>
          <p:cNvSpPr txBox="true"/>
          <p:nvPr/>
        </p:nvSpPr>
        <p:spPr>
          <a:xfrm rot="0">
            <a:off x="9788099" y="5114925"/>
            <a:ext cx="6913496" cy="1952625"/>
          </a:xfrm>
          <a:prstGeom prst="rect">
            <a:avLst/>
          </a:prstGeom>
        </p:spPr>
        <p:txBody>
          <a:bodyPr anchor="t" rtlCol="false" tIns="0" lIns="0" bIns="0" rIns="0">
            <a:spAutoFit/>
          </a:bodyPr>
          <a:lstStyle/>
          <a:p>
            <a:pPr algn="just">
              <a:lnSpc>
                <a:spcPts val="5250"/>
              </a:lnSpc>
            </a:pPr>
            <a:r>
              <a:rPr lang="en-US" sz="3000">
                <a:solidFill>
                  <a:srgbClr val="000000"/>
                </a:solidFill>
                <a:latin typeface="Arial Nova"/>
                <a:ea typeface="Arial Nova"/>
                <a:cs typeface="Arial Nova"/>
                <a:sym typeface="Arial Nova"/>
              </a:rPr>
              <a:t>Berdasarkan nilai AIC yang dihasilkan, didapati model terbaik yaitu </a:t>
            </a:r>
            <a:r>
              <a:rPr lang="en-US" sz="3000">
                <a:solidFill>
                  <a:srgbClr val="FF0000"/>
                </a:solidFill>
                <a:latin typeface="Arial Nova"/>
                <a:ea typeface="Arial Nova"/>
                <a:cs typeface="Arial Nova"/>
                <a:sym typeface="Arial Nova"/>
              </a:rPr>
              <a:t>ARIMA(0,1,3)</a:t>
            </a:r>
            <a:r>
              <a:rPr lang="en-US" sz="3000">
                <a:solidFill>
                  <a:srgbClr val="000000"/>
                </a:solidFill>
                <a:latin typeface="Arial Nova"/>
                <a:ea typeface="Arial Nova"/>
                <a:cs typeface="Arial Nova"/>
                <a:sym typeface="Arial Nova"/>
              </a:rPr>
              <a: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1028700" y="3455279"/>
            <a:ext cx="7918689" cy="6334951"/>
          </a:xfrm>
          <a:custGeom>
            <a:avLst/>
            <a:gdLst/>
            <a:ahLst/>
            <a:cxnLst/>
            <a:rect r="r" b="b" t="t" l="l"/>
            <a:pathLst>
              <a:path h="6334951" w="7918689">
                <a:moveTo>
                  <a:pt x="0" y="0"/>
                </a:moveTo>
                <a:lnTo>
                  <a:pt x="7918689" y="0"/>
                </a:lnTo>
                <a:lnTo>
                  <a:pt x="7918689" y="6334951"/>
                </a:lnTo>
                <a:lnTo>
                  <a:pt x="0" y="6334951"/>
                </a:lnTo>
                <a:lnTo>
                  <a:pt x="0" y="0"/>
                </a:lnTo>
                <a:close/>
              </a:path>
            </a:pathLst>
          </a:custGeom>
          <a:blipFill>
            <a:blip r:embed="rId6"/>
            <a:stretch>
              <a:fillRect l="0" t="0" r="0" b="0"/>
            </a:stretch>
          </a:blipFill>
        </p:spPr>
      </p:sp>
      <p:sp>
        <p:nvSpPr>
          <p:cNvPr name="Freeform 7" id="7"/>
          <p:cNvSpPr/>
          <p:nvPr/>
        </p:nvSpPr>
        <p:spPr>
          <a:xfrm flipH="false" flipV="false" rot="0">
            <a:off x="9272752" y="3455279"/>
            <a:ext cx="8024211" cy="4648126"/>
          </a:xfrm>
          <a:custGeom>
            <a:avLst/>
            <a:gdLst/>
            <a:ahLst/>
            <a:cxnLst/>
            <a:rect r="r" b="b" t="t" l="l"/>
            <a:pathLst>
              <a:path h="4648126" w="8024211">
                <a:moveTo>
                  <a:pt x="0" y="0"/>
                </a:moveTo>
                <a:lnTo>
                  <a:pt x="8024211" y="0"/>
                </a:lnTo>
                <a:lnTo>
                  <a:pt x="8024211" y="4648125"/>
                </a:lnTo>
                <a:lnTo>
                  <a:pt x="0" y="4648125"/>
                </a:lnTo>
                <a:lnTo>
                  <a:pt x="0" y="0"/>
                </a:lnTo>
                <a:close/>
              </a:path>
            </a:pathLst>
          </a:custGeom>
          <a:blipFill>
            <a:blip r:embed="rId7"/>
            <a:stretch>
              <a:fillRect l="0" t="-718" r="0" b="-718"/>
            </a:stretch>
          </a:blipFill>
        </p:spPr>
      </p:sp>
      <p:sp>
        <p:nvSpPr>
          <p:cNvPr name="TextBox 8" id="8"/>
          <p:cNvSpPr txBox="true"/>
          <p:nvPr/>
        </p:nvSpPr>
        <p:spPr>
          <a:xfrm rot="0">
            <a:off x="1028700" y="1495647"/>
            <a:ext cx="7598303" cy="845823"/>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DIAGNOSIS MODEL</a:t>
            </a:r>
          </a:p>
        </p:txBody>
      </p:sp>
      <p:sp>
        <p:nvSpPr>
          <p:cNvPr name="TextBox 9" id="9"/>
          <p:cNvSpPr txBox="true"/>
          <p:nvPr/>
        </p:nvSpPr>
        <p:spPr>
          <a:xfrm rot="0">
            <a:off x="1028700" y="2664704"/>
            <a:ext cx="5854559" cy="466725"/>
          </a:xfrm>
          <a:prstGeom prst="rect">
            <a:avLst/>
          </a:prstGeom>
        </p:spPr>
        <p:txBody>
          <a:bodyPr anchor="t" rtlCol="false" tIns="0" lIns="0" bIns="0" rIns="0">
            <a:spAutoFit/>
          </a:bodyPr>
          <a:lstStyle/>
          <a:p>
            <a:pPr algn="l" marL="0" indent="0" lvl="0">
              <a:lnSpc>
                <a:spcPts val="3719"/>
              </a:lnSpc>
              <a:spcBef>
                <a:spcPct val="0"/>
              </a:spcBef>
            </a:pPr>
            <a:r>
              <a:rPr lang="en-US" sz="3099" u="sng">
                <a:solidFill>
                  <a:srgbClr val="00426F"/>
                </a:solidFill>
                <a:latin typeface="Arial Nova"/>
                <a:ea typeface="Arial Nova"/>
                <a:cs typeface="Arial Nova"/>
                <a:sym typeface="Arial Nova"/>
              </a:rPr>
              <a:t>UJI NORMALITAS RESIDUAL</a:t>
            </a:r>
          </a:p>
        </p:txBody>
      </p:sp>
      <p:sp>
        <p:nvSpPr>
          <p:cNvPr name="TextBox 10" id="10"/>
          <p:cNvSpPr txBox="true"/>
          <p:nvPr/>
        </p:nvSpPr>
        <p:spPr>
          <a:xfrm rot="0">
            <a:off x="9272752" y="2664704"/>
            <a:ext cx="6984232" cy="466725"/>
          </a:xfrm>
          <a:prstGeom prst="rect">
            <a:avLst/>
          </a:prstGeom>
        </p:spPr>
        <p:txBody>
          <a:bodyPr anchor="t" rtlCol="false" tIns="0" lIns="0" bIns="0" rIns="0">
            <a:spAutoFit/>
          </a:bodyPr>
          <a:lstStyle/>
          <a:p>
            <a:pPr algn="l" marL="0" indent="0" lvl="0">
              <a:lnSpc>
                <a:spcPts val="3719"/>
              </a:lnSpc>
              <a:spcBef>
                <a:spcPct val="0"/>
              </a:spcBef>
            </a:pPr>
            <a:r>
              <a:rPr lang="en-US" sz="3099" u="sng">
                <a:solidFill>
                  <a:srgbClr val="00426F"/>
                </a:solidFill>
                <a:latin typeface="Arial Nova"/>
                <a:ea typeface="Arial Nova"/>
                <a:cs typeface="Arial Nova"/>
                <a:sym typeface="Arial Nova"/>
              </a:rPr>
              <a:t>UJI WHITE NOISE AUTOKORELASI</a:t>
            </a:r>
          </a:p>
        </p:txBody>
      </p:sp>
      <p:sp>
        <p:nvSpPr>
          <p:cNvPr name="TextBox 11" id="11"/>
          <p:cNvSpPr txBox="true"/>
          <p:nvPr/>
        </p:nvSpPr>
        <p:spPr>
          <a:xfrm rot="0">
            <a:off x="9272752" y="8379629"/>
            <a:ext cx="8115300" cy="1589405"/>
          </a:xfrm>
          <a:prstGeom prst="rect">
            <a:avLst/>
          </a:prstGeom>
        </p:spPr>
        <p:txBody>
          <a:bodyPr anchor="t" rtlCol="false" tIns="0" lIns="0" bIns="0" rIns="0">
            <a:spAutoFit/>
          </a:bodyPr>
          <a:lstStyle/>
          <a:p>
            <a:pPr algn="just">
              <a:lnSpc>
                <a:spcPts val="3220"/>
              </a:lnSpc>
              <a:spcBef>
                <a:spcPct val="0"/>
              </a:spcBef>
            </a:pPr>
            <a:r>
              <a:rPr lang="en-US" sz="2300">
                <a:solidFill>
                  <a:srgbClr val="000000"/>
                </a:solidFill>
                <a:latin typeface="Arial Nova"/>
                <a:ea typeface="Arial Nova"/>
                <a:cs typeface="Arial Nova"/>
                <a:sym typeface="Arial Nova"/>
              </a:rPr>
              <a:t>p-value (0.9783) &gt; 0.05, maka H0  diterima. Artinya, dengan taraf signifikan 5% dapat disimpulkan bahwa residual tidak berautokorelasi. Sehingga, asumsi non-autokorelasi terpenuhi.</a:t>
            </a:r>
          </a:p>
          <a:p>
            <a:pPr algn="just">
              <a:lnSpc>
                <a:spcPts val="3220"/>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7844266" y="3081604"/>
            <a:ext cx="9452697" cy="5830510"/>
          </a:xfrm>
          <a:custGeom>
            <a:avLst/>
            <a:gdLst/>
            <a:ahLst/>
            <a:cxnLst/>
            <a:rect r="r" b="b" t="t" l="l"/>
            <a:pathLst>
              <a:path h="5830510" w="9452697">
                <a:moveTo>
                  <a:pt x="0" y="0"/>
                </a:moveTo>
                <a:lnTo>
                  <a:pt x="9452697" y="0"/>
                </a:lnTo>
                <a:lnTo>
                  <a:pt x="9452697" y="5830510"/>
                </a:lnTo>
                <a:lnTo>
                  <a:pt x="0" y="5830510"/>
                </a:lnTo>
                <a:lnTo>
                  <a:pt x="0" y="0"/>
                </a:lnTo>
                <a:close/>
              </a:path>
            </a:pathLst>
          </a:custGeom>
          <a:blipFill>
            <a:blip r:embed="rId6"/>
            <a:stretch>
              <a:fillRect l="0" t="0" r="0" b="0"/>
            </a:stretch>
          </a:blipFill>
        </p:spPr>
      </p:sp>
      <p:sp>
        <p:nvSpPr>
          <p:cNvPr name="TextBox 7" id="7"/>
          <p:cNvSpPr txBox="true"/>
          <p:nvPr/>
        </p:nvSpPr>
        <p:spPr>
          <a:xfrm rot="0">
            <a:off x="1028700" y="1495647"/>
            <a:ext cx="7598303" cy="845823"/>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DIAGNOSIS MODEL</a:t>
            </a:r>
          </a:p>
        </p:txBody>
      </p:sp>
      <p:sp>
        <p:nvSpPr>
          <p:cNvPr name="TextBox 8" id="8"/>
          <p:cNvSpPr txBox="true"/>
          <p:nvPr/>
        </p:nvSpPr>
        <p:spPr>
          <a:xfrm rot="0">
            <a:off x="1028700" y="2791092"/>
            <a:ext cx="6427837" cy="466725"/>
          </a:xfrm>
          <a:prstGeom prst="rect">
            <a:avLst/>
          </a:prstGeom>
        </p:spPr>
        <p:txBody>
          <a:bodyPr anchor="t" rtlCol="false" tIns="0" lIns="0" bIns="0" rIns="0">
            <a:spAutoFit/>
          </a:bodyPr>
          <a:lstStyle/>
          <a:p>
            <a:pPr algn="l" marL="0" indent="0" lvl="0">
              <a:lnSpc>
                <a:spcPts val="3719"/>
              </a:lnSpc>
              <a:spcBef>
                <a:spcPct val="0"/>
              </a:spcBef>
            </a:pPr>
            <a:r>
              <a:rPr lang="en-US" sz="3099" u="sng">
                <a:solidFill>
                  <a:srgbClr val="00426F"/>
                </a:solidFill>
                <a:latin typeface="Arial Nova"/>
                <a:ea typeface="Arial Nova"/>
                <a:cs typeface="Arial Nova"/>
                <a:sym typeface="Arial Nova"/>
              </a:rPr>
              <a:t>UJI ARCH-HETEROSKEDASTISITAS</a:t>
            </a:r>
          </a:p>
        </p:txBody>
      </p:sp>
      <p:sp>
        <p:nvSpPr>
          <p:cNvPr name="TextBox 9" id="9"/>
          <p:cNvSpPr txBox="true"/>
          <p:nvPr/>
        </p:nvSpPr>
        <p:spPr>
          <a:xfrm rot="0">
            <a:off x="1028700" y="3648342"/>
            <a:ext cx="6427837" cy="5929630"/>
          </a:xfrm>
          <a:prstGeom prst="rect">
            <a:avLst/>
          </a:prstGeom>
        </p:spPr>
        <p:txBody>
          <a:bodyPr anchor="t" rtlCol="false" tIns="0" lIns="0" bIns="0" rIns="0">
            <a:spAutoFit/>
          </a:bodyPr>
          <a:lstStyle/>
          <a:p>
            <a:pPr algn="just">
              <a:lnSpc>
                <a:spcPts val="3920"/>
              </a:lnSpc>
              <a:spcBef>
                <a:spcPct val="0"/>
              </a:spcBef>
            </a:pPr>
            <a:r>
              <a:rPr lang="en-US" sz="2800">
                <a:solidFill>
                  <a:srgbClr val="000000"/>
                </a:solidFill>
                <a:latin typeface="Arial Nova"/>
                <a:ea typeface="Arial Nova"/>
                <a:cs typeface="Arial Nova"/>
                <a:sym typeface="Arial Nova"/>
              </a:rPr>
              <a:t>Hasil pengujian ARCH menunjukkan adanya heteroskedastisitas yang kuat pada residual model, dengan p-value mendekati nol pada uji Portmanteau-Q dan Lagrange-Multiplier (LM) di berbagai lag (4, 8, 12, 16, 20, dan 24). Ini mengindikasikan volatilitas residual yang berubah-ubah sepanjang waktu, sehingga model ARCH sesuai digunakan untuk menangkap fluktuasi volatilitas saham dan memberikan estimasi risiko jangka pendek yang lebih akurat.</a:t>
            </a:r>
          </a:p>
        </p:txBody>
      </p:sp>
      <p:sp>
        <p:nvSpPr>
          <p:cNvPr name="TextBox 10" id="10"/>
          <p:cNvSpPr txBox="true"/>
          <p:nvPr/>
        </p:nvSpPr>
        <p:spPr>
          <a:xfrm rot="0">
            <a:off x="7844266" y="9210675"/>
            <a:ext cx="9452697" cy="389255"/>
          </a:xfrm>
          <a:prstGeom prst="rect">
            <a:avLst/>
          </a:prstGeom>
        </p:spPr>
        <p:txBody>
          <a:bodyPr anchor="t" rtlCol="false" tIns="0" lIns="0" bIns="0" rIns="0">
            <a:spAutoFit/>
          </a:bodyPr>
          <a:lstStyle/>
          <a:p>
            <a:pPr algn="ctr">
              <a:lnSpc>
                <a:spcPts val="3220"/>
              </a:lnSpc>
              <a:spcBef>
                <a:spcPct val="0"/>
              </a:spcBef>
            </a:pPr>
            <a:r>
              <a:rPr lang="en-US" b="true" sz="2300">
                <a:solidFill>
                  <a:srgbClr val="000000"/>
                </a:solidFill>
                <a:latin typeface="Arial Nova Bold"/>
                <a:ea typeface="Arial Nova Bold"/>
                <a:cs typeface="Arial Nova Bold"/>
                <a:sym typeface="Arial Nova Bold"/>
              </a:rPr>
              <a:t>Gambar 8.</a:t>
            </a:r>
            <a:r>
              <a:rPr lang="en-US" sz="2300">
                <a:solidFill>
                  <a:srgbClr val="000000"/>
                </a:solidFill>
                <a:latin typeface="Arial Nova"/>
                <a:ea typeface="Arial Nova"/>
                <a:cs typeface="Arial Nova"/>
                <a:sym typeface="Arial Nova"/>
              </a:rPr>
              <a:t> Plot Uji ARCH-Heteroskedastisitas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1247880" y="330523"/>
            <a:ext cx="4752486" cy="2855707"/>
          </a:xfrm>
          <a:custGeom>
            <a:avLst/>
            <a:gdLst/>
            <a:ahLst/>
            <a:cxnLst/>
            <a:rect r="r" b="b" t="t" l="l"/>
            <a:pathLst>
              <a:path h="2855707" w="4752486">
                <a:moveTo>
                  <a:pt x="0" y="0"/>
                </a:moveTo>
                <a:lnTo>
                  <a:pt x="4752486" y="0"/>
                </a:lnTo>
                <a:lnTo>
                  <a:pt x="4752486" y="2855706"/>
                </a:lnTo>
                <a:lnTo>
                  <a:pt x="0" y="2855706"/>
                </a:lnTo>
                <a:lnTo>
                  <a:pt x="0" y="0"/>
                </a:lnTo>
                <a:close/>
              </a:path>
            </a:pathLst>
          </a:custGeom>
          <a:blipFill>
            <a:blip r:embed="rId6"/>
            <a:stretch>
              <a:fillRect l="0" t="0" r="0" b="0"/>
            </a:stretch>
          </a:blipFill>
        </p:spPr>
      </p:sp>
      <p:sp>
        <p:nvSpPr>
          <p:cNvPr name="Freeform 7" id="7"/>
          <p:cNvSpPr/>
          <p:nvPr/>
        </p:nvSpPr>
        <p:spPr>
          <a:xfrm flipH="false" flipV="false" rot="0">
            <a:off x="1247880" y="3138604"/>
            <a:ext cx="4752486" cy="6817873"/>
          </a:xfrm>
          <a:custGeom>
            <a:avLst/>
            <a:gdLst/>
            <a:ahLst/>
            <a:cxnLst/>
            <a:rect r="r" b="b" t="t" l="l"/>
            <a:pathLst>
              <a:path h="6817873" w="4752486">
                <a:moveTo>
                  <a:pt x="0" y="0"/>
                </a:moveTo>
                <a:lnTo>
                  <a:pt x="4752486" y="0"/>
                </a:lnTo>
                <a:lnTo>
                  <a:pt x="4752486" y="6817873"/>
                </a:lnTo>
                <a:lnTo>
                  <a:pt x="0" y="6817873"/>
                </a:lnTo>
                <a:lnTo>
                  <a:pt x="0" y="0"/>
                </a:lnTo>
                <a:close/>
              </a:path>
            </a:pathLst>
          </a:custGeom>
          <a:blipFill>
            <a:blip r:embed="rId7"/>
            <a:stretch>
              <a:fillRect l="0" t="-2347" r="0" b="0"/>
            </a:stretch>
          </a:blipFill>
        </p:spPr>
      </p:sp>
      <p:sp>
        <p:nvSpPr>
          <p:cNvPr name="TextBox 8" id="8"/>
          <p:cNvSpPr txBox="true"/>
          <p:nvPr/>
        </p:nvSpPr>
        <p:spPr>
          <a:xfrm rot="0">
            <a:off x="6836671" y="2210576"/>
            <a:ext cx="10369499" cy="2446023"/>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ESTIMASI PARAMETER MODEL ARCH DAN PEMILIHAN MODEL ARCH</a:t>
            </a:r>
          </a:p>
        </p:txBody>
      </p:sp>
      <p:sp>
        <p:nvSpPr>
          <p:cNvPr name="TextBox 9" id="9"/>
          <p:cNvSpPr txBox="true"/>
          <p:nvPr/>
        </p:nvSpPr>
        <p:spPr>
          <a:xfrm rot="0">
            <a:off x="6836671" y="5076825"/>
            <a:ext cx="9864924" cy="3190875"/>
          </a:xfrm>
          <a:prstGeom prst="rect">
            <a:avLst/>
          </a:prstGeom>
        </p:spPr>
        <p:txBody>
          <a:bodyPr anchor="t" rtlCol="false" tIns="0" lIns="0" bIns="0" rIns="0">
            <a:spAutoFit/>
          </a:bodyPr>
          <a:lstStyle/>
          <a:p>
            <a:pPr algn="just">
              <a:lnSpc>
                <a:spcPts val="4200"/>
              </a:lnSpc>
              <a:spcBef>
                <a:spcPct val="0"/>
              </a:spcBef>
            </a:pPr>
            <a:r>
              <a:rPr lang="en-US" sz="3000">
                <a:solidFill>
                  <a:srgbClr val="06092A"/>
                </a:solidFill>
                <a:latin typeface="Arial Nova"/>
                <a:ea typeface="Arial Nova"/>
                <a:cs typeface="Arial Nova"/>
                <a:sym typeface="Arial Nova"/>
              </a:rPr>
              <a:t>Model yang mungkin terbentuk adalah </a:t>
            </a:r>
            <a:r>
              <a:rPr lang="en-US" sz="3000">
                <a:solidFill>
                  <a:srgbClr val="FF0000"/>
                </a:solidFill>
                <a:latin typeface="Arial Nova"/>
                <a:ea typeface="Arial Nova"/>
                <a:cs typeface="Arial Nova"/>
                <a:sym typeface="Arial Nova"/>
              </a:rPr>
              <a:t>ARCH(1,0), ARCH(2,0), ARCH(7,0), dan ARCH(8,0)</a:t>
            </a:r>
            <a:r>
              <a:rPr lang="en-US" sz="3000">
                <a:solidFill>
                  <a:srgbClr val="06092A"/>
                </a:solidFill>
                <a:latin typeface="Arial Nova"/>
                <a:ea typeface="Arial Nova"/>
                <a:cs typeface="Arial Nova"/>
                <a:sym typeface="Arial Nova"/>
              </a:rPr>
              <a:t>. Berdasarkan nilai </a:t>
            </a:r>
            <a:r>
              <a:rPr lang="en-US" sz="3000" i="true">
                <a:solidFill>
                  <a:srgbClr val="06092A"/>
                </a:solidFill>
                <a:latin typeface="Arial Nova Italics"/>
                <a:ea typeface="Arial Nova Italics"/>
                <a:cs typeface="Arial Nova Italics"/>
                <a:sym typeface="Arial Nova Italics"/>
              </a:rPr>
              <a:t>Akaike Information Criterion</a:t>
            </a:r>
            <a:r>
              <a:rPr lang="en-US" sz="3000">
                <a:solidFill>
                  <a:srgbClr val="06092A"/>
                </a:solidFill>
                <a:latin typeface="Arial Nova"/>
                <a:ea typeface="Arial Nova"/>
                <a:cs typeface="Arial Nova"/>
                <a:sym typeface="Arial Nova"/>
              </a:rPr>
              <a:t> (AIC) yang dihasilkan, </a:t>
            </a:r>
            <a:r>
              <a:rPr lang="en-US" sz="3000">
                <a:solidFill>
                  <a:srgbClr val="FF0000"/>
                </a:solidFill>
                <a:latin typeface="Arial Nova"/>
                <a:ea typeface="Arial Nova"/>
                <a:cs typeface="Arial Nova"/>
                <a:sym typeface="Arial Nova"/>
              </a:rPr>
              <a:t>model terbaik adalah ARCH(8,0)</a:t>
            </a:r>
            <a:r>
              <a:rPr lang="en-US" sz="3000">
                <a:solidFill>
                  <a:srgbClr val="06092A"/>
                </a:solidFill>
                <a:latin typeface="Arial Nova"/>
                <a:ea typeface="Arial Nova"/>
                <a:cs typeface="Arial Nova"/>
                <a:sym typeface="Arial Nova"/>
              </a:rPr>
              <a:t> dengan nilai </a:t>
            </a:r>
            <a:r>
              <a:rPr lang="en-US" sz="3000">
                <a:solidFill>
                  <a:srgbClr val="FF0000"/>
                </a:solidFill>
                <a:latin typeface="Arial Nova"/>
                <a:ea typeface="Arial Nova"/>
                <a:cs typeface="Arial Nova"/>
                <a:sym typeface="Arial Nova"/>
              </a:rPr>
              <a:t>AIC sebesar -1.766870.</a:t>
            </a:r>
          </a:p>
          <a:p>
            <a:pPr algn="just">
              <a:lnSpc>
                <a:spcPts val="420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0">
            <a:off x="-1033695" y="0"/>
            <a:ext cx="12753705" cy="1944940"/>
          </a:xfrm>
          <a:custGeom>
            <a:avLst/>
            <a:gdLst/>
            <a:ahLst/>
            <a:cxnLst/>
            <a:rect r="r" b="b" t="t" l="l"/>
            <a:pathLst>
              <a:path h="1944940" w="12753705">
                <a:moveTo>
                  <a:pt x="12753705" y="1944940"/>
                </a:moveTo>
                <a:lnTo>
                  <a:pt x="0" y="1944940"/>
                </a:lnTo>
                <a:lnTo>
                  <a:pt x="0" y="0"/>
                </a:lnTo>
                <a:lnTo>
                  <a:pt x="12753705" y="0"/>
                </a:lnTo>
                <a:lnTo>
                  <a:pt x="12753705" y="194494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33574" y="612059"/>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4414028"/>
            <a:ext cx="7727514" cy="969888"/>
            <a:chOff x="0" y="0"/>
            <a:chExt cx="10303352" cy="1293184"/>
          </a:xfrm>
        </p:grpSpPr>
        <p:grpSp>
          <p:nvGrpSpPr>
            <p:cNvPr name="Group 6" id="6"/>
            <p:cNvGrpSpPr/>
            <p:nvPr/>
          </p:nvGrpSpPr>
          <p:grpSpPr>
            <a:xfrm rot="0">
              <a:off x="0" y="2533"/>
              <a:ext cx="10303352" cy="1290651"/>
              <a:chOff x="0" y="0"/>
              <a:chExt cx="1740333" cy="218003"/>
            </a:xfrm>
          </p:grpSpPr>
          <p:sp>
            <p:nvSpPr>
              <p:cNvPr name="Freeform 7" id="7"/>
              <p:cNvSpPr/>
              <p:nvPr/>
            </p:nvSpPr>
            <p:spPr>
              <a:xfrm flipH="false" flipV="false" rot="0">
                <a:off x="0" y="0"/>
                <a:ext cx="1740334" cy="218003"/>
              </a:xfrm>
              <a:custGeom>
                <a:avLst/>
                <a:gdLst/>
                <a:ahLst/>
                <a:cxnLst/>
                <a:rect r="r" b="b" t="t" l="l"/>
                <a:pathLst>
                  <a:path h="218003" w="1740334">
                    <a:moveTo>
                      <a:pt x="20037" y="0"/>
                    </a:moveTo>
                    <a:lnTo>
                      <a:pt x="1720296" y="0"/>
                    </a:lnTo>
                    <a:cubicBezTo>
                      <a:pt x="1731363" y="0"/>
                      <a:pt x="1740334" y="8971"/>
                      <a:pt x="1740334" y="20037"/>
                    </a:cubicBezTo>
                    <a:lnTo>
                      <a:pt x="1740334" y="197966"/>
                    </a:lnTo>
                    <a:cubicBezTo>
                      <a:pt x="1740334" y="209032"/>
                      <a:pt x="1731363" y="218003"/>
                      <a:pt x="1720296" y="218003"/>
                    </a:cubicBezTo>
                    <a:lnTo>
                      <a:pt x="20037" y="218003"/>
                    </a:lnTo>
                    <a:cubicBezTo>
                      <a:pt x="8971" y="218003"/>
                      <a:pt x="0" y="209032"/>
                      <a:pt x="0" y="197966"/>
                    </a:cubicBezTo>
                    <a:lnTo>
                      <a:pt x="0" y="20037"/>
                    </a:lnTo>
                    <a:cubicBezTo>
                      <a:pt x="0" y="8971"/>
                      <a:pt x="8971" y="0"/>
                      <a:pt x="20037" y="0"/>
                    </a:cubicBezTo>
                    <a:close/>
                  </a:path>
                </a:pathLst>
              </a:custGeom>
              <a:solidFill>
                <a:srgbClr val="00426F"/>
              </a:solidFill>
            </p:spPr>
          </p:sp>
          <p:sp>
            <p:nvSpPr>
              <p:cNvPr name="TextBox 8" id="8"/>
              <p:cNvSpPr txBox="true"/>
              <p:nvPr/>
            </p:nvSpPr>
            <p:spPr>
              <a:xfrm>
                <a:off x="0" y="47625"/>
                <a:ext cx="1740333" cy="170378"/>
              </a:xfrm>
              <a:prstGeom prst="rect">
                <a:avLst/>
              </a:prstGeom>
            </p:spPr>
            <p:txBody>
              <a:bodyPr anchor="ctr" rtlCol="false" tIns="50800" lIns="50800" bIns="50800" rIns="50800"/>
              <a:lstStyle/>
              <a:p>
                <a:pPr algn="ctr">
                  <a:lnSpc>
                    <a:spcPts val="2499"/>
                  </a:lnSpc>
                </a:pPr>
              </a:p>
            </p:txBody>
          </p:sp>
        </p:grpSp>
        <p:grpSp>
          <p:nvGrpSpPr>
            <p:cNvPr name="Group 9" id="9"/>
            <p:cNvGrpSpPr/>
            <p:nvPr/>
          </p:nvGrpSpPr>
          <p:grpSpPr>
            <a:xfrm rot="0">
              <a:off x="0" y="0"/>
              <a:ext cx="1269011" cy="1290651"/>
              <a:chOff x="0" y="0"/>
              <a:chExt cx="214348" cy="218003"/>
            </a:xfrm>
          </p:grpSpPr>
          <p:sp>
            <p:nvSpPr>
              <p:cNvPr name="Freeform 10" id="10"/>
              <p:cNvSpPr/>
              <p:nvPr/>
            </p:nvSpPr>
            <p:spPr>
              <a:xfrm flipH="false" flipV="false" rot="0">
                <a:off x="0" y="0"/>
                <a:ext cx="214348" cy="218003"/>
              </a:xfrm>
              <a:custGeom>
                <a:avLst/>
                <a:gdLst/>
                <a:ahLst/>
                <a:cxnLst/>
                <a:rect r="r" b="b" t="t" l="l"/>
                <a:pathLst>
                  <a:path h="218003" w="214348">
                    <a:moveTo>
                      <a:pt x="107174" y="0"/>
                    </a:moveTo>
                    <a:lnTo>
                      <a:pt x="107174" y="0"/>
                    </a:lnTo>
                    <a:cubicBezTo>
                      <a:pt x="135598" y="0"/>
                      <a:pt x="162858" y="11292"/>
                      <a:pt x="182957" y="31391"/>
                    </a:cubicBezTo>
                    <a:cubicBezTo>
                      <a:pt x="203056" y="51490"/>
                      <a:pt x="214348" y="78750"/>
                      <a:pt x="214348" y="107174"/>
                    </a:cubicBezTo>
                    <a:lnTo>
                      <a:pt x="214348" y="110829"/>
                    </a:lnTo>
                    <a:cubicBezTo>
                      <a:pt x="214348" y="170020"/>
                      <a:pt x="166365" y="218003"/>
                      <a:pt x="107174" y="218003"/>
                    </a:cubicBezTo>
                    <a:lnTo>
                      <a:pt x="107174" y="218003"/>
                    </a:lnTo>
                    <a:cubicBezTo>
                      <a:pt x="78750" y="218003"/>
                      <a:pt x="51490" y="206712"/>
                      <a:pt x="31391" y="186613"/>
                    </a:cubicBezTo>
                    <a:cubicBezTo>
                      <a:pt x="11292" y="166514"/>
                      <a:pt x="0" y="139253"/>
                      <a:pt x="0" y="110829"/>
                    </a:cubicBezTo>
                    <a:lnTo>
                      <a:pt x="0" y="107174"/>
                    </a:lnTo>
                    <a:cubicBezTo>
                      <a:pt x="0" y="47983"/>
                      <a:pt x="47983" y="0"/>
                      <a:pt x="107174" y="0"/>
                    </a:cubicBezTo>
                    <a:close/>
                  </a:path>
                </a:pathLst>
              </a:custGeom>
              <a:solidFill>
                <a:srgbClr val="4DBBD6"/>
              </a:solidFill>
            </p:spPr>
          </p:sp>
          <p:sp>
            <p:nvSpPr>
              <p:cNvPr name="TextBox 11" id="11"/>
              <p:cNvSpPr txBox="true"/>
              <p:nvPr/>
            </p:nvSpPr>
            <p:spPr>
              <a:xfrm>
                <a:off x="0" y="47625"/>
                <a:ext cx="214348" cy="170378"/>
              </a:xfrm>
              <a:prstGeom prst="rect">
                <a:avLst/>
              </a:prstGeom>
            </p:spPr>
            <p:txBody>
              <a:bodyPr anchor="ctr" rtlCol="false" tIns="50800" lIns="50800" bIns="50800" rIns="50800"/>
              <a:lstStyle/>
              <a:p>
                <a:pPr algn="ctr">
                  <a:lnSpc>
                    <a:spcPts val="2499"/>
                  </a:lnSpc>
                </a:pPr>
              </a:p>
            </p:txBody>
          </p:sp>
        </p:grpSp>
        <p:sp>
          <p:nvSpPr>
            <p:cNvPr name="TextBox 12" id="12"/>
            <p:cNvSpPr txBox="true"/>
            <p:nvPr/>
          </p:nvSpPr>
          <p:spPr>
            <a:xfrm rot="0">
              <a:off x="1883876" y="353504"/>
              <a:ext cx="3482782" cy="619125"/>
            </a:xfrm>
            <a:prstGeom prst="rect">
              <a:avLst/>
            </a:prstGeom>
          </p:spPr>
          <p:txBody>
            <a:bodyPr anchor="t" rtlCol="false" tIns="0" lIns="0" bIns="0" rIns="0">
              <a:spAutoFit/>
            </a:bodyPr>
            <a:lstStyle/>
            <a:p>
              <a:pPr algn="l">
                <a:lnSpc>
                  <a:spcPts val="3600"/>
                </a:lnSpc>
              </a:pPr>
              <a:r>
                <a:rPr lang="en-US" sz="3000">
                  <a:solidFill>
                    <a:srgbClr val="FFFFFF"/>
                  </a:solidFill>
                  <a:latin typeface="Arial Nova"/>
                  <a:ea typeface="Arial Nova"/>
                  <a:cs typeface="Arial Nova"/>
                  <a:sym typeface="Arial Nova"/>
                </a:rPr>
                <a:t>Pendahuluan</a:t>
              </a:r>
            </a:p>
          </p:txBody>
        </p:sp>
        <p:sp>
          <p:nvSpPr>
            <p:cNvPr name="TextBox 13" id="13"/>
            <p:cNvSpPr txBox="true"/>
            <p:nvPr/>
          </p:nvSpPr>
          <p:spPr>
            <a:xfrm rot="0">
              <a:off x="237755" y="331000"/>
              <a:ext cx="793501" cy="619125"/>
            </a:xfrm>
            <a:prstGeom prst="rect">
              <a:avLst/>
            </a:prstGeom>
          </p:spPr>
          <p:txBody>
            <a:bodyPr anchor="t" rtlCol="false" tIns="0" lIns="0" bIns="0" rIns="0">
              <a:spAutoFit/>
            </a:bodyPr>
            <a:lstStyle/>
            <a:p>
              <a:pPr algn="ctr">
                <a:lnSpc>
                  <a:spcPts val="3600"/>
                </a:lnSpc>
              </a:pPr>
              <a:r>
                <a:rPr lang="en-US" sz="3000" b="true">
                  <a:solidFill>
                    <a:srgbClr val="FFFFFF"/>
                  </a:solidFill>
                  <a:latin typeface="Arial Nova Bold"/>
                  <a:ea typeface="Arial Nova Bold"/>
                  <a:cs typeface="Arial Nova Bold"/>
                  <a:sym typeface="Arial Nova Bold"/>
                </a:rPr>
                <a:t>01</a:t>
              </a:r>
            </a:p>
          </p:txBody>
        </p:sp>
      </p:grpSp>
      <p:grpSp>
        <p:nvGrpSpPr>
          <p:cNvPr name="Group 14" id="14"/>
          <p:cNvGrpSpPr/>
          <p:nvPr/>
        </p:nvGrpSpPr>
        <p:grpSpPr>
          <a:xfrm rot="0">
            <a:off x="9509415" y="4414028"/>
            <a:ext cx="7749885" cy="967988"/>
            <a:chOff x="0" y="0"/>
            <a:chExt cx="10333181" cy="1290651"/>
          </a:xfrm>
        </p:grpSpPr>
        <p:grpSp>
          <p:nvGrpSpPr>
            <p:cNvPr name="Group 15" id="15"/>
            <p:cNvGrpSpPr/>
            <p:nvPr/>
          </p:nvGrpSpPr>
          <p:grpSpPr>
            <a:xfrm rot="0">
              <a:off x="0" y="0"/>
              <a:ext cx="10303352" cy="1290651"/>
              <a:chOff x="0" y="0"/>
              <a:chExt cx="1740333" cy="218003"/>
            </a:xfrm>
          </p:grpSpPr>
          <p:sp>
            <p:nvSpPr>
              <p:cNvPr name="Freeform 16" id="16"/>
              <p:cNvSpPr/>
              <p:nvPr/>
            </p:nvSpPr>
            <p:spPr>
              <a:xfrm flipH="false" flipV="false" rot="0">
                <a:off x="0" y="0"/>
                <a:ext cx="1740334" cy="218003"/>
              </a:xfrm>
              <a:custGeom>
                <a:avLst/>
                <a:gdLst/>
                <a:ahLst/>
                <a:cxnLst/>
                <a:rect r="r" b="b" t="t" l="l"/>
                <a:pathLst>
                  <a:path h="218003" w="1740334">
                    <a:moveTo>
                      <a:pt x="20037" y="0"/>
                    </a:moveTo>
                    <a:lnTo>
                      <a:pt x="1720296" y="0"/>
                    </a:lnTo>
                    <a:cubicBezTo>
                      <a:pt x="1731363" y="0"/>
                      <a:pt x="1740334" y="8971"/>
                      <a:pt x="1740334" y="20037"/>
                    </a:cubicBezTo>
                    <a:lnTo>
                      <a:pt x="1740334" y="197966"/>
                    </a:lnTo>
                    <a:cubicBezTo>
                      <a:pt x="1740334" y="209032"/>
                      <a:pt x="1731363" y="218003"/>
                      <a:pt x="1720296" y="218003"/>
                    </a:cubicBezTo>
                    <a:lnTo>
                      <a:pt x="20037" y="218003"/>
                    </a:lnTo>
                    <a:cubicBezTo>
                      <a:pt x="8971" y="218003"/>
                      <a:pt x="0" y="209032"/>
                      <a:pt x="0" y="197966"/>
                    </a:cubicBezTo>
                    <a:lnTo>
                      <a:pt x="0" y="20037"/>
                    </a:lnTo>
                    <a:cubicBezTo>
                      <a:pt x="0" y="8971"/>
                      <a:pt x="8971" y="0"/>
                      <a:pt x="20037" y="0"/>
                    </a:cubicBezTo>
                    <a:close/>
                  </a:path>
                </a:pathLst>
              </a:custGeom>
              <a:solidFill>
                <a:srgbClr val="00426F"/>
              </a:solidFill>
            </p:spPr>
          </p:sp>
          <p:sp>
            <p:nvSpPr>
              <p:cNvPr name="TextBox 17" id="17"/>
              <p:cNvSpPr txBox="true"/>
              <p:nvPr/>
            </p:nvSpPr>
            <p:spPr>
              <a:xfrm>
                <a:off x="0" y="47625"/>
                <a:ext cx="1740333" cy="170378"/>
              </a:xfrm>
              <a:prstGeom prst="rect">
                <a:avLst/>
              </a:prstGeom>
            </p:spPr>
            <p:txBody>
              <a:bodyPr anchor="ctr" rtlCol="false" tIns="50800" lIns="50800" bIns="50800" rIns="50800"/>
              <a:lstStyle/>
              <a:p>
                <a:pPr algn="ctr">
                  <a:lnSpc>
                    <a:spcPts val="2499"/>
                  </a:lnSpc>
                </a:pPr>
              </a:p>
            </p:txBody>
          </p:sp>
        </p:grpSp>
        <p:grpSp>
          <p:nvGrpSpPr>
            <p:cNvPr name="Group 18" id="18"/>
            <p:cNvGrpSpPr/>
            <p:nvPr/>
          </p:nvGrpSpPr>
          <p:grpSpPr>
            <a:xfrm rot="0">
              <a:off x="0" y="0"/>
              <a:ext cx="1269011" cy="1290651"/>
              <a:chOff x="0" y="0"/>
              <a:chExt cx="214348" cy="218003"/>
            </a:xfrm>
          </p:grpSpPr>
          <p:sp>
            <p:nvSpPr>
              <p:cNvPr name="Freeform 19" id="19"/>
              <p:cNvSpPr/>
              <p:nvPr/>
            </p:nvSpPr>
            <p:spPr>
              <a:xfrm flipH="false" flipV="false" rot="0">
                <a:off x="0" y="0"/>
                <a:ext cx="214348" cy="218003"/>
              </a:xfrm>
              <a:custGeom>
                <a:avLst/>
                <a:gdLst/>
                <a:ahLst/>
                <a:cxnLst/>
                <a:rect r="r" b="b" t="t" l="l"/>
                <a:pathLst>
                  <a:path h="218003" w="214348">
                    <a:moveTo>
                      <a:pt x="107174" y="0"/>
                    </a:moveTo>
                    <a:lnTo>
                      <a:pt x="107174" y="0"/>
                    </a:lnTo>
                    <a:cubicBezTo>
                      <a:pt x="135598" y="0"/>
                      <a:pt x="162858" y="11292"/>
                      <a:pt x="182957" y="31391"/>
                    </a:cubicBezTo>
                    <a:cubicBezTo>
                      <a:pt x="203056" y="51490"/>
                      <a:pt x="214348" y="78750"/>
                      <a:pt x="214348" y="107174"/>
                    </a:cubicBezTo>
                    <a:lnTo>
                      <a:pt x="214348" y="110829"/>
                    </a:lnTo>
                    <a:cubicBezTo>
                      <a:pt x="214348" y="170020"/>
                      <a:pt x="166365" y="218003"/>
                      <a:pt x="107174" y="218003"/>
                    </a:cubicBezTo>
                    <a:lnTo>
                      <a:pt x="107174" y="218003"/>
                    </a:lnTo>
                    <a:cubicBezTo>
                      <a:pt x="78750" y="218003"/>
                      <a:pt x="51490" y="206712"/>
                      <a:pt x="31391" y="186613"/>
                    </a:cubicBezTo>
                    <a:cubicBezTo>
                      <a:pt x="11292" y="166514"/>
                      <a:pt x="0" y="139253"/>
                      <a:pt x="0" y="110829"/>
                    </a:cubicBezTo>
                    <a:lnTo>
                      <a:pt x="0" y="107174"/>
                    </a:lnTo>
                    <a:cubicBezTo>
                      <a:pt x="0" y="47983"/>
                      <a:pt x="47983" y="0"/>
                      <a:pt x="107174" y="0"/>
                    </a:cubicBezTo>
                    <a:close/>
                  </a:path>
                </a:pathLst>
              </a:custGeom>
              <a:solidFill>
                <a:srgbClr val="4DBBD6"/>
              </a:solidFill>
            </p:spPr>
          </p:sp>
          <p:sp>
            <p:nvSpPr>
              <p:cNvPr name="TextBox 20" id="20"/>
              <p:cNvSpPr txBox="true"/>
              <p:nvPr/>
            </p:nvSpPr>
            <p:spPr>
              <a:xfrm>
                <a:off x="0" y="47625"/>
                <a:ext cx="214348" cy="170378"/>
              </a:xfrm>
              <a:prstGeom prst="rect">
                <a:avLst/>
              </a:prstGeom>
            </p:spPr>
            <p:txBody>
              <a:bodyPr anchor="ctr" rtlCol="false" tIns="50800" lIns="50800" bIns="50800" rIns="50800"/>
              <a:lstStyle/>
              <a:p>
                <a:pPr algn="ctr">
                  <a:lnSpc>
                    <a:spcPts val="2499"/>
                  </a:lnSpc>
                </a:pPr>
              </a:p>
            </p:txBody>
          </p:sp>
        </p:grpSp>
        <p:sp>
          <p:nvSpPr>
            <p:cNvPr name="TextBox 21" id="21"/>
            <p:cNvSpPr txBox="true"/>
            <p:nvPr/>
          </p:nvSpPr>
          <p:spPr>
            <a:xfrm rot="0">
              <a:off x="1883876" y="332585"/>
              <a:ext cx="8449304" cy="619125"/>
            </a:xfrm>
            <a:prstGeom prst="rect">
              <a:avLst/>
            </a:prstGeom>
          </p:spPr>
          <p:txBody>
            <a:bodyPr anchor="t" rtlCol="false" tIns="0" lIns="0" bIns="0" rIns="0">
              <a:spAutoFit/>
            </a:bodyPr>
            <a:lstStyle/>
            <a:p>
              <a:pPr algn="l">
                <a:lnSpc>
                  <a:spcPts val="3600"/>
                </a:lnSpc>
              </a:pPr>
              <a:r>
                <a:rPr lang="en-US" sz="3000">
                  <a:solidFill>
                    <a:srgbClr val="FFFFFF"/>
                  </a:solidFill>
                  <a:latin typeface="Arial Nova"/>
                  <a:ea typeface="Arial Nova"/>
                  <a:cs typeface="Arial Nova"/>
                  <a:sym typeface="Arial Nova"/>
                </a:rPr>
                <a:t>Metode</a:t>
              </a:r>
            </a:p>
          </p:txBody>
        </p:sp>
        <p:sp>
          <p:nvSpPr>
            <p:cNvPr name="TextBox 22" id="22"/>
            <p:cNvSpPr txBox="true"/>
            <p:nvPr/>
          </p:nvSpPr>
          <p:spPr>
            <a:xfrm rot="0">
              <a:off x="237755" y="331000"/>
              <a:ext cx="793501" cy="619125"/>
            </a:xfrm>
            <a:prstGeom prst="rect">
              <a:avLst/>
            </a:prstGeom>
          </p:spPr>
          <p:txBody>
            <a:bodyPr anchor="t" rtlCol="false" tIns="0" lIns="0" bIns="0" rIns="0">
              <a:spAutoFit/>
            </a:bodyPr>
            <a:lstStyle/>
            <a:p>
              <a:pPr algn="ctr">
                <a:lnSpc>
                  <a:spcPts val="3600"/>
                </a:lnSpc>
              </a:pPr>
              <a:r>
                <a:rPr lang="en-US" sz="3000" b="true">
                  <a:solidFill>
                    <a:srgbClr val="FFFFFF"/>
                  </a:solidFill>
                  <a:latin typeface="Arial Nova Bold"/>
                  <a:ea typeface="Arial Nova Bold"/>
                  <a:cs typeface="Arial Nova Bold"/>
                  <a:sym typeface="Arial Nova Bold"/>
                </a:rPr>
                <a:t>02</a:t>
              </a:r>
            </a:p>
          </p:txBody>
        </p:sp>
      </p:grpSp>
      <p:grpSp>
        <p:nvGrpSpPr>
          <p:cNvPr name="Group 23" id="23"/>
          <p:cNvGrpSpPr/>
          <p:nvPr/>
        </p:nvGrpSpPr>
        <p:grpSpPr>
          <a:xfrm rot="0">
            <a:off x="1028700" y="6765041"/>
            <a:ext cx="7727514" cy="968465"/>
            <a:chOff x="0" y="0"/>
            <a:chExt cx="10303352" cy="1291287"/>
          </a:xfrm>
        </p:grpSpPr>
        <p:grpSp>
          <p:nvGrpSpPr>
            <p:cNvPr name="Group 24" id="24"/>
            <p:cNvGrpSpPr/>
            <p:nvPr/>
          </p:nvGrpSpPr>
          <p:grpSpPr>
            <a:xfrm rot="0">
              <a:off x="0" y="636"/>
              <a:ext cx="10303352" cy="1290651"/>
              <a:chOff x="0" y="0"/>
              <a:chExt cx="1740333" cy="218003"/>
            </a:xfrm>
          </p:grpSpPr>
          <p:sp>
            <p:nvSpPr>
              <p:cNvPr name="Freeform 25" id="25"/>
              <p:cNvSpPr/>
              <p:nvPr/>
            </p:nvSpPr>
            <p:spPr>
              <a:xfrm flipH="false" flipV="false" rot="0">
                <a:off x="0" y="0"/>
                <a:ext cx="1740334" cy="218003"/>
              </a:xfrm>
              <a:custGeom>
                <a:avLst/>
                <a:gdLst/>
                <a:ahLst/>
                <a:cxnLst/>
                <a:rect r="r" b="b" t="t" l="l"/>
                <a:pathLst>
                  <a:path h="218003" w="1740334">
                    <a:moveTo>
                      <a:pt x="20037" y="0"/>
                    </a:moveTo>
                    <a:lnTo>
                      <a:pt x="1720296" y="0"/>
                    </a:lnTo>
                    <a:cubicBezTo>
                      <a:pt x="1731363" y="0"/>
                      <a:pt x="1740334" y="8971"/>
                      <a:pt x="1740334" y="20037"/>
                    </a:cubicBezTo>
                    <a:lnTo>
                      <a:pt x="1740334" y="197966"/>
                    </a:lnTo>
                    <a:cubicBezTo>
                      <a:pt x="1740334" y="209032"/>
                      <a:pt x="1731363" y="218003"/>
                      <a:pt x="1720296" y="218003"/>
                    </a:cubicBezTo>
                    <a:lnTo>
                      <a:pt x="20037" y="218003"/>
                    </a:lnTo>
                    <a:cubicBezTo>
                      <a:pt x="8971" y="218003"/>
                      <a:pt x="0" y="209032"/>
                      <a:pt x="0" y="197966"/>
                    </a:cubicBezTo>
                    <a:lnTo>
                      <a:pt x="0" y="20037"/>
                    </a:lnTo>
                    <a:cubicBezTo>
                      <a:pt x="0" y="8971"/>
                      <a:pt x="8971" y="0"/>
                      <a:pt x="20037" y="0"/>
                    </a:cubicBezTo>
                    <a:close/>
                  </a:path>
                </a:pathLst>
              </a:custGeom>
              <a:solidFill>
                <a:srgbClr val="00426F"/>
              </a:solidFill>
            </p:spPr>
          </p:sp>
          <p:sp>
            <p:nvSpPr>
              <p:cNvPr name="TextBox 26" id="26"/>
              <p:cNvSpPr txBox="true"/>
              <p:nvPr/>
            </p:nvSpPr>
            <p:spPr>
              <a:xfrm>
                <a:off x="0" y="47625"/>
                <a:ext cx="1740333" cy="170378"/>
              </a:xfrm>
              <a:prstGeom prst="rect">
                <a:avLst/>
              </a:prstGeom>
            </p:spPr>
            <p:txBody>
              <a:bodyPr anchor="ctr" rtlCol="false" tIns="50800" lIns="50800" bIns="50800" rIns="50800"/>
              <a:lstStyle/>
              <a:p>
                <a:pPr algn="ctr">
                  <a:lnSpc>
                    <a:spcPts val="2499"/>
                  </a:lnSpc>
                </a:pPr>
              </a:p>
            </p:txBody>
          </p:sp>
        </p:grpSp>
        <p:grpSp>
          <p:nvGrpSpPr>
            <p:cNvPr name="Group 27" id="27"/>
            <p:cNvGrpSpPr/>
            <p:nvPr/>
          </p:nvGrpSpPr>
          <p:grpSpPr>
            <a:xfrm rot="0">
              <a:off x="0" y="0"/>
              <a:ext cx="1269011" cy="1290651"/>
              <a:chOff x="0" y="0"/>
              <a:chExt cx="214348" cy="218003"/>
            </a:xfrm>
          </p:grpSpPr>
          <p:sp>
            <p:nvSpPr>
              <p:cNvPr name="Freeform 28" id="28"/>
              <p:cNvSpPr/>
              <p:nvPr/>
            </p:nvSpPr>
            <p:spPr>
              <a:xfrm flipH="false" flipV="false" rot="0">
                <a:off x="0" y="0"/>
                <a:ext cx="214348" cy="218003"/>
              </a:xfrm>
              <a:custGeom>
                <a:avLst/>
                <a:gdLst/>
                <a:ahLst/>
                <a:cxnLst/>
                <a:rect r="r" b="b" t="t" l="l"/>
                <a:pathLst>
                  <a:path h="218003" w="214348">
                    <a:moveTo>
                      <a:pt x="107174" y="0"/>
                    </a:moveTo>
                    <a:lnTo>
                      <a:pt x="107174" y="0"/>
                    </a:lnTo>
                    <a:cubicBezTo>
                      <a:pt x="135598" y="0"/>
                      <a:pt x="162858" y="11292"/>
                      <a:pt x="182957" y="31391"/>
                    </a:cubicBezTo>
                    <a:cubicBezTo>
                      <a:pt x="203056" y="51490"/>
                      <a:pt x="214348" y="78750"/>
                      <a:pt x="214348" y="107174"/>
                    </a:cubicBezTo>
                    <a:lnTo>
                      <a:pt x="214348" y="110829"/>
                    </a:lnTo>
                    <a:cubicBezTo>
                      <a:pt x="214348" y="170020"/>
                      <a:pt x="166365" y="218003"/>
                      <a:pt x="107174" y="218003"/>
                    </a:cubicBezTo>
                    <a:lnTo>
                      <a:pt x="107174" y="218003"/>
                    </a:lnTo>
                    <a:cubicBezTo>
                      <a:pt x="78750" y="218003"/>
                      <a:pt x="51490" y="206712"/>
                      <a:pt x="31391" y="186613"/>
                    </a:cubicBezTo>
                    <a:cubicBezTo>
                      <a:pt x="11292" y="166514"/>
                      <a:pt x="0" y="139253"/>
                      <a:pt x="0" y="110829"/>
                    </a:cubicBezTo>
                    <a:lnTo>
                      <a:pt x="0" y="107174"/>
                    </a:lnTo>
                    <a:cubicBezTo>
                      <a:pt x="0" y="47983"/>
                      <a:pt x="47983" y="0"/>
                      <a:pt x="107174" y="0"/>
                    </a:cubicBezTo>
                    <a:close/>
                  </a:path>
                </a:pathLst>
              </a:custGeom>
              <a:solidFill>
                <a:srgbClr val="4DBBD6"/>
              </a:solidFill>
            </p:spPr>
          </p:sp>
          <p:sp>
            <p:nvSpPr>
              <p:cNvPr name="TextBox 29" id="29"/>
              <p:cNvSpPr txBox="true"/>
              <p:nvPr/>
            </p:nvSpPr>
            <p:spPr>
              <a:xfrm>
                <a:off x="0" y="47625"/>
                <a:ext cx="214348" cy="170378"/>
              </a:xfrm>
              <a:prstGeom prst="rect">
                <a:avLst/>
              </a:prstGeom>
            </p:spPr>
            <p:txBody>
              <a:bodyPr anchor="ctr" rtlCol="false" tIns="50800" lIns="50800" bIns="50800" rIns="50800"/>
              <a:lstStyle/>
              <a:p>
                <a:pPr algn="ctr">
                  <a:lnSpc>
                    <a:spcPts val="2499"/>
                  </a:lnSpc>
                </a:pPr>
              </a:p>
            </p:txBody>
          </p:sp>
        </p:grpSp>
        <p:sp>
          <p:nvSpPr>
            <p:cNvPr name="TextBox 30" id="30"/>
            <p:cNvSpPr txBox="true"/>
            <p:nvPr/>
          </p:nvSpPr>
          <p:spPr>
            <a:xfrm rot="0">
              <a:off x="1883876" y="331636"/>
              <a:ext cx="8238408" cy="619125"/>
            </a:xfrm>
            <a:prstGeom prst="rect">
              <a:avLst/>
            </a:prstGeom>
          </p:spPr>
          <p:txBody>
            <a:bodyPr anchor="t" rtlCol="false" tIns="0" lIns="0" bIns="0" rIns="0">
              <a:spAutoFit/>
            </a:bodyPr>
            <a:lstStyle/>
            <a:p>
              <a:pPr algn="l">
                <a:lnSpc>
                  <a:spcPts val="3600"/>
                </a:lnSpc>
              </a:pPr>
              <a:r>
                <a:rPr lang="en-US" sz="3000">
                  <a:solidFill>
                    <a:srgbClr val="FFFFFF"/>
                  </a:solidFill>
                  <a:latin typeface="Arial Nova"/>
                  <a:ea typeface="Arial Nova"/>
                  <a:cs typeface="Arial Nova"/>
                  <a:sym typeface="Arial Nova"/>
                </a:rPr>
                <a:t>Hasil Dan Pembahasan</a:t>
              </a:r>
            </a:p>
          </p:txBody>
        </p:sp>
        <p:sp>
          <p:nvSpPr>
            <p:cNvPr name="TextBox 31" id="31"/>
            <p:cNvSpPr txBox="true"/>
            <p:nvPr/>
          </p:nvSpPr>
          <p:spPr>
            <a:xfrm rot="0">
              <a:off x="237755" y="331000"/>
              <a:ext cx="793501" cy="619125"/>
            </a:xfrm>
            <a:prstGeom prst="rect">
              <a:avLst/>
            </a:prstGeom>
          </p:spPr>
          <p:txBody>
            <a:bodyPr anchor="t" rtlCol="false" tIns="0" lIns="0" bIns="0" rIns="0">
              <a:spAutoFit/>
            </a:bodyPr>
            <a:lstStyle/>
            <a:p>
              <a:pPr algn="ctr">
                <a:lnSpc>
                  <a:spcPts val="3600"/>
                </a:lnSpc>
              </a:pPr>
              <a:r>
                <a:rPr lang="en-US" sz="3000" b="true">
                  <a:solidFill>
                    <a:srgbClr val="FFFFFF"/>
                  </a:solidFill>
                  <a:latin typeface="Arial Nova Bold"/>
                  <a:ea typeface="Arial Nova Bold"/>
                  <a:cs typeface="Arial Nova Bold"/>
                  <a:sym typeface="Arial Nova Bold"/>
                </a:rPr>
                <a:t>03</a:t>
              </a:r>
            </a:p>
          </p:txBody>
        </p:sp>
      </p:grpSp>
      <p:grpSp>
        <p:nvGrpSpPr>
          <p:cNvPr name="Group 32" id="32"/>
          <p:cNvGrpSpPr/>
          <p:nvPr/>
        </p:nvGrpSpPr>
        <p:grpSpPr>
          <a:xfrm rot="0">
            <a:off x="9509415" y="6765041"/>
            <a:ext cx="7727514" cy="968465"/>
            <a:chOff x="0" y="0"/>
            <a:chExt cx="10303352" cy="1291287"/>
          </a:xfrm>
        </p:grpSpPr>
        <p:grpSp>
          <p:nvGrpSpPr>
            <p:cNvPr name="Group 33" id="33"/>
            <p:cNvGrpSpPr/>
            <p:nvPr/>
          </p:nvGrpSpPr>
          <p:grpSpPr>
            <a:xfrm rot="0">
              <a:off x="0" y="636"/>
              <a:ext cx="10303352" cy="1290651"/>
              <a:chOff x="0" y="0"/>
              <a:chExt cx="1740333" cy="218003"/>
            </a:xfrm>
          </p:grpSpPr>
          <p:sp>
            <p:nvSpPr>
              <p:cNvPr name="Freeform 34" id="34"/>
              <p:cNvSpPr/>
              <p:nvPr/>
            </p:nvSpPr>
            <p:spPr>
              <a:xfrm flipH="false" flipV="false" rot="0">
                <a:off x="0" y="0"/>
                <a:ext cx="1740334" cy="218003"/>
              </a:xfrm>
              <a:custGeom>
                <a:avLst/>
                <a:gdLst/>
                <a:ahLst/>
                <a:cxnLst/>
                <a:rect r="r" b="b" t="t" l="l"/>
                <a:pathLst>
                  <a:path h="218003" w="1740334">
                    <a:moveTo>
                      <a:pt x="20037" y="0"/>
                    </a:moveTo>
                    <a:lnTo>
                      <a:pt x="1720296" y="0"/>
                    </a:lnTo>
                    <a:cubicBezTo>
                      <a:pt x="1731363" y="0"/>
                      <a:pt x="1740334" y="8971"/>
                      <a:pt x="1740334" y="20037"/>
                    </a:cubicBezTo>
                    <a:lnTo>
                      <a:pt x="1740334" y="197966"/>
                    </a:lnTo>
                    <a:cubicBezTo>
                      <a:pt x="1740334" y="209032"/>
                      <a:pt x="1731363" y="218003"/>
                      <a:pt x="1720296" y="218003"/>
                    </a:cubicBezTo>
                    <a:lnTo>
                      <a:pt x="20037" y="218003"/>
                    </a:lnTo>
                    <a:cubicBezTo>
                      <a:pt x="8971" y="218003"/>
                      <a:pt x="0" y="209032"/>
                      <a:pt x="0" y="197966"/>
                    </a:cubicBezTo>
                    <a:lnTo>
                      <a:pt x="0" y="20037"/>
                    </a:lnTo>
                    <a:cubicBezTo>
                      <a:pt x="0" y="8971"/>
                      <a:pt x="8971" y="0"/>
                      <a:pt x="20037" y="0"/>
                    </a:cubicBezTo>
                    <a:close/>
                  </a:path>
                </a:pathLst>
              </a:custGeom>
              <a:solidFill>
                <a:srgbClr val="00426F"/>
              </a:solidFill>
            </p:spPr>
          </p:sp>
          <p:sp>
            <p:nvSpPr>
              <p:cNvPr name="TextBox 35" id="35"/>
              <p:cNvSpPr txBox="true"/>
              <p:nvPr/>
            </p:nvSpPr>
            <p:spPr>
              <a:xfrm>
                <a:off x="0" y="47625"/>
                <a:ext cx="1740333" cy="170378"/>
              </a:xfrm>
              <a:prstGeom prst="rect">
                <a:avLst/>
              </a:prstGeom>
            </p:spPr>
            <p:txBody>
              <a:bodyPr anchor="ctr" rtlCol="false" tIns="50800" lIns="50800" bIns="50800" rIns="50800"/>
              <a:lstStyle/>
              <a:p>
                <a:pPr algn="ctr">
                  <a:lnSpc>
                    <a:spcPts val="2499"/>
                  </a:lnSpc>
                </a:pPr>
              </a:p>
            </p:txBody>
          </p:sp>
        </p:grpSp>
        <p:grpSp>
          <p:nvGrpSpPr>
            <p:cNvPr name="Group 36" id="36"/>
            <p:cNvGrpSpPr/>
            <p:nvPr/>
          </p:nvGrpSpPr>
          <p:grpSpPr>
            <a:xfrm rot="0">
              <a:off x="0" y="0"/>
              <a:ext cx="1269011" cy="1290651"/>
              <a:chOff x="0" y="0"/>
              <a:chExt cx="214348" cy="218003"/>
            </a:xfrm>
          </p:grpSpPr>
          <p:sp>
            <p:nvSpPr>
              <p:cNvPr name="Freeform 37" id="37"/>
              <p:cNvSpPr/>
              <p:nvPr/>
            </p:nvSpPr>
            <p:spPr>
              <a:xfrm flipH="false" flipV="false" rot="0">
                <a:off x="0" y="0"/>
                <a:ext cx="214348" cy="218003"/>
              </a:xfrm>
              <a:custGeom>
                <a:avLst/>
                <a:gdLst/>
                <a:ahLst/>
                <a:cxnLst/>
                <a:rect r="r" b="b" t="t" l="l"/>
                <a:pathLst>
                  <a:path h="218003" w="214348">
                    <a:moveTo>
                      <a:pt x="107174" y="0"/>
                    </a:moveTo>
                    <a:lnTo>
                      <a:pt x="107174" y="0"/>
                    </a:lnTo>
                    <a:cubicBezTo>
                      <a:pt x="135598" y="0"/>
                      <a:pt x="162858" y="11292"/>
                      <a:pt x="182957" y="31391"/>
                    </a:cubicBezTo>
                    <a:cubicBezTo>
                      <a:pt x="203056" y="51490"/>
                      <a:pt x="214348" y="78750"/>
                      <a:pt x="214348" y="107174"/>
                    </a:cubicBezTo>
                    <a:lnTo>
                      <a:pt x="214348" y="110829"/>
                    </a:lnTo>
                    <a:cubicBezTo>
                      <a:pt x="214348" y="170020"/>
                      <a:pt x="166365" y="218003"/>
                      <a:pt x="107174" y="218003"/>
                    </a:cubicBezTo>
                    <a:lnTo>
                      <a:pt x="107174" y="218003"/>
                    </a:lnTo>
                    <a:cubicBezTo>
                      <a:pt x="78750" y="218003"/>
                      <a:pt x="51490" y="206712"/>
                      <a:pt x="31391" y="186613"/>
                    </a:cubicBezTo>
                    <a:cubicBezTo>
                      <a:pt x="11292" y="166514"/>
                      <a:pt x="0" y="139253"/>
                      <a:pt x="0" y="110829"/>
                    </a:cubicBezTo>
                    <a:lnTo>
                      <a:pt x="0" y="107174"/>
                    </a:lnTo>
                    <a:cubicBezTo>
                      <a:pt x="0" y="47983"/>
                      <a:pt x="47983" y="0"/>
                      <a:pt x="107174" y="0"/>
                    </a:cubicBezTo>
                    <a:close/>
                  </a:path>
                </a:pathLst>
              </a:custGeom>
              <a:solidFill>
                <a:srgbClr val="4DBBD6"/>
              </a:solidFill>
            </p:spPr>
          </p:sp>
          <p:sp>
            <p:nvSpPr>
              <p:cNvPr name="TextBox 38" id="38"/>
              <p:cNvSpPr txBox="true"/>
              <p:nvPr/>
            </p:nvSpPr>
            <p:spPr>
              <a:xfrm>
                <a:off x="0" y="47625"/>
                <a:ext cx="214348" cy="170378"/>
              </a:xfrm>
              <a:prstGeom prst="rect">
                <a:avLst/>
              </a:prstGeom>
            </p:spPr>
            <p:txBody>
              <a:bodyPr anchor="ctr" rtlCol="false" tIns="50800" lIns="50800" bIns="50800" rIns="50800"/>
              <a:lstStyle/>
              <a:p>
                <a:pPr algn="ctr">
                  <a:lnSpc>
                    <a:spcPts val="2499"/>
                  </a:lnSpc>
                </a:pPr>
              </a:p>
            </p:txBody>
          </p:sp>
        </p:grpSp>
        <p:sp>
          <p:nvSpPr>
            <p:cNvPr name="TextBox 39" id="39"/>
            <p:cNvSpPr txBox="true"/>
            <p:nvPr/>
          </p:nvSpPr>
          <p:spPr>
            <a:xfrm rot="0">
              <a:off x="1883876" y="331636"/>
              <a:ext cx="8238408" cy="619125"/>
            </a:xfrm>
            <a:prstGeom prst="rect">
              <a:avLst/>
            </a:prstGeom>
          </p:spPr>
          <p:txBody>
            <a:bodyPr anchor="t" rtlCol="false" tIns="0" lIns="0" bIns="0" rIns="0">
              <a:spAutoFit/>
            </a:bodyPr>
            <a:lstStyle/>
            <a:p>
              <a:pPr algn="l">
                <a:lnSpc>
                  <a:spcPts val="3600"/>
                </a:lnSpc>
              </a:pPr>
              <a:r>
                <a:rPr lang="en-US" sz="3000">
                  <a:solidFill>
                    <a:srgbClr val="FFFFFF"/>
                  </a:solidFill>
                  <a:latin typeface="Arial Nova"/>
                  <a:ea typeface="Arial Nova"/>
                  <a:cs typeface="Arial Nova"/>
                  <a:sym typeface="Arial Nova"/>
                </a:rPr>
                <a:t>Kesimpulan</a:t>
              </a:r>
            </a:p>
          </p:txBody>
        </p:sp>
        <p:sp>
          <p:nvSpPr>
            <p:cNvPr name="TextBox 40" id="40"/>
            <p:cNvSpPr txBox="true"/>
            <p:nvPr/>
          </p:nvSpPr>
          <p:spPr>
            <a:xfrm rot="0">
              <a:off x="237755" y="331000"/>
              <a:ext cx="793501" cy="619125"/>
            </a:xfrm>
            <a:prstGeom prst="rect">
              <a:avLst/>
            </a:prstGeom>
          </p:spPr>
          <p:txBody>
            <a:bodyPr anchor="t" rtlCol="false" tIns="0" lIns="0" bIns="0" rIns="0">
              <a:spAutoFit/>
            </a:bodyPr>
            <a:lstStyle/>
            <a:p>
              <a:pPr algn="ctr">
                <a:lnSpc>
                  <a:spcPts val="3600"/>
                </a:lnSpc>
              </a:pPr>
              <a:r>
                <a:rPr lang="en-US" sz="3000" b="true">
                  <a:solidFill>
                    <a:srgbClr val="FFFFFF"/>
                  </a:solidFill>
                  <a:latin typeface="Arial Nova Bold"/>
                  <a:ea typeface="Arial Nova Bold"/>
                  <a:cs typeface="Arial Nova Bold"/>
                  <a:sym typeface="Arial Nova Bold"/>
                </a:rPr>
                <a:t>04</a:t>
              </a:r>
            </a:p>
          </p:txBody>
        </p:sp>
      </p:grpSp>
      <p:sp>
        <p:nvSpPr>
          <p:cNvPr name="TextBox 41" id="41"/>
          <p:cNvSpPr txBox="true"/>
          <p:nvPr/>
        </p:nvSpPr>
        <p:spPr>
          <a:xfrm rot="0">
            <a:off x="1028700" y="2458474"/>
            <a:ext cx="7250819" cy="1024256"/>
          </a:xfrm>
          <a:prstGeom prst="rect">
            <a:avLst/>
          </a:prstGeom>
        </p:spPr>
        <p:txBody>
          <a:bodyPr anchor="t" rtlCol="false" tIns="0" lIns="0" bIns="0" rIns="0">
            <a:spAutoFit/>
          </a:bodyPr>
          <a:lstStyle/>
          <a:p>
            <a:pPr algn="l">
              <a:lnSpc>
                <a:spcPts val="7700"/>
              </a:lnSpc>
            </a:pPr>
            <a:r>
              <a:rPr lang="en-US" sz="7700" b="true">
                <a:solidFill>
                  <a:srgbClr val="00426F"/>
                </a:solidFill>
                <a:latin typeface="Arial Nova Bold"/>
                <a:ea typeface="Arial Nova Bold"/>
                <a:cs typeface="Arial Nova Bold"/>
                <a:sym typeface="Arial Nova Bold"/>
              </a:rPr>
              <a:t>DAFTAR ISI</a:t>
            </a:r>
          </a:p>
        </p:txBody>
      </p:sp>
      <p:sp>
        <p:nvSpPr>
          <p:cNvPr name="TextBox 42" id="42"/>
          <p:cNvSpPr txBox="true"/>
          <p:nvPr/>
        </p:nvSpPr>
        <p:spPr>
          <a:xfrm rot="0">
            <a:off x="2393740" y="8164890"/>
            <a:ext cx="6336978" cy="466725"/>
          </a:xfrm>
          <a:prstGeom prst="rect">
            <a:avLst/>
          </a:prstGeom>
        </p:spPr>
        <p:txBody>
          <a:bodyPr anchor="t" rtlCol="false" tIns="0" lIns="0" bIns="0" rIns="0">
            <a:spAutoFit/>
          </a:bodyPr>
          <a:lstStyle/>
          <a:p>
            <a:pPr algn="l">
              <a:lnSpc>
                <a:spcPts val="3600"/>
              </a:lnSpc>
            </a:pPr>
            <a:r>
              <a:rPr lang="en-US" sz="3000">
                <a:solidFill>
                  <a:srgbClr val="FFFFFF"/>
                </a:solidFill>
                <a:latin typeface="Arial Nova"/>
                <a:ea typeface="Arial Nova"/>
                <a:cs typeface="Arial Nova"/>
                <a:sym typeface="Arial Nova"/>
              </a:rPr>
              <a:t>Demografi Konsumen</a:t>
            </a:r>
          </a:p>
        </p:txBody>
      </p:sp>
      <p:sp>
        <p:nvSpPr>
          <p:cNvPr name="TextBox 43" id="43"/>
          <p:cNvSpPr txBox="true"/>
          <p:nvPr/>
        </p:nvSpPr>
        <p:spPr>
          <a:xfrm rot="0">
            <a:off x="1207016" y="8163937"/>
            <a:ext cx="595126" cy="466725"/>
          </a:xfrm>
          <a:prstGeom prst="rect">
            <a:avLst/>
          </a:prstGeom>
        </p:spPr>
        <p:txBody>
          <a:bodyPr anchor="t" rtlCol="false" tIns="0" lIns="0" bIns="0" rIns="0">
            <a:spAutoFit/>
          </a:bodyPr>
          <a:lstStyle/>
          <a:p>
            <a:pPr algn="ctr">
              <a:lnSpc>
                <a:spcPts val="3600"/>
              </a:lnSpc>
            </a:pPr>
            <a:r>
              <a:rPr lang="en-US" sz="3000" b="true">
                <a:solidFill>
                  <a:srgbClr val="FFFFFF"/>
                </a:solidFill>
                <a:latin typeface="Arial Nova Bold"/>
                <a:ea typeface="Arial Nova Bold"/>
                <a:cs typeface="Arial Nova Bold"/>
                <a:sym typeface="Arial Nova Bold"/>
              </a:rPr>
              <a:t>04</a:t>
            </a:r>
          </a:p>
        </p:txBody>
      </p:sp>
      <p:sp>
        <p:nvSpPr>
          <p:cNvPr name="Freeform 44" id="44"/>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7"/>
            <a:stretch>
              <a:fillRect l="0" t="0" r="0" b="0"/>
            </a:stretch>
          </a:blipFill>
        </p:spPr>
      </p:sp>
      <p:sp>
        <p:nvSpPr>
          <p:cNvPr name="Freeform 45" id="45"/>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8"/>
            <a:stretch>
              <a:fillRect l="0" t="0" r="0" b="0"/>
            </a:stretch>
          </a:blipFill>
        </p:spPr>
      </p:sp>
      <p:sp>
        <p:nvSpPr>
          <p:cNvPr name="Freeform 46" id="46"/>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9"/>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TextBox 6" id="6"/>
          <p:cNvSpPr txBox="true"/>
          <p:nvPr/>
        </p:nvSpPr>
        <p:spPr>
          <a:xfrm rot="0">
            <a:off x="10194952" y="2712015"/>
            <a:ext cx="7102011" cy="845823"/>
          </a:xfrm>
          <a:prstGeom prst="rect">
            <a:avLst/>
          </a:prstGeom>
        </p:spPr>
        <p:txBody>
          <a:bodyPr anchor="t" rtlCol="false" tIns="0" lIns="0" bIns="0" rIns="0">
            <a:spAutoFit/>
          </a:bodyPr>
          <a:lstStyle/>
          <a:p>
            <a:pPr algn="l">
              <a:lnSpc>
                <a:spcPts val="6300"/>
              </a:lnSpc>
            </a:pPr>
            <a:r>
              <a:rPr lang="en-US" sz="6300" b="true">
                <a:solidFill>
                  <a:srgbClr val="00426F"/>
                </a:solidFill>
                <a:latin typeface="Arial Nova Bold"/>
                <a:ea typeface="Arial Nova Bold"/>
                <a:cs typeface="Arial Nova Bold"/>
                <a:sym typeface="Arial Nova Bold"/>
              </a:rPr>
              <a:t>PERAMALAN</a:t>
            </a:r>
          </a:p>
        </p:txBody>
      </p:sp>
      <p:sp>
        <p:nvSpPr>
          <p:cNvPr name="Freeform 7" id="7"/>
          <p:cNvSpPr/>
          <p:nvPr/>
        </p:nvSpPr>
        <p:spPr>
          <a:xfrm flipH="false" flipV="false" rot="0">
            <a:off x="706553" y="1456403"/>
            <a:ext cx="9213877" cy="6576404"/>
          </a:xfrm>
          <a:custGeom>
            <a:avLst/>
            <a:gdLst/>
            <a:ahLst/>
            <a:cxnLst/>
            <a:rect r="r" b="b" t="t" l="l"/>
            <a:pathLst>
              <a:path h="6576404" w="9213877">
                <a:moveTo>
                  <a:pt x="0" y="0"/>
                </a:moveTo>
                <a:lnTo>
                  <a:pt x="9213876" y="0"/>
                </a:lnTo>
                <a:lnTo>
                  <a:pt x="9213876" y="6576405"/>
                </a:lnTo>
                <a:lnTo>
                  <a:pt x="0" y="6576405"/>
                </a:lnTo>
                <a:lnTo>
                  <a:pt x="0" y="0"/>
                </a:lnTo>
                <a:close/>
              </a:path>
            </a:pathLst>
          </a:custGeom>
          <a:blipFill>
            <a:blip r:embed="rId6"/>
            <a:stretch>
              <a:fillRect l="0" t="0" r="0" b="0"/>
            </a:stretch>
          </a:blipFill>
        </p:spPr>
      </p:sp>
      <p:sp>
        <p:nvSpPr>
          <p:cNvPr name="TextBox 8" id="8"/>
          <p:cNvSpPr txBox="true"/>
          <p:nvPr/>
        </p:nvSpPr>
        <p:spPr>
          <a:xfrm rot="0">
            <a:off x="754178" y="8345170"/>
            <a:ext cx="9166252" cy="789305"/>
          </a:xfrm>
          <a:prstGeom prst="rect">
            <a:avLst/>
          </a:prstGeom>
        </p:spPr>
        <p:txBody>
          <a:bodyPr anchor="t" rtlCol="false" tIns="0" lIns="0" bIns="0" rIns="0">
            <a:spAutoFit/>
          </a:bodyPr>
          <a:lstStyle/>
          <a:p>
            <a:pPr algn="ctr">
              <a:lnSpc>
                <a:spcPts val="3220"/>
              </a:lnSpc>
            </a:pPr>
            <a:r>
              <a:rPr lang="en-US" sz="2300" b="true">
                <a:solidFill>
                  <a:srgbClr val="000000"/>
                </a:solidFill>
                <a:latin typeface="Arial Nova Bold"/>
                <a:ea typeface="Arial Nova Bold"/>
                <a:cs typeface="Arial Nova Bold"/>
                <a:sym typeface="Arial Nova Bold"/>
              </a:rPr>
              <a:t>Gambar 8. </a:t>
            </a:r>
            <a:r>
              <a:rPr lang="en-US" sz="2300">
                <a:solidFill>
                  <a:srgbClr val="000000"/>
                </a:solidFill>
                <a:latin typeface="Arial Nova"/>
                <a:ea typeface="Arial Nova"/>
                <a:cs typeface="Arial Nova"/>
                <a:sym typeface="Arial Nova"/>
              </a:rPr>
              <a:t>Plot data prediksi dengan variasi dalam interval kepercayaan</a:t>
            </a:r>
          </a:p>
        </p:txBody>
      </p:sp>
      <p:sp>
        <p:nvSpPr>
          <p:cNvPr name="TextBox 9" id="9"/>
          <p:cNvSpPr txBox="true"/>
          <p:nvPr/>
        </p:nvSpPr>
        <p:spPr>
          <a:xfrm rot="0">
            <a:off x="10194952" y="3823970"/>
            <a:ext cx="7102011" cy="5434330"/>
          </a:xfrm>
          <a:prstGeom prst="rect">
            <a:avLst/>
          </a:prstGeom>
        </p:spPr>
        <p:txBody>
          <a:bodyPr anchor="t" rtlCol="false" tIns="0" lIns="0" bIns="0" rIns="0">
            <a:spAutoFit/>
          </a:bodyPr>
          <a:lstStyle/>
          <a:p>
            <a:pPr algn="just">
              <a:lnSpc>
                <a:spcPts val="3919"/>
              </a:lnSpc>
            </a:pPr>
            <a:r>
              <a:rPr lang="en-US" sz="2799">
                <a:solidFill>
                  <a:srgbClr val="000000"/>
                </a:solidFill>
                <a:latin typeface="Arial Nova"/>
                <a:ea typeface="Arial Nova"/>
                <a:cs typeface="Arial Nova"/>
                <a:sym typeface="Arial Nova"/>
              </a:rPr>
              <a:t>Hasil peramalan saham INDF menggunakan model </a:t>
            </a:r>
            <a:r>
              <a:rPr lang="en-US" sz="2799">
                <a:solidFill>
                  <a:srgbClr val="FF0000"/>
                </a:solidFill>
                <a:latin typeface="Arial Nova"/>
                <a:ea typeface="Arial Nova"/>
                <a:cs typeface="Arial Nova"/>
                <a:sym typeface="Arial Nova"/>
              </a:rPr>
              <a:t>ARCH(8,0)</a:t>
            </a:r>
            <a:r>
              <a:rPr lang="en-US" sz="2799">
                <a:solidFill>
                  <a:srgbClr val="000000"/>
                </a:solidFill>
                <a:latin typeface="Arial Nova"/>
                <a:ea typeface="Arial Nova"/>
                <a:cs typeface="Arial Nova"/>
                <a:sym typeface="Arial Nova"/>
              </a:rPr>
              <a:t> untuk periode </a:t>
            </a:r>
            <a:r>
              <a:rPr lang="en-US" sz="2799">
                <a:solidFill>
                  <a:srgbClr val="FF0000"/>
                </a:solidFill>
                <a:latin typeface="Arial Nova"/>
                <a:ea typeface="Arial Nova"/>
                <a:cs typeface="Arial Nova"/>
                <a:sym typeface="Arial Nova"/>
              </a:rPr>
              <a:t>1 hingga 30 November 2024</a:t>
            </a:r>
            <a:r>
              <a:rPr lang="en-US" sz="2799">
                <a:solidFill>
                  <a:srgbClr val="000000"/>
                </a:solidFill>
                <a:latin typeface="Arial Nova"/>
                <a:ea typeface="Arial Nova"/>
                <a:cs typeface="Arial Nova"/>
                <a:sym typeface="Arial Nova"/>
              </a:rPr>
              <a:t> menunjukkan </a:t>
            </a:r>
            <a:r>
              <a:rPr lang="en-US" sz="2799">
                <a:solidFill>
                  <a:srgbClr val="FF0000"/>
                </a:solidFill>
                <a:latin typeface="Arial Nova"/>
                <a:ea typeface="Arial Nova"/>
                <a:cs typeface="Arial Nova"/>
                <a:sym typeface="Arial Nova"/>
              </a:rPr>
              <a:t>kenaikan konstan</a:t>
            </a:r>
            <a:r>
              <a:rPr lang="en-US" sz="2799">
                <a:solidFill>
                  <a:srgbClr val="000000"/>
                </a:solidFill>
                <a:latin typeface="Arial Nova"/>
                <a:ea typeface="Arial Nova"/>
                <a:cs typeface="Arial Nova"/>
                <a:sym typeface="Arial Nova"/>
              </a:rPr>
              <a:t>. Grafik prediksi (Gambar 8) menunjukkan </a:t>
            </a:r>
            <a:r>
              <a:rPr lang="en-US" sz="2799">
                <a:solidFill>
                  <a:srgbClr val="FF0000"/>
                </a:solidFill>
                <a:latin typeface="Arial Nova"/>
                <a:ea typeface="Arial Nova"/>
                <a:cs typeface="Arial Nova"/>
                <a:sym typeface="Arial Nova"/>
              </a:rPr>
              <a:t>fluktuasi</a:t>
            </a:r>
            <a:r>
              <a:rPr lang="en-US" sz="2799">
                <a:solidFill>
                  <a:srgbClr val="000000"/>
                </a:solidFill>
                <a:latin typeface="Arial Nova"/>
                <a:ea typeface="Arial Nova"/>
                <a:cs typeface="Arial Nova"/>
                <a:sym typeface="Arial Nova"/>
              </a:rPr>
              <a:t> nilai saham </a:t>
            </a:r>
            <a:r>
              <a:rPr lang="en-US" sz="2799">
                <a:solidFill>
                  <a:srgbClr val="FF0000"/>
                </a:solidFill>
                <a:latin typeface="Arial Nova"/>
                <a:ea typeface="Arial Nova"/>
                <a:cs typeface="Arial Nova"/>
                <a:sym typeface="Arial Nova"/>
              </a:rPr>
              <a:t>relatif kecil </a:t>
            </a:r>
            <a:r>
              <a:rPr lang="en-US" sz="2799">
                <a:solidFill>
                  <a:srgbClr val="000000"/>
                </a:solidFill>
                <a:latin typeface="Arial Nova"/>
                <a:ea typeface="Arial Nova"/>
                <a:cs typeface="Arial Nova"/>
                <a:sym typeface="Arial Nova"/>
              </a:rPr>
              <a:t>hingga akhir periode, dengan </a:t>
            </a:r>
            <a:r>
              <a:rPr lang="en-US" sz="2799">
                <a:solidFill>
                  <a:srgbClr val="FF0000"/>
                </a:solidFill>
                <a:latin typeface="Arial Nova"/>
                <a:ea typeface="Arial Nova"/>
                <a:cs typeface="Arial Nova"/>
                <a:sym typeface="Arial Nova"/>
              </a:rPr>
              <a:t>variasi</a:t>
            </a:r>
            <a:r>
              <a:rPr lang="en-US" sz="2799">
                <a:solidFill>
                  <a:srgbClr val="000000"/>
                </a:solidFill>
                <a:latin typeface="Arial Nova"/>
                <a:ea typeface="Arial Nova"/>
                <a:cs typeface="Arial Nova"/>
                <a:sym typeface="Arial Nova"/>
              </a:rPr>
              <a:t> dalam </a:t>
            </a:r>
            <a:r>
              <a:rPr lang="en-US" sz="2799">
                <a:solidFill>
                  <a:srgbClr val="FF0000"/>
                </a:solidFill>
                <a:latin typeface="Arial Nova"/>
                <a:ea typeface="Arial Nova"/>
                <a:cs typeface="Arial Nova"/>
                <a:sym typeface="Arial Nova"/>
              </a:rPr>
              <a:t>interval kepercayaan</a:t>
            </a:r>
            <a:r>
              <a:rPr lang="en-US" sz="2799">
                <a:solidFill>
                  <a:srgbClr val="000000"/>
                </a:solidFill>
                <a:latin typeface="Arial Nova"/>
                <a:ea typeface="Arial Nova"/>
                <a:cs typeface="Arial Nova"/>
                <a:sym typeface="Arial Nova"/>
              </a:rPr>
              <a:t> yang mencerminkan </a:t>
            </a:r>
            <a:r>
              <a:rPr lang="en-US" sz="2799">
                <a:solidFill>
                  <a:srgbClr val="FF0000"/>
                </a:solidFill>
                <a:latin typeface="Arial Nova"/>
                <a:ea typeface="Arial Nova"/>
                <a:cs typeface="Arial Nova"/>
                <a:sym typeface="Arial Nova"/>
              </a:rPr>
              <a:t>ketidakpastian</a:t>
            </a:r>
            <a:r>
              <a:rPr lang="en-US" sz="2799">
                <a:solidFill>
                  <a:srgbClr val="000000"/>
                </a:solidFill>
                <a:latin typeface="Arial Nova"/>
                <a:ea typeface="Arial Nova"/>
                <a:cs typeface="Arial Nova"/>
                <a:sym typeface="Arial Nova"/>
              </a:rPr>
              <a:t>. Interval kepercayaan digambarkan sebagai batas atas dan bawah, menunjukkan potensi variabilitas harga di sekitar nilai prediksi.</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52919" y="7933722"/>
            <a:ext cx="18640919" cy="2842740"/>
          </a:xfrm>
          <a:custGeom>
            <a:avLst/>
            <a:gdLst/>
            <a:ahLst/>
            <a:cxnLst/>
            <a:rect r="r" b="b" t="t" l="l"/>
            <a:pathLst>
              <a:path h="2842740" w="18640919">
                <a:moveTo>
                  <a:pt x="0" y="0"/>
                </a:moveTo>
                <a:lnTo>
                  <a:pt x="18640919" y="0"/>
                </a:lnTo>
                <a:lnTo>
                  <a:pt x="18640919" y="2842740"/>
                </a:lnTo>
                <a:lnTo>
                  <a:pt x="0" y="28427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76781" y="788485"/>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0" y="3581419"/>
            <a:ext cx="18288000" cy="1932934"/>
            <a:chOff x="0" y="0"/>
            <a:chExt cx="4118688" cy="435321"/>
          </a:xfrm>
        </p:grpSpPr>
        <p:sp>
          <p:nvSpPr>
            <p:cNvPr name="Freeform 6" id="6"/>
            <p:cNvSpPr/>
            <p:nvPr/>
          </p:nvSpPr>
          <p:spPr>
            <a:xfrm flipH="false" flipV="false" rot="0">
              <a:off x="0" y="0"/>
              <a:ext cx="4118688" cy="435321"/>
            </a:xfrm>
            <a:custGeom>
              <a:avLst/>
              <a:gdLst/>
              <a:ahLst/>
              <a:cxnLst/>
              <a:rect r="r" b="b" t="t" l="l"/>
              <a:pathLst>
                <a:path h="435321" w="4118688">
                  <a:moveTo>
                    <a:pt x="8467" y="0"/>
                  </a:moveTo>
                  <a:lnTo>
                    <a:pt x="4110221" y="0"/>
                  </a:lnTo>
                  <a:cubicBezTo>
                    <a:pt x="4112466" y="0"/>
                    <a:pt x="4114620" y="892"/>
                    <a:pt x="4116208" y="2480"/>
                  </a:cubicBezTo>
                  <a:cubicBezTo>
                    <a:pt x="4117796" y="4068"/>
                    <a:pt x="4118688" y="6221"/>
                    <a:pt x="4118688" y="8467"/>
                  </a:cubicBezTo>
                  <a:lnTo>
                    <a:pt x="4118688" y="426854"/>
                  </a:lnTo>
                  <a:cubicBezTo>
                    <a:pt x="4118688" y="431530"/>
                    <a:pt x="4114897" y="435321"/>
                    <a:pt x="4110221" y="435321"/>
                  </a:cubicBezTo>
                  <a:lnTo>
                    <a:pt x="8467" y="435321"/>
                  </a:lnTo>
                  <a:cubicBezTo>
                    <a:pt x="3791" y="435321"/>
                    <a:pt x="0" y="431530"/>
                    <a:pt x="0" y="426854"/>
                  </a:cubicBezTo>
                  <a:lnTo>
                    <a:pt x="0" y="8467"/>
                  </a:lnTo>
                  <a:cubicBezTo>
                    <a:pt x="0" y="3791"/>
                    <a:pt x="3791" y="0"/>
                    <a:pt x="8467" y="0"/>
                  </a:cubicBezTo>
                  <a:close/>
                </a:path>
              </a:pathLst>
            </a:custGeom>
            <a:solidFill>
              <a:srgbClr val="4DBBD6"/>
            </a:solidFill>
          </p:spPr>
        </p:sp>
        <p:sp>
          <p:nvSpPr>
            <p:cNvPr name="TextBox 7" id="7"/>
            <p:cNvSpPr txBox="true"/>
            <p:nvPr/>
          </p:nvSpPr>
          <p:spPr>
            <a:xfrm>
              <a:off x="0" y="47625"/>
              <a:ext cx="4118688" cy="387696"/>
            </a:xfrm>
            <a:prstGeom prst="rect">
              <a:avLst/>
            </a:prstGeom>
          </p:spPr>
          <p:txBody>
            <a:bodyPr anchor="ctr" rtlCol="false" tIns="50800" lIns="50800" bIns="50800" rIns="50800"/>
            <a:lstStyle/>
            <a:p>
              <a:pPr algn="ctr">
                <a:lnSpc>
                  <a:spcPts val="2499"/>
                </a:lnSpc>
              </a:pPr>
            </a:p>
          </p:txBody>
        </p:sp>
      </p:grpSp>
      <p:sp>
        <p:nvSpPr>
          <p:cNvPr name="TextBox 8" id="8"/>
          <p:cNvSpPr txBox="true"/>
          <p:nvPr/>
        </p:nvSpPr>
        <p:spPr>
          <a:xfrm rot="0">
            <a:off x="2953355" y="4119244"/>
            <a:ext cx="12987006" cy="1024256"/>
          </a:xfrm>
          <a:prstGeom prst="rect">
            <a:avLst/>
          </a:prstGeom>
        </p:spPr>
        <p:txBody>
          <a:bodyPr anchor="t" rtlCol="false" tIns="0" lIns="0" bIns="0" rIns="0">
            <a:spAutoFit/>
          </a:bodyPr>
          <a:lstStyle/>
          <a:p>
            <a:pPr algn="ctr">
              <a:lnSpc>
                <a:spcPts val="7700"/>
              </a:lnSpc>
            </a:pPr>
            <a:r>
              <a:rPr lang="en-US" b="true" sz="7700">
                <a:solidFill>
                  <a:srgbClr val="00426F"/>
                </a:solidFill>
                <a:latin typeface="Arial Nova Bold"/>
                <a:ea typeface="Arial Nova Bold"/>
                <a:cs typeface="Arial Nova Bold"/>
                <a:sym typeface="Arial Nova Bold"/>
              </a:rPr>
              <a:t>KESIMPULAN</a:t>
            </a:r>
          </a:p>
        </p:txBody>
      </p:sp>
      <p:sp>
        <p:nvSpPr>
          <p:cNvPr name="Freeform 9" id="9"/>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7"/>
            <a:stretch>
              <a:fillRect l="0" t="0" r="0" b="0"/>
            </a:stretch>
          </a:blipFill>
        </p:spPr>
      </p:sp>
      <p:sp>
        <p:nvSpPr>
          <p:cNvPr name="Freeform 10" id="10"/>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8"/>
            <a:stretch>
              <a:fillRect l="0" t="0" r="0" b="0"/>
            </a:stretch>
          </a:blipFill>
        </p:spPr>
      </p:sp>
      <p:sp>
        <p:nvSpPr>
          <p:cNvPr name="Freeform 11" id="11"/>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9"/>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12382091" y="-653269"/>
            <a:ext cx="7863527" cy="5389792"/>
          </a:xfrm>
          <a:custGeom>
            <a:avLst/>
            <a:gdLst/>
            <a:ahLst/>
            <a:cxnLst/>
            <a:rect r="r" b="b" t="t" l="l"/>
            <a:pathLst>
              <a:path h="5389792" w="7863527">
                <a:moveTo>
                  <a:pt x="0" y="5389792"/>
                </a:moveTo>
                <a:lnTo>
                  <a:pt x="7863527" y="5389792"/>
                </a:lnTo>
                <a:lnTo>
                  <a:pt x="7863527" y="0"/>
                </a:lnTo>
                <a:lnTo>
                  <a:pt x="0" y="0"/>
                </a:lnTo>
                <a:lnTo>
                  <a:pt x="0" y="538979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2030066" y="-653269"/>
            <a:ext cx="7863527" cy="5389792"/>
          </a:xfrm>
          <a:custGeom>
            <a:avLst/>
            <a:gdLst/>
            <a:ahLst/>
            <a:cxnLst/>
            <a:rect r="r" b="b" t="t" l="l"/>
            <a:pathLst>
              <a:path h="5389792" w="7863527">
                <a:moveTo>
                  <a:pt x="0" y="0"/>
                </a:moveTo>
                <a:lnTo>
                  <a:pt x="7863526" y="0"/>
                </a:lnTo>
                <a:lnTo>
                  <a:pt x="7863526" y="5389792"/>
                </a:lnTo>
                <a:lnTo>
                  <a:pt x="0" y="53897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428364" y="1171575"/>
            <a:ext cx="7431272" cy="1024256"/>
          </a:xfrm>
          <a:prstGeom prst="rect">
            <a:avLst/>
          </a:prstGeom>
        </p:spPr>
        <p:txBody>
          <a:bodyPr anchor="t" rtlCol="false" tIns="0" lIns="0" bIns="0" rIns="0">
            <a:spAutoFit/>
          </a:bodyPr>
          <a:lstStyle/>
          <a:p>
            <a:pPr algn="ctr">
              <a:lnSpc>
                <a:spcPts val="7700"/>
              </a:lnSpc>
            </a:pPr>
            <a:r>
              <a:rPr lang="en-US" b="true" sz="7700">
                <a:solidFill>
                  <a:srgbClr val="00426F"/>
                </a:solidFill>
                <a:latin typeface="Arial Nova Bold"/>
                <a:ea typeface="Arial Nova Bold"/>
                <a:cs typeface="Arial Nova Bold"/>
                <a:sym typeface="Arial Nova Bold"/>
              </a:rPr>
              <a:t>KESIMPULAN</a:t>
            </a:r>
          </a:p>
        </p:txBody>
      </p:sp>
      <p:grpSp>
        <p:nvGrpSpPr>
          <p:cNvPr name="Group 6" id="6"/>
          <p:cNvGrpSpPr/>
          <p:nvPr/>
        </p:nvGrpSpPr>
        <p:grpSpPr>
          <a:xfrm rot="0">
            <a:off x="2344072" y="2732555"/>
            <a:ext cx="13599856" cy="6213359"/>
            <a:chOff x="0" y="0"/>
            <a:chExt cx="3062859" cy="1399327"/>
          </a:xfrm>
        </p:grpSpPr>
        <p:sp>
          <p:nvSpPr>
            <p:cNvPr name="Freeform 7" id="7"/>
            <p:cNvSpPr/>
            <p:nvPr/>
          </p:nvSpPr>
          <p:spPr>
            <a:xfrm flipH="false" flipV="false" rot="0">
              <a:off x="0" y="0"/>
              <a:ext cx="3062859" cy="1399327"/>
            </a:xfrm>
            <a:custGeom>
              <a:avLst/>
              <a:gdLst/>
              <a:ahLst/>
              <a:cxnLst/>
              <a:rect r="r" b="b" t="t" l="l"/>
              <a:pathLst>
                <a:path h="1399327" w="3062859">
                  <a:moveTo>
                    <a:pt x="11385" y="0"/>
                  </a:moveTo>
                  <a:lnTo>
                    <a:pt x="3051473" y="0"/>
                  </a:lnTo>
                  <a:cubicBezTo>
                    <a:pt x="3057761" y="0"/>
                    <a:pt x="3062859" y="5097"/>
                    <a:pt x="3062859" y="11385"/>
                  </a:cubicBezTo>
                  <a:lnTo>
                    <a:pt x="3062859" y="1387941"/>
                  </a:lnTo>
                  <a:cubicBezTo>
                    <a:pt x="3062859" y="1390961"/>
                    <a:pt x="3061659" y="1393857"/>
                    <a:pt x="3059524" y="1395992"/>
                  </a:cubicBezTo>
                  <a:cubicBezTo>
                    <a:pt x="3057389" y="1398127"/>
                    <a:pt x="3054493" y="1399327"/>
                    <a:pt x="3051473" y="1399327"/>
                  </a:cubicBezTo>
                  <a:lnTo>
                    <a:pt x="11385" y="1399327"/>
                  </a:lnTo>
                  <a:cubicBezTo>
                    <a:pt x="8366" y="1399327"/>
                    <a:pt x="5470" y="1398127"/>
                    <a:pt x="3335" y="1395992"/>
                  </a:cubicBezTo>
                  <a:cubicBezTo>
                    <a:pt x="1200" y="1393857"/>
                    <a:pt x="0" y="1390961"/>
                    <a:pt x="0" y="1387941"/>
                  </a:cubicBezTo>
                  <a:lnTo>
                    <a:pt x="0" y="11385"/>
                  </a:lnTo>
                  <a:cubicBezTo>
                    <a:pt x="0" y="8366"/>
                    <a:pt x="1200" y="5470"/>
                    <a:pt x="3335" y="3335"/>
                  </a:cubicBezTo>
                  <a:cubicBezTo>
                    <a:pt x="5470" y="1200"/>
                    <a:pt x="8366" y="0"/>
                    <a:pt x="11385" y="0"/>
                  </a:cubicBezTo>
                  <a:close/>
                </a:path>
              </a:pathLst>
            </a:custGeom>
            <a:solidFill>
              <a:srgbClr val="00426F"/>
            </a:solidFill>
          </p:spPr>
        </p:sp>
        <p:sp>
          <p:nvSpPr>
            <p:cNvPr name="TextBox 8" id="8"/>
            <p:cNvSpPr txBox="true"/>
            <p:nvPr/>
          </p:nvSpPr>
          <p:spPr>
            <a:xfrm>
              <a:off x="0" y="47625"/>
              <a:ext cx="3062859" cy="1351702"/>
            </a:xfrm>
            <a:prstGeom prst="rect">
              <a:avLst/>
            </a:prstGeom>
          </p:spPr>
          <p:txBody>
            <a:bodyPr anchor="ctr" rtlCol="false" tIns="50800" lIns="50800" bIns="50800" rIns="50800"/>
            <a:lstStyle/>
            <a:p>
              <a:pPr algn="ctr">
                <a:lnSpc>
                  <a:spcPts val="2499"/>
                </a:lnSpc>
              </a:pPr>
            </a:p>
          </p:txBody>
        </p:sp>
      </p:grpSp>
      <p:sp>
        <p:nvSpPr>
          <p:cNvPr name="TextBox 9" id="9"/>
          <p:cNvSpPr txBox="true"/>
          <p:nvPr/>
        </p:nvSpPr>
        <p:spPr>
          <a:xfrm rot="0">
            <a:off x="2741788" y="3205063"/>
            <a:ext cx="12384612" cy="5458110"/>
          </a:xfrm>
          <a:prstGeom prst="rect">
            <a:avLst/>
          </a:prstGeom>
        </p:spPr>
        <p:txBody>
          <a:bodyPr anchor="t" rtlCol="false" tIns="0" lIns="0" bIns="0" rIns="0">
            <a:spAutoFit/>
          </a:bodyPr>
          <a:lstStyle/>
          <a:p>
            <a:pPr algn="just" marL="604055" indent="-302027" lvl="1">
              <a:lnSpc>
                <a:spcPts val="3916"/>
              </a:lnSpc>
              <a:buFont typeface="Arial"/>
              <a:buChar char="•"/>
            </a:pPr>
            <a:r>
              <a:rPr lang="en-US" sz="2797">
                <a:solidFill>
                  <a:srgbClr val="F2F2F2"/>
                </a:solidFill>
                <a:latin typeface="Arial Nova"/>
                <a:ea typeface="Arial Nova"/>
                <a:cs typeface="Arial Nova"/>
                <a:sym typeface="Arial Nova"/>
              </a:rPr>
              <a:t>Model ARCH(8,0) adalah yang paling tepat untuk memprediksi data historis saham PT Indofood Sukses Makmur Tbk (INDF) dengan nilai AIC sebesar -1.766870.</a:t>
            </a:r>
          </a:p>
          <a:p>
            <a:pPr algn="just" marL="604055" indent="-302027" lvl="1">
              <a:lnSpc>
                <a:spcPts val="3916"/>
              </a:lnSpc>
              <a:buFont typeface="Arial"/>
              <a:buChar char="•"/>
            </a:pPr>
            <a:r>
              <a:rPr lang="en-US" sz="2797">
                <a:solidFill>
                  <a:srgbClr val="F2F2F2"/>
                </a:solidFill>
                <a:latin typeface="Arial Nova"/>
                <a:ea typeface="Arial Nova"/>
                <a:cs typeface="Arial Nova"/>
                <a:sym typeface="Arial Nova"/>
              </a:rPr>
              <a:t>Pengujian menunjukkan bahwa model ini menghasilkan prediksi yang baik dengan fluktuasi nilai yang stabil setiap periode.</a:t>
            </a:r>
          </a:p>
          <a:p>
            <a:pPr algn="just" marL="604055" indent="-302027" lvl="1">
              <a:lnSpc>
                <a:spcPts val="3916"/>
              </a:lnSpc>
              <a:buFont typeface="Arial"/>
              <a:buChar char="•"/>
            </a:pPr>
            <a:r>
              <a:rPr lang="en-US" sz="2797">
                <a:solidFill>
                  <a:srgbClr val="F2F2F2"/>
                </a:solidFill>
                <a:latin typeface="Arial Nova"/>
                <a:ea typeface="Arial Nova"/>
                <a:cs typeface="Arial Nova"/>
                <a:sym typeface="Arial Nova"/>
              </a:rPr>
              <a:t>Data ramalan diharapkan memberikan informasi berguna bagi investor dan pemegang saham mengenai waktu yang tepat untuk membeli atau menjual saham.</a:t>
            </a:r>
          </a:p>
          <a:p>
            <a:pPr algn="just" marL="604055" indent="-302027" lvl="1">
              <a:lnSpc>
                <a:spcPts val="3916"/>
              </a:lnSpc>
              <a:buFont typeface="Arial"/>
              <a:buChar char="•"/>
            </a:pPr>
            <a:r>
              <a:rPr lang="en-US" sz="2797">
                <a:solidFill>
                  <a:srgbClr val="F2F2F2"/>
                </a:solidFill>
                <a:latin typeface="Arial Nova"/>
                <a:ea typeface="Arial Nova"/>
                <a:cs typeface="Arial Nova"/>
                <a:sym typeface="Arial Nova"/>
              </a:rPr>
              <a:t>Banyaknya data prediksi untuk satu bulan ke depan memberikan wawasan tambahan bagi investor atau broker saham PT Indofood Sukses Makmur Tbk.</a:t>
            </a:r>
          </a:p>
        </p:txBody>
      </p:sp>
      <p:sp>
        <p:nvSpPr>
          <p:cNvPr name="Freeform 10" id="10"/>
          <p:cNvSpPr/>
          <p:nvPr/>
        </p:nvSpPr>
        <p:spPr>
          <a:xfrm flipH="false" flipV="false" rot="-5400000">
            <a:off x="313467" y="8543067"/>
            <a:ext cx="1190252" cy="240215"/>
          </a:xfrm>
          <a:custGeom>
            <a:avLst/>
            <a:gdLst/>
            <a:ahLst/>
            <a:cxnLst/>
            <a:rect r="r" b="b" t="t" l="l"/>
            <a:pathLst>
              <a:path h="240215" w="1190252">
                <a:moveTo>
                  <a:pt x="0" y="0"/>
                </a:moveTo>
                <a:lnTo>
                  <a:pt x="1190252" y="0"/>
                </a:lnTo>
                <a:lnTo>
                  <a:pt x="1190252" y="240214"/>
                </a:lnTo>
                <a:lnTo>
                  <a:pt x="0" y="240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5400000">
            <a:off x="16783359" y="8543067"/>
            <a:ext cx="1190252" cy="240215"/>
          </a:xfrm>
          <a:custGeom>
            <a:avLst/>
            <a:gdLst/>
            <a:ahLst/>
            <a:cxnLst/>
            <a:rect r="r" b="b" t="t" l="l"/>
            <a:pathLst>
              <a:path h="240215" w="1190252">
                <a:moveTo>
                  <a:pt x="0" y="0"/>
                </a:moveTo>
                <a:lnTo>
                  <a:pt x="1190252" y="0"/>
                </a:lnTo>
                <a:lnTo>
                  <a:pt x="1190252" y="240214"/>
                </a:lnTo>
                <a:lnTo>
                  <a:pt x="0" y="240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12121256" y="589589"/>
            <a:ext cx="7863527" cy="5389792"/>
          </a:xfrm>
          <a:custGeom>
            <a:avLst/>
            <a:gdLst/>
            <a:ahLst/>
            <a:cxnLst/>
            <a:rect r="r" b="b" t="t" l="l"/>
            <a:pathLst>
              <a:path h="5389792" w="7863527">
                <a:moveTo>
                  <a:pt x="0" y="5389792"/>
                </a:moveTo>
                <a:lnTo>
                  <a:pt x="7863527" y="5389792"/>
                </a:lnTo>
                <a:lnTo>
                  <a:pt x="7863527" y="0"/>
                </a:lnTo>
                <a:lnTo>
                  <a:pt x="0" y="0"/>
                </a:lnTo>
                <a:lnTo>
                  <a:pt x="0" y="538979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1696783" y="4307619"/>
            <a:ext cx="7863527" cy="5389792"/>
          </a:xfrm>
          <a:custGeom>
            <a:avLst/>
            <a:gdLst/>
            <a:ahLst/>
            <a:cxnLst/>
            <a:rect r="r" b="b" t="t" l="l"/>
            <a:pathLst>
              <a:path h="5389792" w="7863527">
                <a:moveTo>
                  <a:pt x="7863527" y="0"/>
                </a:moveTo>
                <a:lnTo>
                  <a:pt x="0" y="0"/>
                </a:lnTo>
                <a:lnTo>
                  <a:pt x="0" y="5389792"/>
                </a:lnTo>
                <a:lnTo>
                  <a:pt x="7863527" y="5389792"/>
                </a:lnTo>
                <a:lnTo>
                  <a:pt x="786352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186078" y="4291332"/>
            <a:ext cx="9915843" cy="1260476"/>
          </a:xfrm>
          <a:prstGeom prst="rect">
            <a:avLst/>
          </a:prstGeom>
        </p:spPr>
        <p:txBody>
          <a:bodyPr anchor="t" rtlCol="false" tIns="0" lIns="0" bIns="0" rIns="0">
            <a:spAutoFit/>
          </a:bodyPr>
          <a:lstStyle/>
          <a:p>
            <a:pPr algn="ctr">
              <a:lnSpc>
                <a:spcPts val="9500"/>
              </a:lnSpc>
            </a:pPr>
            <a:r>
              <a:rPr lang="en-US" b="true" sz="9500">
                <a:solidFill>
                  <a:srgbClr val="00426F"/>
                </a:solidFill>
                <a:latin typeface="Arial Nova Bold"/>
                <a:ea typeface="Arial Nova Bold"/>
                <a:cs typeface="Arial Nova Bold"/>
                <a:sym typeface="Arial Nova Bold"/>
              </a:rPr>
              <a:t>TERIMA KASIH</a:t>
            </a:r>
          </a:p>
        </p:txBody>
      </p:sp>
      <p:sp>
        <p:nvSpPr>
          <p:cNvPr name="Freeform 6" id="6"/>
          <p:cNvSpPr/>
          <p:nvPr/>
        </p:nvSpPr>
        <p:spPr>
          <a:xfrm flipH="false" flipV="false" rot="0">
            <a:off x="8548874" y="788485"/>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548874" y="9138193"/>
            <a:ext cx="1190252" cy="240215"/>
          </a:xfrm>
          <a:custGeom>
            <a:avLst/>
            <a:gdLst/>
            <a:ahLst/>
            <a:cxnLst/>
            <a:rect r="r" b="b" t="t" l="l"/>
            <a:pathLst>
              <a:path h="240215" w="1190252">
                <a:moveTo>
                  <a:pt x="0" y="0"/>
                </a:moveTo>
                <a:lnTo>
                  <a:pt x="1190252" y="0"/>
                </a:lnTo>
                <a:lnTo>
                  <a:pt x="1190252" y="240214"/>
                </a:lnTo>
                <a:lnTo>
                  <a:pt x="0" y="240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52919" y="7933722"/>
            <a:ext cx="18640919" cy="2842740"/>
          </a:xfrm>
          <a:custGeom>
            <a:avLst/>
            <a:gdLst/>
            <a:ahLst/>
            <a:cxnLst/>
            <a:rect r="r" b="b" t="t" l="l"/>
            <a:pathLst>
              <a:path h="2842740" w="18640919">
                <a:moveTo>
                  <a:pt x="0" y="0"/>
                </a:moveTo>
                <a:lnTo>
                  <a:pt x="18640919" y="0"/>
                </a:lnTo>
                <a:lnTo>
                  <a:pt x="18640919" y="2842740"/>
                </a:lnTo>
                <a:lnTo>
                  <a:pt x="0" y="28427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76781" y="788485"/>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0" y="3581419"/>
            <a:ext cx="18288000" cy="1932934"/>
            <a:chOff x="0" y="0"/>
            <a:chExt cx="4118688" cy="435321"/>
          </a:xfrm>
        </p:grpSpPr>
        <p:sp>
          <p:nvSpPr>
            <p:cNvPr name="Freeform 6" id="6"/>
            <p:cNvSpPr/>
            <p:nvPr/>
          </p:nvSpPr>
          <p:spPr>
            <a:xfrm flipH="false" flipV="false" rot="0">
              <a:off x="0" y="0"/>
              <a:ext cx="4118688" cy="435321"/>
            </a:xfrm>
            <a:custGeom>
              <a:avLst/>
              <a:gdLst/>
              <a:ahLst/>
              <a:cxnLst/>
              <a:rect r="r" b="b" t="t" l="l"/>
              <a:pathLst>
                <a:path h="435321" w="4118688">
                  <a:moveTo>
                    <a:pt x="8467" y="0"/>
                  </a:moveTo>
                  <a:lnTo>
                    <a:pt x="4110221" y="0"/>
                  </a:lnTo>
                  <a:cubicBezTo>
                    <a:pt x="4112466" y="0"/>
                    <a:pt x="4114620" y="892"/>
                    <a:pt x="4116208" y="2480"/>
                  </a:cubicBezTo>
                  <a:cubicBezTo>
                    <a:pt x="4117796" y="4068"/>
                    <a:pt x="4118688" y="6221"/>
                    <a:pt x="4118688" y="8467"/>
                  </a:cubicBezTo>
                  <a:lnTo>
                    <a:pt x="4118688" y="426854"/>
                  </a:lnTo>
                  <a:cubicBezTo>
                    <a:pt x="4118688" y="431530"/>
                    <a:pt x="4114897" y="435321"/>
                    <a:pt x="4110221" y="435321"/>
                  </a:cubicBezTo>
                  <a:lnTo>
                    <a:pt x="8467" y="435321"/>
                  </a:lnTo>
                  <a:cubicBezTo>
                    <a:pt x="3791" y="435321"/>
                    <a:pt x="0" y="431530"/>
                    <a:pt x="0" y="426854"/>
                  </a:cubicBezTo>
                  <a:lnTo>
                    <a:pt x="0" y="8467"/>
                  </a:lnTo>
                  <a:cubicBezTo>
                    <a:pt x="0" y="3791"/>
                    <a:pt x="3791" y="0"/>
                    <a:pt x="8467" y="0"/>
                  </a:cubicBezTo>
                  <a:close/>
                </a:path>
              </a:pathLst>
            </a:custGeom>
            <a:solidFill>
              <a:srgbClr val="4DBBD6"/>
            </a:solidFill>
          </p:spPr>
        </p:sp>
        <p:sp>
          <p:nvSpPr>
            <p:cNvPr name="TextBox 7" id="7"/>
            <p:cNvSpPr txBox="true"/>
            <p:nvPr/>
          </p:nvSpPr>
          <p:spPr>
            <a:xfrm>
              <a:off x="0" y="47625"/>
              <a:ext cx="4118688" cy="387696"/>
            </a:xfrm>
            <a:prstGeom prst="rect">
              <a:avLst/>
            </a:prstGeom>
          </p:spPr>
          <p:txBody>
            <a:bodyPr anchor="ctr" rtlCol="false" tIns="50800" lIns="50800" bIns="50800" rIns="50800"/>
            <a:lstStyle/>
            <a:p>
              <a:pPr algn="ctr">
                <a:lnSpc>
                  <a:spcPts val="2499"/>
                </a:lnSpc>
              </a:pPr>
            </a:p>
          </p:txBody>
        </p:sp>
      </p:grpSp>
      <p:sp>
        <p:nvSpPr>
          <p:cNvPr name="TextBox 8" id="8"/>
          <p:cNvSpPr txBox="true"/>
          <p:nvPr/>
        </p:nvSpPr>
        <p:spPr>
          <a:xfrm rot="0">
            <a:off x="4795440" y="4097671"/>
            <a:ext cx="8344200" cy="1024256"/>
          </a:xfrm>
          <a:prstGeom prst="rect">
            <a:avLst/>
          </a:prstGeom>
        </p:spPr>
        <p:txBody>
          <a:bodyPr anchor="t" rtlCol="false" tIns="0" lIns="0" bIns="0" rIns="0">
            <a:spAutoFit/>
          </a:bodyPr>
          <a:lstStyle/>
          <a:p>
            <a:pPr algn="ctr">
              <a:lnSpc>
                <a:spcPts val="7700"/>
              </a:lnSpc>
            </a:pPr>
            <a:r>
              <a:rPr lang="en-US" b="true" sz="7700">
                <a:solidFill>
                  <a:srgbClr val="00426F"/>
                </a:solidFill>
                <a:latin typeface="Arial Nova Bold"/>
                <a:ea typeface="Arial Nova Bold"/>
                <a:cs typeface="Arial Nova Bold"/>
                <a:sym typeface="Arial Nova Bold"/>
              </a:rPr>
              <a:t>PENDAHULUAN</a:t>
            </a:r>
          </a:p>
        </p:txBody>
      </p:sp>
      <p:sp>
        <p:nvSpPr>
          <p:cNvPr name="Freeform 9" id="9"/>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7"/>
            <a:stretch>
              <a:fillRect l="0" t="0" r="0" b="0"/>
            </a:stretch>
          </a:blipFill>
        </p:spPr>
      </p:sp>
      <p:sp>
        <p:nvSpPr>
          <p:cNvPr name="Freeform 10" id="10"/>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8"/>
            <a:stretch>
              <a:fillRect l="0" t="0" r="0" b="0"/>
            </a:stretch>
          </a:blipFill>
        </p:spPr>
      </p:sp>
      <p:sp>
        <p:nvSpPr>
          <p:cNvPr name="Freeform 11" id="11"/>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9"/>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082718" y="8159442"/>
            <a:ext cx="8697349" cy="869734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26F"/>
            </a:solidFill>
          </p:spPr>
        </p:sp>
        <p:sp>
          <p:nvSpPr>
            <p:cNvPr name="TextBox 5" id="5"/>
            <p:cNvSpPr txBox="true"/>
            <p:nvPr/>
          </p:nvSpPr>
          <p:spPr>
            <a:xfrm>
              <a:off x="76200" y="123825"/>
              <a:ext cx="660400" cy="612775"/>
            </a:xfrm>
            <a:prstGeom prst="rect">
              <a:avLst/>
            </a:prstGeom>
          </p:spPr>
          <p:txBody>
            <a:bodyPr anchor="ctr" rtlCol="false" tIns="50800" lIns="50800" bIns="50800" rIns="50800"/>
            <a:lstStyle/>
            <a:p>
              <a:pPr algn="ctr">
                <a:lnSpc>
                  <a:spcPts val="2499"/>
                </a:lnSpc>
              </a:pPr>
            </a:p>
          </p:txBody>
        </p:sp>
      </p:grpSp>
      <p:sp>
        <p:nvSpPr>
          <p:cNvPr name="Freeform 6" id="6"/>
          <p:cNvSpPr/>
          <p:nvPr/>
        </p:nvSpPr>
        <p:spPr>
          <a:xfrm flipH="false" flipV="true" rot="5400000">
            <a:off x="10512889" y="1540561"/>
            <a:ext cx="11332441" cy="7767444"/>
          </a:xfrm>
          <a:custGeom>
            <a:avLst/>
            <a:gdLst/>
            <a:ahLst/>
            <a:cxnLst/>
            <a:rect r="r" b="b" t="t" l="l"/>
            <a:pathLst>
              <a:path h="7767444" w="11332441">
                <a:moveTo>
                  <a:pt x="0" y="7767444"/>
                </a:moveTo>
                <a:lnTo>
                  <a:pt x="11332441" y="7767444"/>
                </a:lnTo>
                <a:lnTo>
                  <a:pt x="11332441" y="0"/>
                </a:lnTo>
                <a:lnTo>
                  <a:pt x="0" y="0"/>
                </a:lnTo>
                <a:lnTo>
                  <a:pt x="0" y="7767444"/>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28700" y="9018085"/>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7"/>
            <a:stretch>
              <a:fillRect l="0" t="0" r="0" b="0"/>
            </a:stretch>
          </a:blipFill>
        </p:spPr>
      </p:sp>
      <p:sp>
        <p:nvSpPr>
          <p:cNvPr name="Freeform 9" id="9"/>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8"/>
            <a:stretch>
              <a:fillRect l="0" t="0" r="0" b="0"/>
            </a:stretch>
          </a:blipFill>
        </p:spPr>
      </p:sp>
      <p:sp>
        <p:nvSpPr>
          <p:cNvPr name="Freeform 10" id="10"/>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9"/>
            <a:stretch>
              <a:fillRect l="0" t="0" r="0" b="0"/>
            </a:stretch>
          </a:blipFill>
        </p:spPr>
      </p:sp>
      <p:grpSp>
        <p:nvGrpSpPr>
          <p:cNvPr name="Group 11" id="11"/>
          <p:cNvGrpSpPr>
            <a:grpSpLocks noChangeAspect="true"/>
          </p:cNvGrpSpPr>
          <p:nvPr/>
        </p:nvGrpSpPr>
        <p:grpSpPr>
          <a:xfrm rot="0">
            <a:off x="13342375" y="1939461"/>
            <a:ext cx="3916925" cy="7564760"/>
            <a:chOff x="0" y="0"/>
            <a:chExt cx="3290570" cy="6355080"/>
          </a:xfrm>
        </p:grpSpPr>
        <p:sp>
          <p:nvSpPr>
            <p:cNvPr name="Freeform 12" id="12"/>
            <p:cNvSpPr/>
            <p:nvPr/>
          </p:nvSpPr>
          <p:spPr>
            <a:xfrm flipH="false" flipV="false" rot="0">
              <a:off x="0" y="1270"/>
              <a:ext cx="3289300" cy="6353810"/>
            </a:xfrm>
            <a:custGeom>
              <a:avLst/>
              <a:gdLst/>
              <a:ahLst/>
              <a:cxnLst/>
              <a:rect r="r" b="b" t="t" l="l"/>
              <a:pathLst>
                <a:path h="6353810" w="3289300">
                  <a:moveTo>
                    <a:pt x="3289300" y="6353810"/>
                  </a:moveTo>
                  <a:lnTo>
                    <a:pt x="0" y="6353810"/>
                  </a:lnTo>
                  <a:lnTo>
                    <a:pt x="0" y="0"/>
                  </a:lnTo>
                  <a:lnTo>
                    <a:pt x="3289300" y="0"/>
                  </a:lnTo>
                  <a:lnTo>
                    <a:pt x="3289300" y="6353810"/>
                  </a:lnTo>
                  <a:close/>
                </a:path>
              </a:pathLst>
            </a:custGeom>
            <a:solidFill>
              <a:srgbClr val="2D8BBA"/>
            </a:solidFill>
          </p:spPr>
        </p:sp>
        <p:sp>
          <p:nvSpPr>
            <p:cNvPr name="Freeform 13" id="13"/>
            <p:cNvSpPr/>
            <p:nvPr/>
          </p:nvSpPr>
          <p:spPr>
            <a:xfrm flipH="false" flipV="false" rot="0">
              <a:off x="179070" y="3233420"/>
              <a:ext cx="2928620" cy="2940050"/>
            </a:xfrm>
            <a:custGeom>
              <a:avLst/>
              <a:gdLst/>
              <a:ahLst/>
              <a:cxnLst/>
              <a:rect r="r" b="b" t="t" l="l"/>
              <a:pathLst>
                <a:path h="2940050" w="2928620">
                  <a:moveTo>
                    <a:pt x="2928620" y="2940050"/>
                  </a:moveTo>
                  <a:lnTo>
                    <a:pt x="0" y="2940050"/>
                  </a:lnTo>
                  <a:lnTo>
                    <a:pt x="0" y="0"/>
                  </a:lnTo>
                  <a:lnTo>
                    <a:pt x="2928620" y="0"/>
                  </a:lnTo>
                  <a:lnTo>
                    <a:pt x="2928620" y="2940050"/>
                  </a:lnTo>
                  <a:lnTo>
                    <a:pt x="2928620" y="2940050"/>
                  </a:lnTo>
                  <a:close/>
                </a:path>
              </a:pathLst>
            </a:custGeom>
            <a:blipFill>
              <a:blip r:embed="rId10"/>
              <a:stretch>
                <a:fillRect l="-25292" t="0" r="-25292" b="0"/>
              </a:stretch>
            </a:blipFill>
          </p:spPr>
        </p:sp>
        <p:sp>
          <p:nvSpPr>
            <p:cNvPr name="Freeform 14" id="14"/>
            <p:cNvSpPr/>
            <p:nvPr/>
          </p:nvSpPr>
          <p:spPr>
            <a:xfrm flipH="false" flipV="false" rot="0">
              <a:off x="181610" y="180340"/>
              <a:ext cx="2928620" cy="2940050"/>
            </a:xfrm>
            <a:custGeom>
              <a:avLst/>
              <a:gdLst/>
              <a:ahLst/>
              <a:cxnLst/>
              <a:rect r="r" b="b" t="t" l="l"/>
              <a:pathLst>
                <a:path h="2940050" w="2928620">
                  <a:moveTo>
                    <a:pt x="2928620" y="2940050"/>
                  </a:moveTo>
                  <a:lnTo>
                    <a:pt x="0" y="2940050"/>
                  </a:lnTo>
                  <a:lnTo>
                    <a:pt x="0" y="0"/>
                  </a:lnTo>
                  <a:lnTo>
                    <a:pt x="2928620" y="0"/>
                  </a:lnTo>
                  <a:lnTo>
                    <a:pt x="2928620" y="2940050"/>
                  </a:lnTo>
                  <a:lnTo>
                    <a:pt x="2928620" y="2940050"/>
                  </a:lnTo>
                  <a:close/>
                </a:path>
              </a:pathLst>
            </a:custGeom>
            <a:blipFill>
              <a:blip r:embed="rId11"/>
              <a:stretch>
                <a:fillRect l="-11993" t="0" r="-45762" b="0"/>
              </a:stretch>
            </a:blipFill>
          </p:spPr>
        </p:sp>
        <p:sp>
          <p:nvSpPr>
            <p:cNvPr name="Freeform 15" id="15"/>
            <p:cNvSpPr/>
            <p:nvPr/>
          </p:nvSpPr>
          <p:spPr>
            <a:xfrm flipH="false" flipV="false" rot="0">
              <a:off x="54610" y="439420"/>
              <a:ext cx="3173730" cy="5429250"/>
            </a:xfrm>
            <a:custGeom>
              <a:avLst/>
              <a:gdLst/>
              <a:ahLst/>
              <a:cxnLst/>
              <a:rect r="r" b="b" t="t" l="l"/>
              <a:pathLst>
                <a:path h="5429250" w="3173730">
                  <a:moveTo>
                    <a:pt x="3117850" y="751840"/>
                  </a:moveTo>
                  <a:lnTo>
                    <a:pt x="3117850" y="716280"/>
                  </a:lnTo>
                  <a:lnTo>
                    <a:pt x="3129280" y="716280"/>
                  </a:lnTo>
                  <a:lnTo>
                    <a:pt x="3129280" y="740410"/>
                  </a:lnTo>
                  <a:lnTo>
                    <a:pt x="3140710" y="740410"/>
                  </a:lnTo>
                  <a:lnTo>
                    <a:pt x="3140710" y="717550"/>
                  </a:lnTo>
                  <a:lnTo>
                    <a:pt x="3152140" y="717550"/>
                  </a:lnTo>
                  <a:lnTo>
                    <a:pt x="3152140" y="740410"/>
                  </a:lnTo>
                  <a:lnTo>
                    <a:pt x="3173730" y="740410"/>
                  </a:lnTo>
                  <a:lnTo>
                    <a:pt x="3173730" y="751840"/>
                  </a:lnTo>
                  <a:lnTo>
                    <a:pt x="3117850" y="751840"/>
                  </a:lnTo>
                  <a:close/>
                  <a:moveTo>
                    <a:pt x="3117850" y="702310"/>
                  </a:moveTo>
                  <a:lnTo>
                    <a:pt x="3117850" y="690880"/>
                  </a:lnTo>
                  <a:lnTo>
                    <a:pt x="3171190" y="690880"/>
                  </a:lnTo>
                  <a:lnTo>
                    <a:pt x="3171190" y="702310"/>
                  </a:lnTo>
                  <a:lnTo>
                    <a:pt x="3117850" y="702310"/>
                  </a:lnTo>
                  <a:close/>
                  <a:moveTo>
                    <a:pt x="3117850" y="674370"/>
                  </a:moveTo>
                  <a:lnTo>
                    <a:pt x="3117850" y="662940"/>
                  </a:lnTo>
                  <a:lnTo>
                    <a:pt x="3161030" y="662940"/>
                  </a:lnTo>
                  <a:lnTo>
                    <a:pt x="3161030" y="640080"/>
                  </a:lnTo>
                  <a:lnTo>
                    <a:pt x="3172460" y="640080"/>
                  </a:lnTo>
                  <a:lnTo>
                    <a:pt x="3172460" y="674370"/>
                  </a:lnTo>
                  <a:lnTo>
                    <a:pt x="3117850" y="674370"/>
                  </a:lnTo>
                  <a:close/>
                  <a:moveTo>
                    <a:pt x="3117850" y="628650"/>
                  </a:moveTo>
                  <a:lnTo>
                    <a:pt x="3117850" y="610870"/>
                  </a:lnTo>
                  <a:lnTo>
                    <a:pt x="3153410" y="598170"/>
                  </a:lnTo>
                  <a:lnTo>
                    <a:pt x="3153410" y="598170"/>
                  </a:lnTo>
                  <a:lnTo>
                    <a:pt x="3117850" y="585470"/>
                  </a:lnTo>
                  <a:lnTo>
                    <a:pt x="3117850" y="567690"/>
                  </a:lnTo>
                  <a:lnTo>
                    <a:pt x="3171190" y="567690"/>
                  </a:lnTo>
                  <a:lnTo>
                    <a:pt x="3171190" y="579120"/>
                  </a:lnTo>
                  <a:lnTo>
                    <a:pt x="3129280" y="579120"/>
                  </a:lnTo>
                  <a:lnTo>
                    <a:pt x="3129280" y="579120"/>
                  </a:lnTo>
                  <a:lnTo>
                    <a:pt x="3171190" y="593090"/>
                  </a:lnTo>
                  <a:lnTo>
                    <a:pt x="3171190" y="601980"/>
                  </a:lnTo>
                  <a:lnTo>
                    <a:pt x="3129280" y="615950"/>
                  </a:lnTo>
                  <a:lnTo>
                    <a:pt x="3129280" y="615950"/>
                  </a:lnTo>
                  <a:lnTo>
                    <a:pt x="3171190" y="615950"/>
                  </a:lnTo>
                  <a:lnTo>
                    <a:pt x="3171190" y="627380"/>
                  </a:lnTo>
                  <a:lnTo>
                    <a:pt x="3117850" y="628650"/>
                  </a:lnTo>
                  <a:lnTo>
                    <a:pt x="3117850" y="628650"/>
                  </a:lnTo>
                  <a:close/>
                  <a:moveTo>
                    <a:pt x="3117850" y="523240"/>
                  </a:moveTo>
                  <a:lnTo>
                    <a:pt x="3117850" y="506730"/>
                  </a:lnTo>
                  <a:lnTo>
                    <a:pt x="3155950" y="483870"/>
                  </a:lnTo>
                  <a:lnTo>
                    <a:pt x="3155950" y="483870"/>
                  </a:lnTo>
                  <a:lnTo>
                    <a:pt x="3117850" y="483870"/>
                  </a:lnTo>
                  <a:lnTo>
                    <a:pt x="3117850" y="472440"/>
                  </a:lnTo>
                  <a:lnTo>
                    <a:pt x="3171190" y="472440"/>
                  </a:lnTo>
                  <a:lnTo>
                    <a:pt x="3171190" y="487680"/>
                  </a:lnTo>
                  <a:lnTo>
                    <a:pt x="3133090" y="511810"/>
                  </a:lnTo>
                  <a:lnTo>
                    <a:pt x="3133090" y="511810"/>
                  </a:lnTo>
                  <a:lnTo>
                    <a:pt x="3171190" y="511810"/>
                  </a:lnTo>
                  <a:lnTo>
                    <a:pt x="3171190" y="523240"/>
                  </a:lnTo>
                  <a:lnTo>
                    <a:pt x="3117850" y="523240"/>
                  </a:lnTo>
                  <a:close/>
                  <a:moveTo>
                    <a:pt x="3117850" y="454660"/>
                  </a:moveTo>
                  <a:lnTo>
                    <a:pt x="3117850" y="417830"/>
                  </a:lnTo>
                  <a:lnTo>
                    <a:pt x="3129280" y="417830"/>
                  </a:lnTo>
                  <a:lnTo>
                    <a:pt x="3129280" y="443230"/>
                  </a:lnTo>
                  <a:lnTo>
                    <a:pt x="3139440" y="443230"/>
                  </a:lnTo>
                  <a:lnTo>
                    <a:pt x="3139440" y="420370"/>
                  </a:lnTo>
                  <a:lnTo>
                    <a:pt x="3150870" y="420370"/>
                  </a:lnTo>
                  <a:lnTo>
                    <a:pt x="3150870" y="443230"/>
                  </a:lnTo>
                  <a:lnTo>
                    <a:pt x="3162300" y="443230"/>
                  </a:lnTo>
                  <a:lnTo>
                    <a:pt x="3162300" y="416560"/>
                  </a:lnTo>
                  <a:lnTo>
                    <a:pt x="3173730" y="416560"/>
                  </a:lnTo>
                  <a:lnTo>
                    <a:pt x="3173730" y="454660"/>
                  </a:lnTo>
                  <a:lnTo>
                    <a:pt x="3117850" y="454660"/>
                  </a:lnTo>
                  <a:close/>
                  <a:moveTo>
                    <a:pt x="3167380" y="353060"/>
                  </a:moveTo>
                  <a:cubicBezTo>
                    <a:pt x="3168650" y="356870"/>
                    <a:pt x="3169920" y="360680"/>
                    <a:pt x="3171190" y="364490"/>
                  </a:cubicBezTo>
                  <a:cubicBezTo>
                    <a:pt x="3172460" y="368300"/>
                    <a:pt x="3172460" y="372110"/>
                    <a:pt x="3172460" y="375920"/>
                  </a:cubicBezTo>
                  <a:cubicBezTo>
                    <a:pt x="3172460" y="379730"/>
                    <a:pt x="3171190" y="383540"/>
                    <a:pt x="3169920" y="387350"/>
                  </a:cubicBezTo>
                  <a:cubicBezTo>
                    <a:pt x="3168650" y="391160"/>
                    <a:pt x="3166110" y="393700"/>
                    <a:pt x="3164840" y="396240"/>
                  </a:cubicBezTo>
                  <a:cubicBezTo>
                    <a:pt x="3163570" y="398780"/>
                    <a:pt x="3159760" y="401320"/>
                    <a:pt x="3155950" y="402590"/>
                  </a:cubicBezTo>
                  <a:cubicBezTo>
                    <a:pt x="3152140" y="403860"/>
                    <a:pt x="3148330" y="405130"/>
                    <a:pt x="3144520" y="405130"/>
                  </a:cubicBezTo>
                  <a:cubicBezTo>
                    <a:pt x="3140710" y="405130"/>
                    <a:pt x="3136900" y="403860"/>
                    <a:pt x="3133090" y="402590"/>
                  </a:cubicBezTo>
                  <a:cubicBezTo>
                    <a:pt x="3129280" y="401320"/>
                    <a:pt x="3126740" y="398780"/>
                    <a:pt x="3124200" y="396240"/>
                  </a:cubicBezTo>
                  <a:cubicBezTo>
                    <a:pt x="3121660" y="393700"/>
                    <a:pt x="3120390" y="391160"/>
                    <a:pt x="3119121" y="387350"/>
                  </a:cubicBezTo>
                  <a:cubicBezTo>
                    <a:pt x="3117850" y="383540"/>
                    <a:pt x="3116581" y="379730"/>
                    <a:pt x="3116581" y="375920"/>
                  </a:cubicBezTo>
                  <a:cubicBezTo>
                    <a:pt x="3116581" y="372110"/>
                    <a:pt x="3116581" y="367030"/>
                    <a:pt x="3117851" y="364490"/>
                  </a:cubicBezTo>
                  <a:cubicBezTo>
                    <a:pt x="3119121" y="360680"/>
                    <a:pt x="3120391" y="358140"/>
                    <a:pt x="3122931" y="354330"/>
                  </a:cubicBezTo>
                  <a:lnTo>
                    <a:pt x="3131821" y="363220"/>
                  </a:lnTo>
                  <a:cubicBezTo>
                    <a:pt x="3130550" y="364490"/>
                    <a:pt x="3129281" y="367030"/>
                    <a:pt x="3128010" y="368300"/>
                  </a:cubicBezTo>
                  <a:cubicBezTo>
                    <a:pt x="3126740" y="370840"/>
                    <a:pt x="3126740" y="373380"/>
                    <a:pt x="3126740" y="375920"/>
                  </a:cubicBezTo>
                  <a:cubicBezTo>
                    <a:pt x="3126740" y="378460"/>
                    <a:pt x="3126740" y="381000"/>
                    <a:pt x="3128010" y="382270"/>
                  </a:cubicBezTo>
                  <a:cubicBezTo>
                    <a:pt x="3129281" y="384810"/>
                    <a:pt x="3130550" y="386080"/>
                    <a:pt x="3131821" y="387350"/>
                  </a:cubicBezTo>
                  <a:cubicBezTo>
                    <a:pt x="3133091" y="388620"/>
                    <a:pt x="3135631" y="389890"/>
                    <a:pt x="3136900" y="391160"/>
                  </a:cubicBezTo>
                  <a:cubicBezTo>
                    <a:pt x="3138170" y="392430"/>
                    <a:pt x="3140710" y="392430"/>
                    <a:pt x="3143250" y="392430"/>
                  </a:cubicBezTo>
                  <a:cubicBezTo>
                    <a:pt x="3145790" y="392430"/>
                    <a:pt x="3148330" y="392430"/>
                    <a:pt x="3149600" y="391160"/>
                  </a:cubicBezTo>
                  <a:cubicBezTo>
                    <a:pt x="3150871" y="389890"/>
                    <a:pt x="3153410" y="388620"/>
                    <a:pt x="3154680" y="387350"/>
                  </a:cubicBezTo>
                  <a:cubicBezTo>
                    <a:pt x="3155950" y="386080"/>
                    <a:pt x="3157220" y="383540"/>
                    <a:pt x="3158490" y="382270"/>
                  </a:cubicBezTo>
                  <a:cubicBezTo>
                    <a:pt x="3159760" y="379730"/>
                    <a:pt x="3159760" y="378460"/>
                    <a:pt x="3159760" y="375920"/>
                  </a:cubicBezTo>
                  <a:cubicBezTo>
                    <a:pt x="3159760" y="373380"/>
                    <a:pt x="3159760" y="370840"/>
                    <a:pt x="3158490" y="369570"/>
                  </a:cubicBezTo>
                  <a:cubicBezTo>
                    <a:pt x="3157220" y="368300"/>
                    <a:pt x="3157220" y="365760"/>
                    <a:pt x="3157220" y="364490"/>
                  </a:cubicBezTo>
                  <a:lnTo>
                    <a:pt x="3148330" y="364490"/>
                  </a:lnTo>
                  <a:lnTo>
                    <a:pt x="3148330" y="374650"/>
                  </a:lnTo>
                  <a:lnTo>
                    <a:pt x="3136900" y="374650"/>
                  </a:lnTo>
                  <a:lnTo>
                    <a:pt x="3136900" y="353060"/>
                  </a:lnTo>
                  <a:cubicBezTo>
                    <a:pt x="3136900" y="353060"/>
                    <a:pt x="3167380" y="353060"/>
                    <a:pt x="3167380" y="353060"/>
                  </a:cubicBezTo>
                  <a:close/>
                  <a:moveTo>
                    <a:pt x="3117850" y="325120"/>
                  </a:moveTo>
                  <a:lnTo>
                    <a:pt x="3117850" y="314960"/>
                  </a:lnTo>
                  <a:lnTo>
                    <a:pt x="3171190" y="292100"/>
                  </a:lnTo>
                  <a:lnTo>
                    <a:pt x="3171190" y="306070"/>
                  </a:lnTo>
                  <a:lnTo>
                    <a:pt x="3159760" y="311150"/>
                  </a:lnTo>
                  <a:lnTo>
                    <a:pt x="3159760" y="331470"/>
                  </a:lnTo>
                  <a:lnTo>
                    <a:pt x="3171190" y="335280"/>
                  </a:lnTo>
                  <a:lnTo>
                    <a:pt x="3171190" y="347980"/>
                  </a:lnTo>
                  <a:lnTo>
                    <a:pt x="3117850" y="325120"/>
                  </a:lnTo>
                  <a:close/>
                  <a:moveTo>
                    <a:pt x="3133090" y="320040"/>
                  </a:moveTo>
                  <a:lnTo>
                    <a:pt x="3149600" y="326390"/>
                  </a:lnTo>
                  <a:lnTo>
                    <a:pt x="3149600" y="313690"/>
                  </a:lnTo>
                  <a:lnTo>
                    <a:pt x="3133090" y="320040"/>
                  </a:lnTo>
                  <a:close/>
                  <a:moveTo>
                    <a:pt x="3128010" y="278130"/>
                  </a:moveTo>
                  <a:lnTo>
                    <a:pt x="3128010" y="293370"/>
                  </a:lnTo>
                  <a:lnTo>
                    <a:pt x="3117850" y="293370"/>
                  </a:lnTo>
                  <a:lnTo>
                    <a:pt x="3117850" y="250190"/>
                  </a:lnTo>
                  <a:lnTo>
                    <a:pt x="3128010" y="250190"/>
                  </a:lnTo>
                  <a:lnTo>
                    <a:pt x="3128010" y="265430"/>
                  </a:lnTo>
                  <a:lnTo>
                    <a:pt x="3171190" y="265430"/>
                  </a:lnTo>
                  <a:lnTo>
                    <a:pt x="3171190" y="276860"/>
                  </a:lnTo>
                  <a:lnTo>
                    <a:pt x="3128010" y="278130"/>
                  </a:lnTo>
                  <a:lnTo>
                    <a:pt x="3128010" y="278130"/>
                  </a:lnTo>
                  <a:close/>
                  <a:moveTo>
                    <a:pt x="3117850" y="240030"/>
                  </a:moveTo>
                  <a:lnTo>
                    <a:pt x="3117850" y="228600"/>
                  </a:lnTo>
                  <a:lnTo>
                    <a:pt x="3171190" y="228600"/>
                  </a:lnTo>
                  <a:lnTo>
                    <a:pt x="3171190" y="240030"/>
                  </a:lnTo>
                  <a:lnTo>
                    <a:pt x="3117850" y="240030"/>
                  </a:lnTo>
                  <a:close/>
                  <a:moveTo>
                    <a:pt x="3117850" y="217170"/>
                  </a:moveTo>
                  <a:lnTo>
                    <a:pt x="3117850" y="203200"/>
                  </a:lnTo>
                  <a:lnTo>
                    <a:pt x="3153410" y="190500"/>
                  </a:lnTo>
                  <a:lnTo>
                    <a:pt x="3153410" y="190500"/>
                  </a:lnTo>
                  <a:lnTo>
                    <a:pt x="3117850" y="176530"/>
                  </a:lnTo>
                  <a:lnTo>
                    <a:pt x="3117850" y="163830"/>
                  </a:lnTo>
                  <a:lnTo>
                    <a:pt x="3171190" y="186690"/>
                  </a:lnTo>
                  <a:lnTo>
                    <a:pt x="3171190" y="195580"/>
                  </a:lnTo>
                  <a:lnTo>
                    <a:pt x="3117850" y="217170"/>
                  </a:lnTo>
                  <a:close/>
                  <a:moveTo>
                    <a:pt x="3117850" y="152400"/>
                  </a:moveTo>
                  <a:lnTo>
                    <a:pt x="3117850" y="115570"/>
                  </a:lnTo>
                  <a:lnTo>
                    <a:pt x="3129280" y="115570"/>
                  </a:lnTo>
                  <a:lnTo>
                    <a:pt x="3129280" y="140970"/>
                  </a:lnTo>
                  <a:lnTo>
                    <a:pt x="3139440" y="140970"/>
                  </a:lnTo>
                  <a:lnTo>
                    <a:pt x="3139440" y="118110"/>
                  </a:lnTo>
                  <a:lnTo>
                    <a:pt x="3150870" y="118110"/>
                  </a:lnTo>
                  <a:lnTo>
                    <a:pt x="3150870" y="140970"/>
                  </a:lnTo>
                  <a:lnTo>
                    <a:pt x="3162300" y="140970"/>
                  </a:lnTo>
                  <a:lnTo>
                    <a:pt x="3162300" y="114300"/>
                  </a:lnTo>
                  <a:lnTo>
                    <a:pt x="3173730" y="114300"/>
                  </a:lnTo>
                  <a:lnTo>
                    <a:pt x="3173730" y="152400"/>
                  </a:lnTo>
                  <a:lnTo>
                    <a:pt x="3117850" y="152400"/>
                  </a:lnTo>
                  <a:close/>
                  <a:moveTo>
                    <a:pt x="3117850" y="3089910"/>
                  </a:moveTo>
                  <a:lnTo>
                    <a:pt x="3117850" y="3053080"/>
                  </a:lnTo>
                  <a:lnTo>
                    <a:pt x="3129280" y="3053080"/>
                  </a:lnTo>
                  <a:lnTo>
                    <a:pt x="3129280" y="3077210"/>
                  </a:lnTo>
                  <a:lnTo>
                    <a:pt x="3140710" y="3077210"/>
                  </a:lnTo>
                  <a:lnTo>
                    <a:pt x="3140710" y="3054350"/>
                  </a:lnTo>
                  <a:lnTo>
                    <a:pt x="3152140" y="3054350"/>
                  </a:lnTo>
                  <a:lnTo>
                    <a:pt x="3152140" y="3077210"/>
                  </a:lnTo>
                  <a:lnTo>
                    <a:pt x="3173730" y="3077210"/>
                  </a:lnTo>
                  <a:lnTo>
                    <a:pt x="3173730" y="3088640"/>
                  </a:lnTo>
                  <a:lnTo>
                    <a:pt x="3117850" y="3088640"/>
                  </a:lnTo>
                  <a:lnTo>
                    <a:pt x="3117850" y="3089910"/>
                  </a:lnTo>
                  <a:close/>
                  <a:moveTo>
                    <a:pt x="3117850" y="3040380"/>
                  </a:moveTo>
                  <a:lnTo>
                    <a:pt x="3117850" y="3028950"/>
                  </a:lnTo>
                  <a:lnTo>
                    <a:pt x="3171190" y="3028950"/>
                  </a:lnTo>
                  <a:lnTo>
                    <a:pt x="3171190" y="3040380"/>
                  </a:lnTo>
                  <a:lnTo>
                    <a:pt x="3117850" y="3040380"/>
                  </a:lnTo>
                  <a:close/>
                  <a:moveTo>
                    <a:pt x="3117850" y="3012440"/>
                  </a:moveTo>
                  <a:lnTo>
                    <a:pt x="3117850" y="3001010"/>
                  </a:lnTo>
                  <a:lnTo>
                    <a:pt x="3161030" y="3001010"/>
                  </a:lnTo>
                  <a:lnTo>
                    <a:pt x="3161030" y="2979420"/>
                  </a:lnTo>
                  <a:lnTo>
                    <a:pt x="3172460" y="2979420"/>
                  </a:lnTo>
                  <a:lnTo>
                    <a:pt x="3172460" y="3013710"/>
                  </a:lnTo>
                  <a:lnTo>
                    <a:pt x="3117850" y="3013710"/>
                  </a:lnTo>
                  <a:lnTo>
                    <a:pt x="3117850" y="3012440"/>
                  </a:lnTo>
                  <a:close/>
                  <a:moveTo>
                    <a:pt x="3117850" y="2966720"/>
                  </a:moveTo>
                  <a:lnTo>
                    <a:pt x="3117850" y="2948940"/>
                  </a:lnTo>
                  <a:lnTo>
                    <a:pt x="3153410" y="2936240"/>
                  </a:lnTo>
                  <a:lnTo>
                    <a:pt x="3153410" y="2936240"/>
                  </a:lnTo>
                  <a:lnTo>
                    <a:pt x="3117850" y="2923540"/>
                  </a:lnTo>
                  <a:lnTo>
                    <a:pt x="3117850" y="2905760"/>
                  </a:lnTo>
                  <a:lnTo>
                    <a:pt x="3171190" y="2905760"/>
                  </a:lnTo>
                  <a:lnTo>
                    <a:pt x="3171190" y="2917190"/>
                  </a:lnTo>
                  <a:lnTo>
                    <a:pt x="3129280" y="2917190"/>
                  </a:lnTo>
                  <a:lnTo>
                    <a:pt x="3129280" y="2917190"/>
                  </a:lnTo>
                  <a:lnTo>
                    <a:pt x="3171190" y="2931160"/>
                  </a:lnTo>
                  <a:lnTo>
                    <a:pt x="3171190" y="2940050"/>
                  </a:lnTo>
                  <a:lnTo>
                    <a:pt x="3129280" y="2954021"/>
                  </a:lnTo>
                  <a:lnTo>
                    <a:pt x="3129280" y="2954021"/>
                  </a:lnTo>
                  <a:lnTo>
                    <a:pt x="3171190" y="2954021"/>
                  </a:lnTo>
                  <a:lnTo>
                    <a:pt x="3171190" y="2965450"/>
                  </a:lnTo>
                  <a:lnTo>
                    <a:pt x="3117850" y="2966720"/>
                  </a:lnTo>
                  <a:lnTo>
                    <a:pt x="3117850" y="2966720"/>
                  </a:lnTo>
                  <a:close/>
                  <a:moveTo>
                    <a:pt x="3117850" y="2861310"/>
                  </a:moveTo>
                  <a:lnTo>
                    <a:pt x="3117850" y="2844800"/>
                  </a:lnTo>
                  <a:lnTo>
                    <a:pt x="3155950" y="2821940"/>
                  </a:lnTo>
                  <a:lnTo>
                    <a:pt x="3155950" y="2821940"/>
                  </a:lnTo>
                  <a:lnTo>
                    <a:pt x="3117850" y="2821940"/>
                  </a:lnTo>
                  <a:lnTo>
                    <a:pt x="3117850" y="2810510"/>
                  </a:lnTo>
                  <a:lnTo>
                    <a:pt x="3171190" y="2810510"/>
                  </a:lnTo>
                  <a:lnTo>
                    <a:pt x="3171190" y="2825750"/>
                  </a:lnTo>
                  <a:lnTo>
                    <a:pt x="3133090" y="2849880"/>
                  </a:lnTo>
                  <a:lnTo>
                    <a:pt x="3133090" y="2849880"/>
                  </a:lnTo>
                  <a:lnTo>
                    <a:pt x="3171190" y="2849880"/>
                  </a:lnTo>
                  <a:lnTo>
                    <a:pt x="3171190" y="2861310"/>
                  </a:lnTo>
                  <a:lnTo>
                    <a:pt x="3117850" y="2861310"/>
                  </a:lnTo>
                  <a:lnTo>
                    <a:pt x="3117850" y="2861310"/>
                  </a:lnTo>
                  <a:close/>
                  <a:moveTo>
                    <a:pt x="3117850" y="2792730"/>
                  </a:moveTo>
                  <a:lnTo>
                    <a:pt x="3117850" y="2755900"/>
                  </a:lnTo>
                  <a:lnTo>
                    <a:pt x="3129280" y="2755900"/>
                  </a:lnTo>
                  <a:lnTo>
                    <a:pt x="3129280" y="2781300"/>
                  </a:lnTo>
                  <a:lnTo>
                    <a:pt x="3139440" y="2781300"/>
                  </a:lnTo>
                  <a:lnTo>
                    <a:pt x="3139440" y="2758440"/>
                  </a:lnTo>
                  <a:lnTo>
                    <a:pt x="3150870" y="2758440"/>
                  </a:lnTo>
                  <a:lnTo>
                    <a:pt x="3150870" y="2781300"/>
                  </a:lnTo>
                  <a:lnTo>
                    <a:pt x="3162300" y="2781300"/>
                  </a:lnTo>
                  <a:lnTo>
                    <a:pt x="3162300" y="2754630"/>
                  </a:lnTo>
                  <a:lnTo>
                    <a:pt x="3173730" y="2754630"/>
                  </a:lnTo>
                  <a:lnTo>
                    <a:pt x="3173730" y="2792730"/>
                  </a:lnTo>
                  <a:lnTo>
                    <a:pt x="3117850" y="2792730"/>
                  </a:lnTo>
                  <a:close/>
                  <a:moveTo>
                    <a:pt x="3167380" y="2691130"/>
                  </a:moveTo>
                  <a:cubicBezTo>
                    <a:pt x="3168650" y="2694940"/>
                    <a:pt x="3169920" y="2698750"/>
                    <a:pt x="3171190" y="2702560"/>
                  </a:cubicBezTo>
                  <a:cubicBezTo>
                    <a:pt x="3172460" y="2706370"/>
                    <a:pt x="3172460" y="2710180"/>
                    <a:pt x="3172460" y="2713990"/>
                  </a:cubicBezTo>
                  <a:cubicBezTo>
                    <a:pt x="3172460" y="2717800"/>
                    <a:pt x="3171190" y="2721610"/>
                    <a:pt x="3169920" y="2725420"/>
                  </a:cubicBezTo>
                  <a:cubicBezTo>
                    <a:pt x="3168650" y="2729230"/>
                    <a:pt x="3166110" y="2731770"/>
                    <a:pt x="3164840" y="2734310"/>
                  </a:cubicBezTo>
                  <a:cubicBezTo>
                    <a:pt x="3163570" y="2736850"/>
                    <a:pt x="3159760" y="2739390"/>
                    <a:pt x="3155950" y="2740660"/>
                  </a:cubicBezTo>
                  <a:cubicBezTo>
                    <a:pt x="3152140" y="2741930"/>
                    <a:pt x="3148330" y="2743200"/>
                    <a:pt x="3144520" y="2743200"/>
                  </a:cubicBezTo>
                  <a:cubicBezTo>
                    <a:pt x="3140710" y="2743200"/>
                    <a:pt x="3136900" y="2741930"/>
                    <a:pt x="3133090" y="2740660"/>
                  </a:cubicBezTo>
                  <a:cubicBezTo>
                    <a:pt x="3129280" y="2739390"/>
                    <a:pt x="3126740" y="2736850"/>
                    <a:pt x="3124200" y="2734310"/>
                  </a:cubicBezTo>
                  <a:cubicBezTo>
                    <a:pt x="3121660" y="2731770"/>
                    <a:pt x="3120390" y="2729230"/>
                    <a:pt x="3119121" y="2725420"/>
                  </a:cubicBezTo>
                  <a:cubicBezTo>
                    <a:pt x="3117850" y="2721610"/>
                    <a:pt x="3116581" y="2717800"/>
                    <a:pt x="3116581" y="2713990"/>
                  </a:cubicBezTo>
                  <a:cubicBezTo>
                    <a:pt x="3116581" y="2710180"/>
                    <a:pt x="3116581" y="2705100"/>
                    <a:pt x="3117851" y="2702560"/>
                  </a:cubicBezTo>
                  <a:cubicBezTo>
                    <a:pt x="3119121" y="2698750"/>
                    <a:pt x="3120391" y="2696210"/>
                    <a:pt x="3122931" y="2692400"/>
                  </a:cubicBezTo>
                  <a:lnTo>
                    <a:pt x="3131821" y="2701290"/>
                  </a:lnTo>
                  <a:cubicBezTo>
                    <a:pt x="3130550" y="2702560"/>
                    <a:pt x="3129281" y="2705100"/>
                    <a:pt x="3128010" y="2706370"/>
                  </a:cubicBezTo>
                  <a:cubicBezTo>
                    <a:pt x="3126740" y="2708910"/>
                    <a:pt x="3126740" y="2711450"/>
                    <a:pt x="3126740" y="2713990"/>
                  </a:cubicBezTo>
                  <a:cubicBezTo>
                    <a:pt x="3126740" y="2716530"/>
                    <a:pt x="3126740" y="2719070"/>
                    <a:pt x="3128010" y="2720340"/>
                  </a:cubicBezTo>
                  <a:cubicBezTo>
                    <a:pt x="3129281" y="2722880"/>
                    <a:pt x="3130550" y="2724150"/>
                    <a:pt x="3131821" y="2725420"/>
                  </a:cubicBezTo>
                  <a:cubicBezTo>
                    <a:pt x="3133091" y="2726690"/>
                    <a:pt x="3135631" y="2727960"/>
                    <a:pt x="3136900" y="2729230"/>
                  </a:cubicBezTo>
                  <a:cubicBezTo>
                    <a:pt x="3138170" y="2730500"/>
                    <a:pt x="3140710" y="2730500"/>
                    <a:pt x="3143250" y="2730500"/>
                  </a:cubicBezTo>
                  <a:cubicBezTo>
                    <a:pt x="3145790" y="2730500"/>
                    <a:pt x="3148330" y="2730500"/>
                    <a:pt x="3149600" y="2729230"/>
                  </a:cubicBezTo>
                  <a:cubicBezTo>
                    <a:pt x="3150871" y="2727960"/>
                    <a:pt x="3153410" y="2726690"/>
                    <a:pt x="3154680" y="2725420"/>
                  </a:cubicBezTo>
                  <a:cubicBezTo>
                    <a:pt x="3155950" y="2724150"/>
                    <a:pt x="3157220" y="2721610"/>
                    <a:pt x="3158490" y="2720340"/>
                  </a:cubicBezTo>
                  <a:cubicBezTo>
                    <a:pt x="3159760" y="2717800"/>
                    <a:pt x="3159760" y="2716530"/>
                    <a:pt x="3159760" y="2713990"/>
                  </a:cubicBezTo>
                  <a:cubicBezTo>
                    <a:pt x="3159760" y="2711450"/>
                    <a:pt x="3159760" y="2708910"/>
                    <a:pt x="3158490" y="2707640"/>
                  </a:cubicBezTo>
                  <a:cubicBezTo>
                    <a:pt x="3157220" y="2706370"/>
                    <a:pt x="3157220" y="2703830"/>
                    <a:pt x="3157220" y="2702560"/>
                  </a:cubicBezTo>
                  <a:lnTo>
                    <a:pt x="3148330" y="2702560"/>
                  </a:lnTo>
                  <a:lnTo>
                    <a:pt x="3148330" y="2712720"/>
                  </a:lnTo>
                  <a:lnTo>
                    <a:pt x="3136900" y="2712720"/>
                  </a:lnTo>
                  <a:lnTo>
                    <a:pt x="3136900" y="2691130"/>
                  </a:lnTo>
                  <a:lnTo>
                    <a:pt x="3167380" y="2691130"/>
                  </a:lnTo>
                  <a:close/>
                  <a:moveTo>
                    <a:pt x="3117850" y="2663190"/>
                  </a:moveTo>
                  <a:lnTo>
                    <a:pt x="3117850" y="2653030"/>
                  </a:lnTo>
                  <a:lnTo>
                    <a:pt x="3171190" y="2630170"/>
                  </a:lnTo>
                  <a:lnTo>
                    <a:pt x="3171190" y="2644140"/>
                  </a:lnTo>
                  <a:lnTo>
                    <a:pt x="3159760" y="2649220"/>
                  </a:lnTo>
                  <a:lnTo>
                    <a:pt x="3159760" y="2669540"/>
                  </a:lnTo>
                  <a:lnTo>
                    <a:pt x="3171190" y="2674620"/>
                  </a:lnTo>
                  <a:lnTo>
                    <a:pt x="3171190" y="2687320"/>
                  </a:lnTo>
                  <a:lnTo>
                    <a:pt x="3117850" y="2663190"/>
                  </a:lnTo>
                  <a:close/>
                  <a:moveTo>
                    <a:pt x="3133090" y="2658110"/>
                  </a:moveTo>
                  <a:lnTo>
                    <a:pt x="3149600" y="2664460"/>
                  </a:lnTo>
                  <a:lnTo>
                    <a:pt x="3149600" y="2651760"/>
                  </a:lnTo>
                  <a:lnTo>
                    <a:pt x="3133090" y="2658110"/>
                  </a:lnTo>
                  <a:close/>
                  <a:moveTo>
                    <a:pt x="3128010" y="2616200"/>
                  </a:moveTo>
                  <a:lnTo>
                    <a:pt x="3128010" y="2631440"/>
                  </a:lnTo>
                  <a:lnTo>
                    <a:pt x="3117850" y="2631440"/>
                  </a:lnTo>
                  <a:lnTo>
                    <a:pt x="3117850" y="2588260"/>
                  </a:lnTo>
                  <a:lnTo>
                    <a:pt x="3128010" y="2588260"/>
                  </a:lnTo>
                  <a:lnTo>
                    <a:pt x="3128010" y="2603500"/>
                  </a:lnTo>
                  <a:lnTo>
                    <a:pt x="3171190" y="2603500"/>
                  </a:lnTo>
                  <a:lnTo>
                    <a:pt x="3171190" y="2614930"/>
                  </a:lnTo>
                  <a:lnTo>
                    <a:pt x="3128010" y="2614930"/>
                  </a:lnTo>
                  <a:lnTo>
                    <a:pt x="3128010" y="2616200"/>
                  </a:lnTo>
                  <a:close/>
                  <a:moveTo>
                    <a:pt x="3117850" y="2578100"/>
                  </a:moveTo>
                  <a:lnTo>
                    <a:pt x="3117850" y="2566670"/>
                  </a:lnTo>
                  <a:lnTo>
                    <a:pt x="3171190" y="2566670"/>
                  </a:lnTo>
                  <a:lnTo>
                    <a:pt x="3171190" y="2578100"/>
                  </a:lnTo>
                  <a:lnTo>
                    <a:pt x="3117850" y="2578100"/>
                  </a:lnTo>
                  <a:close/>
                  <a:moveTo>
                    <a:pt x="3117850" y="2555240"/>
                  </a:moveTo>
                  <a:lnTo>
                    <a:pt x="3117850" y="2541270"/>
                  </a:lnTo>
                  <a:lnTo>
                    <a:pt x="3153410" y="2528570"/>
                  </a:lnTo>
                  <a:lnTo>
                    <a:pt x="3153410" y="2528570"/>
                  </a:lnTo>
                  <a:lnTo>
                    <a:pt x="3117850" y="2514600"/>
                  </a:lnTo>
                  <a:lnTo>
                    <a:pt x="3117850" y="2501900"/>
                  </a:lnTo>
                  <a:lnTo>
                    <a:pt x="3171190" y="2524760"/>
                  </a:lnTo>
                  <a:lnTo>
                    <a:pt x="3171190" y="2534920"/>
                  </a:lnTo>
                  <a:lnTo>
                    <a:pt x="3117850" y="2555240"/>
                  </a:lnTo>
                  <a:close/>
                  <a:moveTo>
                    <a:pt x="3117850" y="2490470"/>
                  </a:moveTo>
                  <a:lnTo>
                    <a:pt x="3117850" y="2453640"/>
                  </a:lnTo>
                  <a:lnTo>
                    <a:pt x="3129280" y="2453640"/>
                  </a:lnTo>
                  <a:lnTo>
                    <a:pt x="3129280" y="2479040"/>
                  </a:lnTo>
                  <a:lnTo>
                    <a:pt x="3139440" y="2479040"/>
                  </a:lnTo>
                  <a:lnTo>
                    <a:pt x="3139440" y="2456180"/>
                  </a:lnTo>
                  <a:lnTo>
                    <a:pt x="3150870" y="2456180"/>
                  </a:lnTo>
                  <a:lnTo>
                    <a:pt x="3150870" y="2479040"/>
                  </a:lnTo>
                  <a:lnTo>
                    <a:pt x="3162300" y="2479040"/>
                  </a:lnTo>
                  <a:lnTo>
                    <a:pt x="3162300" y="2452370"/>
                  </a:lnTo>
                  <a:lnTo>
                    <a:pt x="3173730" y="2452370"/>
                  </a:lnTo>
                  <a:lnTo>
                    <a:pt x="3173730" y="2490470"/>
                  </a:lnTo>
                  <a:lnTo>
                    <a:pt x="3117850" y="2490470"/>
                  </a:lnTo>
                  <a:close/>
                  <a:moveTo>
                    <a:pt x="3117850" y="5429250"/>
                  </a:moveTo>
                  <a:lnTo>
                    <a:pt x="3117850" y="5392420"/>
                  </a:lnTo>
                  <a:lnTo>
                    <a:pt x="3129280" y="5392420"/>
                  </a:lnTo>
                  <a:lnTo>
                    <a:pt x="3129280" y="5416550"/>
                  </a:lnTo>
                  <a:lnTo>
                    <a:pt x="3140710" y="5416550"/>
                  </a:lnTo>
                  <a:lnTo>
                    <a:pt x="3140710" y="5393690"/>
                  </a:lnTo>
                  <a:lnTo>
                    <a:pt x="3152140" y="5393690"/>
                  </a:lnTo>
                  <a:lnTo>
                    <a:pt x="3152140" y="5416550"/>
                  </a:lnTo>
                  <a:lnTo>
                    <a:pt x="3173730" y="5416550"/>
                  </a:lnTo>
                  <a:lnTo>
                    <a:pt x="3173730" y="5427980"/>
                  </a:lnTo>
                  <a:lnTo>
                    <a:pt x="3117850" y="5427980"/>
                  </a:lnTo>
                  <a:lnTo>
                    <a:pt x="3117850" y="5429250"/>
                  </a:lnTo>
                  <a:close/>
                  <a:moveTo>
                    <a:pt x="3117850" y="5379720"/>
                  </a:moveTo>
                  <a:lnTo>
                    <a:pt x="3117850" y="5368290"/>
                  </a:lnTo>
                  <a:lnTo>
                    <a:pt x="3171190" y="5368290"/>
                  </a:lnTo>
                  <a:lnTo>
                    <a:pt x="3171190" y="5379720"/>
                  </a:lnTo>
                  <a:lnTo>
                    <a:pt x="3117850" y="5379720"/>
                  </a:lnTo>
                  <a:close/>
                  <a:moveTo>
                    <a:pt x="3117850" y="5351780"/>
                  </a:moveTo>
                  <a:lnTo>
                    <a:pt x="3117850" y="5339080"/>
                  </a:lnTo>
                  <a:lnTo>
                    <a:pt x="3161030" y="5339080"/>
                  </a:lnTo>
                  <a:lnTo>
                    <a:pt x="3161030" y="5317490"/>
                  </a:lnTo>
                  <a:lnTo>
                    <a:pt x="3172460" y="5317490"/>
                  </a:lnTo>
                  <a:lnTo>
                    <a:pt x="3172460" y="5351780"/>
                  </a:lnTo>
                  <a:lnTo>
                    <a:pt x="3117850" y="5351780"/>
                  </a:lnTo>
                  <a:close/>
                  <a:moveTo>
                    <a:pt x="3117850" y="5306060"/>
                  </a:moveTo>
                  <a:lnTo>
                    <a:pt x="3117850" y="5288280"/>
                  </a:lnTo>
                  <a:lnTo>
                    <a:pt x="3153410" y="5275580"/>
                  </a:lnTo>
                  <a:lnTo>
                    <a:pt x="3153410" y="5275580"/>
                  </a:lnTo>
                  <a:lnTo>
                    <a:pt x="3117850" y="5262880"/>
                  </a:lnTo>
                  <a:lnTo>
                    <a:pt x="3117850" y="5245100"/>
                  </a:lnTo>
                  <a:lnTo>
                    <a:pt x="3171190" y="5245100"/>
                  </a:lnTo>
                  <a:lnTo>
                    <a:pt x="3171190" y="5256530"/>
                  </a:lnTo>
                  <a:lnTo>
                    <a:pt x="3129280" y="5256530"/>
                  </a:lnTo>
                  <a:lnTo>
                    <a:pt x="3129280" y="5256530"/>
                  </a:lnTo>
                  <a:lnTo>
                    <a:pt x="3171190" y="5270500"/>
                  </a:lnTo>
                  <a:lnTo>
                    <a:pt x="3171190" y="5279390"/>
                  </a:lnTo>
                  <a:lnTo>
                    <a:pt x="3129280" y="5293360"/>
                  </a:lnTo>
                  <a:lnTo>
                    <a:pt x="3129280" y="5293360"/>
                  </a:lnTo>
                  <a:lnTo>
                    <a:pt x="3171190" y="5293360"/>
                  </a:lnTo>
                  <a:lnTo>
                    <a:pt x="3171190" y="5304790"/>
                  </a:lnTo>
                  <a:lnTo>
                    <a:pt x="3117850" y="5306060"/>
                  </a:lnTo>
                  <a:lnTo>
                    <a:pt x="3117850" y="5306060"/>
                  </a:lnTo>
                  <a:close/>
                  <a:moveTo>
                    <a:pt x="3117850" y="5200650"/>
                  </a:moveTo>
                  <a:lnTo>
                    <a:pt x="3117850" y="5184140"/>
                  </a:lnTo>
                  <a:lnTo>
                    <a:pt x="3155950" y="5161280"/>
                  </a:lnTo>
                  <a:lnTo>
                    <a:pt x="3155950" y="5161280"/>
                  </a:lnTo>
                  <a:lnTo>
                    <a:pt x="3117850" y="5161280"/>
                  </a:lnTo>
                  <a:lnTo>
                    <a:pt x="3117850" y="5148580"/>
                  </a:lnTo>
                  <a:lnTo>
                    <a:pt x="3171190" y="5148580"/>
                  </a:lnTo>
                  <a:lnTo>
                    <a:pt x="3171190" y="5163821"/>
                  </a:lnTo>
                  <a:lnTo>
                    <a:pt x="3133090" y="5187950"/>
                  </a:lnTo>
                  <a:lnTo>
                    <a:pt x="3133090" y="5187950"/>
                  </a:lnTo>
                  <a:lnTo>
                    <a:pt x="3171190" y="5187950"/>
                  </a:lnTo>
                  <a:lnTo>
                    <a:pt x="3171190" y="5199380"/>
                  </a:lnTo>
                  <a:lnTo>
                    <a:pt x="3117850" y="5199380"/>
                  </a:lnTo>
                  <a:lnTo>
                    <a:pt x="3117850" y="5200650"/>
                  </a:lnTo>
                  <a:close/>
                  <a:moveTo>
                    <a:pt x="3117850" y="5132070"/>
                  </a:moveTo>
                  <a:lnTo>
                    <a:pt x="3117850" y="5095240"/>
                  </a:lnTo>
                  <a:lnTo>
                    <a:pt x="3129280" y="5095240"/>
                  </a:lnTo>
                  <a:lnTo>
                    <a:pt x="3129280" y="5120640"/>
                  </a:lnTo>
                  <a:lnTo>
                    <a:pt x="3139440" y="5120640"/>
                  </a:lnTo>
                  <a:lnTo>
                    <a:pt x="3139440" y="5097780"/>
                  </a:lnTo>
                  <a:lnTo>
                    <a:pt x="3150870" y="5097780"/>
                  </a:lnTo>
                  <a:lnTo>
                    <a:pt x="3150870" y="5120640"/>
                  </a:lnTo>
                  <a:lnTo>
                    <a:pt x="3162300" y="5120640"/>
                  </a:lnTo>
                  <a:lnTo>
                    <a:pt x="3162300" y="5093970"/>
                  </a:lnTo>
                  <a:lnTo>
                    <a:pt x="3173730" y="5093970"/>
                  </a:lnTo>
                  <a:lnTo>
                    <a:pt x="3173730" y="5132070"/>
                  </a:lnTo>
                  <a:lnTo>
                    <a:pt x="3117850" y="5132070"/>
                  </a:lnTo>
                  <a:close/>
                  <a:moveTo>
                    <a:pt x="3167380" y="5030470"/>
                  </a:moveTo>
                  <a:cubicBezTo>
                    <a:pt x="3168650" y="5034280"/>
                    <a:pt x="3169920" y="5038090"/>
                    <a:pt x="3171190" y="5041900"/>
                  </a:cubicBezTo>
                  <a:cubicBezTo>
                    <a:pt x="3172460" y="5045710"/>
                    <a:pt x="3172460" y="5049520"/>
                    <a:pt x="3172460" y="5053330"/>
                  </a:cubicBezTo>
                  <a:cubicBezTo>
                    <a:pt x="3172460" y="5057140"/>
                    <a:pt x="3171190" y="5060950"/>
                    <a:pt x="3169920" y="5064760"/>
                  </a:cubicBezTo>
                  <a:cubicBezTo>
                    <a:pt x="3168650" y="5068570"/>
                    <a:pt x="3166110" y="5071110"/>
                    <a:pt x="3164840" y="5073650"/>
                  </a:cubicBezTo>
                  <a:cubicBezTo>
                    <a:pt x="3162300" y="5076190"/>
                    <a:pt x="3159760" y="5078730"/>
                    <a:pt x="3155950" y="5080000"/>
                  </a:cubicBezTo>
                  <a:cubicBezTo>
                    <a:pt x="3152140" y="5081270"/>
                    <a:pt x="3148330" y="5082540"/>
                    <a:pt x="3144520" y="5082540"/>
                  </a:cubicBezTo>
                  <a:cubicBezTo>
                    <a:pt x="3140710" y="5082540"/>
                    <a:pt x="3136900" y="5081270"/>
                    <a:pt x="3133090" y="5080000"/>
                  </a:cubicBezTo>
                  <a:cubicBezTo>
                    <a:pt x="3129280" y="5078730"/>
                    <a:pt x="3126740" y="5076190"/>
                    <a:pt x="3124200" y="5073650"/>
                  </a:cubicBezTo>
                  <a:cubicBezTo>
                    <a:pt x="3121660" y="5071110"/>
                    <a:pt x="3120390" y="5068570"/>
                    <a:pt x="3119121" y="5064760"/>
                  </a:cubicBezTo>
                  <a:cubicBezTo>
                    <a:pt x="3117850" y="5060950"/>
                    <a:pt x="3116581" y="5057140"/>
                    <a:pt x="3116581" y="5053330"/>
                  </a:cubicBezTo>
                  <a:cubicBezTo>
                    <a:pt x="3116581" y="5049520"/>
                    <a:pt x="3116581" y="5044440"/>
                    <a:pt x="3117851" y="5041900"/>
                  </a:cubicBezTo>
                  <a:cubicBezTo>
                    <a:pt x="3119121" y="5038090"/>
                    <a:pt x="3120391" y="5035550"/>
                    <a:pt x="3122931" y="5031740"/>
                  </a:cubicBezTo>
                  <a:lnTo>
                    <a:pt x="3131821" y="5040630"/>
                  </a:lnTo>
                  <a:cubicBezTo>
                    <a:pt x="3130550" y="5041900"/>
                    <a:pt x="3129281" y="5044440"/>
                    <a:pt x="3128010" y="5045710"/>
                  </a:cubicBezTo>
                  <a:cubicBezTo>
                    <a:pt x="3126740" y="5048250"/>
                    <a:pt x="3126740" y="5050790"/>
                    <a:pt x="3126740" y="5053330"/>
                  </a:cubicBezTo>
                  <a:cubicBezTo>
                    <a:pt x="3126740" y="5055871"/>
                    <a:pt x="3126740" y="5058410"/>
                    <a:pt x="3128010" y="5059680"/>
                  </a:cubicBezTo>
                  <a:cubicBezTo>
                    <a:pt x="3129281" y="5062221"/>
                    <a:pt x="3130550" y="5063490"/>
                    <a:pt x="3131821" y="5064760"/>
                  </a:cubicBezTo>
                  <a:cubicBezTo>
                    <a:pt x="3133091" y="5066030"/>
                    <a:pt x="3135631" y="5067300"/>
                    <a:pt x="3136900" y="5068570"/>
                  </a:cubicBezTo>
                  <a:cubicBezTo>
                    <a:pt x="3139440" y="5069840"/>
                    <a:pt x="3140710" y="5069840"/>
                    <a:pt x="3143250" y="5069840"/>
                  </a:cubicBezTo>
                  <a:cubicBezTo>
                    <a:pt x="3145790" y="5069840"/>
                    <a:pt x="3148330" y="5069840"/>
                    <a:pt x="3149600" y="5068570"/>
                  </a:cubicBezTo>
                  <a:cubicBezTo>
                    <a:pt x="3152140" y="5067300"/>
                    <a:pt x="3153410" y="5066030"/>
                    <a:pt x="3154680" y="5064760"/>
                  </a:cubicBezTo>
                  <a:cubicBezTo>
                    <a:pt x="3155950" y="5063491"/>
                    <a:pt x="3157220" y="5060950"/>
                    <a:pt x="3158490" y="5059680"/>
                  </a:cubicBezTo>
                  <a:cubicBezTo>
                    <a:pt x="3159760" y="5057140"/>
                    <a:pt x="3159760" y="5055871"/>
                    <a:pt x="3159760" y="5053330"/>
                  </a:cubicBezTo>
                  <a:cubicBezTo>
                    <a:pt x="3159760" y="5050790"/>
                    <a:pt x="3159760" y="5048250"/>
                    <a:pt x="3158490" y="5046980"/>
                  </a:cubicBezTo>
                  <a:cubicBezTo>
                    <a:pt x="3158490" y="5045710"/>
                    <a:pt x="3157220" y="5043171"/>
                    <a:pt x="3157220" y="5041900"/>
                  </a:cubicBezTo>
                  <a:lnTo>
                    <a:pt x="3148330" y="5041900"/>
                  </a:lnTo>
                  <a:lnTo>
                    <a:pt x="3148330" y="5052060"/>
                  </a:lnTo>
                  <a:lnTo>
                    <a:pt x="3136900" y="5052060"/>
                  </a:lnTo>
                  <a:lnTo>
                    <a:pt x="3136900" y="5030470"/>
                  </a:lnTo>
                  <a:lnTo>
                    <a:pt x="3167380" y="5030470"/>
                  </a:lnTo>
                  <a:close/>
                  <a:moveTo>
                    <a:pt x="3117850" y="5002530"/>
                  </a:moveTo>
                  <a:lnTo>
                    <a:pt x="3117850" y="4992370"/>
                  </a:lnTo>
                  <a:lnTo>
                    <a:pt x="3171190" y="4969510"/>
                  </a:lnTo>
                  <a:lnTo>
                    <a:pt x="3171190" y="4983480"/>
                  </a:lnTo>
                  <a:lnTo>
                    <a:pt x="3159760" y="4988560"/>
                  </a:lnTo>
                  <a:lnTo>
                    <a:pt x="3159760" y="5010150"/>
                  </a:lnTo>
                  <a:lnTo>
                    <a:pt x="3171190" y="5015230"/>
                  </a:lnTo>
                  <a:lnTo>
                    <a:pt x="3171190" y="5027930"/>
                  </a:lnTo>
                  <a:lnTo>
                    <a:pt x="3117850" y="5002530"/>
                  </a:lnTo>
                  <a:close/>
                  <a:moveTo>
                    <a:pt x="3133090" y="4997450"/>
                  </a:moveTo>
                  <a:lnTo>
                    <a:pt x="3149600" y="5003800"/>
                  </a:lnTo>
                  <a:lnTo>
                    <a:pt x="3149600" y="4991100"/>
                  </a:lnTo>
                  <a:lnTo>
                    <a:pt x="3133090" y="4997450"/>
                  </a:lnTo>
                  <a:close/>
                  <a:moveTo>
                    <a:pt x="3128010" y="4955540"/>
                  </a:moveTo>
                  <a:lnTo>
                    <a:pt x="3128010" y="4970780"/>
                  </a:lnTo>
                  <a:lnTo>
                    <a:pt x="3117850" y="4970780"/>
                  </a:lnTo>
                  <a:lnTo>
                    <a:pt x="3117850" y="4927600"/>
                  </a:lnTo>
                  <a:lnTo>
                    <a:pt x="3128010" y="4927600"/>
                  </a:lnTo>
                  <a:lnTo>
                    <a:pt x="3128010" y="4942840"/>
                  </a:lnTo>
                  <a:lnTo>
                    <a:pt x="3171190" y="4942840"/>
                  </a:lnTo>
                  <a:lnTo>
                    <a:pt x="3171190" y="4954270"/>
                  </a:lnTo>
                  <a:lnTo>
                    <a:pt x="3128010" y="4955540"/>
                  </a:lnTo>
                  <a:lnTo>
                    <a:pt x="3128010" y="4955540"/>
                  </a:lnTo>
                  <a:close/>
                  <a:moveTo>
                    <a:pt x="3117850" y="4917440"/>
                  </a:moveTo>
                  <a:lnTo>
                    <a:pt x="3117850" y="4906010"/>
                  </a:lnTo>
                  <a:lnTo>
                    <a:pt x="3171190" y="4906010"/>
                  </a:lnTo>
                  <a:lnTo>
                    <a:pt x="3171190" y="4917440"/>
                  </a:lnTo>
                  <a:lnTo>
                    <a:pt x="3117850" y="4917440"/>
                  </a:lnTo>
                  <a:close/>
                  <a:moveTo>
                    <a:pt x="3117850" y="4894580"/>
                  </a:moveTo>
                  <a:lnTo>
                    <a:pt x="3117850" y="4881880"/>
                  </a:lnTo>
                  <a:lnTo>
                    <a:pt x="3153410" y="4869180"/>
                  </a:lnTo>
                  <a:lnTo>
                    <a:pt x="3153410" y="4869180"/>
                  </a:lnTo>
                  <a:lnTo>
                    <a:pt x="3117850" y="4855210"/>
                  </a:lnTo>
                  <a:lnTo>
                    <a:pt x="3117850" y="4842510"/>
                  </a:lnTo>
                  <a:lnTo>
                    <a:pt x="3171190" y="4865370"/>
                  </a:lnTo>
                  <a:lnTo>
                    <a:pt x="3171190" y="4875530"/>
                  </a:lnTo>
                  <a:lnTo>
                    <a:pt x="3117850" y="4894580"/>
                  </a:lnTo>
                  <a:close/>
                  <a:moveTo>
                    <a:pt x="3117850" y="4829810"/>
                  </a:moveTo>
                  <a:lnTo>
                    <a:pt x="3117850" y="4792980"/>
                  </a:lnTo>
                  <a:lnTo>
                    <a:pt x="3129280" y="4792980"/>
                  </a:lnTo>
                  <a:lnTo>
                    <a:pt x="3129280" y="4818380"/>
                  </a:lnTo>
                  <a:lnTo>
                    <a:pt x="3139440" y="4818380"/>
                  </a:lnTo>
                  <a:lnTo>
                    <a:pt x="3139440" y="4795520"/>
                  </a:lnTo>
                  <a:lnTo>
                    <a:pt x="3150870" y="4795520"/>
                  </a:lnTo>
                  <a:lnTo>
                    <a:pt x="3150870" y="4818380"/>
                  </a:lnTo>
                  <a:lnTo>
                    <a:pt x="3162300" y="4818380"/>
                  </a:lnTo>
                  <a:lnTo>
                    <a:pt x="3162300" y="4791710"/>
                  </a:lnTo>
                  <a:lnTo>
                    <a:pt x="3173730" y="4791710"/>
                  </a:lnTo>
                  <a:lnTo>
                    <a:pt x="3173730" y="4829810"/>
                  </a:lnTo>
                  <a:lnTo>
                    <a:pt x="3117850" y="4829810"/>
                  </a:lnTo>
                  <a:close/>
                  <a:moveTo>
                    <a:pt x="30480" y="146050"/>
                  </a:moveTo>
                  <a:lnTo>
                    <a:pt x="1270" y="83820"/>
                  </a:lnTo>
                  <a:lnTo>
                    <a:pt x="6350" y="82550"/>
                  </a:lnTo>
                  <a:lnTo>
                    <a:pt x="30480" y="134620"/>
                  </a:lnTo>
                  <a:lnTo>
                    <a:pt x="53340" y="82550"/>
                  </a:lnTo>
                  <a:lnTo>
                    <a:pt x="58420" y="83820"/>
                  </a:lnTo>
                  <a:lnTo>
                    <a:pt x="30480" y="146050"/>
                  </a:lnTo>
                  <a:close/>
                  <a:moveTo>
                    <a:pt x="26670" y="0"/>
                  </a:moveTo>
                  <a:lnTo>
                    <a:pt x="31750" y="0"/>
                  </a:lnTo>
                  <a:lnTo>
                    <a:pt x="31750" y="139700"/>
                  </a:lnTo>
                  <a:lnTo>
                    <a:pt x="26670" y="139700"/>
                  </a:lnTo>
                  <a:lnTo>
                    <a:pt x="26670" y="0"/>
                  </a:lnTo>
                  <a:close/>
                  <a:moveTo>
                    <a:pt x="41910" y="246380"/>
                  </a:moveTo>
                  <a:lnTo>
                    <a:pt x="31750" y="234950"/>
                  </a:lnTo>
                  <a:lnTo>
                    <a:pt x="39370" y="228600"/>
                  </a:lnTo>
                  <a:lnTo>
                    <a:pt x="54610" y="246380"/>
                  </a:lnTo>
                  <a:lnTo>
                    <a:pt x="54610" y="256540"/>
                  </a:lnTo>
                  <a:lnTo>
                    <a:pt x="1270" y="256540"/>
                  </a:lnTo>
                  <a:lnTo>
                    <a:pt x="1270" y="246380"/>
                  </a:lnTo>
                  <a:lnTo>
                    <a:pt x="41910" y="246380"/>
                  </a:lnTo>
                  <a:close/>
                  <a:moveTo>
                    <a:pt x="34290" y="292100"/>
                  </a:moveTo>
                  <a:lnTo>
                    <a:pt x="34290" y="295910"/>
                  </a:lnTo>
                  <a:cubicBezTo>
                    <a:pt x="34290" y="297180"/>
                    <a:pt x="34290" y="298450"/>
                    <a:pt x="34290" y="298450"/>
                  </a:cubicBezTo>
                  <a:cubicBezTo>
                    <a:pt x="34290" y="298450"/>
                    <a:pt x="34290" y="300990"/>
                    <a:pt x="35560" y="300990"/>
                  </a:cubicBezTo>
                  <a:cubicBezTo>
                    <a:pt x="35560" y="302260"/>
                    <a:pt x="36830" y="302260"/>
                    <a:pt x="36830" y="303530"/>
                  </a:cubicBezTo>
                  <a:cubicBezTo>
                    <a:pt x="38100" y="303530"/>
                    <a:pt x="38100" y="304800"/>
                    <a:pt x="39370" y="304800"/>
                  </a:cubicBezTo>
                  <a:cubicBezTo>
                    <a:pt x="40640" y="304800"/>
                    <a:pt x="41910" y="303530"/>
                    <a:pt x="43180" y="302260"/>
                  </a:cubicBezTo>
                  <a:cubicBezTo>
                    <a:pt x="44450" y="300990"/>
                    <a:pt x="44450" y="299720"/>
                    <a:pt x="44450" y="297180"/>
                  </a:cubicBezTo>
                  <a:cubicBezTo>
                    <a:pt x="44450" y="295910"/>
                    <a:pt x="44450" y="293370"/>
                    <a:pt x="43180" y="293370"/>
                  </a:cubicBezTo>
                  <a:cubicBezTo>
                    <a:pt x="41910" y="293370"/>
                    <a:pt x="40640" y="290830"/>
                    <a:pt x="39370" y="290830"/>
                  </a:cubicBezTo>
                  <a:lnTo>
                    <a:pt x="41910" y="278130"/>
                  </a:lnTo>
                  <a:cubicBezTo>
                    <a:pt x="44450" y="278130"/>
                    <a:pt x="45720" y="279400"/>
                    <a:pt x="48260" y="280670"/>
                  </a:cubicBezTo>
                  <a:cubicBezTo>
                    <a:pt x="49530" y="281940"/>
                    <a:pt x="50800" y="283210"/>
                    <a:pt x="52070" y="284480"/>
                  </a:cubicBezTo>
                  <a:cubicBezTo>
                    <a:pt x="53340" y="285750"/>
                    <a:pt x="53340" y="288290"/>
                    <a:pt x="54610" y="289560"/>
                  </a:cubicBezTo>
                  <a:cubicBezTo>
                    <a:pt x="55880" y="290830"/>
                    <a:pt x="55880" y="293370"/>
                    <a:pt x="55880" y="295910"/>
                  </a:cubicBezTo>
                  <a:cubicBezTo>
                    <a:pt x="55880" y="298450"/>
                    <a:pt x="55880" y="300990"/>
                    <a:pt x="54610" y="302260"/>
                  </a:cubicBezTo>
                  <a:cubicBezTo>
                    <a:pt x="54610" y="304800"/>
                    <a:pt x="53340" y="306070"/>
                    <a:pt x="52070" y="308610"/>
                  </a:cubicBezTo>
                  <a:cubicBezTo>
                    <a:pt x="50800" y="309880"/>
                    <a:pt x="49530" y="311150"/>
                    <a:pt x="46990" y="312420"/>
                  </a:cubicBezTo>
                  <a:cubicBezTo>
                    <a:pt x="45720" y="313690"/>
                    <a:pt x="43180" y="313690"/>
                    <a:pt x="40640" y="313690"/>
                  </a:cubicBezTo>
                  <a:cubicBezTo>
                    <a:pt x="38100" y="313690"/>
                    <a:pt x="35560" y="312420"/>
                    <a:pt x="33020" y="311150"/>
                  </a:cubicBezTo>
                  <a:cubicBezTo>
                    <a:pt x="30480" y="309880"/>
                    <a:pt x="30480" y="309880"/>
                    <a:pt x="29210" y="307340"/>
                  </a:cubicBezTo>
                  <a:lnTo>
                    <a:pt x="29210" y="307340"/>
                  </a:lnTo>
                  <a:cubicBezTo>
                    <a:pt x="29210" y="308610"/>
                    <a:pt x="27940" y="309880"/>
                    <a:pt x="27940" y="311150"/>
                  </a:cubicBezTo>
                  <a:cubicBezTo>
                    <a:pt x="26670" y="312420"/>
                    <a:pt x="26670" y="313690"/>
                    <a:pt x="25400" y="313690"/>
                  </a:cubicBezTo>
                  <a:cubicBezTo>
                    <a:pt x="24130" y="314960"/>
                    <a:pt x="22860" y="314960"/>
                    <a:pt x="21590" y="316230"/>
                  </a:cubicBezTo>
                  <a:cubicBezTo>
                    <a:pt x="20320" y="316230"/>
                    <a:pt x="19050" y="317500"/>
                    <a:pt x="16510" y="317500"/>
                  </a:cubicBezTo>
                  <a:cubicBezTo>
                    <a:pt x="13970" y="317500"/>
                    <a:pt x="11430" y="317500"/>
                    <a:pt x="8890" y="316230"/>
                  </a:cubicBezTo>
                  <a:cubicBezTo>
                    <a:pt x="6350" y="314960"/>
                    <a:pt x="5080" y="313690"/>
                    <a:pt x="3810" y="312420"/>
                  </a:cubicBezTo>
                  <a:cubicBezTo>
                    <a:pt x="2540" y="311150"/>
                    <a:pt x="1270" y="308610"/>
                    <a:pt x="1270" y="306070"/>
                  </a:cubicBezTo>
                  <a:cubicBezTo>
                    <a:pt x="1270" y="303530"/>
                    <a:pt x="0" y="300990"/>
                    <a:pt x="0" y="297180"/>
                  </a:cubicBezTo>
                  <a:cubicBezTo>
                    <a:pt x="0" y="292100"/>
                    <a:pt x="1270" y="288290"/>
                    <a:pt x="3810" y="284480"/>
                  </a:cubicBezTo>
                  <a:cubicBezTo>
                    <a:pt x="6350" y="280670"/>
                    <a:pt x="10160" y="278130"/>
                    <a:pt x="13970" y="278130"/>
                  </a:cubicBezTo>
                  <a:lnTo>
                    <a:pt x="16510" y="289560"/>
                  </a:lnTo>
                  <a:cubicBezTo>
                    <a:pt x="13970" y="289560"/>
                    <a:pt x="12700" y="290830"/>
                    <a:pt x="11430" y="292100"/>
                  </a:cubicBezTo>
                  <a:cubicBezTo>
                    <a:pt x="10160" y="293370"/>
                    <a:pt x="10160" y="294640"/>
                    <a:pt x="10160" y="297180"/>
                  </a:cubicBezTo>
                  <a:cubicBezTo>
                    <a:pt x="10160" y="299720"/>
                    <a:pt x="11430" y="300990"/>
                    <a:pt x="12700" y="302260"/>
                  </a:cubicBezTo>
                  <a:cubicBezTo>
                    <a:pt x="13970" y="303530"/>
                    <a:pt x="15240" y="303530"/>
                    <a:pt x="17780" y="303530"/>
                  </a:cubicBezTo>
                  <a:cubicBezTo>
                    <a:pt x="19050" y="303530"/>
                    <a:pt x="20320" y="303530"/>
                    <a:pt x="21590" y="302260"/>
                  </a:cubicBezTo>
                  <a:cubicBezTo>
                    <a:pt x="22860" y="300990"/>
                    <a:pt x="22860" y="300990"/>
                    <a:pt x="22860" y="299720"/>
                  </a:cubicBezTo>
                  <a:cubicBezTo>
                    <a:pt x="22860" y="298450"/>
                    <a:pt x="24130" y="297180"/>
                    <a:pt x="24130" y="295910"/>
                  </a:cubicBezTo>
                  <a:cubicBezTo>
                    <a:pt x="24130" y="294640"/>
                    <a:pt x="24130" y="293370"/>
                    <a:pt x="24130" y="292100"/>
                  </a:cubicBezTo>
                  <a:lnTo>
                    <a:pt x="24130" y="289560"/>
                  </a:lnTo>
                  <a:lnTo>
                    <a:pt x="34290" y="289560"/>
                  </a:lnTo>
                  <a:lnTo>
                    <a:pt x="34290" y="292100"/>
                  </a:lnTo>
                  <a:close/>
                  <a:moveTo>
                    <a:pt x="30480" y="1762760"/>
                  </a:moveTo>
                  <a:lnTo>
                    <a:pt x="1270" y="1700530"/>
                  </a:lnTo>
                  <a:lnTo>
                    <a:pt x="6350" y="1697990"/>
                  </a:lnTo>
                  <a:lnTo>
                    <a:pt x="30480" y="1750060"/>
                  </a:lnTo>
                  <a:lnTo>
                    <a:pt x="53340" y="1697990"/>
                  </a:lnTo>
                  <a:lnTo>
                    <a:pt x="58420" y="1700530"/>
                  </a:lnTo>
                  <a:lnTo>
                    <a:pt x="30480" y="1762760"/>
                  </a:lnTo>
                  <a:close/>
                  <a:moveTo>
                    <a:pt x="26670" y="1616710"/>
                  </a:moveTo>
                  <a:lnTo>
                    <a:pt x="31750" y="1616710"/>
                  </a:lnTo>
                  <a:lnTo>
                    <a:pt x="31750" y="1756410"/>
                  </a:lnTo>
                  <a:lnTo>
                    <a:pt x="26670" y="1756410"/>
                  </a:lnTo>
                  <a:lnTo>
                    <a:pt x="26670" y="1616710"/>
                  </a:lnTo>
                  <a:close/>
                  <a:moveTo>
                    <a:pt x="41910" y="1863090"/>
                  </a:moveTo>
                  <a:lnTo>
                    <a:pt x="31750" y="1851660"/>
                  </a:lnTo>
                  <a:lnTo>
                    <a:pt x="39370" y="1845310"/>
                  </a:lnTo>
                  <a:lnTo>
                    <a:pt x="54610" y="1863090"/>
                  </a:lnTo>
                  <a:lnTo>
                    <a:pt x="54610" y="1873250"/>
                  </a:lnTo>
                  <a:lnTo>
                    <a:pt x="1270" y="1873250"/>
                  </a:lnTo>
                  <a:lnTo>
                    <a:pt x="1270" y="1861820"/>
                  </a:lnTo>
                  <a:lnTo>
                    <a:pt x="41910" y="1863090"/>
                  </a:lnTo>
                  <a:lnTo>
                    <a:pt x="41910" y="1863090"/>
                  </a:lnTo>
                  <a:close/>
                  <a:moveTo>
                    <a:pt x="34290" y="1908810"/>
                  </a:moveTo>
                  <a:lnTo>
                    <a:pt x="34290" y="1912620"/>
                  </a:lnTo>
                  <a:cubicBezTo>
                    <a:pt x="34290" y="1913890"/>
                    <a:pt x="34290" y="1915160"/>
                    <a:pt x="34290" y="1915160"/>
                  </a:cubicBezTo>
                  <a:cubicBezTo>
                    <a:pt x="34290" y="1915160"/>
                    <a:pt x="34290" y="1917700"/>
                    <a:pt x="35560" y="1917700"/>
                  </a:cubicBezTo>
                  <a:cubicBezTo>
                    <a:pt x="35560" y="1918970"/>
                    <a:pt x="36830" y="1918970"/>
                    <a:pt x="36830" y="1920240"/>
                  </a:cubicBezTo>
                  <a:cubicBezTo>
                    <a:pt x="38100" y="1920240"/>
                    <a:pt x="38100" y="1921510"/>
                    <a:pt x="39370" y="1921510"/>
                  </a:cubicBezTo>
                  <a:cubicBezTo>
                    <a:pt x="40640" y="1921510"/>
                    <a:pt x="41910" y="1920240"/>
                    <a:pt x="43180" y="1918970"/>
                  </a:cubicBezTo>
                  <a:cubicBezTo>
                    <a:pt x="44450" y="1917700"/>
                    <a:pt x="44450" y="1916430"/>
                    <a:pt x="44450" y="1913890"/>
                  </a:cubicBezTo>
                  <a:cubicBezTo>
                    <a:pt x="44450" y="1912620"/>
                    <a:pt x="44450" y="1910080"/>
                    <a:pt x="43180" y="1910080"/>
                  </a:cubicBezTo>
                  <a:cubicBezTo>
                    <a:pt x="41910" y="1910080"/>
                    <a:pt x="40640" y="1907540"/>
                    <a:pt x="39370" y="1907540"/>
                  </a:cubicBezTo>
                  <a:lnTo>
                    <a:pt x="41910" y="1894840"/>
                  </a:lnTo>
                  <a:cubicBezTo>
                    <a:pt x="44450" y="1894840"/>
                    <a:pt x="45720" y="1896110"/>
                    <a:pt x="48260" y="1897380"/>
                  </a:cubicBezTo>
                  <a:cubicBezTo>
                    <a:pt x="49530" y="1898650"/>
                    <a:pt x="50800" y="1899920"/>
                    <a:pt x="52070" y="1901190"/>
                  </a:cubicBezTo>
                  <a:cubicBezTo>
                    <a:pt x="53340" y="1902460"/>
                    <a:pt x="53340" y="1905000"/>
                    <a:pt x="54610" y="1906270"/>
                  </a:cubicBezTo>
                  <a:cubicBezTo>
                    <a:pt x="55880" y="1907540"/>
                    <a:pt x="55880" y="1910080"/>
                    <a:pt x="55880" y="1912620"/>
                  </a:cubicBezTo>
                  <a:cubicBezTo>
                    <a:pt x="55880" y="1915160"/>
                    <a:pt x="55880" y="1917700"/>
                    <a:pt x="54610" y="1918970"/>
                  </a:cubicBezTo>
                  <a:cubicBezTo>
                    <a:pt x="54610" y="1921510"/>
                    <a:pt x="53340" y="1922780"/>
                    <a:pt x="52070" y="1925320"/>
                  </a:cubicBezTo>
                  <a:cubicBezTo>
                    <a:pt x="50800" y="1926590"/>
                    <a:pt x="49530" y="1927860"/>
                    <a:pt x="46990" y="1929130"/>
                  </a:cubicBezTo>
                  <a:cubicBezTo>
                    <a:pt x="45720" y="1930400"/>
                    <a:pt x="43180" y="1930400"/>
                    <a:pt x="40640" y="1930400"/>
                  </a:cubicBezTo>
                  <a:cubicBezTo>
                    <a:pt x="38100" y="1930400"/>
                    <a:pt x="35560" y="1929130"/>
                    <a:pt x="33020" y="1927860"/>
                  </a:cubicBezTo>
                  <a:cubicBezTo>
                    <a:pt x="30480" y="1926590"/>
                    <a:pt x="29210" y="1924050"/>
                    <a:pt x="29210" y="1921510"/>
                  </a:cubicBezTo>
                  <a:lnTo>
                    <a:pt x="29210" y="1921510"/>
                  </a:lnTo>
                  <a:cubicBezTo>
                    <a:pt x="29210" y="1922780"/>
                    <a:pt x="27940" y="1924050"/>
                    <a:pt x="27940" y="1925320"/>
                  </a:cubicBezTo>
                  <a:cubicBezTo>
                    <a:pt x="26670" y="1926590"/>
                    <a:pt x="26670" y="1927860"/>
                    <a:pt x="25400" y="1927860"/>
                  </a:cubicBezTo>
                  <a:cubicBezTo>
                    <a:pt x="24130" y="1929130"/>
                    <a:pt x="22860" y="1929130"/>
                    <a:pt x="21590" y="1930400"/>
                  </a:cubicBezTo>
                  <a:cubicBezTo>
                    <a:pt x="20320" y="1930400"/>
                    <a:pt x="19050" y="1931670"/>
                    <a:pt x="16510" y="1931670"/>
                  </a:cubicBezTo>
                  <a:cubicBezTo>
                    <a:pt x="13970" y="1931670"/>
                    <a:pt x="11430" y="1931670"/>
                    <a:pt x="8890" y="1930400"/>
                  </a:cubicBezTo>
                  <a:cubicBezTo>
                    <a:pt x="6350" y="1929130"/>
                    <a:pt x="5080" y="1927860"/>
                    <a:pt x="3810" y="1926590"/>
                  </a:cubicBezTo>
                  <a:cubicBezTo>
                    <a:pt x="2540" y="1925320"/>
                    <a:pt x="1270" y="1922780"/>
                    <a:pt x="1270" y="1920240"/>
                  </a:cubicBezTo>
                  <a:cubicBezTo>
                    <a:pt x="1270" y="1917700"/>
                    <a:pt x="0" y="1915160"/>
                    <a:pt x="0" y="1912620"/>
                  </a:cubicBezTo>
                  <a:cubicBezTo>
                    <a:pt x="0" y="1907540"/>
                    <a:pt x="1270" y="1903730"/>
                    <a:pt x="3810" y="1899920"/>
                  </a:cubicBezTo>
                  <a:cubicBezTo>
                    <a:pt x="6350" y="1896110"/>
                    <a:pt x="10160" y="1893570"/>
                    <a:pt x="13970" y="1893570"/>
                  </a:cubicBezTo>
                  <a:lnTo>
                    <a:pt x="16510" y="1905000"/>
                  </a:lnTo>
                  <a:cubicBezTo>
                    <a:pt x="13970" y="1905000"/>
                    <a:pt x="12700" y="1906270"/>
                    <a:pt x="11430" y="1907540"/>
                  </a:cubicBezTo>
                  <a:cubicBezTo>
                    <a:pt x="10160" y="1908810"/>
                    <a:pt x="10160" y="1910080"/>
                    <a:pt x="10160" y="1912620"/>
                  </a:cubicBezTo>
                  <a:cubicBezTo>
                    <a:pt x="10160" y="1915160"/>
                    <a:pt x="11430" y="1916430"/>
                    <a:pt x="12700" y="1917700"/>
                  </a:cubicBezTo>
                  <a:cubicBezTo>
                    <a:pt x="13970" y="1918970"/>
                    <a:pt x="15240" y="1918970"/>
                    <a:pt x="17780" y="1918970"/>
                  </a:cubicBezTo>
                  <a:cubicBezTo>
                    <a:pt x="19050" y="1918970"/>
                    <a:pt x="20320" y="1918970"/>
                    <a:pt x="21590" y="1917700"/>
                  </a:cubicBezTo>
                  <a:cubicBezTo>
                    <a:pt x="22860" y="1916430"/>
                    <a:pt x="22860" y="1916430"/>
                    <a:pt x="22860" y="1915160"/>
                  </a:cubicBezTo>
                  <a:cubicBezTo>
                    <a:pt x="22860" y="1913890"/>
                    <a:pt x="24130" y="1912620"/>
                    <a:pt x="24130" y="1911350"/>
                  </a:cubicBezTo>
                  <a:cubicBezTo>
                    <a:pt x="24130" y="1910080"/>
                    <a:pt x="24130" y="1908810"/>
                    <a:pt x="24130" y="1907540"/>
                  </a:cubicBezTo>
                  <a:lnTo>
                    <a:pt x="24130" y="1905000"/>
                  </a:lnTo>
                  <a:lnTo>
                    <a:pt x="34290" y="1905000"/>
                  </a:lnTo>
                  <a:lnTo>
                    <a:pt x="34290" y="1908810"/>
                  </a:lnTo>
                  <a:close/>
                  <a:moveTo>
                    <a:pt x="54610" y="1996440"/>
                  </a:moveTo>
                  <a:lnTo>
                    <a:pt x="54610" y="2006600"/>
                  </a:lnTo>
                  <a:lnTo>
                    <a:pt x="1270" y="2029460"/>
                  </a:lnTo>
                  <a:lnTo>
                    <a:pt x="1270" y="2015490"/>
                  </a:lnTo>
                  <a:lnTo>
                    <a:pt x="12700" y="2010410"/>
                  </a:lnTo>
                  <a:lnTo>
                    <a:pt x="12700" y="1990090"/>
                  </a:lnTo>
                  <a:lnTo>
                    <a:pt x="1270" y="1985010"/>
                  </a:lnTo>
                  <a:lnTo>
                    <a:pt x="1270" y="1972310"/>
                  </a:lnTo>
                  <a:lnTo>
                    <a:pt x="54610" y="1996440"/>
                  </a:lnTo>
                  <a:close/>
                  <a:moveTo>
                    <a:pt x="39370" y="2000250"/>
                  </a:moveTo>
                  <a:lnTo>
                    <a:pt x="22860" y="1993900"/>
                  </a:lnTo>
                  <a:lnTo>
                    <a:pt x="22860" y="2006600"/>
                  </a:lnTo>
                  <a:lnTo>
                    <a:pt x="39370" y="2000250"/>
                  </a:lnTo>
                  <a:close/>
                  <a:moveTo>
                    <a:pt x="30480" y="3468370"/>
                  </a:moveTo>
                  <a:lnTo>
                    <a:pt x="1270" y="3406140"/>
                  </a:lnTo>
                  <a:lnTo>
                    <a:pt x="6350" y="3403600"/>
                  </a:lnTo>
                  <a:lnTo>
                    <a:pt x="30480" y="3455670"/>
                  </a:lnTo>
                  <a:lnTo>
                    <a:pt x="53340" y="3403600"/>
                  </a:lnTo>
                  <a:lnTo>
                    <a:pt x="58420" y="3406140"/>
                  </a:lnTo>
                  <a:lnTo>
                    <a:pt x="30480" y="3468370"/>
                  </a:lnTo>
                  <a:close/>
                  <a:moveTo>
                    <a:pt x="26670" y="3322320"/>
                  </a:moveTo>
                  <a:lnTo>
                    <a:pt x="31750" y="3322320"/>
                  </a:lnTo>
                  <a:lnTo>
                    <a:pt x="31750" y="3462020"/>
                  </a:lnTo>
                  <a:lnTo>
                    <a:pt x="26670" y="3462020"/>
                  </a:lnTo>
                  <a:lnTo>
                    <a:pt x="26670" y="3322320"/>
                  </a:lnTo>
                  <a:close/>
                  <a:moveTo>
                    <a:pt x="41910" y="3568700"/>
                  </a:moveTo>
                  <a:lnTo>
                    <a:pt x="31750" y="3557270"/>
                  </a:lnTo>
                  <a:lnTo>
                    <a:pt x="39370" y="3550920"/>
                  </a:lnTo>
                  <a:lnTo>
                    <a:pt x="54610" y="3568700"/>
                  </a:lnTo>
                  <a:lnTo>
                    <a:pt x="54610" y="3578860"/>
                  </a:lnTo>
                  <a:lnTo>
                    <a:pt x="1270" y="3578860"/>
                  </a:lnTo>
                  <a:lnTo>
                    <a:pt x="1270" y="3567430"/>
                  </a:lnTo>
                  <a:lnTo>
                    <a:pt x="41910" y="3567430"/>
                  </a:lnTo>
                  <a:lnTo>
                    <a:pt x="41910" y="3568700"/>
                  </a:lnTo>
                  <a:close/>
                  <a:moveTo>
                    <a:pt x="12700" y="3623310"/>
                  </a:moveTo>
                  <a:lnTo>
                    <a:pt x="12700" y="3599180"/>
                  </a:lnTo>
                  <a:lnTo>
                    <a:pt x="21590" y="3599180"/>
                  </a:lnTo>
                  <a:lnTo>
                    <a:pt x="54610" y="3620770"/>
                  </a:lnTo>
                  <a:lnTo>
                    <a:pt x="54610" y="3633470"/>
                  </a:lnTo>
                  <a:lnTo>
                    <a:pt x="21590" y="3633470"/>
                  </a:lnTo>
                  <a:lnTo>
                    <a:pt x="21590" y="3639820"/>
                  </a:lnTo>
                  <a:lnTo>
                    <a:pt x="12700" y="3639820"/>
                  </a:lnTo>
                  <a:lnTo>
                    <a:pt x="12700" y="3633470"/>
                  </a:lnTo>
                  <a:lnTo>
                    <a:pt x="1270" y="3633470"/>
                  </a:lnTo>
                  <a:lnTo>
                    <a:pt x="1270" y="3622040"/>
                  </a:lnTo>
                  <a:lnTo>
                    <a:pt x="12700" y="3623310"/>
                  </a:lnTo>
                  <a:lnTo>
                    <a:pt x="12700" y="3623310"/>
                  </a:lnTo>
                  <a:close/>
                  <a:moveTo>
                    <a:pt x="40640" y="3623310"/>
                  </a:moveTo>
                  <a:lnTo>
                    <a:pt x="40640" y="3623310"/>
                  </a:lnTo>
                  <a:lnTo>
                    <a:pt x="21590" y="3611880"/>
                  </a:lnTo>
                  <a:lnTo>
                    <a:pt x="21590" y="3624580"/>
                  </a:lnTo>
                  <a:lnTo>
                    <a:pt x="40640" y="3624580"/>
                  </a:lnTo>
                  <a:lnTo>
                    <a:pt x="40640" y="3623310"/>
                  </a:lnTo>
                  <a:close/>
                  <a:moveTo>
                    <a:pt x="30480" y="5085080"/>
                  </a:moveTo>
                  <a:lnTo>
                    <a:pt x="1270" y="5022850"/>
                  </a:lnTo>
                  <a:lnTo>
                    <a:pt x="6350" y="5020310"/>
                  </a:lnTo>
                  <a:lnTo>
                    <a:pt x="30480" y="5072380"/>
                  </a:lnTo>
                  <a:lnTo>
                    <a:pt x="53340" y="5020310"/>
                  </a:lnTo>
                  <a:lnTo>
                    <a:pt x="58420" y="5022850"/>
                  </a:lnTo>
                  <a:lnTo>
                    <a:pt x="30480" y="5085080"/>
                  </a:lnTo>
                  <a:close/>
                  <a:moveTo>
                    <a:pt x="26670" y="4939030"/>
                  </a:moveTo>
                  <a:lnTo>
                    <a:pt x="31750" y="4939030"/>
                  </a:lnTo>
                  <a:lnTo>
                    <a:pt x="31750" y="5078730"/>
                  </a:lnTo>
                  <a:lnTo>
                    <a:pt x="26670" y="5078730"/>
                  </a:lnTo>
                  <a:lnTo>
                    <a:pt x="26670" y="4939030"/>
                  </a:lnTo>
                  <a:close/>
                  <a:moveTo>
                    <a:pt x="41910" y="5185410"/>
                  </a:moveTo>
                  <a:lnTo>
                    <a:pt x="31750" y="5173980"/>
                  </a:lnTo>
                  <a:lnTo>
                    <a:pt x="39370" y="5167630"/>
                  </a:lnTo>
                  <a:lnTo>
                    <a:pt x="54610" y="5185410"/>
                  </a:lnTo>
                  <a:lnTo>
                    <a:pt x="54610" y="5195570"/>
                  </a:lnTo>
                  <a:lnTo>
                    <a:pt x="1270" y="5195570"/>
                  </a:lnTo>
                  <a:lnTo>
                    <a:pt x="1270" y="5184140"/>
                  </a:lnTo>
                  <a:lnTo>
                    <a:pt x="41910" y="5184140"/>
                  </a:lnTo>
                  <a:lnTo>
                    <a:pt x="41910" y="5185410"/>
                  </a:lnTo>
                  <a:close/>
                  <a:moveTo>
                    <a:pt x="12700" y="5240020"/>
                  </a:moveTo>
                  <a:lnTo>
                    <a:pt x="12700" y="5215890"/>
                  </a:lnTo>
                  <a:lnTo>
                    <a:pt x="21590" y="5215890"/>
                  </a:lnTo>
                  <a:lnTo>
                    <a:pt x="54610" y="5237480"/>
                  </a:lnTo>
                  <a:lnTo>
                    <a:pt x="54610" y="5250180"/>
                  </a:lnTo>
                  <a:lnTo>
                    <a:pt x="21590" y="5250180"/>
                  </a:lnTo>
                  <a:lnTo>
                    <a:pt x="21590" y="5256530"/>
                  </a:lnTo>
                  <a:lnTo>
                    <a:pt x="12700" y="5256530"/>
                  </a:lnTo>
                  <a:lnTo>
                    <a:pt x="12700" y="5250180"/>
                  </a:lnTo>
                  <a:lnTo>
                    <a:pt x="1270" y="5250180"/>
                  </a:lnTo>
                  <a:lnTo>
                    <a:pt x="1270" y="5238750"/>
                  </a:lnTo>
                  <a:lnTo>
                    <a:pt x="12700" y="5240020"/>
                  </a:lnTo>
                  <a:lnTo>
                    <a:pt x="12700" y="5240020"/>
                  </a:lnTo>
                  <a:close/>
                  <a:moveTo>
                    <a:pt x="40640" y="5240020"/>
                  </a:moveTo>
                  <a:lnTo>
                    <a:pt x="40640" y="5240020"/>
                  </a:lnTo>
                  <a:lnTo>
                    <a:pt x="21590" y="5227320"/>
                  </a:lnTo>
                  <a:lnTo>
                    <a:pt x="21590" y="5240020"/>
                  </a:lnTo>
                  <a:lnTo>
                    <a:pt x="40640" y="5240020"/>
                  </a:lnTo>
                  <a:close/>
                  <a:moveTo>
                    <a:pt x="54610" y="5317490"/>
                  </a:moveTo>
                  <a:lnTo>
                    <a:pt x="54610" y="5327650"/>
                  </a:lnTo>
                  <a:lnTo>
                    <a:pt x="1270" y="5351780"/>
                  </a:lnTo>
                  <a:lnTo>
                    <a:pt x="1270" y="5337810"/>
                  </a:lnTo>
                  <a:lnTo>
                    <a:pt x="12700" y="5332730"/>
                  </a:lnTo>
                  <a:lnTo>
                    <a:pt x="12700" y="5311140"/>
                  </a:lnTo>
                  <a:lnTo>
                    <a:pt x="1270" y="5306060"/>
                  </a:lnTo>
                  <a:lnTo>
                    <a:pt x="1270" y="5293360"/>
                  </a:lnTo>
                  <a:lnTo>
                    <a:pt x="54610" y="5317490"/>
                  </a:lnTo>
                  <a:close/>
                  <a:moveTo>
                    <a:pt x="39370" y="5322570"/>
                  </a:moveTo>
                  <a:lnTo>
                    <a:pt x="22860" y="5316220"/>
                  </a:lnTo>
                  <a:lnTo>
                    <a:pt x="22860" y="5328920"/>
                  </a:lnTo>
                  <a:lnTo>
                    <a:pt x="39370" y="5322570"/>
                  </a:lnTo>
                  <a:close/>
                </a:path>
              </a:pathLst>
            </a:custGeom>
            <a:solidFill>
              <a:srgbClr val="6CE5E8"/>
            </a:solidFill>
          </p:spPr>
        </p:sp>
      </p:grpSp>
      <p:sp>
        <p:nvSpPr>
          <p:cNvPr name="TextBox 16" id="16"/>
          <p:cNvSpPr txBox="true"/>
          <p:nvPr/>
        </p:nvSpPr>
        <p:spPr>
          <a:xfrm rot="0">
            <a:off x="1028700" y="3197889"/>
            <a:ext cx="11266687" cy="5929630"/>
          </a:xfrm>
          <a:prstGeom prst="rect">
            <a:avLst/>
          </a:prstGeom>
        </p:spPr>
        <p:txBody>
          <a:bodyPr anchor="t" rtlCol="false" tIns="0" lIns="0" bIns="0" rIns="0">
            <a:spAutoFit/>
          </a:bodyPr>
          <a:lstStyle/>
          <a:p>
            <a:pPr algn="just">
              <a:lnSpc>
                <a:spcPts val="3920"/>
              </a:lnSpc>
            </a:pPr>
            <a:r>
              <a:rPr lang="en-US" sz="2800">
                <a:solidFill>
                  <a:srgbClr val="FF0000"/>
                </a:solidFill>
                <a:latin typeface="Arial Nova"/>
                <a:ea typeface="Arial Nova"/>
                <a:cs typeface="Arial Nova"/>
                <a:sym typeface="Arial Nova"/>
              </a:rPr>
              <a:t>Pasar saham</a:t>
            </a:r>
            <a:r>
              <a:rPr lang="en-US" sz="2800">
                <a:solidFill>
                  <a:srgbClr val="000000"/>
                </a:solidFill>
                <a:latin typeface="Arial Nova"/>
                <a:ea typeface="Arial Nova"/>
                <a:cs typeface="Arial Nova"/>
                <a:sym typeface="Arial Nova"/>
              </a:rPr>
              <a:t> merupakan instrumen investasi yang menarik, namun dikenal dengan </a:t>
            </a:r>
            <a:r>
              <a:rPr lang="en-US" sz="2800">
                <a:solidFill>
                  <a:srgbClr val="FF0000"/>
                </a:solidFill>
                <a:latin typeface="Arial Nova"/>
                <a:ea typeface="Arial Nova"/>
                <a:cs typeface="Arial Nova"/>
                <a:sym typeface="Arial Nova"/>
              </a:rPr>
              <a:t>volatilitas tinggi</a:t>
            </a:r>
            <a:r>
              <a:rPr lang="en-US" sz="2800">
                <a:solidFill>
                  <a:srgbClr val="000000"/>
                </a:solidFill>
                <a:latin typeface="Arial Nova"/>
                <a:ea typeface="Arial Nova"/>
                <a:cs typeface="Arial Nova"/>
                <a:sym typeface="Arial Nova"/>
              </a:rPr>
              <a:t>, yang dapat menjadi tantangan bagi investor dalam pengambilan keputusan. PT Indofood Sukses Makmur Tbk (INDF), sebagai salah satu perusahaan terbesar di Indonesia di sektor FMCG, menarik perhatian investor terkait pergerakan harga sahamnya. Meskipun </a:t>
            </a:r>
            <a:r>
              <a:rPr lang="en-US" sz="2800">
                <a:solidFill>
                  <a:srgbClr val="FF0000"/>
                </a:solidFill>
                <a:latin typeface="Arial Nova"/>
                <a:ea typeface="Arial Nova"/>
                <a:cs typeface="Arial Nova"/>
                <a:sym typeface="Arial Nova"/>
              </a:rPr>
              <a:t>metode ARCH</a:t>
            </a:r>
            <a:r>
              <a:rPr lang="en-US" sz="2800">
                <a:solidFill>
                  <a:srgbClr val="000000"/>
                </a:solidFill>
                <a:latin typeface="Arial Nova"/>
                <a:ea typeface="Arial Nova"/>
                <a:cs typeface="Arial Nova"/>
                <a:sym typeface="Arial Nova"/>
              </a:rPr>
              <a:t> sering digunakan untuk </a:t>
            </a:r>
            <a:r>
              <a:rPr lang="en-US" sz="2800">
                <a:solidFill>
                  <a:srgbClr val="FF0000"/>
                </a:solidFill>
                <a:latin typeface="Arial Nova"/>
                <a:ea typeface="Arial Nova"/>
                <a:cs typeface="Arial Nova"/>
                <a:sym typeface="Arial Nova"/>
              </a:rPr>
              <a:t>memprediksi volatilitas</a:t>
            </a:r>
            <a:r>
              <a:rPr lang="en-US" sz="2800">
                <a:solidFill>
                  <a:srgbClr val="000000"/>
                </a:solidFill>
                <a:latin typeface="Arial Nova"/>
                <a:ea typeface="Arial Nova"/>
                <a:cs typeface="Arial Nova"/>
                <a:sym typeface="Arial Nova"/>
              </a:rPr>
              <a:t> harga saham, penerapannya pada saham INDF masih terbatas. Penelitian ini </a:t>
            </a:r>
            <a:r>
              <a:rPr lang="en-US" sz="2800">
                <a:solidFill>
                  <a:srgbClr val="FF0000"/>
                </a:solidFill>
                <a:latin typeface="Arial Nova"/>
                <a:ea typeface="Arial Nova"/>
                <a:cs typeface="Arial Nova"/>
                <a:sym typeface="Arial Nova"/>
              </a:rPr>
              <a:t>bertujuan</a:t>
            </a:r>
            <a:r>
              <a:rPr lang="en-US" sz="2800">
                <a:solidFill>
                  <a:srgbClr val="000000"/>
                </a:solidFill>
                <a:latin typeface="Arial Nova"/>
                <a:ea typeface="Arial Nova"/>
                <a:cs typeface="Arial Nova"/>
                <a:sym typeface="Arial Nova"/>
              </a:rPr>
              <a:t> untuk menggunakan metode ARCH dalam </a:t>
            </a:r>
            <a:r>
              <a:rPr lang="en-US" sz="2800">
                <a:solidFill>
                  <a:srgbClr val="FF0000"/>
                </a:solidFill>
                <a:latin typeface="Arial Nova"/>
                <a:ea typeface="Arial Nova"/>
                <a:cs typeface="Arial Nova"/>
                <a:sym typeface="Arial Nova"/>
              </a:rPr>
              <a:t>memprediksi harga saham INDF</a:t>
            </a:r>
            <a:r>
              <a:rPr lang="en-US" sz="2800">
                <a:solidFill>
                  <a:srgbClr val="000000"/>
                </a:solidFill>
                <a:latin typeface="Arial Nova"/>
                <a:ea typeface="Arial Nova"/>
                <a:cs typeface="Arial Nova"/>
                <a:sym typeface="Arial Nova"/>
              </a:rPr>
              <a:t> dan </a:t>
            </a:r>
            <a:r>
              <a:rPr lang="en-US" sz="2800">
                <a:solidFill>
                  <a:srgbClr val="FF0000"/>
                </a:solidFill>
                <a:latin typeface="Arial Nova"/>
                <a:ea typeface="Arial Nova"/>
                <a:cs typeface="Arial Nova"/>
                <a:sym typeface="Arial Nova"/>
              </a:rPr>
              <a:t>menganalisis faktor-faktor</a:t>
            </a:r>
            <a:r>
              <a:rPr lang="en-US" sz="2800">
                <a:solidFill>
                  <a:srgbClr val="000000"/>
                </a:solidFill>
                <a:latin typeface="Arial Nova"/>
                <a:ea typeface="Arial Nova"/>
                <a:cs typeface="Arial Nova"/>
                <a:sym typeface="Arial Nova"/>
              </a:rPr>
              <a:t> yang mempengaruhi volatilitasnya, sehingga dapat memberikan informasi yang bermanfaat bagi investor dalam pengambilan keputusan investasi.</a:t>
            </a:r>
          </a:p>
        </p:txBody>
      </p:sp>
      <p:sp>
        <p:nvSpPr>
          <p:cNvPr name="TextBox 17" id="17"/>
          <p:cNvSpPr txBox="true"/>
          <p:nvPr/>
        </p:nvSpPr>
        <p:spPr>
          <a:xfrm rot="0">
            <a:off x="1028700" y="1805046"/>
            <a:ext cx="9474049" cy="1024256"/>
          </a:xfrm>
          <a:prstGeom prst="rect">
            <a:avLst/>
          </a:prstGeom>
        </p:spPr>
        <p:txBody>
          <a:bodyPr anchor="t" rtlCol="false" tIns="0" lIns="0" bIns="0" rIns="0">
            <a:spAutoFit/>
          </a:bodyPr>
          <a:lstStyle/>
          <a:p>
            <a:pPr algn="l" marL="0" indent="0" lvl="0">
              <a:lnSpc>
                <a:spcPts val="7700"/>
              </a:lnSpc>
              <a:spcBef>
                <a:spcPct val="0"/>
              </a:spcBef>
            </a:pPr>
            <a:r>
              <a:rPr lang="en-US" b="true" sz="7700">
                <a:solidFill>
                  <a:srgbClr val="00426F"/>
                </a:solidFill>
                <a:latin typeface="Arial Nova Bold"/>
                <a:ea typeface="Arial Nova Bold"/>
                <a:cs typeface="Arial Nova Bold"/>
                <a:sym typeface="Arial Nova Bold"/>
              </a:rPr>
              <a:t>LATAR BELAKANG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8364714" y="7451379"/>
            <a:ext cx="8741343" cy="2156202"/>
            <a:chOff x="0" y="0"/>
            <a:chExt cx="2078760" cy="512762"/>
          </a:xfrm>
        </p:grpSpPr>
        <p:sp>
          <p:nvSpPr>
            <p:cNvPr name="Freeform 4" id="4"/>
            <p:cNvSpPr/>
            <p:nvPr/>
          </p:nvSpPr>
          <p:spPr>
            <a:xfrm flipH="false" flipV="false" rot="0">
              <a:off x="0" y="0"/>
              <a:ext cx="2078760" cy="512762"/>
            </a:xfrm>
            <a:custGeom>
              <a:avLst/>
              <a:gdLst/>
              <a:ahLst/>
              <a:cxnLst/>
              <a:rect r="r" b="b" t="t" l="l"/>
              <a:pathLst>
                <a:path h="512762" w="2078760">
                  <a:moveTo>
                    <a:pt x="17713" y="0"/>
                  </a:moveTo>
                  <a:lnTo>
                    <a:pt x="2061047" y="0"/>
                  </a:lnTo>
                  <a:cubicBezTo>
                    <a:pt x="2065744" y="0"/>
                    <a:pt x="2070250" y="1866"/>
                    <a:pt x="2073572" y="5188"/>
                  </a:cubicBezTo>
                  <a:cubicBezTo>
                    <a:pt x="2076894" y="8510"/>
                    <a:pt x="2078760" y="13015"/>
                    <a:pt x="2078760" y="17713"/>
                  </a:cubicBezTo>
                  <a:lnTo>
                    <a:pt x="2078760" y="495048"/>
                  </a:lnTo>
                  <a:cubicBezTo>
                    <a:pt x="2078760" y="499746"/>
                    <a:pt x="2076894" y="504252"/>
                    <a:pt x="2073572" y="507574"/>
                  </a:cubicBezTo>
                  <a:cubicBezTo>
                    <a:pt x="2070250" y="510895"/>
                    <a:pt x="2065744" y="512762"/>
                    <a:pt x="2061047" y="512762"/>
                  </a:cubicBezTo>
                  <a:lnTo>
                    <a:pt x="17713" y="512762"/>
                  </a:lnTo>
                  <a:cubicBezTo>
                    <a:pt x="13015" y="512762"/>
                    <a:pt x="8510" y="510895"/>
                    <a:pt x="5188" y="507574"/>
                  </a:cubicBezTo>
                  <a:cubicBezTo>
                    <a:pt x="1866" y="504252"/>
                    <a:pt x="0" y="499746"/>
                    <a:pt x="0" y="495048"/>
                  </a:cubicBezTo>
                  <a:lnTo>
                    <a:pt x="0" y="17713"/>
                  </a:lnTo>
                  <a:cubicBezTo>
                    <a:pt x="0" y="13015"/>
                    <a:pt x="1866" y="8510"/>
                    <a:pt x="5188" y="5188"/>
                  </a:cubicBezTo>
                  <a:cubicBezTo>
                    <a:pt x="8510" y="1866"/>
                    <a:pt x="13015" y="0"/>
                    <a:pt x="17713" y="0"/>
                  </a:cubicBezTo>
                  <a:close/>
                </a:path>
              </a:pathLst>
            </a:custGeom>
            <a:solidFill>
              <a:srgbClr val="00426F"/>
            </a:solidFill>
          </p:spPr>
        </p:sp>
        <p:sp>
          <p:nvSpPr>
            <p:cNvPr name="TextBox 5" id="5"/>
            <p:cNvSpPr txBox="true"/>
            <p:nvPr/>
          </p:nvSpPr>
          <p:spPr>
            <a:xfrm>
              <a:off x="0" y="47625"/>
              <a:ext cx="2078760" cy="465137"/>
            </a:xfrm>
            <a:prstGeom prst="rect">
              <a:avLst/>
            </a:prstGeom>
          </p:spPr>
          <p:txBody>
            <a:bodyPr anchor="ctr" rtlCol="false" tIns="50800" lIns="50800" bIns="50800" rIns="50800"/>
            <a:lstStyle/>
            <a:p>
              <a:pPr algn="ctr">
                <a:lnSpc>
                  <a:spcPts val="2499"/>
                </a:lnSpc>
              </a:pPr>
            </a:p>
          </p:txBody>
        </p:sp>
      </p:grpSp>
      <p:grpSp>
        <p:nvGrpSpPr>
          <p:cNvPr name="Group 6" id="6"/>
          <p:cNvGrpSpPr/>
          <p:nvPr/>
        </p:nvGrpSpPr>
        <p:grpSpPr>
          <a:xfrm rot="0">
            <a:off x="8364714" y="5150849"/>
            <a:ext cx="8741343" cy="2156202"/>
            <a:chOff x="0" y="0"/>
            <a:chExt cx="2078760" cy="512762"/>
          </a:xfrm>
        </p:grpSpPr>
        <p:sp>
          <p:nvSpPr>
            <p:cNvPr name="Freeform 7" id="7"/>
            <p:cNvSpPr/>
            <p:nvPr/>
          </p:nvSpPr>
          <p:spPr>
            <a:xfrm flipH="false" flipV="false" rot="0">
              <a:off x="0" y="0"/>
              <a:ext cx="2078760" cy="512762"/>
            </a:xfrm>
            <a:custGeom>
              <a:avLst/>
              <a:gdLst/>
              <a:ahLst/>
              <a:cxnLst/>
              <a:rect r="r" b="b" t="t" l="l"/>
              <a:pathLst>
                <a:path h="512762" w="2078760">
                  <a:moveTo>
                    <a:pt x="17713" y="0"/>
                  </a:moveTo>
                  <a:lnTo>
                    <a:pt x="2061047" y="0"/>
                  </a:lnTo>
                  <a:cubicBezTo>
                    <a:pt x="2065744" y="0"/>
                    <a:pt x="2070250" y="1866"/>
                    <a:pt x="2073572" y="5188"/>
                  </a:cubicBezTo>
                  <a:cubicBezTo>
                    <a:pt x="2076894" y="8510"/>
                    <a:pt x="2078760" y="13015"/>
                    <a:pt x="2078760" y="17713"/>
                  </a:cubicBezTo>
                  <a:lnTo>
                    <a:pt x="2078760" y="495048"/>
                  </a:lnTo>
                  <a:cubicBezTo>
                    <a:pt x="2078760" y="499746"/>
                    <a:pt x="2076894" y="504252"/>
                    <a:pt x="2073572" y="507574"/>
                  </a:cubicBezTo>
                  <a:cubicBezTo>
                    <a:pt x="2070250" y="510895"/>
                    <a:pt x="2065744" y="512762"/>
                    <a:pt x="2061047" y="512762"/>
                  </a:cubicBezTo>
                  <a:lnTo>
                    <a:pt x="17713" y="512762"/>
                  </a:lnTo>
                  <a:cubicBezTo>
                    <a:pt x="13015" y="512762"/>
                    <a:pt x="8510" y="510895"/>
                    <a:pt x="5188" y="507574"/>
                  </a:cubicBezTo>
                  <a:cubicBezTo>
                    <a:pt x="1866" y="504252"/>
                    <a:pt x="0" y="499746"/>
                    <a:pt x="0" y="495048"/>
                  </a:cubicBezTo>
                  <a:lnTo>
                    <a:pt x="0" y="17713"/>
                  </a:lnTo>
                  <a:cubicBezTo>
                    <a:pt x="0" y="13015"/>
                    <a:pt x="1866" y="8510"/>
                    <a:pt x="5188" y="5188"/>
                  </a:cubicBezTo>
                  <a:cubicBezTo>
                    <a:pt x="8510" y="1866"/>
                    <a:pt x="13015" y="0"/>
                    <a:pt x="17713" y="0"/>
                  </a:cubicBezTo>
                  <a:close/>
                </a:path>
              </a:pathLst>
            </a:custGeom>
            <a:solidFill>
              <a:srgbClr val="00426F"/>
            </a:solidFill>
          </p:spPr>
        </p:sp>
        <p:sp>
          <p:nvSpPr>
            <p:cNvPr name="TextBox 8" id="8"/>
            <p:cNvSpPr txBox="true"/>
            <p:nvPr/>
          </p:nvSpPr>
          <p:spPr>
            <a:xfrm>
              <a:off x="0" y="47625"/>
              <a:ext cx="2078760" cy="465137"/>
            </a:xfrm>
            <a:prstGeom prst="rect">
              <a:avLst/>
            </a:prstGeom>
          </p:spPr>
          <p:txBody>
            <a:bodyPr anchor="ctr" rtlCol="false" tIns="50800" lIns="50800" bIns="50800" rIns="50800"/>
            <a:lstStyle/>
            <a:p>
              <a:pPr algn="ctr">
                <a:lnSpc>
                  <a:spcPts val="2499"/>
                </a:lnSpc>
              </a:pPr>
            </a:p>
          </p:txBody>
        </p:sp>
      </p:grpSp>
      <p:grpSp>
        <p:nvGrpSpPr>
          <p:cNvPr name="Group 9" id="9"/>
          <p:cNvGrpSpPr/>
          <p:nvPr/>
        </p:nvGrpSpPr>
        <p:grpSpPr>
          <a:xfrm rot="0">
            <a:off x="8364714" y="2904442"/>
            <a:ext cx="8741343" cy="2156202"/>
            <a:chOff x="0" y="0"/>
            <a:chExt cx="2078760" cy="512762"/>
          </a:xfrm>
        </p:grpSpPr>
        <p:sp>
          <p:nvSpPr>
            <p:cNvPr name="Freeform 10" id="10"/>
            <p:cNvSpPr/>
            <p:nvPr/>
          </p:nvSpPr>
          <p:spPr>
            <a:xfrm flipH="false" flipV="false" rot="0">
              <a:off x="0" y="0"/>
              <a:ext cx="2078760" cy="512762"/>
            </a:xfrm>
            <a:custGeom>
              <a:avLst/>
              <a:gdLst/>
              <a:ahLst/>
              <a:cxnLst/>
              <a:rect r="r" b="b" t="t" l="l"/>
              <a:pathLst>
                <a:path h="512762" w="2078760">
                  <a:moveTo>
                    <a:pt x="17713" y="0"/>
                  </a:moveTo>
                  <a:lnTo>
                    <a:pt x="2061047" y="0"/>
                  </a:lnTo>
                  <a:cubicBezTo>
                    <a:pt x="2065744" y="0"/>
                    <a:pt x="2070250" y="1866"/>
                    <a:pt x="2073572" y="5188"/>
                  </a:cubicBezTo>
                  <a:cubicBezTo>
                    <a:pt x="2076894" y="8510"/>
                    <a:pt x="2078760" y="13015"/>
                    <a:pt x="2078760" y="17713"/>
                  </a:cubicBezTo>
                  <a:lnTo>
                    <a:pt x="2078760" y="495048"/>
                  </a:lnTo>
                  <a:cubicBezTo>
                    <a:pt x="2078760" y="499746"/>
                    <a:pt x="2076894" y="504252"/>
                    <a:pt x="2073572" y="507574"/>
                  </a:cubicBezTo>
                  <a:cubicBezTo>
                    <a:pt x="2070250" y="510895"/>
                    <a:pt x="2065744" y="512762"/>
                    <a:pt x="2061047" y="512762"/>
                  </a:cubicBezTo>
                  <a:lnTo>
                    <a:pt x="17713" y="512762"/>
                  </a:lnTo>
                  <a:cubicBezTo>
                    <a:pt x="13015" y="512762"/>
                    <a:pt x="8510" y="510895"/>
                    <a:pt x="5188" y="507574"/>
                  </a:cubicBezTo>
                  <a:cubicBezTo>
                    <a:pt x="1866" y="504252"/>
                    <a:pt x="0" y="499746"/>
                    <a:pt x="0" y="495048"/>
                  </a:cubicBezTo>
                  <a:lnTo>
                    <a:pt x="0" y="17713"/>
                  </a:lnTo>
                  <a:cubicBezTo>
                    <a:pt x="0" y="13015"/>
                    <a:pt x="1866" y="8510"/>
                    <a:pt x="5188" y="5188"/>
                  </a:cubicBezTo>
                  <a:cubicBezTo>
                    <a:pt x="8510" y="1866"/>
                    <a:pt x="13015" y="0"/>
                    <a:pt x="17713" y="0"/>
                  </a:cubicBezTo>
                  <a:close/>
                </a:path>
              </a:pathLst>
            </a:custGeom>
            <a:solidFill>
              <a:srgbClr val="00426F"/>
            </a:solidFill>
          </p:spPr>
        </p:sp>
        <p:sp>
          <p:nvSpPr>
            <p:cNvPr name="TextBox 11" id="11"/>
            <p:cNvSpPr txBox="true"/>
            <p:nvPr/>
          </p:nvSpPr>
          <p:spPr>
            <a:xfrm>
              <a:off x="0" y="47625"/>
              <a:ext cx="2078760" cy="465137"/>
            </a:xfrm>
            <a:prstGeom prst="rect">
              <a:avLst/>
            </a:prstGeom>
          </p:spPr>
          <p:txBody>
            <a:bodyPr anchor="ctr" rtlCol="false" tIns="50800" lIns="50800" bIns="50800" rIns="50800"/>
            <a:lstStyle/>
            <a:p>
              <a:pPr algn="ctr">
                <a:lnSpc>
                  <a:spcPts val="2499"/>
                </a:lnSpc>
              </a:pPr>
            </a:p>
          </p:txBody>
        </p:sp>
      </p:grpSp>
      <p:grpSp>
        <p:nvGrpSpPr>
          <p:cNvPr name="Group 12" id="12"/>
          <p:cNvGrpSpPr/>
          <p:nvPr/>
        </p:nvGrpSpPr>
        <p:grpSpPr>
          <a:xfrm rot="0">
            <a:off x="8643619" y="3238401"/>
            <a:ext cx="1553913" cy="1488284"/>
            <a:chOff x="0" y="0"/>
            <a:chExt cx="369533" cy="353926"/>
          </a:xfrm>
        </p:grpSpPr>
        <p:sp>
          <p:nvSpPr>
            <p:cNvPr name="Freeform 13" id="13"/>
            <p:cNvSpPr/>
            <p:nvPr/>
          </p:nvSpPr>
          <p:spPr>
            <a:xfrm flipH="false" flipV="false" rot="0">
              <a:off x="0" y="0"/>
              <a:ext cx="369533" cy="353926"/>
            </a:xfrm>
            <a:custGeom>
              <a:avLst/>
              <a:gdLst/>
              <a:ahLst/>
              <a:cxnLst/>
              <a:rect r="r" b="b" t="t" l="l"/>
              <a:pathLst>
                <a:path h="353926" w="369533">
                  <a:moveTo>
                    <a:pt x="99644" y="0"/>
                  </a:moveTo>
                  <a:lnTo>
                    <a:pt x="269889" y="0"/>
                  </a:lnTo>
                  <a:cubicBezTo>
                    <a:pt x="324921" y="0"/>
                    <a:pt x="369533" y="44612"/>
                    <a:pt x="369533" y="99644"/>
                  </a:cubicBezTo>
                  <a:lnTo>
                    <a:pt x="369533" y="254281"/>
                  </a:lnTo>
                  <a:cubicBezTo>
                    <a:pt x="369533" y="309313"/>
                    <a:pt x="324921" y="353926"/>
                    <a:pt x="269889" y="353926"/>
                  </a:cubicBezTo>
                  <a:lnTo>
                    <a:pt x="99644" y="353926"/>
                  </a:lnTo>
                  <a:cubicBezTo>
                    <a:pt x="44612" y="353926"/>
                    <a:pt x="0" y="309313"/>
                    <a:pt x="0" y="254281"/>
                  </a:cubicBezTo>
                  <a:lnTo>
                    <a:pt x="0" y="99644"/>
                  </a:lnTo>
                  <a:cubicBezTo>
                    <a:pt x="0" y="44612"/>
                    <a:pt x="44612" y="0"/>
                    <a:pt x="99644" y="0"/>
                  </a:cubicBezTo>
                  <a:close/>
                </a:path>
              </a:pathLst>
            </a:custGeom>
            <a:solidFill>
              <a:srgbClr val="4DBBD6"/>
            </a:solidFill>
          </p:spPr>
        </p:sp>
        <p:sp>
          <p:nvSpPr>
            <p:cNvPr name="TextBox 14" id="14"/>
            <p:cNvSpPr txBox="true"/>
            <p:nvPr/>
          </p:nvSpPr>
          <p:spPr>
            <a:xfrm>
              <a:off x="0" y="47625"/>
              <a:ext cx="369533" cy="306301"/>
            </a:xfrm>
            <a:prstGeom prst="rect">
              <a:avLst/>
            </a:prstGeom>
          </p:spPr>
          <p:txBody>
            <a:bodyPr anchor="ctr" rtlCol="false" tIns="50800" lIns="50800" bIns="50800" rIns="50800"/>
            <a:lstStyle/>
            <a:p>
              <a:pPr algn="ctr">
                <a:lnSpc>
                  <a:spcPts val="2499"/>
                </a:lnSpc>
              </a:pPr>
            </a:p>
          </p:txBody>
        </p:sp>
      </p:grpSp>
      <p:grpSp>
        <p:nvGrpSpPr>
          <p:cNvPr name="Group 15" id="15"/>
          <p:cNvGrpSpPr/>
          <p:nvPr/>
        </p:nvGrpSpPr>
        <p:grpSpPr>
          <a:xfrm rot="0">
            <a:off x="8643619" y="5407921"/>
            <a:ext cx="1553913" cy="1488284"/>
            <a:chOff x="0" y="0"/>
            <a:chExt cx="369533" cy="353926"/>
          </a:xfrm>
        </p:grpSpPr>
        <p:sp>
          <p:nvSpPr>
            <p:cNvPr name="Freeform 16" id="16"/>
            <p:cNvSpPr/>
            <p:nvPr/>
          </p:nvSpPr>
          <p:spPr>
            <a:xfrm flipH="false" flipV="false" rot="0">
              <a:off x="0" y="0"/>
              <a:ext cx="369533" cy="353926"/>
            </a:xfrm>
            <a:custGeom>
              <a:avLst/>
              <a:gdLst/>
              <a:ahLst/>
              <a:cxnLst/>
              <a:rect r="r" b="b" t="t" l="l"/>
              <a:pathLst>
                <a:path h="353926" w="369533">
                  <a:moveTo>
                    <a:pt x="99644" y="0"/>
                  </a:moveTo>
                  <a:lnTo>
                    <a:pt x="269889" y="0"/>
                  </a:lnTo>
                  <a:cubicBezTo>
                    <a:pt x="324921" y="0"/>
                    <a:pt x="369533" y="44612"/>
                    <a:pt x="369533" y="99644"/>
                  </a:cubicBezTo>
                  <a:lnTo>
                    <a:pt x="369533" y="254281"/>
                  </a:lnTo>
                  <a:cubicBezTo>
                    <a:pt x="369533" y="309313"/>
                    <a:pt x="324921" y="353926"/>
                    <a:pt x="269889" y="353926"/>
                  </a:cubicBezTo>
                  <a:lnTo>
                    <a:pt x="99644" y="353926"/>
                  </a:lnTo>
                  <a:cubicBezTo>
                    <a:pt x="44612" y="353926"/>
                    <a:pt x="0" y="309313"/>
                    <a:pt x="0" y="254281"/>
                  </a:cubicBezTo>
                  <a:lnTo>
                    <a:pt x="0" y="99644"/>
                  </a:lnTo>
                  <a:cubicBezTo>
                    <a:pt x="0" y="44612"/>
                    <a:pt x="44612" y="0"/>
                    <a:pt x="99644" y="0"/>
                  </a:cubicBezTo>
                  <a:close/>
                </a:path>
              </a:pathLst>
            </a:custGeom>
            <a:solidFill>
              <a:srgbClr val="4DBBD6"/>
            </a:solidFill>
          </p:spPr>
        </p:sp>
        <p:sp>
          <p:nvSpPr>
            <p:cNvPr name="TextBox 17" id="17"/>
            <p:cNvSpPr txBox="true"/>
            <p:nvPr/>
          </p:nvSpPr>
          <p:spPr>
            <a:xfrm>
              <a:off x="0" y="47625"/>
              <a:ext cx="369533" cy="306301"/>
            </a:xfrm>
            <a:prstGeom prst="rect">
              <a:avLst/>
            </a:prstGeom>
          </p:spPr>
          <p:txBody>
            <a:bodyPr anchor="ctr" rtlCol="false" tIns="50800" lIns="50800" bIns="50800" rIns="50800"/>
            <a:lstStyle/>
            <a:p>
              <a:pPr algn="ctr">
                <a:lnSpc>
                  <a:spcPts val="2499"/>
                </a:lnSpc>
              </a:pPr>
            </a:p>
          </p:txBody>
        </p:sp>
      </p:grpSp>
      <p:grpSp>
        <p:nvGrpSpPr>
          <p:cNvPr name="Group 18" id="18"/>
          <p:cNvGrpSpPr/>
          <p:nvPr/>
        </p:nvGrpSpPr>
        <p:grpSpPr>
          <a:xfrm rot="0">
            <a:off x="8643619" y="7786627"/>
            <a:ext cx="1553913" cy="1488284"/>
            <a:chOff x="0" y="0"/>
            <a:chExt cx="369533" cy="353926"/>
          </a:xfrm>
        </p:grpSpPr>
        <p:sp>
          <p:nvSpPr>
            <p:cNvPr name="Freeform 19" id="19"/>
            <p:cNvSpPr/>
            <p:nvPr/>
          </p:nvSpPr>
          <p:spPr>
            <a:xfrm flipH="false" flipV="false" rot="0">
              <a:off x="0" y="0"/>
              <a:ext cx="369533" cy="353926"/>
            </a:xfrm>
            <a:custGeom>
              <a:avLst/>
              <a:gdLst/>
              <a:ahLst/>
              <a:cxnLst/>
              <a:rect r="r" b="b" t="t" l="l"/>
              <a:pathLst>
                <a:path h="353926" w="369533">
                  <a:moveTo>
                    <a:pt x="99644" y="0"/>
                  </a:moveTo>
                  <a:lnTo>
                    <a:pt x="269889" y="0"/>
                  </a:lnTo>
                  <a:cubicBezTo>
                    <a:pt x="324921" y="0"/>
                    <a:pt x="369533" y="44612"/>
                    <a:pt x="369533" y="99644"/>
                  </a:cubicBezTo>
                  <a:lnTo>
                    <a:pt x="369533" y="254281"/>
                  </a:lnTo>
                  <a:cubicBezTo>
                    <a:pt x="369533" y="309313"/>
                    <a:pt x="324921" y="353926"/>
                    <a:pt x="269889" y="353926"/>
                  </a:cubicBezTo>
                  <a:lnTo>
                    <a:pt x="99644" y="353926"/>
                  </a:lnTo>
                  <a:cubicBezTo>
                    <a:pt x="44612" y="353926"/>
                    <a:pt x="0" y="309313"/>
                    <a:pt x="0" y="254281"/>
                  </a:cubicBezTo>
                  <a:lnTo>
                    <a:pt x="0" y="99644"/>
                  </a:lnTo>
                  <a:cubicBezTo>
                    <a:pt x="0" y="44612"/>
                    <a:pt x="44612" y="0"/>
                    <a:pt x="99644" y="0"/>
                  </a:cubicBezTo>
                  <a:close/>
                </a:path>
              </a:pathLst>
            </a:custGeom>
            <a:solidFill>
              <a:srgbClr val="4DBBD6"/>
            </a:solidFill>
          </p:spPr>
        </p:sp>
        <p:sp>
          <p:nvSpPr>
            <p:cNvPr name="TextBox 20" id="20"/>
            <p:cNvSpPr txBox="true"/>
            <p:nvPr/>
          </p:nvSpPr>
          <p:spPr>
            <a:xfrm>
              <a:off x="0" y="47625"/>
              <a:ext cx="369533" cy="306301"/>
            </a:xfrm>
            <a:prstGeom prst="rect">
              <a:avLst/>
            </a:prstGeom>
          </p:spPr>
          <p:txBody>
            <a:bodyPr anchor="ctr" rtlCol="false" tIns="50800" lIns="50800" bIns="50800" rIns="50800"/>
            <a:lstStyle/>
            <a:p>
              <a:pPr algn="ctr">
                <a:lnSpc>
                  <a:spcPts val="2499"/>
                </a:lnSpc>
              </a:pPr>
            </a:p>
          </p:txBody>
        </p:sp>
      </p:grpSp>
      <p:sp>
        <p:nvSpPr>
          <p:cNvPr name="Freeform 21" id="21"/>
          <p:cNvSpPr/>
          <p:nvPr/>
        </p:nvSpPr>
        <p:spPr>
          <a:xfrm flipH="false" flipV="false" rot="0">
            <a:off x="9068351" y="3630318"/>
            <a:ext cx="704450" cy="704450"/>
          </a:xfrm>
          <a:custGeom>
            <a:avLst/>
            <a:gdLst/>
            <a:ahLst/>
            <a:cxnLst/>
            <a:rect r="r" b="b" t="t" l="l"/>
            <a:pathLst>
              <a:path h="704450" w="704450">
                <a:moveTo>
                  <a:pt x="0" y="0"/>
                </a:moveTo>
                <a:lnTo>
                  <a:pt x="704450" y="0"/>
                </a:lnTo>
                <a:lnTo>
                  <a:pt x="704450" y="704450"/>
                </a:lnTo>
                <a:lnTo>
                  <a:pt x="0" y="7044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0">
            <a:off x="9044869" y="5799838"/>
            <a:ext cx="751413" cy="704450"/>
          </a:xfrm>
          <a:custGeom>
            <a:avLst/>
            <a:gdLst/>
            <a:ahLst/>
            <a:cxnLst/>
            <a:rect r="r" b="b" t="t" l="l"/>
            <a:pathLst>
              <a:path h="704450" w="751413">
                <a:moveTo>
                  <a:pt x="0" y="0"/>
                </a:moveTo>
                <a:lnTo>
                  <a:pt x="751414" y="0"/>
                </a:lnTo>
                <a:lnTo>
                  <a:pt x="751414" y="704451"/>
                </a:lnTo>
                <a:lnTo>
                  <a:pt x="0" y="7044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false" flipV="false" rot="0">
            <a:off x="9198112" y="8089292"/>
            <a:ext cx="811754" cy="952205"/>
          </a:xfrm>
          <a:custGeom>
            <a:avLst/>
            <a:gdLst/>
            <a:ahLst/>
            <a:cxnLst/>
            <a:rect r="r" b="b" t="t" l="l"/>
            <a:pathLst>
              <a:path h="952205" w="811754">
                <a:moveTo>
                  <a:pt x="0" y="0"/>
                </a:moveTo>
                <a:lnTo>
                  <a:pt x="811754" y="0"/>
                </a:lnTo>
                <a:lnTo>
                  <a:pt x="811754" y="952204"/>
                </a:lnTo>
                <a:lnTo>
                  <a:pt x="0" y="9522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4" id="24"/>
          <p:cNvSpPr txBox="true"/>
          <p:nvPr/>
        </p:nvSpPr>
        <p:spPr>
          <a:xfrm rot="0">
            <a:off x="10480329" y="3182969"/>
            <a:ext cx="5544478" cy="442510"/>
          </a:xfrm>
          <a:prstGeom prst="rect">
            <a:avLst/>
          </a:prstGeom>
        </p:spPr>
        <p:txBody>
          <a:bodyPr anchor="t" rtlCol="false" tIns="0" lIns="0" bIns="0" rIns="0">
            <a:spAutoFit/>
          </a:bodyPr>
          <a:lstStyle/>
          <a:p>
            <a:pPr algn="l" marL="0" indent="0" lvl="0">
              <a:lnSpc>
                <a:spcPts val="3409"/>
              </a:lnSpc>
              <a:spcBef>
                <a:spcPct val="0"/>
              </a:spcBef>
            </a:pPr>
            <a:r>
              <a:rPr lang="en-US" sz="2841">
                <a:solidFill>
                  <a:srgbClr val="4DBBD6"/>
                </a:solidFill>
                <a:latin typeface="Arial Nova"/>
                <a:ea typeface="Arial Nova"/>
                <a:cs typeface="Arial Nova"/>
                <a:sym typeface="Arial Nova"/>
              </a:rPr>
              <a:t>BAGI INVESTOR</a:t>
            </a:r>
          </a:p>
        </p:txBody>
      </p:sp>
      <p:sp>
        <p:nvSpPr>
          <p:cNvPr name="TextBox 25" id="25"/>
          <p:cNvSpPr txBox="true"/>
          <p:nvPr/>
        </p:nvSpPr>
        <p:spPr>
          <a:xfrm rot="0">
            <a:off x="10480329" y="3735417"/>
            <a:ext cx="6239419" cy="991268"/>
          </a:xfrm>
          <a:prstGeom prst="rect">
            <a:avLst/>
          </a:prstGeom>
        </p:spPr>
        <p:txBody>
          <a:bodyPr anchor="t" rtlCol="false" tIns="0" lIns="0" bIns="0" rIns="0">
            <a:spAutoFit/>
          </a:bodyPr>
          <a:lstStyle/>
          <a:p>
            <a:pPr algn="just">
              <a:lnSpc>
                <a:spcPts val="2651"/>
              </a:lnSpc>
            </a:pPr>
            <a:r>
              <a:rPr lang="en-US" sz="1894">
                <a:solidFill>
                  <a:srgbClr val="F2F2F2"/>
                </a:solidFill>
                <a:latin typeface="Arial Nova"/>
                <a:ea typeface="Arial Nova"/>
                <a:cs typeface="Arial Nova"/>
                <a:sym typeface="Arial Nova"/>
              </a:rPr>
              <a:t>Investor dapat mengetahui informasi berguna bagi investor dan pelaku pasar dalam pengambilan keputusan investasi.</a:t>
            </a:r>
          </a:p>
        </p:txBody>
      </p:sp>
      <p:sp>
        <p:nvSpPr>
          <p:cNvPr name="TextBox 26" id="26"/>
          <p:cNvSpPr txBox="true"/>
          <p:nvPr/>
        </p:nvSpPr>
        <p:spPr>
          <a:xfrm rot="0">
            <a:off x="10480329" y="5398396"/>
            <a:ext cx="5544478" cy="442510"/>
          </a:xfrm>
          <a:prstGeom prst="rect">
            <a:avLst/>
          </a:prstGeom>
        </p:spPr>
        <p:txBody>
          <a:bodyPr anchor="t" rtlCol="false" tIns="0" lIns="0" bIns="0" rIns="0">
            <a:spAutoFit/>
          </a:bodyPr>
          <a:lstStyle/>
          <a:p>
            <a:pPr algn="l" marL="0" indent="0" lvl="0">
              <a:lnSpc>
                <a:spcPts val="3409"/>
              </a:lnSpc>
              <a:spcBef>
                <a:spcPct val="0"/>
              </a:spcBef>
            </a:pPr>
            <a:r>
              <a:rPr lang="en-US" sz="2841">
                <a:solidFill>
                  <a:srgbClr val="4DBBD6"/>
                </a:solidFill>
                <a:latin typeface="Arial Nova"/>
                <a:ea typeface="Arial Nova"/>
                <a:cs typeface="Arial Nova"/>
                <a:sym typeface="Arial Nova"/>
              </a:rPr>
              <a:t>FAKTOR-FAKTOR VOLATILITAS</a:t>
            </a:r>
          </a:p>
        </p:txBody>
      </p:sp>
      <p:sp>
        <p:nvSpPr>
          <p:cNvPr name="TextBox 27" id="27"/>
          <p:cNvSpPr txBox="true"/>
          <p:nvPr/>
        </p:nvSpPr>
        <p:spPr>
          <a:xfrm rot="0">
            <a:off x="10480329" y="5904938"/>
            <a:ext cx="6239419" cy="991268"/>
          </a:xfrm>
          <a:prstGeom prst="rect">
            <a:avLst/>
          </a:prstGeom>
        </p:spPr>
        <p:txBody>
          <a:bodyPr anchor="t" rtlCol="false" tIns="0" lIns="0" bIns="0" rIns="0">
            <a:spAutoFit/>
          </a:bodyPr>
          <a:lstStyle/>
          <a:p>
            <a:pPr algn="just">
              <a:lnSpc>
                <a:spcPts val="2651"/>
              </a:lnSpc>
            </a:pPr>
            <a:r>
              <a:rPr lang="en-US" sz="1894">
                <a:solidFill>
                  <a:srgbClr val="F2F2F2"/>
                </a:solidFill>
                <a:latin typeface="Arial Nova"/>
                <a:ea typeface="Arial Nova"/>
                <a:cs typeface="Arial Nova"/>
                <a:sym typeface="Arial Nova"/>
              </a:rPr>
              <a:t>Mengetahui faktor-faktor yang mempengaruhi volatilitas harga saham INDF untuk memberikan wawasan komprehensif bagi investor.</a:t>
            </a:r>
          </a:p>
        </p:txBody>
      </p:sp>
      <p:sp>
        <p:nvSpPr>
          <p:cNvPr name="TextBox 28" id="28"/>
          <p:cNvSpPr txBox="true"/>
          <p:nvPr/>
        </p:nvSpPr>
        <p:spPr>
          <a:xfrm rot="0">
            <a:off x="10480329" y="7695917"/>
            <a:ext cx="5544478" cy="442510"/>
          </a:xfrm>
          <a:prstGeom prst="rect">
            <a:avLst/>
          </a:prstGeom>
        </p:spPr>
        <p:txBody>
          <a:bodyPr anchor="t" rtlCol="false" tIns="0" lIns="0" bIns="0" rIns="0">
            <a:spAutoFit/>
          </a:bodyPr>
          <a:lstStyle/>
          <a:p>
            <a:pPr algn="l" marL="0" indent="0" lvl="0">
              <a:lnSpc>
                <a:spcPts val="3409"/>
              </a:lnSpc>
              <a:spcBef>
                <a:spcPct val="0"/>
              </a:spcBef>
            </a:pPr>
            <a:r>
              <a:rPr lang="en-US" sz="2841">
                <a:solidFill>
                  <a:srgbClr val="4DBBD6"/>
                </a:solidFill>
                <a:latin typeface="Arial Nova"/>
                <a:ea typeface="Arial Nova"/>
                <a:cs typeface="Arial Nova"/>
                <a:sym typeface="Arial Nova"/>
              </a:rPr>
              <a:t>IMPLEMENTASI ARCH</a:t>
            </a:r>
          </a:p>
        </p:txBody>
      </p:sp>
      <p:sp>
        <p:nvSpPr>
          <p:cNvPr name="TextBox 29" id="29"/>
          <p:cNvSpPr txBox="true"/>
          <p:nvPr/>
        </p:nvSpPr>
        <p:spPr>
          <a:xfrm rot="0">
            <a:off x="10462176" y="8252727"/>
            <a:ext cx="6239419" cy="991268"/>
          </a:xfrm>
          <a:prstGeom prst="rect">
            <a:avLst/>
          </a:prstGeom>
        </p:spPr>
        <p:txBody>
          <a:bodyPr anchor="t" rtlCol="false" tIns="0" lIns="0" bIns="0" rIns="0">
            <a:spAutoFit/>
          </a:bodyPr>
          <a:lstStyle/>
          <a:p>
            <a:pPr algn="just">
              <a:lnSpc>
                <a:spcPts val="2651"/>
              </a:lnSpc>
            </a:pPr>
            <a:r>
              <a:rPr lang="en-US" sz="1894">
                <a:solidFill>
                  <a:srgbClr val="F2F2F2"/>
                </a:solidFill>
                <a:latin typeface="Arial Nova"/>
                <a:ea typeface="Arial Nova"/>
                <a:cs typeface="Arial Nova"/>
                <a:sym typeface="Arial Nova"/>
              </a:rPr>
              <a:t>Dapat mengimplemtasikan model ARCH dalam memprediksi pergerakan saham INDF di masa yang akan datang. </a:t>
            </a:r>
          </a:p>
        </p:txBody>
      </p:sp>
      <p:sp>
        <p:nvSpPr>
          <p:cNvPr name="Freeform 30" id="30"/>
          <p:cNvSpPr/>
          <p:nvPr/>
        </p:nvSpPr>
        <p:spPr>
          <a:xfrm flipH="false" flipV="false" rot="0">
            <a:off x="876781" y="788485"/>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1" id="31"/>
          <p:cNvSpPr txBox="true"/>
          <p:nvPr/>
        </p:nvSpPr>
        <p:spPr>
          <a:xfrm rot="0">
            <a:off x="876781" y="2254295"/>
            <a:ext cx="6231306" cy="1995806"/>
          </a:xfrm>
          <a:prstGeom prst="rect">
            <a:avLst/>
          </a:prstGeom>
        </p:spPr>
        <p:txBody>
          <a:bodyPr anchor="t" rtlCol="false" tIns="0" lIns="0" bIns="0" rIns="0">
            <a:spAutoFit/>
          </a:bodyPr>
          <a:lstStyle/>
          <a:p>
            <a:pPr algn="l">
              <a:lnSpc>
                <a:spcPts val="7700"/>
              </a:lnSpc>
            </a:pPr>
            <a:r>
              <a:rPr lang="en-US" sz="7700" b="true">
                <a:solidFill>
                  <a:srgbClr val="00426F"/>
                </a:solidFill>
                <a:latin typeface="Arial Nova Bold"/>
                <a:ea typeface="Arial Nova Bold"/>
                <a:cs typeface="Arial Nova Bold"/>
                <a:sym typeface="Arial Nova Bold"/>
              </a:rPr>
              <a:t>TUJUAN PENELITIAN</a:t>
            </a:r>
          </a:p>
        </p:txBody>
      </p:sp>
      <p:sp>
        <p:nvSpPr>
          <p:cNvPr name="TextBox 32" id="32"/>
          <p:cNvSpPr txBox="true"/>
          <p:nvPr/>
        </p:nvSpPr>
        <p:spPr>
          <a:xfrm rot="0">
            <a:off x="876781" y="4742563"/>
            <a:ext cx="6802134" cy="1057275"/>
          </a:xfrm>
          <a:prstGeom prst="rect">
            <a:avLst/>
          </a:prstGeom>
        </p:spPr>
        <p:txBody>
          <a:bodyPr anchor="t" rtlCol="false" tIns="0" lIns="0" bIns="0" rIns="0">
            <a:spAutoFit/>
          </a:bodyPr>
          <a:lstStyle/>
          <a:p>
            <a:pPr algn="just">
              <a:lnSpc>
                <a:spcPts val="4200"/>
              </a:lnSpc>
            </a:pPr>
            <a:r>
              <a:rPr lang="en-US" sz="3000">
                <a:solidFill>
                  <a:srgbClr val="000000"/>
                </a:solidFill>
                <a:latin typeface="Arial Nova"/>
                <a:ea typeface="Arial Nova"/>
                <a:cs typeface="Arial Nova"/>
                <a:sym typeface="Arial Nova"/>
              </a:rPr>
              <a:t>Tujuan dari dilakukannya penelitian adalah sebagai berikut:</a:t>
            </a:r>
          </a:p>
        </p:txBody>
      </p:sp>
      <p:sp>
        <p:nvSpPr>
          <p:cNvPr name="Freeform 33" id="3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11"/>
            <a:stretch>
              <a:fillRect l="0" t="0" r="0" b="0"/>
            </a:stretch>
          </a:blipFill>
        </p:spPr>
      </p:sp>
      <p:sp>
        <p:nvSpPr>
          <p:cNvPr name="Freeform 34" id="3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12"/>
            <a:stretch>
              <a:fillRect l="0" t="0" r="0" b="0"/>
            </a:stretch>
          </a:blipFill>
        </p:spPr>
      </p:sp>
      <p:sp>
        <p:nvSpPr>
          <p:cNvPr name="Freeform 35" id="3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1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52919" y="7933722"/>
            <a:ext cx="18640919" cy="2842740"/>
          </a:xfrm>
          <a:custGeom>
            <a:avLst/>
            <a:gdLst/>
            <a:ahLst/>
            <a:cxnLst/>
            <a:rect r="r" b="b" t="t" l="l"/>
            <a:pathLst>
              <a:path h="2842740" w="18640919">
                <a:moveTo>
                  <a:pt x="0" y="0"/>
                </a:moveTo>
                <a:lnTo>
                  <a:pt x="18640919" y="0"/>
                </a:lnTo>
                <a:lnTo>
                  <a:pt x="18640919" y="2842740"/>
                </a:lnTo>
                <a:lnTo>
                  <a:pt x="0" y="28427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76781" y="788485"/>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0" y="3581419"/>
            <a:ext cx="18288000" cy="1932934"/>
            <a:chOff x="0" y="0"/>
            <a:chExt cx="4118688" cy="435321"/>
          </a:xfrm>
        </p:grpSpPr>
        <p:sp>
          <p:nvSpPr>
            <p:cNvPr name="Freeform 6" id="6"/>
            <p:cNvSpPr/>
            <p:nvPr/>
          </p:nvSpPr>
          <p:spPr>
            <a:xfrm flipH="false" flipV="false" rot="0">
              <a:off x="0" y="0"/>
              <a:ext cx="4118688" cy="435321"/>
            </a:xfrm>
            <a:custGeom>
              <a:avLst/>
              <a:gdLst/>
              <a:ahLst/>
              <a:cxnLst/>
              <a:rect r="r" b="b" t="t" l="l"/>
              <a:pathLst>
                <a:path h="435321" w="4118688">
                  <a:moveTo>
                    <a:pt x="8467" y="0"/>
                  </a:moveTo>
                  <a:lnTo>
                    <a:pt x="4110221" y="0"/>
                  </a:lnTo>
                  <a:cubicBezTo>
                    <a:pt x="4112466" y="0"/>
                    <a:pt x="4114620" y="892"/>
                    <a:pt x="4116208" y="2480"/>
                  </a:cubicBezTo>
                  <a:cubicBezTo>
                    <a:pt x="4117796" y="4068"/>
                    <a:pt x="4118688" y="6221"/>
                    <a:pt x="4118688" y="8467"/>
                  </a:cubicBezTo>
                  <a:lnTo>
                    <a:pt x="4118688" y="426854"/>
                  </a:lnTo>
                  <a:cubicBezTo>
                    <a:pt x="4118688" y="431530"/>
                    <a:pt x="4114897" y="435321"/>
                    <a:pt x="4110221" y="435321"/>
                  </a:cubicBezTo>
                  <a:lnTo>
                    <a:pt x="8467" y="435321"/>
                  </a:lnTo>
                  <a:cubicBezTo>
                    <a:pt x="3791" y="435321"/>
                    <a:pt x="0" y="431530"/>
                    <a:pt x="0" y="426854"/>
                  </a:cubicBezTo>
                  <a:lnTo>
                    <a:pt x="0" y="8467"/>
                  </a:lnTo>
                  <a:cubicBezTo>
                    <a:pt x="0" y="3791"/>
                    <a:pt x="3791" y="0"/>
                    <a:pt x="8467" y="0"/>
                  </a:cubicBezTo>
                  <a:close/>
                </a:path>
              </a:pathLst>
            </a:custGeom>
            <a:solidFill>
              <a:srgbClr val="4DBBD6"/>
            </a:solidFill>
          </p:spPr>
        </p:sp>
        <p:sp>
          <p:nvSpPr>
            <p:cNvPr name="TextBox 7" id="7"/>
            <p:cNvSpPr txBox="true"/>
            <p:nvPr/>
          </p:nvSpPr>
          <p:spPr>
            <a:xfrm>
              <a:off x="0" y="47625"/>
              <a:ext cx="4118688" cy="387696"/>
            </a:xfrm>
            <a:prstGeom prst="rect">
              <a:avLst/>
            </a:prstGeom>
          </p:spPr>
          <p:txBody>
            <a:bodyPr anchor="ctr" rtlCol="false" tIns="50800" lIns="50800" bIns="50800" rIns="50800"/>
            <a:lstStyle/>
            <a:p>
              <a:pPr algn="ctr">
                <a:lnSpc>
                  <a:spcPts val="2499"/>
                </a:lnSpc>
              </a:pPr>
            </a:p>
          </p:txBody>
        </p:sp>
      </p:grpSp>
      <p:sp>
        <p:nvSpPr>
          <p:cNvPr name="TextBox 8" id="8"/>
          <p:cNvSpPr txBox="true"/>
          <p:nvPr/>
        </p:nvSpPr>
        <p:spPr>
          <a:xfrm rot="0">
            <a:off x="3788776" y="4119244"/>
            <a:ext cx="10929715" cy="1024256"/>
          </a:xfrm>
          <a:prstGeom prst="rect">
            <a:avLst/>
          </a:prstGeom>
        </p:spPr>
        <p:txBody>
          <a:bodyPr anchor="t" rtlCol="false" tIns="0" lIns="0" bIns="0" rIns="0">
            <a:spAutoFit/>
          </a:bodyPr>
          <a:lstStyle/>
          <a:p>
            <a:pPr algn="ctr">
              <a:lnSpc>
                <a:spcPts val="7700"/>
              </a:lnSpc>
            </a:pPr>
            <a:r>
              <a:rPr lang="en-US" b="true" sz="7700">
                <a:solidFill>
                  <a:srgbClr val="00426F"/>
                </a:solidFill>
                <a:latin typeface="Arial Nova Bold"/>
                <a:ea typeface="Arial Nova Bold"/>
                <a:cs typeface="Arial Nova Bold"/>
                <a:sym typeface="Arial Nova Bold"/>
              </a:rPr>
              <a:t>METODE PENELITIAN</a:t>
            </a:r>
          </a:p>
        </p:txBody>
      </p:sp>
      <p:sp>
        <p:nvSpPr>
          <p:cNvPr name="Freeform 9" id="9"/>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7"/>
            <a:stretch>
              <a:fillRect l="0" t="0" r="0" b="0"/>
            </a:stretch>
          </a:blipFill>
        </p:spPr>
      </p:sp>
      <p:sp>
        <p:nvSpPr>
          <p:cNvPr name="Freeform 10" id="10"/>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8"/>
            <a:stretch>
              <a:fillRect l="0" t="0" r="0" b="0"/>
            </a:stretch>
          </a:blipFill>
        </p:spPr>
      </p:sp>
      <p:sp>
        <p:nvSpPr>
          <p:cNvPr name="Freeform 11" id="11"/>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9"/>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0">
            <a:off x="0" y="56230"/>
            <a:ext cx="11597653" cy="1768642"/>
          </a:xfrm>
          <a:custGeom>
            <a:avLst/>
            <a:gdLst/>
            <a:ahLst/>
            <a:cxnLst/>
            <a:rect r="r" b="b" t="t" l="l"/>
            <a:pathLst>
              <a:path h="1768642" w="11597653">
                <a:moveTo>
                  <a:pt x="11597653" y="1768642"/>
                </a:moveTo>
                <a:lnTo>
                  <a:pt x="0" y="1768642"/>
                </a:lnTo>
                <a:lnTo>
                  <a:pt x="0" y="0"/>
                </a:lnTo>
                <a:lnTo>
                  <a:pt x="11597653" y="0"/>
                </a:lnTo>
                <a:lnTo>
                  <a:pt x="11597653" y="176864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33574" y="612059"/>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7"/>
            <a:stretch>
              <a:fillRect l="0" t="0" r="0" b="0"/>
            </a:stretch>
          </a:blipFill>
        </p:spPr>
      </p:sp>
      <p:sp>
        <p:nvSpPr>
          <p:cNvPr name="Freeform 6" id="6"/>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8"/>
            <a:stretch>
              <a:fillRect l="0" t="0" r="0" b="0"/>
            </a:stretch>
          </a:blipFill>
        </p:spPr>
      </p:sp>
      <p:sp>
        <p:nvSpPr>
          <p:cNvPr name="Freeform 7" id="7"/>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9"/>
            <a:stretch>
              <a:fillRect l="0" t="0" r="0" b="0"/>
            </a:stretch>
          </a:blipFill>
        </p:spPr>
      </p:sp>
      <p:graphicFrame>
        <p:nvGraphicFramePr>
          <p:cNvPr name="Table 8" id="8"/>
          <p:cNvGraphicFramePr>
            <a:graphicFrameLocks noGrp="true"/>
          </p:cNvGraphicFramePr>
          <p:nvPr/>
        </p:nvGraphicFramePr>
        <p:xfrm>
          <a:off x="9981763" y="3807317"/>
          <a:ext cx="7315200" cy="5047686"/>
        </p:xfrm>
        <a:graphic>
          <a:graphicData uri="http://schemas.openxmlformats.org/drawingml/2006/table">
            <a:tbl>
              <a:tblPr/>
              <a:tblGrid>
                <a:gridCol w="1828800"/>
                <a:gridCol w="1828800"/>
                <a:gridCol w="1828800"/>
                <a:gridCol w="1828800"/>
              </a:tblGrid>
              <a:tr h="1065316">
                <a:tc>
                  <a:txBody>
                    <a:bodyPr anchor="t" rtlCol="false"/>
                    <a:lstStyle/>
                    <a:p>
                      <a:pPr algn="ctr">
                        <a:lnSpc>
                          <a:spcPts val="2520"/>
                        </a:lnSpc>
                        <a:defRPr/>
                      </a:pPr>
                      <a:r>
                        <a:rPr lang="en-US" sz="1800" b="true">
                          <a:solidFill>
                            <a:srgbClr val="000000"/>
                          </a:solidFill>
                          <a:latin typeface="Arial Nova Bold"/>
                          <a:ea typeface="Arial Nova Bold"/>
                          <a:cs typeface="Arial Nova Bold"/>
                          <a:sym typeface="Arial Nova Bold"/>
                        </a:rPr>
                        <a:t>Tanggal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Arial Nova Bold"/>
                          <a:ea typeface="Arial Nova Bold"/>
                          <a:cs typeface="Arial Nova Bold"/>
                          <a:sym typeface="Arial Nova Bold"/>
                        </a:rPr>
                        <a:t>Terakhir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Arial Nova Bold"/>
                          <a:ea typeface="Arial Nova Bold"/>
                          <a:cs typeface="Arial Nova Bold"/>
                          <a:sym typeface="Arial Nova Bold"/>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Arial Nova Bold"/>
                          <a:ea typeface="Arial Nova Bold"/>
                          <a:cs typeface="Arial Nova Bold"/>
                          <a:sym typeface="Arial Nova Bold"/>
                        </a:rPr>
                        <a:t>Perubahan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4342">
                <a:tc>
                  <a:txBody>
                    <a:bodyPr anchor="t" rtlCol="false"/>
                    <a:lstStyle/>
                    <a:p>
                      <a:pPr algn="ctr">
                        <a:lnSpc>
                          <a:spcPts val="2520"/>
                        </a:lnSpc>
                        <a:defRPr/>
                      </a:pPr>
                      <a:r>
                        <a:rPr lang="en-US" sz="1800">
                          <a:solidFill>
                            <a:srgbClr val="000000"/>
                          </a:solidFill>
                          <a:latin typeface="Arial Nova"/>
                          <a:ea typeface="Arial Nova"/>
                          <a:cs typeface="Arial Nova"/>
                          <a:sym typeface="Arial Nova"/>
                        </a:rPr>
                        <a:t>31/10/2024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7.6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1,67%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926">
                <a:tc>
                  <a:txBody>
                    <a:bodyPr anchor="t" rtlCol="false"/>
                    <a:lstStyle/>
                    <a:p>
                      <a:pPr algn="ctr">
                        <a:lnSpc>
                          <a:spcPts val="2520"/>
                        </a:lnSpc>
                        <a:defRPr/>
                      </a:pPr>
                      <a:r>
                        <a:rPr lang="en-US" sz="1800">
                          <a:solidFill>
                            <a:srgbClr val="000000"/>
                          </a:solidFill>
                          <a:latin typeface="Arial Nova"/>
                          <a:ea typeface="Arial Nova"/>
                          <a:cs typeface="Arial Nova"/>
                          <a:sym typeface="Arial Nova"/>
                        </a:rPr>
                        <a:t>30/10/2024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7.457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-1,32%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0551">
                <a:tc>
                  <a:txBody>
                    <a:bodyPr anchor="t" rtlCol="false"/>
                    <a:lstStyle/>
                    <a:p>
                      <a:pPr algn="ctr">
                        <a:lnSpc>
                          <a:spcPts val="2520"/>
                        </a:lnSpc>
                        <a:defRPr/>
                      </a:pPr>
                      <a:r>
                        <a:rPr lang="en-US" sz="1800">
                          <a:solidFill>
                            <a:srgbClr val="000000"/>
                          </a:solidFill>
                          <a:latin typeface="Arial Nova"/>
                          <a:ea typeface="Arial Nova"/>
                          <a:cs typeface="Arial Nova"/>
                          <a:sym typeface="Arial Nova"/>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0551">
                <a:tc>
                  <a:txBody>
                    <a:bodyPr anchor="t" rtlCol="false"/>
                    <a:lstStyle/>
                    <a:p>
                      <a:pPr algn="ctr">
                        <a:lnSpc>
                          <a:spcPts val="2520"/>
                        </a:lnSpc>
                        <a:defRPr/>
                      </a:pPr>
                      <a:r>
                        <a:rPr lang="en-US" sz="1800">
                          <a:solidFill>
                            <a:srgbClr val="000000"/>
                          </a:solidFill>
                          <a:latin typeface="Arial Nova"/>
                          <a:ea typeface="Arial Nova"/>
                          <a:cs typeface="Arial Nova"/>
                          <a:sym typeface="Arial Nova"/>
                        </a:rPr>
                        <a:t>02/01/2020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7.975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al Nova"/>
                          <a:ea typeface="Arial Nova"/>
                          <a:cs typeface="Arial Nova"/>
                          <a:sym typeface="Arial Nova"/>
                        </a:rPr>
                        <a:t>0,63%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1066800" y="3740642"/>
            <a:ext cx="8447253" cy="5857875"/>
          </a:xfrm>
          <a:prstGeom prst="rect">
            <a:avLst/>
          </a:prstGeom>
        </p:spPr>
        <p:txBody>
          <a:bodyPr anchor="t" rtlCol="false" tIns="0" lIns="0" bIns="0" rIns="0">
            <a:spAutoFit/>
          </a:bodyPr>
          <a:lstStyle/>
          <a:p>
            <a:pPr algn="just">
              <a:lnSpc>
                <a:spcPts val="4200"/>
              </a:lnSpc>
            </a:pPr>
            <a:r>
              <a:rPr lang="en-US" sz="3000">
                <a:solidFill>
                  <a:srgbClr val="000000"/>
                </a:solidFill>
                <a:latin typeface="Arial Nova"/>
                <a:ea typeface="Arial Nova"/>
                <a:cs typeface="Arial Nova"/>
                <a:sym typeface="Arial Nova"/>
              </a:rPr>
              <a:t>Dataset untuk prediksi harga saham </a:t>
            </a:r>
            <a:r>
              <a:rPr lang="en-US" sz="3000">
                <a:solidFill>
                  <a:srgbClr val="FF0000"/>
                </a:solidFill>
                <a:latin typeface="Arial Nova"/>
                <a:ea typeface="Arial Nova"/>
                <a:cs typeface="Arial Nova"/>
                <a:sym typeface="Arial Nova"/>
              </a:rPr>
              <a:t>PT. Indofood Sukses Makmur Tbk</a:t>
            </a:r>
            <a:r>
              <a:rPr lang="en-US" sz="3000">
                <a:solidFill>
                  <a:srgbClr val="000000"/>
                </a:solidFill>
                <a:latin typeface="Arial Nova"/>
                <a:ea typeface="Arial Nova"/>
                <a:cs typeface="Arial Nova"/>
                <a:sym typeface="Arial Nova"/>
              </a:rPr>
              <a:t> (INDF) mencakup periode </a:t>
            </a:r>
            <a:r>
              <a:rPr lang="en-US" sz="3000">
                <a:solidFill>
                  <a:srgbClr val="FF0000"/>
                </a:solidFill>
                <a:latin typeface="Arial Nova"/>
                <a:ea typeface="Arial Nova"/>
                <a:cs typeface="Arial Nova"/>
                <a:sym typeface="Arial Nova"/>
              </a:rPr>
              <a:t>Januari 2020 hingga Oktober 2024</a:t>
            </a:r>
            <a:r>
              <a:rPr lang="en-US" sz="3000">
                <a:solidFill>
                  <a:srgbClr val="000000"/>
                </a:solidFill>
                <a:latin typeface="Arial Nova"/>
                <a:ea typeface="Arial Nova"/>
                <a:cs typeface="Arial Nova"/>
                <a:sym typeface="Arial Nova"/>
              </a:rPr>
              <a:t>, diambil dari sumber seperti </a:t>
            </a:r>
            <a:r>
              <a:rPr lang="en-US" sz="3000">
                <a:solidFill>
                  <a:srgbClr val="FF0000"/>
                </a:solidFill>
                <a:latin typeface="Arial Nova"/>
                <a:ea typeface="Arial Nova"/>
                <a:cs typeface="Arial Nova"/>
                <a:sym typeface="Arial Nova"/>
              </a:rPr>
              <a:t>Yahoo Finance</a:t>
            </a:r>
            <a:r>
              <a:rPr lang="en-US" sz="3000">
                <a:solidFill>
                  <a:srgbClr val="000000"/>
                </a:solidFill>
                <a:latin typeface="Arial Nova"/>
                <a:ea typeface="Arial Nova"/>
                <a:cs typeface="Arial Nova"/>
                <a:sym typeface="Arial Nova"/>
              </a:rPr>
              <a:t> atau Bloomberg. Atribut penting meliputi </a:t>
            </a:r>
            <a:r>
              <a:rPr lang="en-US" sz="3000">
                <a:solidFill>
                  <a:srgbClr val="FF0000"/>
                </a:solidFill>
                <a:latin typeface="Arial Nova"/>
                <a:ea typeface="Arial Nova"/>
                <a:cs typeface="Arial Nova"/>
                <a:sym typeface="Arial Nova"/>
              </a:rPr>
              <a:t>tanggal perdagangan, harga pembukaan, penutupan, tertinggi, terendah, volume perdagangan, dan return harian</a:t>
            </a:r>
            <a:r>
              <a:rPr lang="en-US" sz="3000">
                <a:solidFill>
                  <a:srgbClr val="000000"/>
                </a:solidFill>
                <a:latin typeface="Arial Nova"/>
                <a:ea typeface="Arial Nova"/>
                <a:cs typeface="Arial Nova"/>
                <a:sym typeface="Arial Nova"/>
              </a:rPr>
              <a:t>. Dataset ini berisikan </a:t>
            </a:r>
            <a:r>
              <a:rPr lang="en-US" sz="3000">
                <a:solidFill>
                  <a:srgbClr val="FF0000"/>
                </a:solidFill>
                <a:latin typeface="Arial Nova"/>
                <a:ea typeface="Arial Nova"/>
                <a:cs typeface="Arial Nova"/>
                <a:sym typeface="Arial Nova"/>
              </a:rPr>
              <a:t>1.173 observasi</a:t>
            </a:r>
            <a:r>
              <a:rPr lang="en-US" sz="3000">
                <a:solidFill>
                  <a:srgbClr val="000000"/>
                </a:solidFill>
                <a:latin typeface="Arial Nova"/>
                <a:ea typeface="Arial Nova"/>
                <a:cs typeface="Arial Nova"/>
                <a:sym typeface="Arial Nova"/>
              </a:rPr>
              <a:t>, kemudian dianalisis untuk memahami pola harga dan membangun model ARCH guna memprediksi volatilitas harga saham INDF.</a:t>
            </a:r>
          </a:p>
        </p:txBody>
      </p:sp>
      <p:sp>
        <p:nvSpPr>
          <p:cNvPr name="TextBox 10" id="10"/>
          <p:cNvSpPr txBox="true"/>
          <p:nvPr/>
        </p:nvSpPr>
        <p:spPr>
          <a:xfrm rot="0">
            <a:off x="1028700" y="1599278"/>
            <a:ext cx="8485353" cy="1995806"/>
          </a:xfrm>
          <a:prstGeom prst="rect">
            <a:avLst/>
          </a:prstGeom>
        </p:spPr>
        <p:txBody>
          <a:bodyPr anchor="t" rtlCol="false" tIns="0" lIns="0" bIns="0" rIns="0">
            <a:spAutoFit/>
          </a:bodyPr>
          <a:lstStyle/>
          <a:p>
            <a:pPr algn="l">
              <a:lnSpc>
                <a:spcPts val="7700"/>
              </a:lnSpc>
            </a:pPr>
            <a:r>
              <a:rPr lang="en-US" sz="7700" b="true">
                <a:solidFill>
                  <a:srgbClr val="00426F"/>
                </a:solidFill>
                <a:latin typeface="Arial Nova Bold"/>
                <a:ea typeface="Arial Nova Bold"/>
                <a:cs typeface="Arial Nova Bold"/>
                <a:sym typeface="Arial Nova Bold"/>
              </a:rPr>
              <a:t>DESKRIPSI DATASET</a:t>
            </a:r>
          </a:p>
        </p:txBody>
      </p:sp>
      <p:sp>
        <p:nvSpPr>
          <p:cNvPr name="TextBox 11" id="11"/>
          <p:cNvSpPr txBox="true"/>
          <p:nvPr/>
        </p:nvSpPr>
        <p:spPr>
          <a:xfrm rot="0">
            <a:off x="10019426" y="3205829"/>
            <a:ext cx="7277537" cy="389255"/>
          </a:xfrm>
          <a:prstGeom prst="rect">
            <a:avLst/>
          </a:prstGeom>
        </p:spPr>
        <p:txBody>
          <a:bodyPr anchor="t" rtlCol="false" tIns="0" lIns="0" bIns="0" rIns="0">
            <a:spAutoFit/>
          </a:bodyPr>
          <a:lstStyle/>
          <a:p>
            <a:pPr algn="ctr">
              <a:lnSpc>
                <a:spcPts val="3220"/>
              </a:lnSpc>
            </a:pPr>
            <a:r>
              <a:rPr lang="en-US" sz="2300" b="true">
                <a:solidFill>
                  <a:srgbClr val="000000"/>
                </a:solidFill>
                <a:latin typeface="Arial Nova Bold"/>
                <a:ea typeface="Arial Nova Bold"/>
                <a:cs typeface="Arial Nova Bold"/>
                <a:sym typeface="Arial Nova Bold"/>
              </a:rPr>
              <a:t>Tabel 1.</a:t>
            </a:r>
            <a:r>
              <a:rPr lang="en-US" sz="2300">
                <a:solidFill>
                  <a:srgbClr val="000000"/>
                </a:solidFill>
                <a:latin typeface="Arial Nova"/>
                <a:ea typeface="Arial Nova"/>
                <a:cs typeface="Arial Nova"/>
                <a:sym typeface="Arial Nova"/>
              </a:rPr>
              <a:t> Contoh Sample Dataset Saham INDF</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3"/>
            <a:stretch>
              <a:fillRect l="0" t="0" r="0" b="0"/>
            </a:stretch>
          </a:blipFill>
        </p:spPr>
      </p:sp>
      <p:sp>
        <p:nvSpPr>
          <p:cNvPr name="Freeform 4" id="4"/>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4"/>
            <a:stretch>
              <a:fillRect l="0" t="0" r="0" b="0"/>
            </a:stretch>
          </a:blipFill>
        </p:spPr>
      </p:sp>
      <p:sp>
        <p:nvSpPr>
          <p:cNvPr name="Freeform 5" id="5"/>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5"/>
            <a:stretch>
              <a:fillRect l="0" t="0" r="0" b="0"/>
            </a:stretch>
          </a:blipFill>
        </p:spPr>
      </p:sp>
      <p:sp>
        <p:nvSpPr>
          <p:cNvPr name="Freeform 6" id="6"/>
          <p:cNvSpPr/>
          <p:nvPr/>
        </p:nvSpPr>
        <p:spPr>
          <a:xfrm flipH="false" flipV="false" rot="0">
            <a:off x="1332555" y="833181"/>
            <a:ext cx="5102551" cy="8416579"/>
          </a:xfrm>
          <a:custGeom>
            <a:avLst/>
            <a:gdLst/>
            <a:ahLst/>
            <a:cxnLst/>
            <a:rect r="r" b="b" t="t" l="l"/>
            <a:pathLst>
              <a:path h="8416579" w="5102551">
                <a:moveTo>
                  <a:pt x="0" y="0"/>
                </a:moveTo>
                <a:lnTo>
                  <a:pt x="5102551" y="0"/>
                </a:lnTo>
                <a:lnTo>
                  <a:pt x="5102551" y="8416580"/>
                </a:lnTo>
                <a:lnTo>
                  <a:pt x="0" y="8416580"/>
                </a:lnTo>
                <a:lnTo>
                  <a:pt x="0" y="0"/>
                </a:lnTo>
                <a:close/>
              </a:path>
            </a:pathLst>
          </a:custGeom>
          <a:blipFill>
            <a:blip r:embed="rId6"/>
            <a:stretch>
              <a:fillRect l="0" t="0" r="0" b="0"/>
            </a:stretch>
          </a:blipFill>
        </p:spPr>
      </p:sp>
      <p:sp>
        <p:nvSpPr>
          <p:cNvPr name="TextBox 7" id="7"/>
          <p:cNvSpPr txBox="true"/>
          <p:nvPr/>
        </p:nvSpPr>
        <p:spPr>
          <a:xfrm rot="0">
            <a:off x="8401966" y="4702810"/>
            <a:ext cx="8485353" cy="1024256"/>
          </a:xfrm>
          <a:prstGeom prst="rect">
            <a:avLst/>
          </a:prstGeom>
        </p:spPr>
        <p:txBody>
          <a:bodyPr anchor="t" rtlCol="false" tIns="0" lIns="0" bIns="0" rIns="0">
            <a:spAutoFit/>
          </a:bodyPr>
          <a:lstStyle/>
          <a:p>
            <a:pPr algn="l">
              <a:lnSpc>
                <a:spcPts val="7700"/>
              </a:lnSpc>
            </a:pPr>
            <a:r>
              <a:rPr lang="en-US" sz="7700" b="true">
                <a:solidFill>
                  <a:srgbClr val="00426F"/>
                </a:solidFill>
                <a:latin typeface="Arial Nova Bold"/>
                <a:ea typeface="Arial Nova Bold"/>
                <a:cs typeface="Arial Nova Bold"/>
                <a:sym typeface="Arial Nova Bold"/>
              </a:rPr>
              <a:t>METODOLOGI</a:t>
            </a:r>
          </a:p>
        </p:txBody>
      </p:sp>
      <p:sp>
        <p:nvSpPr>
          <p:cNvPr name="TextBox 8" id="8"/>
          <p:cNvSpPr txBox="true"/>
          <p:nvPr/>
        </p:nvSpPr>
        <p:spPr>
          <a:xfrm rot="0">
            <a:off x="833396" y="9464091"/>
            <a:ext cx="6100868" cy="389255"/>
          </a:xfrm>
          <a:prstGeom prst="rect">
            <a:avLst/>
          </a:prstGeom>
        </p:spPr>
        <p:txBody>
          <a:bodyPr anchor="t" rtlCol="false" tIns="0" lIns="0" bIns="0" rIns="0">
            <a:spAutoFit/>
          </a:bodyPr>
          <a:lstStyle/>
          <a:p>
            <a:pPr algn="ctr">
              <a:lnSpc>
                <a:spcPts val="3220"/>
              </a:lnSpc>
            </a:pPr>
            <a:r>
              <a:rPr lang="en-US" sz="2300" b="true">
                <a:solidFill>
                  <a:srgbClr val="000000"/>
                </a:solidFill>
                <a:latin typeface="Arial Nova Bold"/>
                <a:ea typeface="Arial Nova Bold"/>
                <a:cs typeface="Arial Nova Bold"/>
                <a:sym typeface="Arial Nova Bold"/>
              </a:rPr>
              <a:t>Gambar 1.</a:t>
            </a:r>
            <a:r>
              <a:rPr lang="en-US" sz="2300">
                <a:solidFill>
                  <a:srgbClr val="000000"/>
                </a:solidFill>
                <a:latin typeface="Arial Nova"/>
                <a:ea typeface="Arial Nova"/>
                <a:cs typeface="Arial Nova"/>
                <a:sym typeface="Arial Nova"/>
              </a:rPr>
              <a:t> Alur Penelitian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0">
            <a:off x="0" y="56230"/>
            <a:ext cx="11597653" cy="1768642"/>
          </a:xfrm>
          <a:custGeom>
            <a:avLst/>
            <a:gdLst/>
            <a:ahLst/>
            <a:cxnLst/>
            <a:rect r="r" b="b" t="t" l="l"/>
            <a:pathLst>
              <a:path h="1768642" w="11597653">
                <a:moveTo>
                  <a:pt x="11597653" y="1768642"/>
                </a:moveTo>
                <a:lnTo>
                  <a:pt x="0" y="1768642"/>
                </a:lnTo>
                <a:lnTo>
                  <a:pt x="0" y="0"/>
                </a:lnTo>
                <a:lnTo>
                  <a:pt x="11597653" y="0"/>
                </a:lnTo>
                <a:lnTo>
                  <a:pt x="11597653" y="176864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33574" y="612059"/>
            <a:ext cx="1190252" cy="240215"/>
          </a:xfrm>
          <a:custGeom>
            <a:avLst/>
            <a:gdLst/>
            <a:ahLst/>
            <a:cxnLst/>
            <a:rect r="r" b="b" t="t" l="l"/>
            <a:pathLst>
              <a:path h="240215" w="1190252">
                <a:moveTo>
                  <a:pt x="0" y="0"/>
                </a:moveTo>
                <a:lnTo>
                  <a:pt x="1190252" y="0"/>
                </a:lnTo>
                <a:lnTo>
                  <a:pt x="1190252" y="240215"/>
                </a:lnTo>
                <a:lnTo>
                  <a:pt x="0" y="2402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398199" y="209960"/>
            <a:ext cx="1246443" cy="1246443"/>
          </a:xfrm>
          <a:custGeom>
            <a:avLst/>
            <a:gdLst/>
            <a:ahLst/>
            <a:cxnLst/>
            <a:rect r="r" b="b" t="t" l="l"/>
            <a:pathLst>
              <a:path h="1246443" w="1246443">
                <a:moveTo>
                  <a:pt x="0" y="0"/>
                </a:moveTo>
                <a:lnTo>
                  <a:pt x="1246443" y="0"/>
                </a:lnTo>
                <a:lnTo>
                  <a:pt x="1246443" y="1246443"/>
                </a:lnTo>
                <a:lnTo>
                  <a:pt x="0" y="1246443"/>
                </a:lnTo>
                <a:lnTo>
                  <a:pt x="0" y="0"/>
                </a:lnTo>
                <a:close/>
              </a:path>
            </a:pathLst>
          </a:custGeom>
          <a:blipFill>
            <a:blip r:embed="rId7"/>
            <a:stretch>
              <a:fillRect l="0" t="0" r="0" b="0"/>
            </a:stretch>
          </a:blipFill>
        </p:spPr>
      </p:sp>
      <p:sp>
        <p:nvSpPr>
          <p:cNvPr name="Freeform 6" id="6"/>
          <p:cNvSpPr/>
          <p:nvPr/>
        </p:nvSpPr>
        <p:spPr>
          <a:xfrm flipH="false" flipV="false" rot="0">
            <a:off x="12735386" y="323200"/>
            <a:ext cx="3966210" cy="1133203"/>
          </a:xfrm>
          <a:custGeom>
            <a:avLst/>
            <a:gdLst/>
            <a:ahLst/>
            <a:cxnLst/>
            <a:rect r="r" b="b" t="t" l="l"/>
            <a:pathLst>
              <a:path h="1133203" w="3966210">
                <a:moveTo>
                  <a:pt x="0" y="0"/>
                </a:moveTo>
                <a:lnTo>
                  <a:pt x="3966209" y="0"/>
                </a:lnTo>
                <a:lnTo>
                  <a:pt x="3966209" y="1133203"/>
                </a:lnTo>
                <a:lnTo>
                  <a:pt x="0" y="1133203"/>
                </a:lnTo>
                <a:lnTo>
                  <a:pt x="0" y="0"/>
                </a:lnTo>
                <a:close/>
              </a:path>
            </a:pathLst>
          </a:custGeom>
          <a:blipFill>
            <a:blip r:embed="rId8"/>
            <a:stretch>
              <a:fillRect l="0" t="0" r="0" b="0"/>
            </a:stretch>
          </a:blipFill>
        </p:spPr>
      </p:sp>
      <p:sp>
        <p:nvSpPr>
          <p:cNvPr name="Freeform 7" id="7"/>
          <p:cNvSpPr/>
          <p:nvPr/>
        </p:nvSpPr>
        <p:spPr>
          <a:xfrm flipH="false" flipV="false" rot="0">
            <a:off x="16767890" y="323200"/>
            <a:ext cx="1058147" cy="1058147"/>
          </a:xfrm>
          <a:custGeom>
            <a:avLst/>
            <a:gdLst/>
            <a:ahLst/>
            <a:cxnLst/>
            <a:rect r="r" b="b" t="t" l="l"/>
            <a:pathLst>
              <a:path h="1058147" w="1058147">
                <a:moveTo>
                  <a:pt x="0" y="0"/>
                </a:moveTo>
                <a:lnTo>
                  <a:pt x="1058146" y="0"/>
                </a:lnTo>
                <a:lnTo>
                  <a:pt x="1058146" y="1058147"/>
                </a:lnTo>
                <a:lnTo>
                  <a:pt x="0" y="1058147"/>
                </a:lnTo>
                <a:lnTo>
                  <a:pt x="0" y="0"/>
                </a:lnTo>
                <a:close/>
              </a:path>
            </a:pathLst>
          </a:custGeom>
          <a:blipFill>
            <a:blip r:embed="rId9"/>
            <a:stretch>
              <a:fillRect l="0" t="0" r="0" b="0"/>
            </a:stretch>
          </a:blipFill>
        </p:spPr>
      </p:sp>
      <p:sp>
        <p:nvSpPr>
          <p:cNvPr name="Freeform 8" id="8"/>
          <p:cNvSpPr/>
          <p:nvPr/>
        </p:nvSpPr>
        <p:spPr>
          <a:xfrm flipH="false" flipV="false" rot="0">
            <a:off x="1352550" y="3011766"/>
            <a:ext cx="7703333" cy="6139264"/>
          </a:xfrm>
          <a:custGeom>
            <a:avLst/>
            <a:gdLst/>
            <a:ahLst/>
            <a:cxnLst/>
            <a:rect r="r" b="b" t="t" l="l"/>
            <a:pathLst>
              <a:path h="6139264" w="7703333">
                <a:moveTo>
                  <a:pt x="0" y="0"/>
                </a:moveTo>
                <a:lnTo>
                  <a:pt x="7703333" y="0"/>
                </a:lnTo>
                <a:lnTo>
                  <a:pt x="7703333" y="6139265"/>
                </a:lnTo>
                <a:lnTo>
                  <a:pt x="0" y="6139265"/>
                </a:lnTo>
                <a:lnTo>
                  <a:pt x="0" y="0"/>
                </a:lnTo>
                <a:close/>
              </a:path>
            </a:pathLst>
          </a:custGeom>
          <a:blipFill>
            <a:blip r:embed="rId10"/>
            <a:stretch>
              <a:fillRect l="-142" t="0" r="-142" b="0"/>
            </a:stretch>
          </a:blipFill>
        </p:spPr>
      </p:sp>
      <p:sp>
        <p:nvSpPr>
          <p:cNvPr name="Freeform 9" id="9"/>
          <p:cNvSpPr/>
          <p:nvPr/>
        </p:nvSpPr>
        <p:spPr>
          <a:xfrm flipH="false" flipV="false" rot="0">
            <a:off x="9115425" y="2896240"/>
            <a:ext cx="7623890" cy="6303821"/>
          </a:xfrm>
          <a:custGeom>
            <a:avLst/>
            <a:gdLst/>
            <a:ahLst/>
            <a:cxnLst/>
            <a:rect r="r" b="b" t="t" l="l"/>
            <a:pathLst>
              <a:path h="6303821" w="7623890">
                <a:moveTo>
                  <a:pt x="0" y="0"/>
                </a:moveTo>
                <a:lnTo>
                  <a:pt x="7623890" y="0"/>
                </a:lnTo>
                <a:lnTo>
                  <a:pt x="7623890" y="6303822"/>
                </a:lnTo>
                <a:lnTo>
                  <a:pt x="0" y="6303822"/>
                </a:lnTo>
                <a:lnTo>
                  <a:pt x="0" y="0"/>
                </a:lnTo>
                <a:close/>
              </a:path>
            </a:pathLst>
          </a:custGeom>
          <a:blipFill>
            <a:blip r:embed="rId11"/>
            <a:stretch>
              <a:fillRect l="-417" t="0" r="-417" b="0"/>
            </a:stretch>
          </a:blipFill>
        </p:spPr>
      </p:sp>
      <p:sp>
        <p:nvSpPr>
          <p:cNvPr name="TextBox 10" id="10"/>
          <p:cNvSpPr txBox="true"/>
          <p:nvPr/>
        </p:nvSpPr>
        <p:spPr>
          <a:xfrm rot="0">
            <a:off x="1352550" y="1599278"/>
            <a:ext cx="8485353" cy="1024256"/>
          </a:xfrm>
          <a:prstGeom prst="rect">
            <a:avLst/>
          </a:prstGeom>
        </p:spPr>
        <p:txBody>
          <a:bodyPr anchor="t" rtlCol="false" tIns="0" lIns="0" bIns="0" rIns="0">
            <a:spAutoFit/>
          </a:bodyPr>
          <a:lstStyle/>
          <a:p>
            <a:pPr algn="l">
              <a:lnSpc>
                <a:spcPts val="7700"/>
              </a:lnSpc>
            </a:pPr>
            <a:r>
              <a:rPr lang="en-US" sz="7700" b="true">
                <a:solidFill>
                  <a:srgbClr val="00426F"/>
                </a:solidFill>
                <a:latin typeface="Arial Nova Bold"/>
                <a:ea typeface="Arial Nova Bold"/>
                <a:cs typeface="Arial Nova Bold"/>
                <a:sym typeface="Arial Nova Bold"/>
              </a:rPr>
              <a:t>METODOLOGI</a:t>
            </a:r>
          </a:p>
        </p:txBody>
      </p:sp>
      <p:sp>
        <p:nvSpPr>
          <p:cNvPr name="TextBox 11" id="11"/>
          <p:cNvSpPr txBox="true"/>
          <p:nvPr/>
        </p:nvSpPr>
        <p:spPr>
          <a:xfrm rot="0">
            <a:off x="1352550" y="9248775"/>
            <a:ext cx="15349045" cy="389255"/>
          </a:xfrm>
          <a:prstGeom prst="rect">
            <a:avLst/>
          </a:prstGeom>
        </p:spPr>
        <p:txBody>
          <a:bodyPr anchor="t" rtlCol="false" tIns="0" lIns="0" bIns="0" rIns="0">
            <a:spAutoFit/>
          </a:bodyPr>
          <a:lstStyle/>
          <a:p>
            <a:pPr algn="ctr">
              <a:lnSpc>
                <a:spcPts val="3220"/>
              </a:lnSpc>
            </a:pPr>
            <a:r>
              <a:rPr lang="en-US" sz="2300" b="true">
                <a:solidFill>
                  <a:srgbClr val="000000"/>
                </a:solidFill>
                <a:latin typeface="Arial Nova Bold"/>
                <a:ea typeface="Arial Nova Bold"/>
                <a:cs typeface="Arial Nova Bold"/>
                <a:sym typeface="Arial Nova Bold"/>
              </a:rPr>
              <a:t>Gambar 2.</a:t>
            </a:r>
            <a:r>
              <a:rPr lang="en-US" sz="2300">
                <a:solidFill>
                  <a:srgbClr val="000000"/>
                </a:solidFill>
                <a:latin typeface="Arial Nova"/>
                <a:ea typeface="Arial Nova"/>
                <a:cs typeface="Arial Nova"/>
                <a:sym typeface="Arial Nova"/>
              </a:rPr>
              <a:t> </a:t>
            </a:r>
            <a:r>
              <a:rPr lang="en-US" sz="2300" i="true">
                <a:solidFill>
                  <a:srgbClr val="000000"/>
                </a:solidFill>
                <a:latin typeface="Arial Nova Italics"/>
                <a:ea typeface="Arial Nova Italics"/>
                <a:cs typeface="Arial Nova Italics"/>
                <a:sym typeface="Arial Nova Italics"/>
              </a:rPr>
              <a:t>Pseudecode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DAGVn2GjsLE</dc:identifier>
  <dcterms:modified xsi:type="dcterms:W3CDTF">2011-08-01T06:04:30Z</dcterms:modified>
  <cp:revision>1</cp:revision>
  <dc:title>Pertemuan10_ARCH(Kelompok 7)</dc:title>
</cp:coreProperties>
</file>