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67" r:id="rId14"/>
    <p:sldId id="271" r:id="rId15"/>
    <p:sldId id="265" r:id="rId16"/>
    <p:sldId id="270" r:id="rId17"/>
    <p:sldId id="272" r:id="rId18"/>
    <p:sldId id="273" r:id="rId19"/>
    <p:sldId id="274" r:id="rId20"/>
    <p:sldId id="275" r:id="rId21"/>
    <p:sldId id="276" r:id="rId22"/>
    <p:sldId id="285" r:id="rId23"/>
    <p:sldId id="277" r:id="rId24"/>
    <p:sldId id="278" r:id="rId25"/>
    <p:sldId id="282" r:id="rId26"/>
    <p:sldId id="283" r:id="rId27"/>
    <p:sldId id="279" r:id="rId28"/>
    <p:sldId id="280" r:id="rId29"/>
    <p:sldId id="286" r:id="rId30"/>
    <p:sldId id="287" r:id="rId31"/>
    <p:sldId id="288" r:id="rId32"/>
    <p:sldId id="289" r:id="rId33"/>
    <p:sldId id="290" r:id="rId34"/>
    <p:sldId id="300" r:id="rId35"/>
    <p:sldId id="292" r:id="rId36"/>
    <p:sldId id="298" r:id="rId37"/>
    <p:sldId id="299" r:id="rId38"/>
    <p:sldId id="301" r:id="rId39"/>
    <p:sldId id="302" r:id="rId40"/>
    <p:sldId id="293" r:id="rId41"/>
    <p:sldId id="303" r:id="rId42"/>
    <p:sldId id="304" r:id="rId43"/>
    <p:sldId id="305" r:id="rId44"/>
    <p:sldId id="306" r:id="rId45"/>
    <p:sldId id="307" r:id="rId46"/>
    <p:sldId id="308" r:id="rId47"/>
    <p:sldId id="295" r:id="rId48"/>
    <p:sldId id="29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6856" autoAdjust="0"/>
  </p:normalViewPr>
  <p:slideViewPr>
    <p:cSldViewPr>
      <p:cViewPr varScale="1">
        <p:scale>
          <a:sx n="60" d="100"/>
          <a:sy n="60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07458-68A4-4815-B096-C2A460CC891A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11004-C1AB-4528-9D2B-D2E29A61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2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Q0 =1 </a:t>
            </a:r>
            <a:r>
              <a:rPr lang="en-US" dirty="0" smtClean="0">
                <a:sym typeface="Wingdings" pitchFamily="2" charset="2"/>
              </a:rPr>
              <a:t> a=</a:t>
            </a:r>
            <a:r>
              <a:rPr lang="en-US" dirty="0" err="1" smtClean="0">
                <a:sym typeface="Wingdings" pitchFamily="2" charset="2"/>
              </a:rPr>
              <a:t>a+m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geser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kiri</a:t>
            </a:r>
            <a:r>
              <a:rPr lang="en-US" dirty="0" smtClean="0">
                <a:sym typeface="Wingdings" pitchFamily="2" charset="2"/>
              </a:rPr>
              <a:t> 1 bit </a:t>
            </a:r>
            <a:r>
              <a:rPr lang="en-US" dirty="0" err="1" smtClean="0">
                <a:sym typeface="Wingdings" pitchFamily="2" charset="2"/>
              </a:rPr>
              <a:t>caq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Q0=0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geser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kiri</a:t>
            </a:r>
            <a:r>
              <a:rPr lang="en-US" dirty="0" smtClean="0">
                <a:sym typeface="Wingdings" pitchFamily="2" charset="2"/>
              </a:rPr>
              <a:t> 1 bit </a:t>
            </a:r>
            <a:r>
              <a:rPr lang="en-US" dirty="0" err="1" smtClean="0">
                <a:sym typeface="Wingdings" pitchFamily="2" charset="2"/>
              </a:rPr>
              <a:t>caq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1004-C1AB-4528-9D2B-D2E29A6148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2* -3</a:t>
            </a:r>
          </a:p>
          <a:p>
            <a:r>
              <a:rPr lang="en-US" dirty="0" smtClean="0"/>
              <a:t>6*</a:t>
            </a:r>
            <a:r>
              <a:rPr lang="en-US" baseline="0" dirty="0" smtClean="0"/>
              <a:t> -5</a:t>
            </a:r>
          </a:p>
          <a:p>
            <a:r>
              <a:rPr lang="en-US" baseline="0" dirty="0" smtClean="0"/>
              <a:t>6* -4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1004-C1AB-4528-9D2B-D2E29A6148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1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C5D5-9AFD-4270-B47A-9429C2B18A1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CA28-725E-41DF-8D26-EC7E2F6F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752600"/>
            <a:ext cx="7772400" cy="1470025"/>
          </a:xfrm>
        </p:spPr>
        <p:txBody>
          <a:bodyPr/>
          <a:lstStyle/>
          <a:p>
            <a:r>
              <a:rPr lang="en-US" b="1" dirty="0"/>
              <a:t>ORGANISASI </a:t>
            </a:r>
            <a:r>
              <a:rPr lang="en-US" b="1" dirty="0" err="1"/>
              <a:t>dan</a:t>
            </a:r>
            <a:r>
              <a:rPr lang="en-US" b="1" dirty="0"/>
              <a:t> ARSITEKTUR KOMPUTER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05619" y="3975682"/>
            <a:ext cx="4932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tabLst>
                <a:tab pos="274320" algn="l"/>
              </a:tabLst>
            </a:pPr>
            <a:r>
              <a:rPr lang="en-US" sz="4000" dirty="0" err="1">
                <a:ea typeface="Times New Roman"/>
              </a:rPr>
              <a:t>Representasi</a:t>
            </a:r>
            <a:r>
              <a:rPr lang="en-US" sz="4000" dirty="0">
                <a:ea typeface="Times New Roman"/>
              </a:rPr>
              <a:t> </a:t>
            </a:r>
            <a:r>
              <a:rPr lang="en-US" sz="4000" dirty="0" err="1">
                <a:ea typeface="Times New Roman"/>
              </a:rPr>
              <a:t>Informasi</a:t>
            </a:r>
            <a:endParaRPr lang="en-US" sz="4000" dirty="0"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5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Sign-Magnitude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Bentuk </a:t>
            </a:r>
            <a:r>
              <a:rPr lang="id-ID" dirty="0"/>
              <a:t>yang paling sederhana representasi yang memakai bit tanda adalah representasi nilai tanda. </a:t>
            </a:r>
            <a:endParaRPr lang="en-US" dirty="0"/>
          </a:p>
          <a:p>
            <a:r>
              <a:rPr lang="id-ID" dirty="0"/>
              <a:t>Misal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id-ID" dirty="0"/>
              <a:t>+18 = 00010010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id-ID" dirty="0"/>
              <a:t>-18  = 10010010 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id-ID" dirty="0"/>
              <a:t>(sign magnitute/nilai tanda)</a:t>
            </a:r>
          </a:p>
          <a:p>
            <a:r>
              <a:rPr lang="id-ID" dirty="0"/>
              <a:t>Terdapat kekurangan pada cara diatas</a:t>
            </a:r>
            <a:endParaRPr lang="en-US" dirty="0"/>
          </a:p>
          <a:p>
            <a:r>
              <a:rPr lang="id-ID" dirty="0"/>
              <a:t>Masalah</a:t>
            </a:r>
            <a:r>
              <a:rPr lang="en-US" dirty="0"/>
              <a:t>: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Perlu mempertimbangkan baik tanda dan besarnya dalam aritmatika</a:t>
            </a:r>
            <a:br>
              <a:rPr lang="id-ID" dirty="0"/>
            </a:br>
            <a:r>
              <a:rPr lang="id-ID" dirty="0"/>
              <a:t>Dua representasi dari nol (+0 dan -0)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Twos Complement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Seperti </a:t>
            </a:r>
            <a:r>
              <a:rPr lang="en-US" dirty="0"/>
              <a:t>sign magnitude</a:t>
            </a:r>
            <a:r>
              <a:rPr lang="id-ID" dirty="0" smtClean="0"/>
              <a:t>, representasi berpasangan </a:t>
            </a:r>
            <a:r>
              <a:rPr lang="en-US" dirty="0" err="1"/>
              <a:t>komplemen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id-ID" dirty="0" smtClean="0"/>
              <a:t>menggunakan bit </a:t>
            </a:r>
            <a:r>
              <a:rPr lang="en-US" dirty="0" smtClean="0"/>
              <a:t>MSB</a:t>
            </a:r>
            <a:r>
              <a:rPr lang="id-ID" dirty="0" smtClean="0"/>
              <a:t> sebagai bit tanda, sehingga mudah untuk menguji apakah integer positif atau negatif. </a:t>
            </a:r>
            <a:endParaRPr lang="en-US" dirty="0" smtClean="0"/>
          </a:p>
          <a:p>
            <a:r>
              <a:rPr lang="id-ID" dirty="0" smtClean="0"/>
              <a:t>Ini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id-ID" dirty="0" smtClean="0"/>
              <a:t>berbeda dari penggunaan representasi sign-</a:t>
            </a:r>
            <a:r>
              <a:rPr lang="en-US" dirty="0" smtClean="0"/>
              <a:t>magnitude.</a:t>
            </a:r>
          </a:p>
        </p:txBody>
      </p:sp>
    </p:spTree>
    <p:extLst>
      <p:ext uri="{BB962C8B-B14F-4D97-AF65-F5344CB8AC3E}">
        <p14:creationId xmlns:p14="http://schemas.microsoft.com/office/powerpoint/2010/main" val="16215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Twos Complement Representation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420944" cy="203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1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Twos Complement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  <a:defRPr/>
            </a:pPr>
            <a:r>
              <a:rPr lang="en-US" dirty="0" smtClean="0"/>
              <a:t>         </a:t>
            </a:r>
            <a:r>
              <a:rPr lang="id-ID" dirty="0" smtClean="0"/>
              <a:t>+</a:t>
            </a:r>
            <a:r>
              <a:rPr lang="id-ID" dirty="0"/>
              <a:t>7 = 0111		+18 = 00010010</a:t>
            </a:r>
          </a:p>
          <a:p>
            <a:pPr marL="68580" indent="0">
              <a:buNone/>
              <a:defRPr/>
            </a:pPr>
            <a:r>
              <a:rPr lang="en-US" dirty="0"/>
              <a:t>	</a:t>
            </a:r>
            <a:r>
              <a:rPr lang="id-ID" dirty="0"/>
              <a:t>-7  = 1001		- 18 = 11101101 </a:t>
            </a:r>
            <a:endParaRPr lang="en-US" dirty="0"/>
          </a:p>
          <a:p>
            <a:pPr marL="68580" indent="0">
              <a:buNone/>
              <a:defRPr/>
            </a:pPr>
            <a:endParaRPr lang="id-ID" dirty="0"/>
          </a:p>
          <a:p>
            <a:pPr>
              <a:defRPr/>
            </a:pPr>
            <a:r>
              <a:rPr lang="id-ID" dirty="0"/>
              <a:t>Dapat di simpulkan bahwa hasil akan berbeda dengan nilai tanda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Keuntungan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</a:t>
            </a:r>
            <a:endParaRPr lang="en-US" dirty="0"/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/>
          </a:p>
          <a:p>
            <a:r>
              <a:rPr lang="en-US" dirty="0" err="1" smtClean="0"/>
              <a:t>Menegasikan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3 = 00000011</a:t>
            </a:r>
          </a:p>
          <a:p>
            <a:pPr lvl="1"/>
            <a:r>
              <a:rPr lang="en-US" dirty="0"/>
              <a:t>Boolean complement gives	11111100</a:t>
            </a:r>
          </a:p>
          <a:p>
            <a:pPr lvl="1"/>
            <a:r>
              <a:rPr lang="en-US" dirty="0"/>
              <a:t>Add 1 to LSB			</a:t>
            </a:r>
            <a:r>
              <a:rPr lang="en-US" dirty="0" smtClean="0"/>
              <a:t>           11111101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Representasi fixed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Semua representasi di atas dapat pula disebut dengan fixed point, karena radix pointnya (binary pointnya) tetap dan di asumsikan akan berada di sebelah kanan.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Negation Special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0 =                </a:t>
            </a:r>
            <a:r>
              <a:rPr lang="en-US" dirty="0" smtClean="0"/>
              <a:t>     00000000</a:t>
            </a:r>
            <a:endParaRPr lang="en-US" dirty="0"/>
          </a:p>
          <a:p>
            <a:r>
              <a:rPr lang="en-US" dirty="0"/>
              <a:t>Bitwise not       11111111</a:t>
            </a:r>
          </a:p>
          <a:p>
            <a:r>
              <a:rPr lang="en-US" dirty="0"/>
              <a:t>Add 1 to LSB             </a:t>
            </a:r>
            <a:r>
              <a:rPr lang="en-US" dirty="0" smtClean="0"/>
              <a:t>     </a:t>
            </a:r>
            <a:r>
              <a:rPr lang="en-US" dirty="0"/>
              <a:t>+1</a:t>
            </a:r>
          </a:p>
          <a:p>
            <a:r>
              <a:rPr lang="en-US" dirty="0"/>
              <a:t>Result          </a:t>
            </a:r>
            <a:r>
              <a:rPr lang="en-US" dirty="0" smtClean="0"/>
              <a:t>    100000000</a:t>
            </a:r>
            <a:endParaRPr lang="en-US" dirty="0"/>
          </a:p>
          <a:p>
            <a:r>
              <a:rPr lang="en-US" dirty="0"/>
              <a:t>Overflow is ignored, so:</a:t>
            </a:r>
          </a:p>
          <a:p>
            <a:r>
              <a:rPr lang="en-US" dirty="0"/>
              <a:t>- 0 = 0 </a:t>
            </a:r>
            <a:r>
              <a:rPr lang="en-US" dirty="0">
                <a:sym typeface="Symbol" pitchFamily="18" charset="2"/>
              </a:rPr>
              <a:t>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Negation Special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-128 =           </a:t>
            </a:r>
            <a:r>
              <a:rPr lang="en-US" dirty="0" smtClean="0"/>
              <a:t>  10000000</a:t>
            </a:r>
            <a:endParaRPr lang="en-US" dirty="0"/>
          </a:p>
          <a:p>
            <a:r>
              <a:rPr lang="en-US" dirty="0"/>
              <a:t>bitwise not     01111111</a:t>
            </a:r>
          </a:p>
          <a:p>
            <a:r>
              <a:rPr lang="en-US" dirty="0"/>
              <a:t>Add 1 to LSB            </a:t>
            </a:r>
            <a:r>
              <a:rPr lang="en-US" dirty="0" smtClean="0"/>
              <a:t>    +</a:t>
            </a:r>
            <a:r>
              <a:rPr lang="en-US" dirty="0"/>
              <a:t>1</a:t>
            </a:r>
          </a:p>
          <a:p>
            <a:r>
              <a:rPr lang="en-US" dirty="0"/>
              <a:t>Result           </a:t>
            </a:r>
            <a:r>
              <a:rPr lang="en-US" dirty="0" smtClean="0"/>
              <a:t>   </a:t>
            </a:r>
            <a:r>
              <a:rPr lang="en-US" dirty="0"/>
              <a:t>10000000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-(-</a:t>
            </a:r>
            <a:r>
              <a:rPr lang="en-US" dirty="0"/>
              <a:t>128) = -128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Range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bit 2s compliment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+</a:t>
            </a:r>
            <a:r>
              <a:rPr lang="en-US" dirty="0"/>
              <a:t>127 = 01111111 = 2</a:t>
            </a:r>
            <a:r>
              <a:rPr lang="en-US" baseline="30000" dirty="0"/>
              <a:t>7</a:t>
            </a:r>
            <a:r>
              <a:rPr lang="en-US" dirty="0"/>
              <a:t> -</a:t>
            </a:r>
            <a:r>
              <a:rPr lang="en-US" dirty="0" smtClean="0"/>
              <a:t>1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-128 </a:t>
            </a:r>
            <a:r>
              <a:rPr lang="en-US" dirty="0"/>
              <a:t>= 10000000 = -2</a:t>
            </a:r>
            <a:r>
              <a:rPr lang="en-US" baseline="30000" dirty="0"/>
              <a:t>7</a:t>
            </a:r>
            <a:endParaRPr lang="en-US" dirty="0"/>
          </a:p>
          <a:p>
            <a:r>
              <a:rPr lang="en-US" dirty="0"/>
              <a:t>16 bit 2s compliment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+</a:t>
            </a:r>
            <a:r>
              <a:rPr lang="en-US" dirty="0"/>
              <a:t>32767 = 011111111 11111111 = 2</a:t>
            </a:r>
            <a:r>
              <a:rPr lang="en-US" baseline="30000" dirty="0"/>
              <a:t>15</a:t>
            </a:r>
            <a:r>
              <a:rPr lang="en-US" dirty="0"/>
              <a:t> </a:t>
            </a:r>
            <a:r>
              <a:rPr lang="en-US" dirty="0" smtClean="0"/>
              <a:t>– 1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-32768 </a:t>
            </a:r>
            <a:r>
              <a:rPr lang="en-US" dirty="0"/>
              <a:t>= 100000000 00000000 = -2</a:t>
            </a:r>
            <a:r>
              <a:rPr lang="en-US" baseline="30000" dirty="0"/>
              <a:t>15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Conversion Between Lengths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Positive number pack with leading zeros</a:t>
            </a:r>
          </a:p>
          <a:p>
            <a:pPr marL="347663" indent="0">
              <a:buNone/>
            </a:pPr>
            <a:r>
              <a:rPr lang="en-US" dirty="0"/>
              <a:t>+18 =                </a:t>
            </a:r>
            <a:r>
              <a:rPr lang="en-US" dirty="0" smtClean="0"/>
              <a:t>    00010010</a:t>
            </a:r>
            <a:endParaRPr lang="en-US" dirty="0"/>
          </a:p>
          <a:p>
            <a:pPr marL="347663" indent="0">
              <a:buNone/>
            </a:pPr>
            <a:r>
              <a:rPr lang="en-US" dirty="0"/>
              <a:t>+18 = 00000000 00010010</a:t>
            </a:r>
          </a:p>
          <a:p>
            <a:r>
              <a:rPr lang="en-US" dirty="0"/>
              <a:t>Negative numbers pack with leading ones</a:t>
            </a:r>
          </a:p>
          <a:p>
            <a:pPr marL="347663" indent="0">
              <a:buNone/>
            </a:pPr>
            <a:r>
              <a:rPr lang="en-US" dirty="0"/>
              <a:t>-18 =                </a:t>
            </a:r>
            <a:r>
              <a:rPr lang="en-US" dirty="0" smtClean="0"/>
              <a:t>    10010010</a:t>
            </a:r>
            <a:endParaRPr lang="en-US" dirty="0"/>
          </a:p>
          <a:p>
            <a:pPr marL="347663" indent="0">
              <a:buNone/>
            </a:pPr>
            <a:r>
              <a:rPr lang="en-US" dirty="0"/>
              <a:t>-18 = 11111111 </a:t>
            </a:r>
            <a:r>
              <a:rPr lang="en-US" dirty="0" smtClean="0"/>
              <a:t>10010010</a:t>
            </a:r>
          </a:p>
          <a:p>
            <a:pPr marL="34766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AKAN DIPELAJARI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Symbol"/>
              <a:buChar char=""/>
              <a:tabLst>
                <a:tab pos="274320" algn="l"/>
              </a:tabLst>
            </a:pPr>
            <a:r>
              <a:rPr lang="en-US" dirty="0" err="1" smtClean="0">
                <a:effectLst/>
                <a:latin typeface="Times New Roman"/>
                <a:ea typeface="Times New Roman"/>
              </a:rPr>
              <a:t>Representasi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dirty="0" err="1" smtClean="0">
                <a:effectLst/>
                <a:latin typeface="Times New Roman"/>
                <a:ea typeface="Times New Roman"/>
              </a:rPr>
              <a:t>Informasi</a:t>
            </a:r>
            <a:endParaRPr lang="en-US" sz="3600" dirty="0" smtClean="0">
              <a:effectLst/>
              <a:latin typeface="Times New Roman"/>
              <a:ea typeface="Times New Roman"/>
            </a:endParaRPr>
          </a:p>
          <a:p>
            <a:pPr lvl="1" algn="just">
              <a:buFont typeface="Wingdings"/>
              <a:buChar char=""/>
            </a:pPr>
            <a:r>
              <a:rPr lang="en-US" dirty="0" smtClean="0">
                <a:effectLst/>
                <a:latin typeface="Times New Roman"/>
                <a:ea typeface="Times New Roman"/>
              </a:rPr>
              <a:t>Sign/Magnitude</a:t>
            </a:r>
            <a:endParaRPr lang="en-US" sz="3200" dirty="0" smtClean="0">
              <a:effectLst/>
              <a:latin typeface="Times New Roman"/>
              <a:ea typeface="Times New Roman"/>
            </a:endParaRPr>
          </a:p>
          <a:p>
            <a:pPr lvl="1" algn="just">
              <a:buFont typeface="Wingdings"/>
              <a:buChar char=""/>
            </a:pPr>
            <a:r>
              <a:rPr lang="en-US" dirty="0" err="1" smtClean="0">
                <a:effectLst/>
                <a:latin typeface="Times New Roman"/>
                <a:ea typeface="Times New Roman"/>
              </a:rPr>
              <a:t>Komplemen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 1</a:t>
            </a:r>
            <a:endParaRPr lang="en-US" sz="3200" dirty="0" smtClean="0">
              <a:effectLst/>
              <a:latin typeface="Times New Roman"/>
              <a:ea typeface="Times New Roman"/>
            </a:endParaRPr>
          </a:p>
          <a:p>
            <a:pPr lvl="1" algn="just">
              <a:buFont typeface="Wingdings"/>
              <a:buChar char=""/>
            </a:pPr>
            <a:r>
              <a:rPr lang="en-US" dirty="0" err="1" smtClean="0">
                <a:effectLst/>
                <a:latin typeface="Times New Roman"/>
                <a:ea typeface="Times New Roman"/>
              </a:rPr>
              <a:t>Komplemen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 2</a:t>
            </a:r>
            <a:endParaRPr lang="en-US" sz="3200" dirty="0" smtClean="0">
              <a:effectLst/>
              <a:latin typeface="Times New Roman"/>
              <a:ea typeface="Times New Roman"/>
            </a:endParaRPr>
          </a:p>
          <a:p>
            <a:pPr lvl="1" algn="just">
              <a:buFont typeface="Wingdings"/>
              <a:buChar char=""/>
            </a:pPr>
            <a:r>
              <a:rPr lang="en-US" dirty="0" err="1" smtClean="0">
                <a:effectLst/>
                <a:latin typeface="Times New Roman"/>
                <a:ea typeface="Times New Roman"/>
              </a:rPr>
              <a:t>Aritmetik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dirty="0" err="1" smtClean="0">
                <a:effectLst/>
                <a:latin typeface="Times New Roman"/>
                <a:ea typeface="Times New Roman"/>
              </a:rPr>
              <a:t>untuk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dirty="0" err="1" smtClean="0">
                <a:effectLst/>
                <a:latin typeface="Times New Roman"/>
                <a:ea typeface="Times New Roman"/>
              </a:rPr>
              <a:t>Komplemen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 1 </a:t>
            </a:r>
            <a:r>
              <a:rPr lang="en-US" dirty="0" err="1" smtClean="0">
                <a:effectLst/>
                <a:latin typeface="Times New Roman"/>
                <a:ea typeface="Times New Roman"/>
              </a:rPr>
              <a:t>dan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dirty="0" err="1" smtClean="0">
                <a:effectLst/>
                <a:latin typeface="Times New Roman"/>
                <a:ea typeface="Times New Roman"/>
              </a:rPr>
              <a:t>Komplemen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 2</a:t>
            </a:r>
            <a:endParaRPr lang="en-US" sz="3200" dirty="0">
              <a:latin typeface="Times New Roman"/>
              <a:ea typeface="Times New Roman"/>
            </a:endParaRPr>
          </a:p>
          <a:p>
            <a:pPr lvl="1" algn="just">
              <a:buFont typeface="Wingdings"/>
              <a:buChar char=""/>
            </a:pPr>
            <a:r>
              <a:rPr lang="en-US" dirty="0" smtClean="0">
                <a:effectLst/>
                <a:latin typeface="Times New Roman"/>
                <a:ea typeface="Times New Roman"/>
              </a:rPr>
              <a:t>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Penjumlahan</a:t>
            </a:r>
            <a:r>
              <a:rPr lang="en-US" b="1" dirty="0" smtClean="0"/>
              <a:t> </a:t>
            </a:r>
            <a:r>
              <a:rPr lang="en-US" b="1" dirty="0"/>
              <a:t>and </a:t>
            </a:r>
            <a:r>
              <a:rPr lang="en-US" b="1" dirty="0" err="1" smtClean="0"/>
              <a:t>Pengurangan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Memantau </a:t>
            </a:r>
            <a:r>
              <a:rPr lang="en-US" dirty="0" smtClean="0"/>
              <a:t>bit </a:t>
            </a:r>
            <a:r>
              <a:rPr lang="id-ID" dirty="0" smtClean="0"/>
              <a:t>tanda </a:t>
            </a:r>
            <a:r>
              <a:rPr lang="id-ID" dirty="0"/>
              <a:t>bit untuk overflow</a:t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r>
              <a:rPr lang="id-ID" dirty="0"/>
              <a:t>Ambil </a:t>
            </a:r>
            <a:r>
              <a:rPr lang="en-US" dirty="0" err="1" smtClean="0"/>
              <a:t>komplemen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id-ID" dirty="0" smtClean="0"/>
              <a:t> </a:t>
            </a:r>
            <a:r>
              <a:rPr lang="id-ID" dirty="0"/>
              <a:t>substahend dan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id-ID" dirty="0" smtClean="0"/>
              <a:t> minuend</a:t>
            </a:r>
            <a:endParaRPr lang="en-US" dirty="0" smtClean="0"/>
          </a:p>
          <a:p>
            <a:pPr marL="0" indent="0">
              <a:buNone/>
            </a:pPr>
            <a:r>
              <a:rPr lang="id-ID" dirty="0"/>
              <a:t/>
            </a:r>
            <a:br>
              <a:rPr lang="id-ID" dirty="0"/>
            </a:br>
            <a:r>
              <a:rPr lang="en-US" dirty="0" smtClean="0"/>
              <a:t>	</a:t>
            </a:r>
            <a:r>
              <a:rPr lang="id-ID" dirty="0" smtClean="0"/>
              <a:t>yaitu </a:t>
            </a:r>
            <a:r>
              <a:rPr lang="id-ID" dirty="0"/>
              <a:t>a - b = a + (-b)</a:t>
            </a:r>
            <a:br>
              <a:rPr lang="id-ID" dirty="0"/>
            </a:br>
            <a:endParaRPr lang="en-US" dirty="0" smtClean="0"/>
          </a:p>
          <a:p>
            <a:r>
              <a:rPr lang="id-ID" dirty="0" smtClean="0"/>
              <a:t>Jadi </a:t>
            </a:r>
            <a:r>
              <a:rPr lang="id-ID" dirty="0"/>
              <a:t>kita hanya perlu sirkuit </a:t>
            </a:r>
            <a:r>
              <a:rPr lang="id-ID" dirty="0" smtClean="0"/>
              <a:t>pen</a:t>
            </a:r>
            <a:r>
              <a:rPr lang="en-US" dirty="0" err="1" smtClean="0"/>
              <a:t>jumlahan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en-US" dirty="0" err="1" smtClean="0"/>
              <a:t>komplemen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Hardware </a:t>
            </a:r>
            <a:r>
              <a:rPr lang="en-US" sz="3600" b="1" dirty="0" err="1" smtClean="0"/>
              <a:t>untuk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err="1" smtClean="0"/>
              <a:t>Penjumlahan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Pengurangan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9"/>
          <a:stretch>
            <a:fillRect/>
          </a:stretch>
        </p:blipFill>
        <p:spPr bwMode="auto">
          <a:xfrm>
            <a:off x="1676400" y="1752600"/>
            <a:ext cx="6303137" cy="445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1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Hardware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Penjumlahan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Pengurangan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id-ID" dirty="0"/>
              <a:t>Gambar 9.6 menunjukkan jalur data dan elemen perangkat keras yang diperlukan untuk mencapai penambahan dan pengurangan. </a:t>
            </a:r>
            <a:endParaRPr lang="en-US" dirty="0" smtClean="0"/>
          </a:p>
          <a:p>
            <a:r>
              <a:rPr lang="id-ID" dirty="0" smtClean="0"/>
              <a:t>Unsur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id-ID" dirty="0" smtClean="0"/>
              <a:t>adalah pe</a:t>
            </a:r>
            <a:r>
              <a:rPr lang="en-US" dirty="0" err="1" smtClean="0"/>
              <a:t>njumlah</a:t>
            </a:r>
            <a:r>
              <a:rPr lang="id-ID" dirty="0" smtClean="0"/>
              <a:t> </a:t>
            </a:r>
            <a:r>
              <a:rPr lang="id-ID" dirty="0"/>
              <a:t>biner, </a:t>
            </a:r>
            <a:r>
              <a:rPr lang="id-ID" dirty="0" smtClean="0"/>
              <a:t>untuk </a:t>
            </a:r>
            <a:r>
              <a:rPr lang="en-US" dirty="0" err="1" smtClean="0"/>
              <a:t>penjumlahan</a:t>
            </a:r>
            <a:r>
              <a:rPr lang="id-ID" dirty="0" smtClean="0"/>
              <a:t> </a:t>
            </a:r>
            <a:r>
              <a:rPr lang="id-ID" dirty="0"/>
              <a:t>dan menghasilkan jumlah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id-ID" dirty="0" smtClean="0"/>
              <a:t>indikasi </a:t>
            </a:r>
            <a:r>
              <a:rPr lang="id-ID" dirty="0"/>
              <a:t>overflow. </a:t>
            </a:r>
            <a:r>
              <a:rPr lang="en-US" dirty="0" smtClean="0"/>
              <a:t> </a:t>
            </a:r>
          </a:p>
          <a:p>
            <a:r>
              <a:rPr lang="id-ID" dirty="0" smtClean="0"/>
              <a:t>Pe</a:t>
            </a:r>
            <a:r>
              <a:rPr lang="en-US" dirty="0" err="1" smtClean="0"/>
              <a:t>njumlah</a:t>
            </a:r>
            <a:r>
              <a:rPr lang="en-US" dirty="0" smtClean="0"/>
              <a:t> </a:t>
            </a:r>
            <a:r>
              <a:rPr lang="id-ID" dirty="0"/>
              <a:t>Biner</a:t>
            </a:r>
            <a:r>
              <a:rPr lang="en-US" dirty="0" smtClean="0"/>
              <a:t> </a:t>
            </a:r>
            <a:r>
              <a:rPr lang="id-ID" dirty="0" smtClean="0"/>
              <a:t>memperlakukan </a:t>
            </a:r>
            <a:r>
              <a:rPr lang="id-ID" dirty="0"/>
              <a:t>dua angka sebagai unsigned integer. </a:t>
            </a:r>
            <a:endParaRPr lang="en-US" dirty="0" smtClean="0"/>
          </a:p>
          <a:p>
            <a:r>
              <a:rPr lang="id-ID" dirty="0" smtClean="0"/>
              <a:t>Selain </a:t>
            </a:r>
            <a:r>
              <a:rPr lang="id-ID" dirty="0"/>
              <a:t>itu, dua angka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dijumlahkan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id-ID" dirty="0" smtClean="0"/>
              <a:t> </a:t>
            </a:r>
            <a:r>
              <a:rPr lang="id-ID" dirty="0"/>
              <a:t>dari dua register, </a:t>
            </a:r>
            <a:r>
              <a:rPr lang="en-US" dirty="0" smtClean="0"/>
              <a:t>(</a:t>
            </a:r>
            <a:r>
              <a:rPr lang="id-ID" dirty="0" smtClean="0"/>
              <a:t>dalam </a:t>
            </a:r>
            <a:r>
              <a:rPr lang="id-ID" dirty="0"/>
              <a:t>hal ini </a:t>
            </a:r>
            <a:r>
              <a:rPr lang="en-US" dirty="0" smtClean="0"/>
              <a:t>register</a:t>
            </a:r>
            <a:r>
              <a:rPr lang="id-ID" dirty="0" smtClean="0"/>
              <a:t> </a:t>
            </a:r>
            <a:r>
              <a:rPr lang="id-ID" dirty="0"/>
              <a:t>A dan </a:t>
            </a:r>
            <a:r>
              <a:rPr lang="id-ID" dirty="0" smtClean="0"/>
              <a:t>B</a:t>
            </a:r>
            <a:r>
              <a:rPr lang="en-US" dirty="0" smtClean="0"/>
              <a:t>)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id-ID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id-ID" dirty="0" smtClean="0"/>
              <a:t>disimpan </a:t>
            </a:r>
            <a:r>
              <a:rPr lang="id-ID" dirty="0"/>
              <a:t>dalam salah satu register ini atau dalam </a:t>
            </a:r>
            <a:r>
              <a:rPr lang="en-US" dirty="0" smtClean="0"/>
              <a:t>register </a:t>
            </a:r>
            <a:r>
              <a:rPr lang="id-ID" dirty="0" smtClean="0"/>
              <a:t>ketiga</a:t>
            </a:r>
            <a:r>
              <a:rPr lang="id-ID" dirty="0"/>
              <a:t>. </a:t>
            </a:r>
            <a:endParaRPr lang="en-US" dirty="0" smtClean="0"/>
          </a:p>
          <a:p>
            <a:r>
              <a:rPr lang="en-US" dirty="0" smtClean="0"/>
              <a:t>Overflow</a:t>
            </a:r>
            <a:r>
              <a:rPr lang="id-ID" dirty="0" smtClean="0"/>
              <a:t> </a:t>
            </a:r>
            <a:r>
              <a:rPr lang="id-ID" dirty="0"/>
              <a:t>indikasi disimpan dalam overflow flag 1-bit </a:t>
            </a:r>
            <a:r>
              <a:rPr lang="id-ID" dirty="0" smtClean="0"/>
              <a:t>(</a:t>
            </a:r>
            <a:r>
              <a:rPr lang="en-US" dirty="0" smtClean="0"/>
              <a:t>0 =NO OVERFLOW 1=OVERFLOW</a:t>
            </a:r>
            <a:r>
              <a:rPr lang="id-ID" dirty="0" smtClean="0"/>
              <a:t>). </a:t>
            </a:r>
            <a:endParaRPr lang="en-US" dirty="0" smtClean="0"/>
          </a:p>
          <a:p>
            <a:r>
              <a:rPr lang="id-ID" b="1" dirty="0" smtClean="0"/>
              <a:t>Untuk </a:t>
            </a:r>
            <a:r>
              <a:rPr lang="id-ID" b="1" dirty="0"/>
              <a:t>pengurangan</a:t>
            </a:r>
            <a:r>
              <a:rPr lang="id-ID" dirty="0"/>
              <a:t>, pengurang </a:t>
            </a:r>
            <a:r>
              <a:rPr lang="id-ID" dirty="0" smtClean="0"/>
              <a:t>(</a:t>
            </a:r>
            <a:r>
              <a:rPr lang="en-US" dirty="0" smtClean="0"/>
              <a:t>register </a:t>
            </a:r>
            <a:r>
              <a:rPr lang="id-ID" dirty="0" smtClean="0"/>
              <a:t>B) </a:t>
            </a:r>
            <a:r>
              <a:rPr lang="id-ID" dirty="0"/>
              <a:t>dilewatkan melalui </a:t>
            </a:r>
            <a:r>
              <a:rPr lang="en-US" dirty="0" smtClean="0"/>
              <a:t>c</a:t>
            </a:r>
            <a:r>
              <a:rPr lang="id-ID" dirty="0" smtClean="0"/>
              <a:t>omplementer sehingga </a:t>
            </a:r>
            <a:r>
              <a:rPr lang="en-US" dirty="0" err="1" smtClean="0"/>
              <a:t>komplemen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yang </a:t>
            </a:r>
            <a:r>
              <a:rPr lang="id-ID" dirty="0" smtClean="0"/>
              <a:t> di</a:t>
            </a:r>
            <a:r>
              <a:rPr lang="en-US" dirty="0" err="1" smtClean="0"/>
              <a:t>berikan</a:t>
            </a:r>
            <a:r>
              <a:rPr lang="id-ID" dirty="0" smtClean="0"/>
              <a:t> </a:t>
            </a:r>
            <a:r>
              <a:rPr lang="id-ID" dirty="0"/>
              <a:t>kepada adder. </a:t>
            </a:r>
            <a:endParaRPr lang="en-US" dirty="0" smtClean="0"/>
          </a:p>
          <a:p>
            <a:r>
              <a:rPr lang="id-ID" dirty="0" smtClean="0"/>
              <a:t>Gambar </a:t>
            </a:r>
            <a:r>
              <a:rPr lang="id-ID" dirty="0"/>
              <a:t>9.6 hanya menampilkan jalur data. </a:t>
            </a:r>
            <a:endParaRPr lang="en-US" dirty="0" smtClean="0"/>
          </a:p>
          <a:p>
            <a:r>
              <a:rPr lang="id-ID" dirty="0" smtClean="0"/>
              <a:t>Sinyal </a:t>
            </a:r>
            <a:r>
              <a:rPr lang="id-ID" dirty="0"/>
              <a:t>kontrol yang diperlukan untuk mengontrol apakah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id-ID" dirty="0" smtClean="0"/>
              <a:t>atau </a:t>
            </a:r>
            <a:r>
              <a:rPr lang="id-ID" dirty="0"/>
              <a:t>tidak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id-ID" dirty="0" smtClean="0"/>
              <a:t>komplementer </a:t>
            </a:r>
            <a:r>
              <a:rPr lang="id-ID" dirty="0"/>
              <a:t>yang digunakan, tergantung pada apakah operasi adalah penambahan atau pengurangan.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Aritmatika Integer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80000"/>
              </a:lnSpc>
              <a:buNone/>
              <a:tabLst>
                <a:tab pos="457200" algn="l"/>
              </a:tabLst>
              <a:defRPr/>
            </a:pPr>
            <a:r>
              <a:rPr lang="id-ID" dirty="0"/>
              <a:t>A. Negasi</a:t>
            </a:r>
          </a:p>
          <a:p>
            <a:pPr indent="3175">
              <a:lnSpc>
                <a:spcPct val="80000"/>
              </a:lnSpc>
              <a:buNone/>
              <a:tabLst>
                <a:tab pos="508000" algn="l"/>
              </a:tabLst>
              <a:defRPr/>
            </a:pPr>
            <a:r>
              <a:rPr lang="en-US" dirty="0"/>
              <a:t>	</a:t>
            </a:r>
            <a:r>
              <a:rPr lang="id-ID" dirty="0"/>
              <a:t>Untuk membuat negasi gunakan</a:t>
            </a:r>
            <a:r>
              <a:rPr lang="en-US" dirty="0"/>
              <a:t>  	</a:t>
            </a:r>
            <a:r>
              <a:rPr lang="id-ID" dirty="0"/>
              <a:t>komplement </a:t>
            </a:r>
            <a:r>
              <a:rPr lang="en-US" dirty="0"/>
              <a:t> </a:t>
            </a:r>
            <a:r>
              <a:rPr lang="id-ID" dirty="0"/>
              <a:t>dua (dianjurkan)</a:t>
            </a:r>
          </a:p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dirty="0"/>
              <a:t>	</a:t>
            </a:r>
            <a:r>
              <a:rPr lang="id-ID" dirty="0"/>
              <a:t>Penjumlahan negasi 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/>
              <a:t>		</a:t>
            </a:r>
            <a:r>
              <a:rPr lang="id-ID" dirty="0"/>
              <a:t>+7 = 0111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/>
              <a:t>		</a:t>
            </a:r>
            <a:r>
              <a:rPr lang="id-ID" dirty="0"/>
              <a:t>-7 =  1001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id-ID" dirty="0"/>
              <a:t> </a:t>
            </a:r>
            <a:endParaRPr lang="en-US" dirty="0"/>
          </a:p>
          <a:p>
            <a:pPr>
              <a:lnSpc>
                <a:spcPct val="80000"/>
              </a:lnSpc>
              <a:buNone/>
              <a:defRPr/>
            </a:pPr>
            <a:endParaRPr lang="id-ID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dirty="0"/>
              <a:t>	</a:t>
            </a:r>
            <a:r>
              <a:rPr lang="id-ID" dirty="0"/>
              <a:t>maka bila ada soal (-7) + (+5) = </a:t>
            </a:r>
            <a:r>
              <a:rPr lang="id-ID" dirty="0" smtClean="0"/>
              <a:t>1001</a:t>
            </a:r>
            <a:endParaRPr lang="id-ID" dirty="0"/>
          </a:p>
          <a:p>
            <a:pPr>
              <a:lnSpc>
                <a:spcPct val="80000"/>
              </a:lnSpc>
              <a:buNone/>
              <a:defRPr/>
            </a:pPr>
            <a:r>
              <a:rPr lang="id-ID" dirty="0"/>
              <a:t>						</a:t>
            </a:r>
            <a:r>
              <a:rPr lang="en-US" dirty="0"/>
              <a:t>        </a:t>
            </a:r>
            <a:r>
              <a:rPr lang="id-ID" dirty="0" smtClean="0"/>
              <a:t>0101</a:t>
            </a:r>
            <a:r>
              <a:rPr lang="id-ID" dirty="0"/>
              <a:t> +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id-ID" dirty="0"/>
              <a:t>						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id-ID" dirty="0" smtClean="0"/>
              <a:t>1110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798820" y="5562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Aritmatika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>
                <a:latin typeface="Arial" pitchFamily="34" charset="0"/>
              </a:rPr>
              <a:t>Hasil = 1110 adalah bilangan negatif maka positifnya adalah = komplement 2-kan bilangan tersebut : 0010 = +2 maka bilangan 1110 adalah negatif dari 2 atau (-2)</a:t>
            </a:r>
          </a:p>
          <a:p>
            <a:r>
              <a:rPr lang="id-ID" dirty="0">
                <a:latin typeface="Arial" pitchFamily="34" charset="0"/>
              </a:rPr>
              <a:t>Aturan overflow = Bila dua buah bilangan di tambahkan, dan keduanya positif atau keduanya negatif maka over flow akan terjadi jika dan hanya jika hasilnya memiliki tanda yang berlawanan. </a:t>
            </a:r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PENJUMLAHAN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id-ID" dirty="0" smtClean="0"/>
              <a:t>Overflow </a:t>
            </a:r>
            <a:r>
              <a:rPr lang="id-ID" dirty="0"/>
              <a:t>ATURAN: Jika dua nomor yang ditambahkan, dan mereka keduanya positif atau keduanya negatif, maka overflow terjadi jika dan hanya jika hasilnya memiliki tanda yang berlawanan.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38650" cy="36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5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PENGURANGAN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Pengurangan ATURAN: Untuk mengurangi satu nomor (pengurang) dari yang lain (minuend), mengambil komplemen twos (negasi) dari pengurang dan menambahkannya ke minuend tersebut.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78" y="2971800"/>
            <a:ext cx="37433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2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PERKALIAN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Kompleks</a:t>
            </a:r>
            <a:endParaRPr lang="en-US" dirty="0"/>
          </a:p>
          <a:p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partial </a:t>
            </a:r>
            <a:r>
              <a:rPr lang="en-US" dirty="0"/>
              <a:t>product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digit</a:t>
            </a:r>
            <a:endParaRPr lang="en-US" dirty="0"/>
          </a:p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di </a:t>
            </a:r>
            <a:r>
              <a:rPr lang="en-US" dirty="0" err="1" smtClean="0"/>
              <a:t>kolom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Jumlahkan</a:t>
            </a:r>
            <a:r>
              <a:rPr lang="en-US" dirty="0" smtClean="0"/>
              <a:t> </a:t>
            </a:r>
            <a:r>
              <a:rPr lang="en-US" dirty="0"/>
              <a:t>partial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PERKALIAN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57" y="1676400"/>
            <a:ext cx="4744805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3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Unsigned Binary Multiplication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16"/>
          <a:stretch>
            <a:fillRect/>
          </a:stretch>
        </p:blipFill>
        <p:spPr bwMode="auto">
          <a:xfrm>
            <a:off x="1295400" y="1752600"/>
            <a:ext cx="67079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2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direpresentasikan</a:t>
            </a:r>
            <a:r>
              <a:rPr lang="en-US" dirty="0" smtClean="0"/>
              <a:t> (format </a:t>
            </a:r>
            <a:r>
              <a:rPr lang="en-US" dirty="0" err="1" smtClean="0"/>
              <a:t>biner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(</a:t>
            </a:r>
            <a:r>
              <a:rPr lang="en-US" dirty="0" err="1" smtClean="0"/>
              <a:t>menambah</a:t>
            </a:r>
            <a:r>
              <a:rPr lang="en-US" dirty="0" smtClean="0"/>
              <a:t>, </a:t>
            </a:r>
            <a:r>
              <a:rPr lang="en-US" dirty="0" err="1" smtClean="0"/>
              <a:t>mengurangi</a:t>
            </a:r>
            <a:r>
              <a:rPr lang="en-US" dirty="0" smtClean="0"/>
              <a:t>, </a:t>
            </a:r>
            <a:r>
              <a:rPr lang="en-US" dirty="0" err="1" smtClean="0"/>
              <a:t>mengalikan</a:t>
            </a:r>
            <a:r>
              <a:rPr lang="en-US" dirty="0" smtClean="0"/>
              <a:t>, </a:t>
            </a:r>
            <a:r>
              <a:rPr lang="en-US" dirty="0" err="1" smtClean="0"/>
              <a:t>membagi</a:t>
            </a:r>
            <a:r>
              <a:rPr lang="en-US" dirty="0" smtClean="0"/>
              <a:t>).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integer </a:t>
            </a:r>
            <a:r>
              <a:rPr lang="en-US" dirty="0" err="1" smtClean="0"/>
              <a:t>dan</a:t>
            </a:r>
            <a:r>
              <a:rPr lang="en-US" dirty="0" smtClean="0"/>
              <a:t> floating-point.</a:t>
            </a:r>
          </a:p>
          <a:p>
            <a:pPr algn="just"/>
            <a:r>
              <a:rPr lang="en-US" dirty="0" err="1" smtClean="0"/>
              <a:t>Bilangan</a:t>
            </a:r>
            <a:r>
              <a:rPr lang="en-US" dirty="0" smtClean="0"/>
              <a:t> Floating-point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(</a:t>
            </a:r>
            <a:r>
              <a:rPr lang="en-US" dirty="0" err="1" smtClean="0"/>
              <a:t>significand</a:t>
            </a:r>
            <a:r>
              <a:rPr lang="en-US" dirty="0" smtClean="0"/>
              <a:t>) yang </a:t>
            </a:r>
            <a:r>
              <a:rPr lang="en-US" dirty="0" err="1" smtClean="0"/>
              <a:t>dikalikan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(basis)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kenaikan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(</a:t>
            </a:r>
            <a:r>
              <a:rPr lang="en-US" dirty="0" err="1" smtClean="0"/>
              <a:t>eksponen</a:t>
            </a:r>
            <a:r>
              <a:rPr lang="en-US" dirty="0" smtClean="0"/>
              <a:t>). Floating point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IEEE 754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floating-point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floating-point. IEEE 754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32-bit </a:t>
            </a:r>
            <a:r>
              <a:rPr lang="en-US" dirty="0" err="1" smtClean="0"/>
              <a:t>dan</a:t>
            </a:r>
            <a:r>
              <a:rPr lang="en-US" dirty="0" smtClean="0"/>
              <a:t> format 64-bit.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Execution of Example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03" b="12817"/>
          <a:stretch>
            <a:fillRect/>
          </a:stretch>
        </p:blipFill>
        <p:spPr bwMode="auto">
          <a:xfrm>
            <a:off x="914400" y="1676400"/>
            <a:ext cx="66579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7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Multiplying Negative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Ini tidak </a:t>
            </a:r>
            <a:r>
              <a:rPr lang="id-ID" dirty="0" smtClean="0"/>
              <a:t>bekerja!</a:t>
            </a:r>
            <a:endParaRPr lang="en-US" dirty="0" smtClean="0"/>
          </a:p>
          <a:p>
            <a:r>
              <a:rPr lang="id-ID" dirty="0" smtClean="0"/>
              <a:t>solusi 1</a:t>
            </a:r>
            <a:endParaRPr lang="en-US" dirty="0" smtClean="0"/>
          </a:p>
          <a:p>
            <a:pPr marL="679450">
              <a:buFont typeface="Wingdings" pitchFamily="2" charset="2"/>
              <a:buChar char="ü"/>
            </a:pPr>
            <a:r>
              <a:rPr lang="id-ID" dirty="0" smtClean="0"/>
              <a:t>Konversikan </a:t>
            </a:r>
            <a:r>
              <a:rPr lang="id-ID" dirty="0"/>
              <a:t>ke positif jika </a:t>
            </a:r>
            <a:r>
              <a:rPr lang="id-ID" dirty="0" smtClean="0"/>
              <a:t>diperlukan</a:t>
            </a:r>
            <a:endParaRPr lang="en-US" dirty="0" smtClean="0"/>
          </a:p>
          <a:p>
            <a:pPr marL="679450">
              <a:buFont typeface="Wingdings" pitchFamily="2" charset="2"/>
              <a:buChar char="ü"/>
            </a:pPr>
            <a:r>
              <a:rPr lang="en-US" dirty="0" err="1" smtClean="0"/>
              <a:t>Kalikan</a:t>
            </a:r>
            <a:r>
              <a:rPr lang="en-US" dirty="0" smtClean="0"/>
              <a:t> </a:t>
            </a:r>
            <a:r>
              <a:rPr lang="id-ID" dirty="0" smtClean="0"/>
              <a:t>seperti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endParaRPr lang="en-US" dirty="0" smtClean="0"/>
          </a:p>
          <a:p>
            <a:pPr marL="679450">
              <a:buFont typeface="Wingdings" pitchFamily="2" charset="2"/>
              <a:buChar char="ü"/>
            </a:pPr>
            <a:r>
              <a:rPr lang="id-ID" dirty="0" smtClean="0"/>
              <a:t>Jika </a:t>
            </a:r>
            <a:r>
              <a:rPr lang="id-ID" dirty="0"/>
              <a:t>tanda-tanda yang berbeda, </a:t>
            </a:r>
            <a:r>
              <a:rPr lang="en-US" dirty="0" err="1" smtClean="0"/>
              <a:t>komplemen</a:t>
            </a:r>
            <a:r>
              <a:rPr lang="en-US" dirty="0" smtClean="0"/>
              <a:t> 2-kan </a:t>
            </a:r>
            <a:r>
              <a:rPr lang="en-US" dirty="0" err="1" smtClean="0"/>
              <a:t>jawaban</a:t>
            </a:r>
            <a:r>
              <a:rPr lang="en-US" dirty="0"/>
              <a:t>.</a:t>
            </a:r>
            <a:endParaRPr lang="en-US" dirty="0" smtClean="0"/>
          </a:p>
          <a:p>
            <a:pPr marL="471488" indent="-471488"/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id-ID" dirty="0" smtClean="0"/>
              <a:t>2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Algoritma Booth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Booth’s Algorithm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0"/>
          <a:stretch>
            <a:fillRect/>
          </a:stretch>
        </p:blipFill>
        <p:spPr bwMode="auto">
          <a:xfrm>
            <a:off x="1524000" y="1219200"/>
            <a:ext cx="601980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4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Booth’s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0"/>
          <a:stretch>
            <a:fillRect/>
          </a:stretch>
        </p:blipFill>
        <p:spPr bwMode="auto">
          <a:xfrm>
            <a:off x="1435640" y="1402388"/>
            <a:ext cx="5955760" cy="333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83920" y="4678680"/>
            <a:ext cx="723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Aturan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bit Q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Q</a:t>
            </a:r>
            <a:r>
              <a:rPr lang="en-US" baseline="-25000" dirty="0" smtClean="0"/>
              <a:t>-1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 (</a:t>
            </a:r>
            <a:r>
              <a:rPr lang="en-US" dirty="0"/>
              <a:t>1–1 or 0–0),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kali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smtClean="0"/>
              <a:t>bit </a:t>
            </a:r>
            <a:r>
              <a:rPr lang="en-US" dirty="0" smtClean="0"/>
              <a:t>yang </a:t>
            </a:r>
            <a:r>
              <a:rPr lang="en-US" dirty="0" err="1" smtClean="0"/>
              <a:t>ada</a:t>
            </a:r>
            <a:r>
              <a:rPr lang="en-US" dirty="0" smtClean="0"/>
              <a:t> di register A,Q, Q</a:t>
            </a:r>
            <a:r>
              <a:rPr lang="en-US" baseline="-25000" dirty="0" smtClean="0"/>
              <a:t>-1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bit Q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Q</a:t>
            </a:r>
            <a:r>
              <a:rPr lang="en-US" baseline="-25000" dirty="0"/>
              <a:t>-1</a:t>
            </a:r>
            <a:r>
              <a:rPr lang="en-US" dirty="0"/>
              <a:t> </a:t>
            </a:r>
            <a:r>
              <a:rPr lang="en-US" dirty="0" smtClean="0"/>
              <a:t>(0-1) </a:t>
            </a:r>
            <a:r>
              <a:rPr lang="en-US" dirty="0" err="1" smtClean="0"/>
              <a:t>maka</a:t>
            </a:r>
            <a:r>
              <a:rPr lang="en-US" dirty="0" smtClean="0"/>
              <a:t> multiplicand </a:t>
            </a:r>
            <a:r>
              <a:rPr lang="en-US" dirty="0" err="1" smtClean="0"/>
              <a:t>dijumlahkan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A. </a:t>
            </a:r>
            <a:r>
              <a:rPr lang="en-US" dirty="0" err="1"/>
              <a:t>Jika</a:t>
            </a:r>
            <a:r>
              <a:rPr lang="en-US" dirty="0"/>
              <a:t> bit Q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Q</a:t>
            </a:r>
            <a:r>
              <a:rPr lang="en-US" baseline="-25000" dirty="0"/>
              <a:t>-1</a:t>
            </a:r>
            <a:r>
              <a:rPr lang="en-US" dirty="0" smtClean="0"/>
              <a:t> (1-0)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  - 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register A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geser</a:t>
            </a:r>
            <a:r>
              <a:rPr lang="en-US" dirty="0" smtClean="0"/>
              <a:t> 1x.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Booth’s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8" y="1219200"/>
            <a:ext cx="7924800" cy="497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9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043492" y="1600201"/>
            <a:ext cx="6777317" cy="2362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22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PEMBAGIAN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57283" y="3581400"/>
            <a:ext cx="6777317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101/1111101\11001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101        - </a:t>
            </a:r>
          </a:p>
          <a:p>
            <a:pPr marL="0" indent="0">
              <a:buNone/>
            </a:pPr>
            <a:r>
              <a:rPr lang="en-US" dirty="0" smtClean="0"/>
              <a:t>          101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101      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01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00    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00   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101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101   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0</a:t>
            </a:r>
            <a:endParaRPr lang="en-US" dirty="0"/>
          </a:p>
          <a:p>
            <a:pPr marL="68580" indent="0">
              <a:buFont typeface="Wingdings 2" pitchFamily="18" charset="2"/>
              <a:buNone/>
            </a:pP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657600" y="4114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0" y="4572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62400" y="5105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4800" y="5638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67200" y="6172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PEMBAGIAN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225293"/>
            <a:ext cx="3952874" cy="517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2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6"/>
          <a:stretch/>
        </p:blipFill>
        <p:spPr bwMode="auto">
          <a:xfrm>
            <a:off x="1295399" y="609599"/>
            <a:ext cx="6513195" cy="446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5077361"/>
            <a:ext cx="8202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 smtClean="0"/>
              <a:t>Langkah</a:t>
            </a:r>
            <a:r>
              <a:rPr lang="en-US" sz="1600" b="1" dirty="0" smtClean="0"/>
              <a:t>:</a:t>
            </a:r>
          </a:p>
          <a:p>
            <a:pPr marL="514350" indent="-514350">
              <a:buAutoNum type="arabicPeriod"/>
              <a:defRPr/>
            </a:pPr>
            <a:r>
              <a:rPr lang="en-US" sz="1600" b="1" dirty="0" err="1" smtClean="0"/>
              <a:t>Setiap</a:t>
            </a:r>
            <a:r>
              <a:rPr lang="en-US" sz="1600" b="1" dirty="0" smtClean="0"/>
              <a:t> step </a:t>
            </a:r>
            <a:r>
              <a:rPr lang="en-US" sz="1600" b="1" dirty="0" smtClean="0">
                <a:sym typeface="Wingdings" pitchFamily="2" charset="2"/>
              </a:rPr>
              <a:t> A </a:t>
            </a:r>
            <a:r>
              <a:rPr lang="en-US" sz="1600" b="1" dirty="0" err="1" smtClean="0">
                <a:sym typeface="Wingdings" pitchFamily="2" charset="2"/>
              </a:rPr>
              <a:t>dan</a:t>
            </a:r>
            <a:r>
              <a:rPr lang="en-US" sz="1600" b="1" dirty="0" smtClean="0">
                <a:sym typeface="Wingdings" pitchFamily="2" charset="2"/>
              </a:rPr>
              <a:t> Q di </a:t>
            </a:r>
            <a:r>
              <a:rPr lang="en-US" sz="1600" b="1" dirty="0" err="1" smtClean="0">
                <a:sym typeface="Wingdings" pitchFamily="2" charset="2"/>
              </a:rPr>
              <a:t>geser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err="1" smtClean="0">
                <a:sym typeface="Wingdings" pitchFamily="2" charset="2"/>
              </a:rPr>
              <a:t>ke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err="1" smtClean="0">
                <a:sym typeface="Wingdings" pitchFamily="2" charset="2"/>
              </a:rPr>
              <a:t>kiri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err="1" smtClean="0">
                <a:sym typeface="Wingdings" pitchFamily="2" charset="2"/>
              </a:rPr>
              <a:t>sebanyak</a:t>
            </a:r>
            <a:r>
              <a:rPr lang="en-US" sz="1600" b="1" dirty="0" smtClean="0">
                <a:sym typeface="Wingdings" pitchFamily="2" charset="2"/>
              </a:rPr>
              <a:t> 1 bit</a:t>
            </a:r>
          </a:p>
          <a:p>
            <a:pPr marL="514350" indent="-514350">
              <a:buAutoNum type="arabicPeriod"/>
              <a:defRPr/>
            </a:pPr>
            <a:r>
              <a:rPr lang="en-US" sz="1600" b="1" dirty="0" smtClean="0"/>
              <a:t>A=A-M</a:t>
            </a:r>
          </a:p>
          <a:p>
            <a:pPr marL="514350" indent="-514350">
              <a:buAutoNum type="arabicPeriod"/>
              <a:defRPr/>
            </a:pPr>
            <a:r>
              <a:rPr lang="en-US" sz="1600" b="1" dirty="0" err="1" smtClean="0"/>
              <a:t>Jika</a:t>
            </a:r>
            <a:r>
              <a:rPr lang="en-US" sz="1600" b="1" dirty="0" smtClean="0"/>
              <a:t> A </a:t>
            </a:r>
            <a:r>
              <a:rPr lang="en-US" sz="1600" b="1" dirty="0" err="1" smtClean="0"/>
              <a:t>positif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maka</a:t>
            </a:r>
            <a:r>
              <a:rPr lang="en-US" sz="1600" b="1" dirty="0" smtClean="0"/>
              <a:t> Q</a:t>
            </a:r>
            <a:r>
              <a:rPr lang="en-US" sz="1600" b="1" baseline="-25000" dirty="0" smtClean="0"/>
              <a:t>0 </a:t>
            </a:r>
            <a:r>
              <a:rPr lang="en-US" sz="1600" b="1" dirty="0" smtClean="0"/>
              <a:t>= 1</a:t>
            </a:r>
          </a:p>
          <a:p>
            <a:pPr>
              <a:defRPr/>
            </a:pPr>
            <a:r>
              <a:rPr lang="en-US" sz="1600" b="1" dirty="0"/>
              <a:t> </a:t>
            </a:r>
            <a:r>
              <a:rPr lang="en-US" sz="1600" b="1" dirty="0" smtClean="0"/>
              <a:t>          </a:t>
            </a:r>
            <a:r>
              <a:rPr lang="en-US" sz="1600" b="1" dirty="0" err="1" smtClean="0"/>
              <a:t>Jika</a:t>
            </a:r>
            <a:r>
              <a:rPr lang="en-US" sz="1600" b="1" dirty="0" smtClean="0"/>
              <a:t> A </a:t>
            </a:r>
            <a:r>
              <a:rPr lang="en-US" sz="1600" b="1" dirty="0" err="1" smtClean="0"/>
              <a:t>negatif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maka</a:t>
            </a:r>
            <a:r>
              <a:rPr lang="en-US" sz="1600" b="1" dirty="0" smtClean="0"/>
              <a:t> </a:t>
            </a:r>
            <a:r>
              <a:rPr lang="en-US" sz="1600" b="1" dirty="0"/>
              <a:t>Q</a:t>
            </a:r>
            <a:r>
              <a:rPr lang="en-US" sz="1600" b="1" baseline="-25000" dirty="0"/>
              <a:t>0 </a:t>
            </a:r>
            <a:r>
              <a:rPr lang="en-US" sz="1600" b="1" dirty="0"/>
              <a:t>= </a:t>
            </a:r>
            <a:r>
              <a:rPr lang="en-US" sz="1600" b="1" dirty="0" smtClean="0"/>
              <a:t>0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restore </a:t>
            </a:r>
            <a:r>
              <a:rPr lang="en-US" sz="1600" b="1" dirty="0" err="1" smtClean="0"/>
              <a:t>angka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sebelumnya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910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Representasi Floating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floating point (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)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eksponensial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pemangkat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basis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Representasi Floating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5943600" cy="362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1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ALU </a:t>
            </a:r>
            <a:br>
              <a:rPr lang="en-US" b="1" dirty="0" smtClean="0"/>
            </a:br>
            <a:r>
              <a:rPr lang="en-US" b="1" dirty="0" smtClean="0"/>
              <a:t>(Arithmetic and Logic Unit)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algn="just">
              <a:defRPr/>
            </a:pPr>
            <a:r>
              <a:rPr lang="id-ID" dirty="0"/>
              <a:t>ALU merupakan bagian komputer yang berfungsi membentuk operasi-operasi aritmatika d</a:t>
            </a:r>
            <a:r>
              <a:rPr lang="en-US" dirty="0"/>
              <a:t>a</a:t>
            </a:r>
            <a:r>
              <a:rPr lang="id-ID" dirty="0"/>
              <a:t>n logik terhadap data</a:t>
            </a:r>
          </a:p>
          <a:p>
            <a:pPr algn="just">
              <a:defRPr/>
            </a:pPr>
            <a:r>
              <a:rPr lang="id-ID" dirty="0"/>
              <a:t>Semua elemen lain sistem komputer (control unit, register, memori, I/O) berfungsi </a:t>
            </a:r>
            <a:r>
              <a:rPr lang="id-ID" dirty="0" smtClean="0"/>
              <a:t>untuk </a:t>
            </a:r>
            <a:r>
              <a:rPr lang="id-ID" dirty="0"/>
              <a:t>membawa data ke ALU untuk selanjutnya di proses dan kemudian mengambil kembali hasilnya.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Representasi Floating Point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828800"/>
            <a:ext cx="75171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id-ID" sz="2800" dirty="0"/>
              <a:t>Misal : </a:t>
            </a:r>
            <a:endParaRPr lang="en-US" sz="2800" dirty="0"/>
          </a:p>
          <a:p>
            <a:pPr algn="ctr">
              <a:defRPr/>
            </a:pPr>
            <a:r>
              <a:rPr lang="id-ID" sz="2800" dirty="0"/>
              <a:t>976.000.000.000 = 9,76 x 10</a:t>
            </a:r>
            <a:r>
              <a:rPr lang="id-ID" sz="2800" baseline="30000" dirty="0"/>
              <a:t>11</a:t>
            </a:r>
            <a:endParaRPr lang="en-US" sz="2800" baseline="30000" dirty="0"/>
          </a:p>
          <a:p>
            <a:pPr algn="ctr">
              <a:defRPr/>
            </a:pPr>
            <a:r>
              <a:rPr lang="id-ID" sz="2800" dirty="0"/>
              <a:t> </a:t>
            </a:r>
            <a:r>
              <a:rPr lang="en-US" sz="2800" dirty="0"/>
              <a:t>MENJADI</a:t>
            </a:r>
          </a:p>
          <a:p>
            <a:pPr algn="ctr">
              <a:defRPr/>
            </a:pPr>
            <a:r>
              <a:rPr lang="en-US" sz="2800" dirty="0"/>
              <a:t>0,000000000976 = 9,76 x 10</a:t>
            </a:r>
            <a:r>
              <a:rPr lang="en-US" sz="2800" baseline="30000" dirty="0"/>
              <a:t>-10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6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Representasi Floating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err="1" smtClean="0"/>
              <a:t>Konversi</a:t>
            </a:r>
            <a:endParaRPr lang="en-US" dirty="0" smtClean="0"/>
          </a:p>
          <a:p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floating point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deka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basis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floating point.</a:t>
            </a:r>
          </a:p>
          <a:p>
            <a:pPr marL="0" indent="0" algn="ctr">
              <a:buNone/>
            </a:pPr>
            <a:r>
              <a:rPr lang="en-US" dirty="0" err="1" smtClean="0"/>
              <a:t>Contoh</a:t>
            </a:r>
            <a:endParaRPr lang="en-US" dirty="0" smtClean="0"/>
          </a:p>
          <a:p>
            <a:r>
              <a:rPr lang="en-US" dirty="0" smtClean="0"/>
              <a:t>3,75 </a:t>
            </a:r>
            <a:r>
              <a:rPr lang="en-US" dirty="0" smtClean="0">
                <a:sym typeface="Wingdings" pitchFamily="2" charset="2"/>
              </a:rPr>
              <a:t> 11,11</a:t>
            </a:r>
          </a:p>
          <a:p>
            <a:r>
              <a:rPr lang="en-US" dirty="0" err="1" smtClean="0">
                <a:sym typeface="Wingdings" pitchFamily="2" charset="2"/>
              </a:rPr>
              <a:t>Biner</a:t>
            </a:r>
            <a:r>
              <a:rPr lang="en-US" dirty="0" smtClean="0">
                <a:sym typeface="Wingdings" pitchFamily="2" charset="2"/>
              </a:rPr>
              <a:t> 3 = 11</a:t>
            </a:r>
          </a:p>
          <a:p>
            <a:r>
              <a:rPr lang="en-US" dirty="0" err="1" smtClean="0">
                <a:sym typeface="Wingdings" pitchFamily="2" charset="2"/>
              </a:rPr>
              <a:t>Mengubah</a:t>
            </a:r>
            <a:r>
              <a:rPr lang="en-US" dirty="0" smtClean="0">
                <a:sym typeface="Wingdings" pitchFamily="2" charset="2"/>
              </a:rPr>
              <a:t> 0.75 </a:t>
            </a:r>
            <a:r>
              <a:rPr lang="en-US" dirty="0" err="1" smtClean="0">
                <a:sym typeface="Wingdings" pitchFamily="2" charset="2"/>
              </a:rPr>
              <a:t>menjadi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biner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r>
              <a:rPr lang="en-US" dirty="0" smtClean="0">
                <a:sym typeface="Wingdings" pitchFamily="2" charset="2"/>
              </a:rPr>
              <a:t>0,75*2= 1,5  </a:t>
            </a:r>
            <a:r>
              <a:rPr lang="en-US" dirty="0" err="1" smtClean="0">
                <a:sym typeface="Wingdings" pitchFamily="2" charset="2"/>
              </a:rPr>
              <a:t>ambil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didepan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koma</a:t>
            </a:r>
            <a:r>
              <a:rPr lang="en-US" dirty="0" smtClean="0">
                <a:sym typeface="Wingdings" pitchFamily="2" charset="2"/>
              </a:rPr>
              <a:t> (1), </a:t>
            </a:r>
            <a:r>
              <a:rPr lang="en-US" dirty="0" err="1" smtClean="0">
                <a:sym typeface="Wingdings" pitchFamily="2" charset="2"/>
              </a:rPr>
              <a:t>lalu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sisanya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kalikan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2</a:t>
            </a:r>
          </a:p>
          <a:p>
            <a:r>
              <a:rPr lang="en-US" dirty="0" smtClean="0">
                <a:sym typeface="Wingdings" pitchFamily="2" charset="2"/>
              </a:rPr>
              <a:t>0,5*2 = 1,0  </a:t>
            </a:r>
            <a:r>
              <a:rPr lang="en-US" dirty="0" err="1" smtClean="0">
                <a:sym typeface="Wingdings" pitchFamily="2" charset="2"/>
              </a:rPr>
              <a:t>didapat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bilangan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didepan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koma</a:t>
            </a:r>
            <a:r>
              <a:rPr lang="en-US" dirty="0" smtClean="0">
                <a:sym typeface="Wingdings" pitchFamily="2" charset="2"/>
              </a:rPr>
              <a:t> 1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sisanya</a:t>
            </a:r>
            <a:r>
              <a:rPr lang="en-US" dirty="0" smtClean="0">
                <a:sym typeface="Wingdings" pitchFamily="2" charset="2"/>
              </a:rPr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Representasi Floating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floating point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eksponensial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bermacam-macam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769537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6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Standarisasi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Bit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significand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1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field </a:t>
            </a:r>
            <a:r>
              <a:rPr lang="en-US" dirty="0" err="1" smtClean="0"/>
              <a:t>significand</a:t>
            </a:r>
            <a:r>
              <a:rPr lang="en-US" dirty="0" smtClean="0"/>
              <a:t>.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(1 </a:t>
            </a:r>
            <a:r>
              <a:rPr lang="en-US" dirty="0" err="1" smtClean="0"/>
              <a:t>atau</a:t>
            </a:r>
            <a:r>
              <a:rPr lang="en-US" dirty="0" smtClean="0"/>
              <a:t> 0).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yang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makandiadakan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floating point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 IEEE 754.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aritmetikanya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2200"/>
            <a:ext cx="2286000" cy="68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Penulisan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Standar</a:t>
            </a:r>
            <a:r>
              <a:rPr lang="en-US" b="1" dirty="0" smtClean="0"/>
              <a:t> IEEE 754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Pada</a:t>
            </a:r>
            <a:r>
              <a:rPr lang="en-US" dirty="0" smtClean="0"/>
              <a:t> format </a:t>
            </a:r>
            <a:r>
              <a:rPr lang="en-US" dirty="0" err="1" smtClean="0"/>
              <a:t>tunggal</a:t>
            </a:r>
            <a:r>
              <a:rPr lang="en-US" dirty="0" smtClean="0"/>
              <a:t>, bit paling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0,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8 bit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(</a:t>
            </a:r>
            <a:r>
              <a:rPr lang="en-US" dirty="0" err="1" smtClean="0"/>
              <a:t>exponen</a:t>
            </a:r>
            <a:r>
              <a:rPr lang="en-US" dirty="0" smtClean="0"/>
              <a:t>) yang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bias.</a:t>
            </a:r>
          </a:p>
          <a:p>
            <a:r>
              <a:rPr lang="en-US" dirty="0" err="1" smtClean="0"/>
              <a:t>Bagian</a:t>
            </a:r>
            <a:r>
              <a:rPr lang="en-US" dirty="0" smtClean="0"/>
              <a:t> 23 bit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bit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fractionnya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87482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5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Konversi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format IEEE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24" y="1348707"/>
            <a:ext cx="7651376" cy="482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6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format IEEE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6070"/>
            <a:ext cx="8387352" cy="458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6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</a:t>
            </a:r>
            <a:r>
              <a:rPr lang="id-ID" b="1" dirty="0"/>
              <a:t>Aritmetika Floating Point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924800" cy="1828800"/>
          </a:xfrm>
        </p:spPr>
        <p:txBody>
          <a:bodyPr>
            <a:normAutofit fontScale="70000" lnSpcReduction="20000"/>
          </a:bodyPr>
          <a:lstStyle/>
          <a:p>
            <a:pPr>
              <a:buNone/>
              <a:defRPr/>
            </a:pPr>
            <a:r>
              <a:rPr lang="id-ID" b="1" dirty="0"/>
              <a:t>Penambahan dan pengurangan</a:t>
            </a:r>
          </a:p>
          <a:p>
            <a:pPr>
              <a:defRPr/>
            </a:pPr>
            <a:r>
              <a:rPr lang="id-ID" dirty="0"/>
              <a:t>a. periksa bilangan-bilangan nol</a:t>
            </a:r>
          </a:p>
          <a:p>
            <a:pPr>
              <a:defRPr/>
            </a:pPr>
            <a:r>
              <a:rPr lang="id-ID" dirty="0"/>
              <a:t>b. ratakan significan</a:t>
            </a:r>
            <a:r>
              <a:rPr lang="en-US" dirty="0"/>
              <a:t>d</a:t>
            </a:r>
            <a:endParaRPr lang="id-ID" dirty="0"/>
          </a:p>
          <a:p>
            <a:pPr>
              <a:defRPr/>
            </a:pPr>
            <a:r>
              <a:rPr lang="id-ID" dirty="0"/>
              <a:t>c. tambahkan atau kurangkan significand</a:t>
            </a:r>
            <a:endParaRPr lang="en-US" dirty="0"/>
          </a:p>
          <a:p>
            <a:pPr>
              <a:defRPr/>
            </a:pPr>
            <a:r>
              <a:rPr lang="en-US" dirty="0"/>
              <a:t>d.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9200" y="3886200"/>
            <a:ext cx="7467600" cy="2362200"/>
          </a:xfrm>
          <a:prstGeom prst="rect">
            <a:avLst/>
          </a:prstGeom>
          <a:solidFill>
            <a:schemeClr val="bg1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id-ID" dirty="0" smtClean="0"/>
              <a:t>contoh :</a:t>
            </a:r>
          </a:p>
          <a:p>
            <a:pPr>
              <a:buFontTx/>
              <a:buNone/>
              <a:defRPr/>
            </a:pPr>
            <a:r>
              <a:rPr lang="id-ID" dirty="0" smtClean="0"/>
              <a:t>123 x 1</a:t>
            </a:r>
            <a:r>
              <a:rPr lang="en-US" dirty="0" smtClean="0"/>
              <a:t>0</a:t>
            </a:r>
            <a:r>
              <a:rPr lang="en-US" baseline="30000" dirty="0" smtClean="0"/>
              <a:t>2</a:t>
            </a:r>
            <a:r>
              <a:rPr lang="id-ID" dirty="0" smtClean="0"/>
              <a:t> </a:t>
            </a:r>
            <a:r>
              <a:rPr lang="en-US" dirty="0" smtClean="0"/>
              <a:t>	</a:t>
            </a:r>
            <a:r>
              <a:rPr lang="id-ID" dirty="0" smtClean="0"/>
              <a:t>	123      </a:t>
            </a:r>
            <a:r>
              <a:rPr lang="en-US" dirty="0" smtClean="0"/>
              <a:t>      </a:t>
            </a:r>
            <a:r>
              <a:rPr lang="id-ID" dirty="0" smtClean="0"/>
              <a:t>x 10</a:t>
            </a:r>
            <a:r>
              <a:rPr lang="en-US" baseline="30000" dirty="0" smtClean="0"/>
              <a:t>2</a:t>
            </a:r>
            <a:endParaRPr lang="id-ID" baseline="30000" dirty="0" smtClean="0"/>
          </a:p>
          <a:p>
            <a:pPr>
              <a:buFontTx/>
              <a:buNone/>
              <a:defRPr/>
            </a:pPr>
            <a:r>
              <a:rPr lang="id-ID" dirty="0" smtClean="0"/>
              <a:t>456 x 10</a:t>
            </a:r>
            <a:r>
              <a:rPr lang="id-ID" baseline="30000" dirty="0" smtClean="0"/>
              <a:t>-2</a:t>
            </a:r>
            <a:r>
              <a:rPr lang="id-ID" dirty="0" smtClean="0"/>
              <a:t> +</a:t>
            </a:r>
            <a:r>
              <a:rPr lang="en-US" dirty="0"/>
              <a:t> </a:t>
            </a:r>
            <a:r>
              <a:rPr lang="en-US" dirty="0" smtClean="0"/>
              <a:t>             0,0456 x 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id-ID" dirty="0" smtClean="0"/>
          </a:p>
          <a:p>
            <a:pPr>
              <a:buFontTx/>
              <a:buNone/>
              <a:defRPr/>
            </a:pPr>
            <a:r>
              <a:rPr lang="id-ID" dirty="0" smtClean="0"/>
              <a:t>				</a:t>
            </a:r>
            <a:r>
              <a:rPr lang="en-US" dirty="0" smtClean="0"/>
              <a:t>123,0456 x 10</a:t>
            </a:r>
            <a:r>
              <a:rPr lang="en-US" baseline="30000" dirty="0" smtClean="0"/>
              <a:t>2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276600" y="50673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276600" y="5638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743200"/>
            <a:ext cx="51568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TERIMA KASIH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9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ALU </a:t>
            </a:r>
            <a:br>
              <a:rPr lang="en-US" b="1" dirty="0" smtClean="0"/>
            </a:br>
            <a:r>
              <a:rPr lang="en-US" b="1" dirty="0" smtClean="0"/>
              <a:t>(Arithmetic and Logic 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Sebuah ALU dan semua komponen elektronik di komputer didasarkan pada penggunaan perangkat logika digital</a:t>
            </a:r>
            <a:r>
              <a:rPr lang="en-US" dirty="0" smtClean="0"/>
              <a:t> </a:t>
            </a:r>
            <a:r>
              <a:rPr lang="id-ID" dirty="0" smtClean="0"/>
              <a:t>sederhana yang dapat menyimpan digit biner dan melakukan operasi logika</a:t>
            </a:r>
            <a:r>
              <a:rPr lang="en-US" dirty="0" smtClean="0"/>
              <a:t> Boolean </a:t>
            </a:r>
            <a:r>
              <a:rPr lang="en-US" dirty="0" err="1" smtClean="0"/>
              <a:t>sederhana</a:t>
            </a:r>
            <a:r>
              <a:rPr lang="id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ALU </a:t>
            </a:r>
            <a:br>
              <a:rPr lang="en-US" b="1" dirty="0" smtClean="0"/>
            </a:br>
            <a:r>
              <a:rPr lang="en-US" b="1" dirty="0" smtClean="0"/>
              <a:t>(Arithmetic and Logic 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Gambar 9.1 menunjukkan</a:t>
            </a:r>
            <a:r>
              <a:rPr lang="en-US" dirty="0" smtClean="0"/>
              <a:t> </a:t>
            </a:r>
            <a:r>
              <a:rPr lang="id-ID" dirty="0" smtClean="0"/>
              <a:t>secara umum, bagaimana ALU saling berhubungan dengan seluruh prosesor. </a:t>
            </a:r>
            <a:endParaRPr lang="en-US" dirty="0" smtClean="0"/>
          </a:p>
          <a:p>
            <a:r>
              <a:rPr lang="id-ID" dirty="0" smtClean="0"/>
              <a:t>Data di</a:t>
            </a:r>
            <a:r>
              <a:rPr lang="en-US" dirty="0" err="1" smtClean="0"/>
              <a:t>beri</a:t>
            </a:r>
            <a:r>
              <a:rPr lang="id-ID" dirty="0" smtClean="0"/>
              <a:t>kan ke ALU dalam register, dan hasil operasi disimpan dalam register</a:t>
            </a:r>
            <a:r>
              <a:rPr lang="en-US" dirty="0" smtClean="0"/>
              <a:t>-</a:t>
            </a:r>
            <a:r>
              <a:rPr lang="id-ID" dirty="0" smtClean="0"/>
              <a:t>register.</a:t>
            </a:r>
            <a:endParaRPr lang="en-US" dirty="0" smtClean="0"/>
          </a:p>
          <a:p>
            <a:r>
              <a:rPr lang="en-US" dirty="0" smtClean="0"/>
              <a:t>Register-register </a:t>
            </a:r>
            <a:r>
              <a:rPr lang="en-US" dirty="0" err="1" smtClean="0"/>
              <a:t>ini</a:t>
            </a:r>
            <a:r>
              <a:rPr lang="id-ID" dirty="0" smtClean="0"/>
              <a:t> adalah lokasi penyimpanan sementara dalam prosesor yang dihubungkan oleh jalur sinyal ke ALU. </a:t>
            </a:r>
            <a:endParaRPr lang="en-US" dirty="0" smtClean="0"/>
          </a:p>
          <a:p>
            <a:r>
              <a:rPr lang="id-ID" dirty="0" smtClean="0"/>
              <a:t>ALU juga dapat mengatur flag sebagai hasil dari operasi.</a:t>
            </a:r>
            <a:r>
              <a:rPr lang="en-US" dirty="0" smtClean="0"/>
              <a:t> </a:t>
            </a:r>
            <a:r>
              <a:rPr lang="id-ID" dirty="0" smtClean="0"/>
              <a:t>Misalnya, </a:t>
            </a:r>
            <a:r>
              <a:rPr lang="id-ID" dirty="0"/>
              <a:t>flag overflow </a:t>
            </a:r>
            <a:r>
              <a:rPr lang="en-US" dirty="0" smtClean="0"/>
              <a:t>di set=1 </a:t>
            </a:r>
            <a:r>
              <a:rPr lang="id-ID" dirty="0" smtClean="0"/>
              <a:t>jika hasil perhitungan yang melebihi panjang dari register. </a:t>
            </a:r>
            <a:endParaRPr lang="en-US" dirty="0" smtClean="0"/>
          </a:p>
          <a:p>
            <a:r>
              <a:rPr lang="id-ID" dirty="0"/>
              <a:t>Nilai-nilai flag juga </a:t>
            </a:r>
            <a:r>
              <a:rPr lang="id-ID" dirty="0" smtClean="0"/>
              <a:t>disimpan dalam register dalam unit kontrol processor.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Control unit </a:t>
            </a:r>
            <a:r>
              <a:rPr lang="id-ID" dirty="0" smtClean="0"/>
              <a:t>memberikan sinyal yang mengontrol pengoperasian ALU dan pergerakan data ke dalam dan keluar dari ALU.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ALU </a:t>
            </a:r>
            <a:br>
              <a:rPr lang="en-US" b="1" dirty="0" smtClean="0"/>
            </a:br>
            <a:r>
              <a:rPr lang="en-US" b="1" dirty="0" smtClean="0"/>
              <a:t>(Arithmetic and Logic Unit)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603423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8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ALU </a:t>
            </a:r>
            <a:br>
              <a:rPr lang="en-US" b="1" dirty="0" smtClean="0"/>
            </a:br>
            <a:r>
              <a:rPr lang="en-US" b="1" dirty="0" smtClean="0"/>
              <a:t>(Arithmetic and Logic 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 &amp; 1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Bilangan-bilangan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41=00101001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Representasi Nilai Tanda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Ada beberapa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id-ID" dirty="0"/>
              <a:t>alternatif yang digunakan untuk merepresentasikan bilangan bulat negatif maupun positif, yang melibatkan </a:t>
            </a:r>
            <a:r>
              <a:rPr lang="en-US" dirty="0"/>
              <a:t>bit MSB </a:t>
            </a:r>
            <a:r>
              <a:rPr lang="id-ID" dirty="0"/>
              <a:t> (paling kiri) dalam </a:t>
            </a:r>
            <a:r>
              <a:rPr lang="en-US" dirty="0"/>
              <a:t>word</a:t>
            </a:r>
            <a:r>
              <a:rPr lang="id-ID" dirty="0"/>
              <a:t> </a:t>
            </a:r>
            <a:r>
              <a:rPr lang="en-US" dirty="0"/>
              <a:t>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id-ID" dirty="0"/>
              <a:t>sebagai bit tanda.</a:t>
            </a:r>
            <a:endParaRPr lang="en-US" dirty="0"/>
          </a:p>
          <a:p>
            <a:r>
              <a:rPr lang="id-ID" dirty="0"/>
              <a:t>Jika bit tanda adalah 0, jumlah tersebut secara positif, jika tanda bit adalah 1, nomor tersebut adalah negatif. </a:t>
            </a:r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1451</Words>
  <Application>Microsoft Office PowerPoint</Application>
  <PresentationFormat>On-screen Show (4:3)</PresentationFormat>
  <Paragraphs>222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ORGANISASI dan ARSITEKTUR KOMPUTER </vt:lpstr>
      <vt:lpstr>YANG AKAN DIPELAJARI</vt:lpstr>
      <vt:lpstr>Key Points</vt:lpstr>
      <vt:lpstr>ALU  (Arithmetic and Logic Unit)</vt:lpstr>
      <vt:lpstr>ALU  (Arithmetic and Logic Unit)</vt:lpstr>
      <vt:lpstr>ALU  (Arithmetic and Logic Unit)</vt:lpstr>
      <vt:lpstr>ALU  (Arithmetic and Logic Unit)</vt:lpstr>
      <vt:lpstr>ALU  (Arithmetic and Logic Unit)</vt:lpstr>
      <vt:lpstr>Representasi Nilai Tanda</vt:lpstr>
      <vt:lpstr>Sign-Magnitude</vt:lpstr>
      <vt:lpstr>Twos Complement Representation</vt:lpstr>
      <vt:lpstr>Twos Complement Representation</vt:lpstr>
      <vt:lpstr>Twos Complement Representation</vt:lpstr>
      <vt:lpstr>Keuntungan</vt:lpstr>
      <vt:lpstr>Representasi fixed point</vt:lpstr>
      <vt:lpstr>Negation Special Case 1</vt:lpstr>
      <vt:lpstr>Negation Special Case 2</vt:lpstr>
      <vt:lpstr>Range of Numbers</vt:lpstr>
      <vt:lpstr>Conversion Between Lengths</vt:lpstr>
      <vt:lpstr>Penjumlahan and Pengurangan</vt:lpstr>
      <vt:lpstr>Hardware untuk  Penjumlahan dan Pengurangan</vt:lpstr>
      <vt:lpstr>Hardware untuk  Penjumlahan dan Pengurangan</vt:lpstr>
      <vt:lpstr>Aritmatika Integer</vt:lpstr>
      <vt:lpstr>Aritmatika Integer</vt:lpstr>
      <vt:lpstr>PENJUMLAHAN</vt:lpstr>
      <vt:lpstr>PENGURANGAN</vt:lpstr>
      <vt:lpstr>PERKALIAN</vt:lpstr>
      <vt:lpstr>PERKALIAN</vt:lpstr>
      <vt:lpstr>Unsigned Binary Multiplication</vt:lpstr>
      <vt:lpstr>Execution of Example</vt:lpstr>
      <vt:lpstr>Multiplying Negative Numbers</vt:lpstr>
      <vt:lpstr>Booth’s Algorithm</vt:lpstr>
      <vt:lpstr>Booth’s Algorithm</vt:lpstr>
      <vt:lpstr>Booth’s Algorithm</vt:lpstr>
      <vt:lpstr>PEMBAGIAN</vt:lpstr>
      <vt:lpstr>PEMBAGIAN</vt:lpstr>
      <vt:lpstr>PowerPoint Presentation</vt:lpstr>
      <vt:lpstr>Representasi Floating Point </vt:lpstr>
      <vt:lpstr>Representasi Floating Point </vt:lpstr>
      <vt:lpstr>Representasi Floating Point </vt:lpstr>
      <vt:lpstr>Representasi Floating Point </vt:lpstr>
      <vt:lpstr>Representasi Floating Point </vt:lpstr>
      <vt:lpstr>Standarisasi Penulisan Bilangan</vt:lpstr>
      <vt:lpstr>Format Penulisan Menurut Standar IEEE 754</vt:lpstr>
      <vt:lpstr>Contoh Konversi ke format IEEE</vt:lpstr>
      <vt:lpstr>Contoh Konversi ke format IEEE</vt:lpstr>
      <vt:lpstr> Aritmetika Floating Point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Linde</dc:creator>
  <cp:lastModifiedBy>Lindstrom</cp:lastModifiedBy>
  <cp:revision>113</cp:revision>
  <dcterms:created xsi:type="dcterms:W3CDTF">2013-11-09T13:55:52Z</dcterms:created>
  <dcterms:modified xsi:type="dcterms:W3CDTF">2014-12-09T08:59:10Z</dcterms:modified>
</cp:coreProperties>
</file>