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2638913-FAB8-4D18-A448-7D879E966498}">
  <a:tblStyle styleId="{02638913-FAB8-4D18-A448-7D879E966498}"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accent1"/>
                </a:solidFill>
                <a:latin typeface="Lato"/>
                <a:ea typeface="Lato"/>
                <a:cs typeface="Lato"/>
                <a:sym typeface="Lato"/>
              </a:rPr>
              <a:t>‹#›</a:t>
            </a:fld>
            <a:endParaRPr sz="1000">
              <a:solidFill>
                <a:schemeClr val="accent1"/>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Assignment </a:t>
            </a:r>
            <a:endParaRPr sz="3600"/>
          </a:p>
          <a:p>
            <a:pPr indent="0" lvl="0" marL="0" algn="ctr">
              <a:spcBef>
                <a:spcPts val="0"/>
              </a:spcBef>
              <a:spcAft>
                <a:spcPts val="0"/>
              </a:spcAft>
              <a:buNone/>
            </a:pPr>
            <a:r>
              <a:rPr lang="en" sz="3600"/>
              <a:t>Breast Cancer Classification</a:t>
            </a:r>
            <a:endParaRPr sz="3600"/>
          </a:p>
        </p:txBody>
      </p:sp>
      <p:sp>
        <p:nvSpPr>
          <p:cNvPr id="87" name="Shape 87"/>
          <p:cNvSpPr txBox="1"/>
          <p:nvPr>
            <p:ph idx="1" type="subTitle"/>
          </p:nvPr>
        </p:nvSpPr>
        <p:spPr>
          <a:xfrm>
            <a:off x="729625" y="3172900"/>
            <a:ext cx="7688100" cy="1175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2400">
                <a:latin typeface="Times New Roman"/>
                <a:ea typeface="Times New Roman"/>
                <a:cs typeface="Times New Roman"/>
                <a:sym typeface="Times New Roman"/>
              </a:rPr>
              <a:t>Sumaiya Sultana Rika.</a:t>
            </a:r>
            <a:endParaRPr sz="2400">
              <a:latin typeface="Times New Roman"/>
              <a:ea typeface="Times New Roman"/>
              <a:cs typeface="Times New Roman"/>
              <a:sym typeface="Times New Roman"/>
            </a:endParaRPr>
          </a:p>
          <a:p>
            <a:pPr indent="0" lvl="0" marL="0" algn="ctr">
              <a:spcBef>
                <a:spcPts val="0"/>
              </a:spcBef>
              <a:spcAft>
                <a:spcPts val="0"/>
              </a:spcAft>
              <a:buNone/>
            </a:pPr>
            <a:r>
              <a:rPr lang="en" sz="2400">
                <a:latin typeface="Times New Roman"/>
                <a:ea typeface="Times New Roman"/>
                <a:cs typeface="Times New Roman"/>
                <a:sym typeface="Times New Roman"/>
              </a:rPr>
              <a:t>email</a:t>
            </a:r>
            <a:r>
              <a:rPr lang="en" sz="2400">
                <a:latin typeface="Times New Roman"/>
                <a:ea typeface="Times New Roman"/>
                <a:cs typeface="Times New Roman"/>
                <a:sym typeface="Times New Roman"/>
              </a:rPr>
              <a:t>: rikasumaiya@gmail.com</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Library and Functions</a:t>
            </a:r>
            <a:endParaRPr/>
          </a:p>
        </p:txBody>
      </p:sp>
      <p:sp>
        <p:nvSpPr>
          <p:cNvPr id="141" name="Shape 141"/>
          <p:cNvSpPr txBox="1"/>
          <p:nvPr>
            <p:ph idx="1" type="body"/>
          </p:nvPr>
        </p:nvSpPr>
        <p:spPr>
          <a:xfrm>
            <a:off x="729450" y="1774625"/>
            <a:ext cx="7688700" cy="3277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Times New Roman"/>
              <a:buChar char="❏"/>
            </a:pPr>
            <a:r>
              <a:rPr lang="en" sz="1800">
                <a:latin typeface="Times New Roman"/>
                <a:ea typeface="Times New Roman"/>
                <a:cs typeface="Times New Roman"/>
                <a:sym typeface="Times New Roman"/>
              </a:rPr>
              <a:t>Package </a:t>
            </a:r>
            <a:r>
              <a:rPr b="1" lang="en" sz="1800">
                <a:latin typeface="Times New Roman"/>
                <a:ea typeface="Times New Roman"/>
                <a:cs typeface="Times New Roman"/>
                <a:sym typeface="Times New Roman"/>
              </a:rPr>
              <a:t>caret</a:t>
            </a:r>
            <a:r>
              <a:rPr lang="en" sz="1800">
                <a:latin typeface="Times New Roman"/>
                <a:ea typeface="Times New Roman"/>
                <a:cs typeface="Times New Roman"/>
                <a:sym typeface="Times New Roman"/>
              </a:rPr>
              <a:t>: for cross validation and tuning parameter</a:t>
            </a:r>
            <a:endParaRPr sz="1800">
              <a:latin typeface="Times New Roman"/>
              <a:ea typeface="Times New Roman"/>
              <a:cs typeface="Times New Roman"/>
              <a:sym typeface="Times New Roman"/>
            </a:endParaRPr>
          </a:p>
          <a:p>
            <a:pPr indent="-342900" lvl="0" marL="457200" rtl="0">
              <a:spcBef>
                <a:spcPts val="0"/>
              </a:spcBef>
              <a:spcAft>
                <a:spcPts val="0"/>
              </a:spcAft>
              <a:buSzPts val="1800"/>
              <a:buFont typeface="Times New Roman"/>
              <a:buChar char="❏"/>
            </a:pPr>
            <a:r>
              <a:rPr lang="en" sz="1800">
                <a:latin typeface="Times New Roman"/>
                <a:ea typeface="Times New Roman"/>
                <a:cs typeface="Times New Roman"/>
                <a:sym typeface="Times New Roman"/>
              </a:rPr>
              <a:t>Package </a:t>
            </a:r>
            <a:r>
              <a:rPr b="1" lang="en" sz="1800">
                <a:latin typeface="Times New Roman"/>
                <a:ea typeface="Times New Roman"/>
                <a:cs typeface="Times New Roman"/>
                <a:sym typeface="Times New Roman"/>
              </a:rPr>
              <a:t>randomForest</a:t>
            </a:r>
            <a:r>
              <a:rPr lang="en" sz="1800">
                <a:latin typeface="Times New Roman"/>
                <a:ea typeface="Times New Roman"/>
                <a:cs typeface="Times New Roman"/>
                <a:sym typeface="Times New Roman"/>
              </a:rPr>
              <a:t> : for growing random forests</a:t>
            </a:r>
            <a:endParaRPr sz="1800">
              <a:latin typeface="Times New Roman"/>
              <a:ea typeface="Times New Roman"/>
              <a:cs typeface="Times New Roman"/>
              <a:sym typeface="Times New Roman"/>
            </a:endParaRPr>
          </a:p>
          <a:p>
            <a:pPr indent="-342900" lvl="0" marL="457200" rtl="0">
              <a:spcBef>
                <a:spcPts val="0"/>
              </a:spcBef>
              <a:spcAft>
                <a:spcPts val="0"/>
              </a:spcAft>
              <a:buSzPts val="1800"/>
              <a:buFont typeface="Times New Roman"/>
              <a:buChar char="❏"/>
            </a:pPr>
            <a:r>
              <a:rPr lang="en" sz="1800">
                <a:latin typeface="Times New Roman"/>
                <a:ea typeface="Times New Roman"/>
                <a:cs typeface="Times New Roman"/>
                <a:sym typeface="Times New Roman"/>
              </a:rPr>
              <a:t>Function </a:t>
            </a:r>
            <a:r>
              <a:rPr b="1" lang="en" sz="1800">
                <a:latin typeface="Times New Roman"/>
                <a:ea typeface="Times New Roman"/>
                <a:cs typeface="Times New Roman"/>
                <a:sym typeface="Times New Roman"/>
              </a:rPr>
              <a:t>trainCotrol</a:t>
            </a:r>
            <a:r>
              <a:rPr lang="en" sz="1800">
                <a:latin typeface="Times New Roman"/>
                <a:ea typeface="Times New Roman"/>
                <a:cs typeface="Times New Roman"/>
                <a:sym typeface="Times New Roman"/>
              </a:rPr>
              <a:t>: to specify the type of resampling and how models will be generated</a:t>
            </a:r>
            <a:endParaRPr sz="1800">
              <a:latin typeface="Times New Roman"/>
              <a:ea typeface="Times New Roman"/>
              <a:cs typeface="Times New Roman"/>
              <a:sym typeface="Times New Roman"/>
            </a:endParaRPr>
          </a:p>
          <a:p>
            <a:pPr indent="-342900" lvl="1" marL="914400" rtl="0">
              <a:spcBef>
                <a:spcPts val="0"/>
              </a:spcBef>
              <a:spcAft>
                <a:spcPts val="0"/>
              </a:spcAft>
              <a:buSzPts val="1800"/>
              <a:buFont typeface="Times New Roman"/>
              <a:buChar char="❏"/>
            </a:pPr>
            <a:r>
              <a:rPr lang="en" sz="1800">
                <a:latin typeface="Times New Roman"/>
                <a:ea typeface="Times New Roman"/>
                <a:cs typeface="Times New Roman"/>
                <a:sym typeface="Times New Roman"/>
              </a:rPr>
              <a:t>method=”</a:t>
            </a:r>
            <a:r>
              <a:rPr b="1" lang="en" sz="1800">
                <a:latin typeface="Times New Roman"/>
                <a:ea typeface="Times New Roman"/>
                <a:cs typeface="Times New Roman"/>
                <a:sym typeface="Times New Roman"/>
              </a:rPr>
              <a:t>repeatedcv</a:t>
            </a:r>
            <a:r>
              <a:rPr lang="en" sz="1800">
                <a:latin typeface="Times New Roman"/>
                <a:ea typeface="Times New Roman"/>
                <a:cs typeface="Times New Roman"/>
                <a:sym typeface="Times New Roman"/>
              </a:rPr>
              <a:t>”:  resampling method</a:t>
            </a:r>
            <a:endParaRPr sz="1800">
              <a:latin typeface="Times New Roman"/>
              <a:ea typeface="Times New Roman"/>
              <a:cs typeface="Times New Roman"/>
              <a:sym typeface="Times New Roman"/>
            </a:endParaRPr>
          </a:p>
          <a:p>
            <a:pPr indent="-342900" lvl="1" marL="914400" rtl="0">
              <a:spcBef>
                <a:spcPts val="0"/>
              </a:spcBef>
              <a:spcAft>
                <a:spcPts val="0"/>
              </a:spcAft>
              <a:buSzPts val="1800"/>
              <a:buFont typeface="Times New Roman"/>
              <a:buChar char="❏"/>
            </a:pPr>
            <a:r>
              <a:rPr lang="en" sz="1800">
                <a:latin typeface="Times New Roman"/>
                <a:ea typeface="Times New Roman"/>
                <a:cs typeface="Times New Roman"/>
                <a:sym typeface="Times New Roman"/>
              </a:rPr>
              <a:t>number=</a:t>
            </a:r>
            <a:r>
              <a:rPr b="1" lang="en" sz="1800">
                <a:latin typeface="Times New Roman"/>
                <a:ea typeface="Times New Roman"/>
                <a:cs typeface="Times New Roman"/>
                <a:sym typeface="Times New Roman"/>
              </a:rPr>
              <a:t>10</a:t>
            </a:r>
            <a:r>
              <a:rPr lang="en" sz="1800">
                <a:latin typeface="Times New Roman"/>
                <a:ea typeface="Times New Roman"/>
                <a:cs typeface="Times New Roman"/>
                <a:sym typeface="Times New Roman"/>
              </a:rPr>
              <a:t> : number of folds of cross validation</a:t>
            </a:r>
            <a:endParaRPr sz="1800">
              <a:latin typeface="Times New Roman"/>
              <a:ea typeface="Times New Roman"/>
              <a:cs typeface="Times New Roman"/>
              <a:sym typeface="Times New Roman"/>
            </a:endParaRPr>
          </a:p>
          <a:p>
            <a:pPr indent="-342900" lvl="1" marL="914400" rtl="0">
              <a:spcBef>
                <a:spcPts val="0"/>
              </a:spcBef>
              <a:spcAft>
                <a:spcPts val="0"/>
              </a:spcAft>
              <a:buSzPts val="1800"/>
              <a:buFont typeface="Times New Roman"/>
              <a:buChar char="❏"/>
            </a:pPr>
            <a:r>
              <a:rPr lang="en" sz="1800">
                <a:latin typeface="Times New Roman"/>
                <a:ea typeface="Times New Roman"/>
                <a:cs typeface="Times New Roman"/>
                <a:sym typeface="Times New Roman"/>
              </a:rPr>
              <a:t>repeats = </a:t>
            </a:r>
            <a:r>
              <a:rPr b="1" lang="en" sz="1800">
                <a:latin typeface="Times New Roman"/>
                <a:ea typeface="Times New Roman"/>
                <a:cs typeface="Times New Roman"/>
                <a:sym typeface="Times New Roman"/>
              </a:rPr>
              <a:t>3</a:t>
            </a:r>
            <a:r>
              <a:rPr lang="en" sz="1800">
                <a:latin typeface="Times New Roman"/>
                <a:ea typeface="Times New Roman"/>
                <a:cs typeface="Times New Roman"/>
                <a:sym typeface="Times New Roman"/>
              </a:rPr>
              <a:t>: number of times k-fold cross validation will be repeated, in this  model, it is 3 times 10 fold cross validation.</a:t>
            </a:r>
            <a:endParaRPr sz="1800">
              <a:latin typeface="Times New Roman"/>
              <a:ea typeface="Times New Roman"/>
              <a:cs typeface="Times New Roman"/>
              <a:sym typeface="Times New Roman"/>
            </a:endParaRPr>
          </a:p>
          <a:p>
            <a:pPr indent="-342900" lvl="1" marL="914400" rtl="0">
              <a:spcBef>
                <a:spcPts val="0"/>
              </a:spcBef>
              <a:spcAft>
                <a:spcPts val="0"/>
              </a:spcAft>
              <a:buSzPts val="1800"/>
              <a:buFont typeface="Times New Roman"/>
              <a:buChar char="❏"/>
            </a:pPr>
            <a:r>
              <a:rPr lang="en" sz="1800">
                <a:latin typeface="Times New Roman"/>
                <a:ea typeface="Times New Roman"/>
                <a:cs typeface="Times New Roman"/>
                <a:sym typeface="Times New Roman"/>
              </a:rPr>
              <a:t>m</a:t>
            </a:r>
            <a:r>
              <a:rPr lang="en" sz="1800">
                <a:latin typeface="Times New Roman"/>
                <a:ea typeface="Times New Roman"/>
                <a:cs typeface="Times New Roman"/>
                <a:sym typeface="Times New Roman"/>
              </a:rPr>
              <a:t>ethod = “</a:t>
            </a:r>
            <a:r>
              <a:rPr b="1" lang="en" sz="1800">
                <a:latin typeface="Times New Roman"/>
                <a:ea typeface="Times New Roman"/>
                <a:cs typeface="Times New Roman"/>
                <a:sym typeface="Times New Roman"/>
              </a:rPr>
              <a:t>grid</a:t>
            </a:r>
            <a:r>
              <a:rPr lang="en" sz="1800">
                <a:latin typeface="Times New Roman"/>
                <a:ea typeface="Times New Roman"/>
                <a:cs typeface="Times New Roman"/>
                <a:sym typeface="Times New Roman"/>
              </a:rPr>
              <a:t>”  : to tune the </a:t>
            </a:r>
            <a:r>
              <a:rPr lang="en" sz="1800">
                <a:latin typeface="Times New Roman"/>
                <a:ea typeface="Times New Roman"/>
                <a:cs typeface="Times New Roman"/>
                <a:sym typeface="Times New Roman"/>
              </a:rPr>
              <a:t>parameter</a:t>
            </a:r>
            <a:r>
              <a:rPr lang="en" sz="1800">
                <a:latin typeface="Times New Roman"/>
                <a:ea typeface="Times New Roman"/>
                <a:cs typeface="Times New Roman"/>
                <a:sym typeface="Times New Roman"/>
              </a:rPr>
              <a:t> mtry.</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Library and Functions</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
        <p:nvSpPr>
          <p:cNvPr id="147" name="Shape 147"/>
          <p:cNvSpPr txBox="1"/>
          <p:nvPr>
            <p:ph idx="1" type="body"/>
          </p:nvPr>
        </p:nvSpPr>
        <p:spPr>
          <a:xfrm>
            <a:off x="729450" y="1789575"/>
            <a:ext cx="7688700" cy="3217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Times New Roman"/>
              <a:buChar char="❏"/>
            </a:pPr>
            <a:r>
              <a:rPr lang="en" sz="1800">
                <a:latin typeface="Times New Roman"/>
                <a:ea typeface="Times New Roman"/>
                <a:cs typeface="Times New Roman"/>
                <a:sym typeface="Times New Roman"/>
              </a:rPr>
              <a:t>Function </a:t>
            </a:r>
            <a:r>
              <a:rPr b="1" lang="en" sz="1800">
                <a:latin typeface="Times New Roman"/>
                <a:ea typeface="Times New Roman"/>
                <a:cs typeface="Times New Roman"/>
                <a:sym typeface="Times New Roman"/>
              </a:rPr>
              <a:t>expand.grid</a:t>
            </a:r>
            <a:r>
              <a:rPr lang="en" sz="1800">
                <a:latin typeface="Times New Roman"/>
                <a:ea typeface="Times New Roman"/>
                <a:cs typeface="Times New Roman"/>
                <a:sym typeface="Times New Roman"/>
              </a:rPr>
              <a:t>: to tune the </a:t>
            </a:r>
            <a:r>
              <a:rPr lang="en" sz="1800">
                <a:latin typeface="Times New Roman"/>
                <a:ea typeface="Times New Roman"/>
                <a:cs typeface="Times New Roman"/>
                <a:sym typeface="Times New Roman"/>
              </a:rPr>
              <a:t>parameters</a:t>
            </a:r>
            <a:r>
              <a:rPr lang="en" sz="1800">
                <a:latin typeface="Times New Roman"/>
                <a:ea typeface="Times New Roman"/>
                <a:cs typeface="Times New Roman"/>
                <a:sym typeface="Times New Roman"/>
              </a:rPr>
              <a:t>. In this case, we can tune only mtry.</a:t>
            </a:r>
            <a:endParaRPr sz="1800">
              <a:latin typeface="Times New Roman"/>
              <a:ea typeface="Times New Roman"/>
              <a:cs typeface="Times New Roman"/>
              <a:sym typeface="Times New Roman"/>
            </a:endParaRPr>
          </a:p>
          <a:p>
            <a:pPr indent="-342900" lvl="0" marL="457200" rtl="0">
              <a:spcBef>
                <a:spcPts val="0"/>
              </a:spcBef>
              <a:spcAft>
                <a:spcPts val="0"/>
              </a:spcAft>
              <a:buSzPts val="1800"/>
              <a:buFont typeface="Times New Roman"/>
              <a:buChar char="❏"/>
            </a:pPr>
            <a:r>
              <a:rPr lang="en" sz="1800">
                <a:latin typeface="Times New Roman"/>
                <a:ea typeface="Times New Roman"/>
                <a:cs typeface="Times New Roman"/>
                <a:sym typeface="Times New Roman"/>
              </a:rPr>
              <a:t>Function </a:t>
            </a:r>
            <a:r>
              <a:rPr b="1" lang="en" sz="1800">
                <a:latin typeface="Times New Roman"/>
                <a:ea typeface="Times New Roman"/>
                <a:cs typeface="Times New Roman"/>
                <a:sym typeface="Times New Roman"/>
              </a:rPr>
              <a:t>train</a:t>
            </a:r>
            <a:r>
              <a:rPr lang="en" sz="1800">
                <a:latin typeface="Times New Roman"/>
                <a:ea typeface="Times New Roman"/>
                <a:cs typeface="Times New Roman"/>
                <a:sym typeface="Times New Roman"/>
              </a:rPr>
              <a:t>: to train the model.</a:t>
            </a:r>
            <a:endParaRPr sz="1800">
              <a:latin typeface="Times New Roman"/>
              <a:ea typeface="Times New Roman"/>
              <a:cs typeface="Times New Roman"/>
              <a:sym typeface="Times New Roman"/>
            </a:endParaRPr>
          </a:p>
          <a:p>
            <a:pPr indent="-342900" lvl="1" marL="914400" rtl="0">
              <a:spcBef>
                <a:spcPts val="0"/>
              </a:spcBef>
              <a:spcAft>
                <a:spcPts val="0"/>
              </a:spcAft>
              <a:buSzPts val="1800"/>
              <a:buFont typeface="Times New Roman"/>
              <a:buChar char="❏"/>
            </a:pPr>
            <a:r>
              <a:rPr lang="en" sz="1800">
                <a:latin typeface="Times New Roman"/>
                <a:ea typeface="Times New Roman"/>
                <a:cs typeface="Times New Roman"/>
                <a:sym typeface="Times New Roman"/>
              </a:rPr>
              <a:t>formula : </a:t>
            </a:r>
            <a:r>
              <a:rPr b="1" lang="en" sz="1800">
                <a:latin typeface="Times New Roman"/>
                <a:ea typeface="Times New Roman"/>
                <a:cs typeface="Times New Roman"/>
                <a:sym typeface="Times New Roman"/>
              </a:rPr>
              <a:t>class~.</a:t>
            </a:r>
            <a:r>
              <a:rPr lang="en" sz="1800">
                <a:latin typeface="Times New Roman"/>
                <a:ea typeface="Times New Roman"/>
                <a:cs typeface="Times New Roman"/>
                <a:sym typeface="Times New Roman"/>
              </a:rPr>
              <a:t> </a:t>
            </a:r>
            <a:endParaRPr b="1" sz="1800">
              <a:latin typeface="Times New Roman"/>
              <a:ea typeface="Times New Roman"/>
              <a:cs typeface="Times New Roman"/>
              <a:sym typeface="Times New Roman"/>
            </a:endParaRPr>
          </a:p>
          <a:p>
            <a:pPr indent="-342900" lvl="1" marL="914400" rtl="0">
              <a:spcBef>
                <a:spcPts val="0"/>
              </a:spcBef>
              <a:spcAft>
                <a:spcPts val="0"/>
              </a:spcAft>
              <a:buSzPts val="1800"/>
              <a:buFont typeface="Times New Roman"/>
              <a:buChar char="❏"/>
            </a:pPr>
            <a:r>
              <a:rPr lang="en" sz="1800">
                <a:latin typeface="Times New Roman"/>
                <a:ea typeface="Times New Roman"/>
                <a:cs typeface="Times New Roman"/>
                <a:sym typeface="Times New Roman"/>
              </a:rPr>
              <a:t>data = </a:t>
            </a:r>
            <a:r>
              <a:rPr b="1" lang="en" sz="1800">
                <a:latin typeface="Times New Roman"/>
                <a:ea typeface="Times New Roman"/>
                <a:cs typeface="Times New Roman"/>
                <a:sym typeface="Times New Roman"/>
              </a:rPr>
              <a:t>train_set</a:t>
            </a:r>
            <a:r>
              <a:rPr lang="en" sz="1800">
                <a:latin typeface="Times New Roman"/>
                <a:ea typeface="Times New Roman"/>
                <a:cs typeface="Times New Roman"/>
                <a:sym typeface="Times New Roman"/>
              </a:rPr>
              <a:t> : specifying training dataset on which the model will be built.</a:t>
            </a:r>
            <a:endParaRPr sz="1800">
              <a:latin typeface="Times New Roman"/>
              <a:ea typeface="Times New Roman"/>
              <a:cs typeface="Times New Roman"/>
              <a:sym typeface="Times New Roman"/>
            </a:endParaRPr>
          </a:p>
          <a:p>
            <a:pPr indent="-342900" lvl="1" marL="914400">
              <a:spcBef>
                <a:spcPts val="0"/>
              </a:spcBef>
              <a:spcAft>
                <a:spcPts val="0"/>
              </a:spcAft>
              <a:buSzPts val="1800"/>
              <a:buFont typeface="Times New Roman"/>
              <a:buChar char="❏"/>
            </a:pPr>
            <a:r>
              <a:rPr lang="en" sz="1800">
                <a:latin typeface="Times New Roman"/>
                <a:ea typeface="Times New Roman"/>
                <a:cs typeface="Times New Roman"/>
                <a:sym typeface="Times New Roman"/>
              </a:rPr>
              <a:t>method = “</a:t>
            </a:r>
            <a:r>
              <a:rPr b="1" lang="en" sz="1800">
                <a:latin typeface="Times New Roman"/>
                <a:ea typeface="Times New Roman"/>
                <a:cs typeface="Times New Roman"/>
                <a:sym typeface="Times New Roman"/>
              </a:rPr>
              <a:t>rf</a:t>
            </a:r>
            <a:r>
              <a:rPr lang="en" sz="1800">
                <a:latin typeface="Times New Roman"/>
                <a:ea typeface="Times New Roman"/>
                <a:cs typeface="Times New Roman"/>
                <a:sym typeface="Times New Roman"/>
              </a:rPr>
              <a:t>” : specifying the method to build the model, here it is random forest and since the target variable or class is a categorical variable, the default approach to build the model is </a:t>
            </a:r>
            <a:r>
              <a:rPr lang="en" sz="1800">
                <a:latin typeface="Times New Roman"/>
                <a:ea typeface="Times New Roman"/>
                <a:cs typeface="Times New Roman"/>
                <a:sym typeface="Times New Roman"/>
              </a:rPr>
              <a:t>classification</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Grid Search </a:t>
            </a:r>
            <a:endParaRPr/>
          </a:p>
        </p:txBody>
      </p:sp>
      <p:sp>
        <p:nvSpPr>
          <p:cNvPr id="153" name="Shape 1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42729"/>
              </a:buClr>
              <a:buSzPts val="1800"/>
              <a:buFont typeface="Times New Roman"/>
              <a:buChar char="❏"/>
            </a:pPr>
            <a:r>
              <a:rPr lang="en" sz="1800">
                <a:solidFill>
                  <a:srgbClr val="242729"/>
                </a:solidFill>
                <a:highlight>
                  <a:srgbClr val="FFFFFF"/>
                </a:highlight>
                <a:latin typeface="Times New Roman"/>
                <a:ea typeface="Times New Roman"/>
                <a:cs typeface="Times New Roman"/>
                <a:sym typeface="Times New Roman"/>
              </a:rPr>
              <a:t>Grid search means we  have a set of models which all differ from each other in their parameter values, that  lie on a grid.  I have set the grid from 1 to 59.</a:t>
            </a:r>
            <a:endParaRPr sz="1800">
              <a:solidFill>
                <a:srgbClr val="242729"/>
              </a:solidFill>
              <a:highlight>
                <a:srgbClr val="FFFFFF"/>
              </a:highlight>
              <a:latin typeface="Times New Roman"/>
              <a:ea typeface="Times New Roman"/>
              <a:cs typeface="Times New Roman"/>
              <a:sym typeface="Times New Roman"/>
            </a:endParaRPr>
          </a:p>
          <a:p>
            <a:pPr indent="-342900" lvl="0" marL="457200" rtl="0">
              <a:spcBef>
                <a:spcPts val="0"/>
              </a:spcBef>
              <a:spcAft>
                <a:spcPts val="0"/>
              </a:spcAft>
              <a:buClr>
                <a:srgbClr val="242729"/>
              </a:buClr>
              <a:buSzPts val="1800"/>
              <a:buFont typeface="Times New Roman"/>
              <a:buChar char="❏"/>
            </a:pPr>
            <a:r>
              <a:rPr lang="en" sz="1800">
                <a:solidFill>
                  <a:srgbClr val="242729"/>
                </a:solidFill>
                <a:highlight>
                  <a:srgbClr val="FFFFFF"/>
                </a:highlight>
                <a:latin typeface="Times New Roman"/>
                <a:ea typeface="Times New Roman"/>
                <a:cs typeface="Times New Roman"/>
                <a:sym typeface="Times New Roman"/>
              </a:rPr>
              <a:t>Accuracy was used to select the optimal model.</a:t>
            </a:r>
            <a:endParaRPr sz="1800">
              <a:solidFill>
                <a:srgbClr val="242729"/>
              </a:solidFill>
              <a:highlight>
                <a:srgbClr val="FFFFFF"/>
              </a:highlight>
              <a:latin typeface="Times New Roman"/>
              <a:ea typeface="Times New Roman"/>
              <a:cs typeface="Times New Roman"/>
              <a:sym typeface="Times New Roman"/>
            </a:endParaRPr>
          </a:p>
          <a:p>
            <a:pPr indent="-342900" lvl="0" marL="457200" rtl="0">
              <a:spcBef>
                <a:spcPts val="0"/>
              </a:spcBef>
              <a:spcAft>
                <a:spcPts val="0"/>
              </a:spcAft>
              <a:buClr>
                <a:srgbClr val="242729"/>
              </a:buClr>
              <a:buSzPts val="1800"/>
              <a:buFont typeface="Times New Roman"/>
              <a:buChar char="❏"/>
            </a:pPr>
            <a:r>
              <a:rPr lang="en" sz="1800">
                <a:solidFill>
                  <a:srgbClr val="242729"/>
                </a:solidFill>
                <a:highlight>
                  <a:srgbClr val="FFFFFF"/>
                </a:highlight>
                <a:latin typeface="Times New Roman"/>
                <a:ea typeface="Times New Roman"/>
                <a:cs typeface="Times New Roman"/>
                <a:sym typeface="Times New Roman"/>
              </a:rPr>
              <a:t>The model with mtry = 5 is selected as the optimal model as it has the highest accuracy 84.43%. This model is used to predict the class of the unseen observations (test_set).</a:t>
            </a:r>
            <a:endParaRPr sz="1800">
              <a:solidFill>
                <a:srgbClr val="24272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729450" y="1318650"/>
            <a:ext cx="7688700" cy="6009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Accuracy vs mtry in the training model</a:t>
            </a:r>
            <a:endParaRPr/>
          </a:p>
        </p:txBody>
      </p:sp>
      <p:pic>
        <p:nvPicPr>
          <p:cNvPr id="159" name="Shape 159"/>
          <p:cNvPicPr preferRelativeResize="0"/>
          <p:nvPr/>
        </p:nvPicPr>
        <p:blipFill>
          <a:blip r:embed="rId3">
            <a:alphaModFix/>
          </a:blip>
          <a:stretch>
            <a:fillRect/>
          </a:stretch>
        </p:blipFill>
        <p:spPr>
          <a:xfrm>
            <a:off x="1590675" y="1989475"/>
            <a:ext cx="5962650" cy="3154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Confusion Matrix</a:t>
            </a:r>
            <a:endParaRPr/>
          </a:p>
        </p:txBody>
      </p:sp>
      <p:graphicFrame>
        <p:nvGraphicFramePr>
          <p:cNvPr id="165" name="Shape 165"/>
          <p:cNvGraphicFramePr/>
          <p:nvPr/>
        </p:nvGraphicFramePr>
        <p:xfrm>
          <a:off x="952500" y="2000250"/>
          <a:ext cx="3000000" cy="3000000"/>
        </p:xfrm>
        <a:graphic>
          <a:graphicData uri="http://schemas.openxmlformats.org/drawingml/2006/table">
            <a:tbl>
              <a:tblPr>
                <a:noFill/>
                <a:tableStyleId>{02638913-FAB8-4D18-A448-7D879E966498}</a:tableStyleId>
              </a:tblPr>
              <a:tblGrid>
                <a:gridCol w="857625"/>
                <a:gridCol w="857625"/>
                <a:gridCol w="857625"/>
                <a:gridCol w="857625"/>
              </a:tblGrid>
              <a:tr h="251975">
                <a:tc rowSpan="2">
                  <a:txBody>
                    <a:bodyPr>
                      <a:noAutofit/>
                    </a:bodyPr>
                    <a:lstStyle/>
                    <a:p>
                      <a:pPr indent="0" lvl="0" marL="0" rtl="0">
                        <a:spcBef>
                          <a:spcPts val="0"/>
                        </a:spcBef>
                        <a:spcAft>
                          <a:spcPts val="0"/>
                        </a:spcAft>
                        <a:buNone/>
                      </a:pPr>
                      <a:r>
                        <a:rPr lang="en"/>
                        <a:t>Prediction</a:t>
                      </a:r>
                      <a:endParaRPr/>
                    </a:p>
                  </a:txBody>
                  <a:tcPr marT="91425" marB="91425" marR="91425" marL="91425"/>
                </a:tc>
                <a:tc gridSpan="3">
                  <a:txBody>
                    <a:bodyPr>
                      <a:noAutofit/>
                    </a:bodyPr>
                    <a:lstStyle/>
                    <a:p>
                      <a:pPr indent="0" lvl="0" marL="0">
                        <a:spcBef>
                          <a:spcPts val="0"/>
                        </a:spcBef>
                        <a:spcAft>
                          <a:spcPts val="0"/>
                        </a:spcAft>
                        <a:buNone/>
                      </a:pPr>
                      <a:r>
                        <a:rPr lang="en"/>
                        <a:t>True values</a:t>
                      </a:r>
                      <a:endParaRPr/>
                    </a:p>
                  </a:txBody>
                  <a:tcPr marT="91425" marB="91425" marR="91425" marL="91425"/>
                </a:tc>
                <a:tc hMerge="1"/>
                <a:tc hMerge="1"/>
              </a:tr>
              <a:tr h="251975">
                <a:tc vMerge="1"/>
                <a:tc>
                  <a:txBody>
                    <a:bodyPr>
                      <a:noAutofit/>
                    </a:bodyPr>
                    <a:lstStyle/>
                    <a:p>
                      <a:pPr indent="0" lvl="0" marL="0">
                        <a:spcBef>
                          <a:spcPts val="0"/>
                        </a:spcBef>
                        <a:spcAft>
                          <a:spcPts val="0"/>
                        </a:spcAft>
                        <a:buNone/>
                      </a:pPr>
                      <a:r>
                        <a:rPr lang="en"/>
                        <a:t>HER2+ </a:t>
                      </a:r>
                      <a:endParaRPr/>
                    </a:p>
                  </a:txBody>
                  <a:tcPr marT="91425" marB="91425" marR="91425" marL="91425"/>
                </a:tc>
                <a:tc>
                  <a:txBody>
                    <a:bodyPr>
                      <a:noAutofit/>
                    </a:bodyPr>
                    <a:lstStyle/>
                    <a:p>
                      <a:pPr indent="0" lvl="0" marL="0">
                        <a:spcBef>
                          <a:spcPts val="0"/>
                        </a:spcBef>
                        <a:spcAft>
                          <a:spcPts val="0"/>
                        </a:spcAft>
                        <a:buNone/>
                      </a:pPr>
                      <a:r>
                        <a:rPr lang="en"/>
                        <a:t>HR+</a:t>
                      </a:r>
                      <a:endParaRPr/>
                    </a:p>
                  </a:txBody>
                  <a:tcPr marT="91425" marB="91425" marR="91425" marL="91425"/>
                </a:tc>
                <a:tc>
                  <a:txBody>
                    <a:bodyPr>
                      <a:noAutofit/>
                    </a:bodyPr>
                    <a:lstStyle/>
                    <a:p>
                      <a:pPr indent="0" lvl="0" marL="0">
                        <a:spcBef>
                          <a:spcPts val="0"/>
                        </a:spcBef>
                        <a:spcAft>
                          <a:spcPts val="0"/>
                        </a:spcAft>
                        <a:buNone/>
                      </a:pPr>
                      <a:r>
                        <a:rPr lang="en"/>
                        <a:t>TN</a:t>
                      </a:r>
                      <a:endParaRPr/>
                    </a:p>
                  </a:txBody>
                  <a:tcPr marT="91425" marB="91425" marR="91425" marL="91425"/>
                </a:tc>
              </a:tr>
              <a:tr h="251975">
                <a:tc>
                  <a:txBody>
                    <a:bodyPr>
                      <a:noAutofit/>
                    </a:bodyPr>
                    <a:lstStyle/>
                    <a:p>
                      <a:pPr indent="0" lvl="0" marL="0">
                        <a:spcBef>
                          <a:spcPts val="0"/>
                        </a:spcBef>
                        <a:spcAft>
                          <a:spcPts val="0"/>
                        </a:spcAft>
                        <a:buNone/>
                      </a:pPr>
                      <a:r>
                        <a:rPr lang="en"/>
                        <a:t>HER2+   </a:t>
                      </a:r>
                      <a:endParaRPr/>
                    </a:p>
                  </a:txBody>
                  <a:tcPr marT="91425" marB="91425" marR="91425" marL="91425"/>
                </a:tc>
                <a:tc>
                  <a:txBody>
                    <a:bodyPr>
                      <a:noAutofit/>
                    </a:bodyPr>
                    <a:lstStyle/>
                    <a:p>
                      <a:pPr indent="0" lvl="0" marL="0">
                        <a:spcBef>
                          <a:spcPts val="0"/>
                        </a:spcBef>
                        <a:spcAft>
                          <a:spcPts val="0"/>
                        </a:spcAft>
                        <a:buNone/>
                      </a:pPr>
                      <a:r>
                        <a:rPr lang="en"/>
                        <a:t>9</a:t>
                      </a:r>
                      <a:endParaRPr/>
                    </a:p>
                  </a:txBody>
                  <a:tcPr marT="91425" marB="91425" marR="91425" marL="91425"/>
                </a:tc>
                <a:tc>
                  <a:txBody>
                    <a:bodyPr>
                      <a:noAutofit/>
                    </a:bodyPr>
                    <a:lstStyle/>
                    <a:p>
                      <a:pPr indent="0" lvl="0" marL="0">
                        <a:spcBef>
                          <a:spcPts val="0"/>
                        </a:spcBef>
                        <a:spcAft>
                          <a:spcPts val="0"/>
                        </a:spcAft>
                        <a:buNone/>
                      </a:pPr>
                      <a:r>
                        <a:rPr lang="en"/>
                        <a:t>1</a:t>
                      </a:r>
                      <a:endParaRPr/>
                    </a:p>
                  </a:txBody>
                  <a:tcPr marT="91425" marB="91425" marR="91425" marL="91425"/>
                </a:tc>
                <a:tc>
                  <a:txBody>
                    <a:bodyPr>
                      <a:noAutofit/>
                    </a:bodyPr>
                    <a:lstStyle/>
                    <a:p>
                      <a:pPr indent="0" lvl="0" marL="0">
                        <a:spcBef>
                          <a:spcPts val="0"/>
                        </a:spcBef>
                        <a:spcAft>
                          <a:spcPts val="0"/>
                        </a:spcAft>
                        <a:buNone/>
                      </a:pPr>
                      <a:r>
                        <a:rPr lang="en"/>
                        <a:t>0</a:t>
                      </a:r>
                      <a:endParaRPr/>
                    </a:p>
                  </a:txBody>
                  <a:tcPr marT="91425" marB="91425" marR="91425" marL="91425"/>
                </a:tc>
              </a:tr>
              <a:tr h="251975">
                <a:tc>
                  <a:txBody>
                    <a:bodyPr>
                      <a:noAutofit/>
                    </a:bodyPr>
                    <a:lstStyle/>
                    <a:p>
                      <a:pPr indent="0" lvl="0" marL="0" rtl="0">
                        <a:spcBef>
                          <a:spcPts val="0"/>
                        </a:spcBef>
                        <a:spcAft>
                          <a:spcPts val="0"/>
                        </a:spcAft>
                        <a:buNone/>
                      </a:pPr>
                      <a:r>
                        <a:rPr lang="en"/>
                        <a:t>HR+</a:t>
                      </a:r>
                      <a:endParaRPr/>
                    </a:p>
                  </a:txBody>
                  <a:tcPr marT="91425" marB="91425" marR="91425" marL="91425"/>
                </a:tc>
                <a:tc>
                  <a:txBody>
                    <a:bodyPr>
                      <a:noAutofit/>
                    </a:bodyPr>
                    <a:lstStyle/>
                    <a:p>
                      <a:pPr indent="0" lvl="0" marL="0">
                        <a:spcBef>
                          <a:spcPts val="0"/>
                        </a:spcBef>
                        <a:spcAft>
                          <a:spcPts val="0"/>
                        </a:spcAft>
                        <a:buNone/>
                      </a:pPr>
                      <a:r>
                        <a:rPr lang="en"/>
                        <a:t>0</a:t>
                      </a:r>
                      <a:endParaRPr/>
                    </a:p>
                  </a:txBody>
                  <a:tcPr marT="91425" marB="91425" marR="91425" marL="91425"/>
                </a:tc>
                <a:tc>
                  <a:txBody>
                    <a:bodyPr>
                      <a:noAutofit/>
                    </a:bodyPr>
                    <a:lstStyle/>
                    <a:p>
                      <a:pPr indent="0" lvl="0" marL="0">
                        <a:spcBef>
                          <a:spcPts val="0"/>
                        </a:spcBef>
                        <a:spcAft>
                          <a:spcPts val="0"/>
                        </a:spcAft>
                        <a:buNone/>
                      </a:pPr>
                      <a:r>
                        <a:rPr lang="en"/>
                        <a:t>9</a:t>
                      </a:r>
                      <a:endParaRPr/>
                    </a:p>
                  </a:txBody>
                  <a:tcPr marT="91425" marB="91425" marR="91425" marL="91425"/>
                </a:tc>
                <a:tc>
                  <a:txBody>
                    <a:bodyPr>
                      <a:noAutofit/>
                    </a:bodyPr>
                    <a:lstStyle/>
                    <a:p>
                      <a:pPr indent="0" lvl="0" marL="0">
                        <a:spcBef>
                          <a:spcPts val="0"/>
                        </a:spcBef>
                        <a:spcAft>
                          <a:spcPts val="0"/>
                        </a:spcAft>
                        <a:buNone/>
                      </a:pPr>
                      <a:r>
                        <a:rPr lang="en"/>
                        <a:t>0</a:t>
                      </a:r>
                      <a:endParaRPr/>
                    </a:p>
                  </a:txBody>
                  <a:tcPr marT="91425" marB="91425" marR="91425" marL="91425"/>
                </a:tc>
              </a:tr>
              <a:tr h="251975">
                <a:tc>
                  <a:txBody>
                    <a:bodyPr>
                      <a:noAutofit/>
                    </a:bodyPr>
                    <a:lstStyle/>
                    <a:p>
                      <a:pPr indent="0" lvl="0" marL="0" rtl="0">
                        <a:spcBef>
                          <a:spcPts val="0"/>
                        </a:spcBef>
                        <a:spcAft>
                          <a:spcPts val="0"/>
                        </a:spcAft>
                        <a:buNone/>
                      </a:pPr>
                      <a:r>
                        <a:rPr lang="en"/>
                        <a:t>TN</a:t>
                      </a:r>
                      <a:endParaRPr/>
                    </a:p>
                  </a:txBody>
                  <a:tcPr marT="91425" marB="91425" marR="91425" marL="91425"/>
                </a:tc>
                <a:tc>
                  <a:txBody>
                    <a:bodyPr>
                      <a:noAutofit/>
                    </a:bodyPr>
                    <a:lstStyle/>
                    <a:p>
                      <a:pPr indent="0" lvl="0" marL="0" rtl="0">
                        <a:spcBef>
                          <a:spcPts val="0"/>
                        </a:spcBef>
                        <a:spcAft>
                          <a:spcPts val="0"/>
                        </a:spcAft>
                        <a:buNone/>
                      </a:pPr>
                      <a:r>
                        <a:rPr lang="en"/>
                        <a:t>1</a:t>
                      </a:r>
                      <a:endParaRPr/>
                    </a:p>
                  </a:txBody>
                  <a:tcPr marT="91425" marB="91425" marR="91425" marL="91425"/>
                </a:tc>
                <a:tc>
                  <a:txBody>
                    <a:bodyPr>
                      <a:noAutofit/>
                    </a:bodyPr>
                    <a:lstStyle/>
                    <a:p>
                      <a:pPr indent="0" lvl="0" marL="0" rtl="0">
                        <a:spcBef>
                          <a:spcPts val="0"/>
                        </a:spcBef>
                        <a:spcAft>
                          <a:spcPts val="0"/>
                        </a:spcAft>
                        <a:buNone/>
                      </a:pPr>
                      <a:r>
                        <a:rPr lang="en"/>
                        <a:t>0</a:t>
                      </a:r>
                      <a:endParaRPr/>
                    </a:p>
                  </a:txBody>
                  <a:tcPr marT="91425" marB="91425" marR="91425" marL="91425"/>
                </a:tc>
                <a:tc>
                  <a:txBody>
                    <a:bodyPr>
                      <a:noAutofit/>
                    </a:bodyPr>
                    <a:lstStyle/>
                    <a:p>
                      <a:pPr indent="0" lvl="0" marL="0" rtl="0">
                        <a:spcBef>
                          <a:spcPts val="0"/>
                        </a:spcBef>
                        <a:spcAft>
                          <a:spcPts val="0"/>
                        </a:spcAft>
                        <a:buNone/>
                      </a:pPr>
                      <a:r>
                        <a:rPr lang="en"/>
                        <a:t>10</a:t>
                      </a:r>
                      <a:endParaRPr/>
                    </a:p>
                  </a:txBody>
                  <a:tcPr marT="91425" marB="91425" marR="91425" marL="91425"/>
                </a:tc>
              </a:tr>
            </a:tbl>
          </a:graphicData>
        </a:graphic>
      </p:graphicFrame>
      <p:sp>
        <p:nvSpPr>
          <p:cNvPr id="166" name="Shape 166"/>
          <p:cNvSpPr txBox="1"/>
          <p:nvPr/>
        </p:nvSpPr>
        <p:spPr>
          <a:xfrm>
            <a:off x="4684325" y="1894350"/>
            <a:ext cx="4083300" cy="20679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Font typeface="Times New Roman"/>
              <a:buChar char="❏"/>
            </a:pPr>
            <a:r>
              <a:rPr lang="en" sz="1800">
                <a:latin typeface="Times New Roman"/>
                <a:ea typeface="Times New Roman"/>
                <a:cs typeface="Times New Roman"/>
                <a:sym typeface="Times New Roman"/>
              </a:rPr>
              <a:t>The diagonal cells are the correctly classified values and others are misclassified values. So in total 2 out of 30 are misclassified.</a:t>
            </a:r>
            <a:endParaRPr sz="1800">
              <a:latin typeface="Times New Roman"/>
              <a:ea typeface="Times New Roman"/>
              <a:cs typeface="Times New Roman"/>
              <a:sym typeface="Times New Roman"/>
            </a:endParaRPr>
          </a:p>
          <a:p>
            <a:pPr indent="-342900" lvl="0" marL="457200" rtl="0">
              <a:spcBef>
                <a:spcPts val="0"/>
              </a:spcBef>
              <a:spcAft>
                <a:spcPts val="0"/>
              </a:spcAft>
              <a:buSzPts val="1800"/>
              <a:buFont typeface="Times New Roman"/>
              <a:buChar char="❏"/>
            </a:pPr>
            <a:r>
              <a:rPr lang="en" sz="1800">
                <a:latin typeface="Times New Roman"/>
                <a:ea typeface="Times New Roman"/>
                <a:cs typeface="Times New Roman"/>
                <a:sym typeface="Times New Roman"/>
              </a:rPr>
              <a:t>The </a:t>
            </a:r>
            <a:r>
              <a:rPr b="1" lang="en" sz="1800">
                <a:latin typeface="Times New Roman"/>
                <a:ea typeface="Times New Roman"/>
                <a:cs typeface="Times New Roman"/>
                <a:sym typeface="Times New Roman"/>
              </a:rPr>
              <a:t>out of sample error</a:t>
            </a:r>
            <a:r>
              <a:rPr lang="en" sz="1800">
                <a:latin typeface="Times New Roman"/>
                <a:ea typeface="Times New Roman"/>
                <a:cs typeface="Times New Roman"/>
                <a:sym typeface="Times New Roman"/>
              </a:rPr>
              <a:t>: 6.67%</a:t>
            </a:r>
            <a:endParaRPr sz="1800">
              <a:latin typeface="Times New Roman"/>
              <a:ea typeface="Times New Roman"/>
              <a:cs typeface="Times New Roman"/>
              <a:sym typeface="Times New Roman"/>
            </a:endParaRPr>
          </a:p>
          <a:p>
            <a:pPr indent="-342900" lvl="0" marL="457200" rtl="0">
              <a:spcBef>
                <a:spcPts val="0"/>
              </a:spcBef>
              <a:spcAft>
                <a:spcPts val="0"/>
              </a:spcAft>
              <a:buSzPts val="1800"/>
              <a:buFont typeface="Times New Roman"/>
              <a:buChar char="❏"/>
            </a:pPr>
            <a:r>
              <a:rPr lang="en" sz="1800">
                <a:latin typeface="Times New Roman"/>
                <a:ea typeface="Times New Roman"/>
                <a:cs typeface="Times New Roman"/>
                <a:sym typeface="Times New Roman"/>
              </a:rPr>
              <a:t>The </a:t>
            </a:r>
            <a:r>
              <a:rPr b="1" lang="en" sz="1800">
                <a:latin typeface="Times New Roman"/>
                <a:ea typeface="Times New Roman"/>
                <a:cs typeface="Times New Roman"/>
                <a:sym typeface="Times New Roman"/>
              </a:rPr>
              <a:t>prediction accuracy </a:t>
            </a:r>
            <a:r>
              <a:rPr lang="en" sz="1800">
                <a:latin typeface="Times New Roman"/>
                <a:ea typeface="Times New Roman"/>
                <a:cs typeface="Times New Roman"/>
                <a:sym typeface="Times New Roman"/>
              </a:rPr>
              <a:t>is 93.3%.</a:t>
            </a:r>
            <a:endParaRPr sz="18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Variable Importance</a:t>
            </a:r>
            <a:endParaRPr/>
          </a:p>
        </p:txBody>
      </p:sp>
      <p:sp>
        <p:nvSpPr>
          <p:cNvPr id="172" name="Shape 172"/>
          <p:cNvSpPr txBox="1"/>
          <p:nvPr>
            <p:ph idx="1" type="body"/>
          </p:nvPr>
        </p:nvSpPr>
        <p:spPr>
          <a:xfrm>
            <a:off x="731525" y="1853850"/>
            <a:ext cx="7688700" cy="1926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sz="1800">
              <a:latin typeface="Times New Roman"/>
              <a:ea typeface="Times New Roman"/>
              <a:cs typeface="Times New Roman"/>
              <a:sym typeface="Times New Roman"/>
            </a:endParaRPr>
          </a:p>
          <a:p>
            <a:pPr indent="-342900" lvl="0" marL="457200">
              <a:spcBef>
                <a:spcPts val="1600"/>
              </a:spcBef>
              <a:spcAft>
                <a:spcPts val="0"/>
              </a:spcAft>
              <a:buSzPts val="1800"/>
              <a:buFont typeface="Times New Roman"/>
              <a:buChar char="❏"/>
            </a:pPr>
            <a:r>
              <a:rPr lang="en" sz="1800">
                <a:latin typeface="Times New Roman"/>
                <a:ea typeface="Times New Roman"/>
                <a:cs typeface="Times New Roman"/>
                <a:sym typeface="Times New Roman"/>
              </a:rPr>
              <a:t>I have used the </a:t>
            </a:r>
            <a:r>
              <a:rPr b="1" lang="en" sz="1800">
                <a:latin typeface="Times New Roman"/>
                <a:ea typeface="Times New Roman"/>
                <a:cs typeface="Times New Roman"/>
                <a:sym typeface="Times New Roman"/>
              </a:rPr>
              <a:t>varImp</a:t>
            </a:r>
            <a:r>
              <a:rPr lang="en" sz="1800">
                <a:latin typeface="Times New Roman"/>
                <a:ea typeface="Times New Roman"/>
                <a:cs typeface="Times New Roman"/>
                <a:sym typeface="Times New Roman"/>
              </a:rPr>
              <a:t> </a:t>
            </a:r>
            <a:r>
              <a:rPr lang="en" sz="1800">
                <a:latin typeface="Times New Roman"/>
                <a:ea typeface="Times New Roman"/>
                <a:cs typeface="Times New Roman"/>
                <a:sym typeface="Times New Roman"/>
              </a:rPr>
              <a:t>function</a:t>
            </a:r>
            <a:r>
              <a:rPr lang="en" sz="1800">
                <a:latin typeface="Times New Roman"/>
                <a:ea typeface="Times New Roman"/>
                <a:cs typeface="Times New Roman"/>
                <a:sym typeface="Times New Roman"/>
              </a:rPr>
              <a:t> of randomForest package to find the list of important predictors. </a:t>
            </a:r>
            <a:endParaRPr sz="1800">
              <a:latin typeface="Times New Roman"/>
              <a:ea typeface="Times New Roman"/>
              <a:cs typeface="Times New Roman"/>
              <a:sym typeface="Times New Roman"/>
            </a:endParaRPr>
          </a:p>
          <a:p>
            <a:pPr indent="0" lvl="0" marL="0">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Top 5 Predictors</a:t>
            </a:r>
            <a:endParaRPr/>
          </a:p>
        </p:txBody>
      </p:sp>
      <p:pic>
        <p:nvPicPr>
          <p:cNvPr id="178" name="Shape 178"/>
          <p:cNvPicPr preferRelativeResize="0"/>
          <p:nvPr/>
        </p:nvPicPr>
        <p:blipFill>
          <a:blip r:embed="rId3">
            <a:alphaModFix/>
          </a:blip>
          <a:stretch>
            <a:fillRect/>
          </a:stretch>
        </p:blipFill>
        <p:spPr>
          <a:xfrm>
            <a:off x="1197325" y="1853850"/>
            <a:ext cx="6839300" cy="3148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Discussion</a:t>
            </a:r>
            <a:endParaRPr/>
          </a:p>
        </p:txBody>
      </p:sp>
      <p:sp>
        <p:nvSpPr>
          <p:cNvPr id="184" name="Shape 184"/>
          <p:cNvSpPr txBox="1"/>
          <p:nvPr>
            <p:ph idx="1" type="body"/>
          </p:nvPr>
        </p:nvSpPr>
        <p:spPr>
          <a:xfrm>
            <a:off x="729450" y="1853850"/>
            <a:ext cx="7688700" cy="31233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Font typeface="Times New Roman"/>
              <a:buChar char="❏"/>
            </a:pPr>
            <a:r>
              <a:rPr lang="en" sz="1800">
                <a:latin typeface="Times New Roman"/>
                <a:ea typeface="Times New Roman"/>
                <a:cs typeface="Times New Roman"/>
                <a:sym typeface="Times New Roman"/>
              </a:rPr>
              <a:t>The model gives a very low </a:t>
            </a:r>
            <a:r>
              <a:rPr b="1" lang="en" sz="1800">
                <a:latin typeface="Times New Roman"/>
                <a:ea typeface="Times New Roman"/>
                <a:cs typeface="Times New Roman"/>
                <a:sym typeface="Times New Roman"/>
              </a:rPr>
              <a:t>out of sample error rate </a:t>
            </a:r>
            <a:r>
              <a:rPr lang="en" sz="1800">
                <a:latin typeface="Times New Roman"/>
                <a:ea typeface="Times New Roman"/>
                <a:cs typeface="Times New Roman"/>
                <a:sym typeface="Times New Roman"/>
              </a:rPr>
              <a:t>and high </a:t>
            </a:r>
            <a:r>
              <a:rPr b="1" lang="en" sz="1800">
                <a:latin typeface="Times New Roman"/>
                <a:ea typeface="Times New Roman"/>
                <a:cs typeface="Times New Roman"/>
                <a:sym typeface="Times New Roman"/>
              </a:rPr>
              <a:t>out of sample prediction rate</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a:spcBef>
                <a:spcPts val="0"/>
              </a:spcBef>
              <a:spcAft>
                <a:spcPts val="0"/>
              </a:spcAft>
              <a:buSzPts val="1800"/>
              <a:buFont typeface="Times New Roman"/>
              <a:buChar char="❏"/>
            </a:pPr>
            <a:r>
              <a:rPr lang="en" sz="1800">
                <a:latin typeface="Times New Roman"/>
                <a:ea typeface="Times New Roman"/>
                <a:cs typeface="Times New Roman"/>
                <a:sym typeface="Times New Roman"/>
              </a:rPr>
              <a:t>The generated model can be used to predict other future values as well. </a:t>
            </a:r>
            <a:endParaRPr sz="1800">
              <a:latin typeface="Times New Roman"/>
              <a:ea typeface="Times New Roman"/>
              <a:cs typeface="Times New Roman"/>
              <a:sym typeface="Times New Roman"/>
            </a:endParaRPr>
          </a:p>
          <a:p>
            <a:pPr indent="-342900" lvl="0" marL="457200">
              <a:spcBef>
                <a:spcPts val="0"/>
              </a:spcBef>
              <a:spcAft>
                <a:spcPts val="0"/>
              </a:spcAft>
              <a:buSzPts val="1800"/>
              <a:buFont typeface="Times New Roman"/>
              <a:buChar char="❏"/>
            </a:pPr>
            <a:r>
              <a:rPr lang="en" sz="1800">
                <a:latin typeface="Times New Roman"/>
                <a:ea typeface="Times New Roman"/>
                <a:cs typeface="Times New Roman"/>
                <a:sym typeface="Times New Roman"/>
              </a:rPr>
              <a:t>But this model does not handle any missing values. So if future observations contain any missing values that should be handled explicitly in advance before feeding them in the model. </a:t>
            </a:r>
            <a:endParaRPr sz="1800">
              <a:latin typeface="Times New Roman"/>
              <a:ea typeface="Times New Roman"/>
              <a:cs typeface="Times New Roman"/>
              <a:sym typeface="Times New Roman"/>
            </a:endParaRPr>
          </a:p>
          <a:p>
            <a:pPr indent="-342900" lvl="0" marL="457200">
              <a:spcBef>
                <a:spcPts val="0"/>
              </a:spcBef>
              <a:spcAft>
                <a:spcPts val="0"/>
              </a:spcAft>
              <a:buSzPts val="1800"/>
              <a:buFont typeface="Times New Roman"/>
              <a:buChar char="❏"/>
            </a:pPr>
            <a:r>
              <a:rPr lang="en" sz="1800">
                <a:latin typeface="Times New Roman"/>
                <a:ea typeface="Times New Roman"/>
                <a:cs typeface="Times New Roman"/>
                <a:sym typeface="Times New Roman"/>
              </a:rPr>
              <a:t>Though the </a:t>
            </a:r>
            <a:r>
              <a:rPr b="1" lang="en" sz="1800">
                <a:latin typeface="Times New Roman"/>
                <a:ea typeface="Times New Roman"/>
                <a:cs typeface="Times New Roman"/>
                <a:sym typeface="Times New Roman"/>
              </a:rPr>
              <a:t>train_set</a:t>
            </a:r>
            <a:r>
              <a:rPr lang="en" sz="1800">
                <a:latin typeface="Times New Roman"/>
                <a:ea typeface="Times New Roman"/>
                <a:cs typeface="Times New Roman"/>
                <a:sym typeface="Times New Roman"/>
              </a:rPr>
              <a:t> and </a:t>
            </a:r>
            <a:r>
              <a:rPr b="1" lang="en" sz="1800">
                <a:latin typeface="Times New Roman"/>
                <a:ea typeface="Times New Roman"/>
                <a:cs typeface="Times New Roman"/>
                <a:sym typeface="Times New Roman"/>
              </a:rPr>
              <a:t>test_set</a:t>
            </a:r>
            <a:r>
              <a:rPr lang="en" sz="1800">
                <a:latin typeface="Times New Roman"/>
                <a:ea typeface="Times New Roman"/>
                <a:cs typeface="Times New Roman"/>
                <a:sym typeface="Times New Roman"/>
              </a:rPr>
              <a:t> are set randomly, but it is possible that for different training and test set, the model gives different accuracy and out of sample error.</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Problem Description</a:t>
            </a:r>
            <a:endParaRPr/>
          </a:p>
        </p:txBody>
      </p:sp>
      <p:sp>
        <p:nvSpPr>
          <p:cNvPr id="93" name="Shape 93"/>
          <p:cNvSpPr txBox="1"/>
          <p:nvPr>
            <p:ph idx="1" type="body"/>
          </p:nvPr>
        </p:nvSpPr>
        <p:spPr>
          <a:xfrm>
            <a:off x="729450" y="2078875"/>
            <a:ext cx="7688700" cy="2261100"/>
          </a:xfrm>
          <a:prstGeom prst="rect">
            <a:avLst/>
          </a:prstGeom>
          <a:ln cap="flat" cmpd="sng" w="9525">
            <a:solidFill>
              <a:srgbClr val="000000"/>
            </a:solidFill>
            <a:prstDash val="solid"/>
            <a:round/>
            <a:headEnd len="med" w="med" type="none"/>
            <a:tailEnd len="med" w="med" type="none"/>
          </a:ln>
        </p:spPr>
        <p:txBody>
          <a:bodyPr anchorCtr="0" anchor="t" bIns="91425" lIns="91425" spcFirstLastPara="1" rIns="91425" wrap="square" tIns="91425">
            <a:noAutofit/>
          </a:bodyPr>
          <a:lstStyle/>
          <a:p>
            <a:pPr indent="-342900" lvl="0" marL="457200">
              <a:spcBef>
                <a:spcPts val="0"/>
              </a:spcBef>
              <a:spcAft>
                <a:spcPts val="0"/>
              </a:spcAft>
              <a:buSzPts val="1800"/>
              <a:buFont typeface="Times New Roman"/>
              <a:buChar char="❏"/>
            </a:pPr>
            <a:r>
              <a:rPr lang="en" sz="1800">
                <a:latin typeface="Times New Roman"/>
                <a:ea typeface="Times New Roman"/>
                <a:cs typeface="Times New Roman"/>
                <a:sym typeface="Times New Roman"/>
              </a:rPr>
              <a:t>The given datasets contain data from 157 persons diagnosed with different types of breast cancer, including their DNA test data.</a:t>
            </a:r>
            <a:endParaRPr sz="1800">
              <a:latin typeface="Times New Roman"/>
              <a:ea typeface="Times New Roman"/>
              <a:cs typeface="Times New Roman"/>
              <a:sym typeface="Times New Roman"/>
            </a:endParaRPr>
          </a:p>
          <a:p>
            <a:pPr indent="-342900" lvl="0" marL="457200" rtl="0">
              <a:spcBef>
                <a:spcPts val="0"/>
              </a:spcBef>
              <a:spcAft>
                <a:spcPts val="0"/>
              </a:spcAft>
              <a:buSzPts val="1800"/>
              <a:buFont typeface="Times New Roman"/>
              <a:buChar char="❏"/>
            </a:pPr>
            <a:r>
              <a:rPr lang="en" sz="1800">
                <a:latin typeface="Times New Roman"/>
                <a:ea typeface="Times New Roman"/>
                <a:cs typeface="Times New Roman"/>
                <a:sym typeface="Times New Roman"/>
              </a:rPr>
              <a:t> The </a:t>
            </a:r>
            <a:r>
              <a:rPr b="1" lang="en" sz="1800">
                <a:latin typeface="Times New Roman"/>
                <a:ea typeface="Times New Roman"/>
                <a:cs typeface="Times New Roman"/>
                <a:sym typeface="Times New Roman"/>
              </a:rPr>
              <a:t>BreastCancerAll.original.arff </a:t>
            </a:r>
            <a:r>
              <a:rPr lang="en" sz="1800">
                <a:latin typeface="Times New Roman"/>
                <a:ea typeface="Times New Roman"/>
                <a:cs typeface="Times New Roman"/>
                <a:sym typeface="Times New Roman"/>
              </a:rPr>
              <a:t> dataset contains 12181 variables for 157 observations which is too large to do any modeling.</a:t>
            </a:r>
            <a:endParaRPr sz="1800">
              <a:latin typeface="Times New Roman"/>
              <a:ea typeface="Times New Roman"/>
              <a:cs typeface="Times New Roman"/>
              <a:sym typeface="Times New Roman"/>
            </a:endParaRPr>
          </a:p>
          <a:p>
            <a:pPr indent="-342900" lvl="0" marL="457200" rtl="0">
              <a:spcBef>
                <a:spcPts val="0"/>
              </a:spcBef>
              <a:spcAft>
                <a:spcPts val="0"/>
              </a:spcAft>
              <a:buSzPts val="1800"/>
              <a:buFont typeface="Times New Roman"/>
              <a:buChar char="❏"/>
            </a:pPr>
            <a:r>
              <a:rPr lang="en">
                <a:latin typeface="Times New Roman"/>
                <a:ea typeface="Times New Roman"/>
                <a:cs typeface="Times New Roman"/>
                <a:sym typeface="Times New Roman"/>
              </a:rPr>
              <a:t> </a:t>
            </a:r>
            <a:r>
              <a:rPr lang="en" sz="1800">
                <a:latin typeface="Times New Roman"/>
                <a:ea typeface="Times New Roman"/>
                <a:cs typeface="Times New Roman"/>
                <a:sym typeface="Times New Roman"/>
              </a:rPr>
              <a:t>The second dataset </a:t>
            </a:r>
            <a:r>
              <a:rPr b="1" lang="en" sz="1800">
                <a:latin typeface="Times New Roman"/>
                <a:ea typeface="Times New Roman"/>
                <a:cs typeface="Times New Roman"/>
                <a:sym typeface="Times New Roman"/>
              </a:rPr>
              <a:t>BreastCancerAll.reduced.using.cfs.arff</a:t>
            </a:r>
            <a:r>
              <a:rPr lang="en" sz="1800">
                <a:latin typeface="Times New Roman"/>
                <a:ea typeface="Times New Roman"/>
                <a:cs typeface="Times New Roman"/>
                <a:sym typeface="Times New Roman"/>
              </a:rPr>
              <a:t> is a reduced version of the original one which is the product of feature selection.</a:t>
            </a:r>
            <a:endParaRPr sz="1800">
              <a:latin typeface="Times New Roman"/>
              <a:ea typeface="Times New Roman"/>
              <a:cs typeface="Times New Roman"/>
              <a:sym typeface="Times New Roman"/>
            </a:endParaRPr>
          </a:p>
          <a:p>
            <a:pPr indent="0" lvl="0" marL="0">
              <a:spcBef>
                <a:spcPts val="1600"/>
              </a:spcBef>
              <a:spcAft>
                <a:spcPts val="0"/>
              </a:spcAft>
              <a:buNone/>
            </a:pPr>
            <a:r>
              <a:t/>
            </a:r>
            <a:endParaRPr sz="1800">
              <a:latin typeface="Times New Roman"/>
              <a:ea typeface="Times New Roman"/>
              <a:cs typeface="Times New Roman"/>
              <a:sym typeface="Times New Roman"/>
            </a:endParaRPr>
          </a:p>
          <a:p>
            <a:pPr indent="0" lvl="0" marL="0">
              <a:spcBef>
                <a:spcPts val="1600"/>
              </a:spcBef>
              <a:spcAft>
                <a:spcPts val="0"/>
              </a:spcAft>
              <a:buNone/>
            </a:pPr>
            <a:r>
              <a:t/>
            </a:r>
            <a:endParaRPr sz="1800">
              <a:latin typeface="Times New Roman"/>
              <a:ea typeface="Times New Roman"/>
              <a:cs typeface="Times New Roman"/>
              <a:sym typeface="Times New Roman"/>
            </a:endParaRPr>
          </a:p>
          <a:p>
            <a:pPr indent="0" lvl="0" marL="0">
              <a:spcBef>
                <a:spcPts val="160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Problem Description</a:t>
            </a:r>
            <a:endParaRPr/>
          </a:p>
          <a:p>
            <a:pPr indent="0" lvl="0" marL="0">
              <a:spcBef>
                <a:spcPts val="0"/>
              </a:spcBef>
              <a:spcAft>
                <a:spcPts val="0"/>
              </a:spcAft>
              <a:buNone/>
            </a:pPr>
            <a:r>
              <a:t/>
            </a:r>
            <a:endParaRPr/>
          </a:p>
        </p:txBody>
      </p:sp>
      <p:sp>
        <p:nvSpPr>
          <p:cNvPr id="99" name="Shape 9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Font typeface="Times New Roman"/>
              <a:buChar char="❏"/>
            </a:pPr>
            <a:r>
              <a:rPr lang="en" sz="1800">
                <a:latin typeface="Times New Roman"/>
                <a:ea typeface="Times New Roman"/>
                <a:cs typeface="Times New Roman"/>
                <a:sym typeface="Times New Roman"/>
              </a:rPr>
              <a:t> This reduced dataset contains 60 variables, 59 of them are DNA test data which are numeric or continuous variables and 1 of them is the </a:t>
            </a:r>
            <a:r>
              <a:rPr b="1" lang="en" sz="1800">
                <a:latin typeface="Times New Roman"/>
                <a:ea typeface="Times New Roman"/>
                <a:cs typeface="Times New Roman"/>
                <a:sym typeface="Times New Roman"/>
              </a:rPr>
              <a:t>class</a:t>
            </a:r>
            <a:r>
              <a:rPr lang="en" sz="1800">
                <a:latin typeface="Times New Roman"/>
                <a:ea typeface="Times New Roman"/>
                <a:cs typeface="Times New Roman"/>
                <a:sym typeface="Times New Roman"/>
              </a:rPr>
              <a:t> (type) of the breast cancer, it is a categorical variable.</a:t>
            </a:r>
            <a:endParaRPr sz="1800">
              <a:latin typeface="Times New Roman"/>
              <a:ea typeface="Times New Roman"/>
              <a:cs typeface="Times New Roman"/>
              <a:sym typeface="Times New Roman"/>
            </a:endParaRPr>
          </a:p>
          <a:p>
            <a:pPr indent="-342900" lvl="0" marL="457200">
              <a:spcBef>
                <a:spcPts val="0"/>
              </a:spcBef>
              <a:spcAft>
                <a:spcPts val="0"/>
              </a:spcAft>
              <a:buSzPts val="1800"/>
              <a:buFont typeface="Times New Roman"/>
              <a:buChar char="❏"/>
            </a:pPr>
            <a:r>
              <a:rPr lang="en" sz="1800">
                <a:latin typeface="Times New Roman"/>
                <a:ea typeface="Times New Roman"/>
                <a:cs typeface="Times New Roman"/>
                <a:sym typeface="Times New Roman"/>
              </a:rPr>
              <a:t>The predictor variables' values range from 0 to 1 and the </a:t>
            </a:r>
            <a:r>
              <a:rPr b="1" lang="en" sz="1800">
                <a:latin typeface="Times New Roman"/>
                <a:ea typeface="Times New Roman"/>
                <a:cs typeface="Times New Roman"/>
                <a:sym typeface="Times New Roman"/>
              </a:rPr>
              <a:t>class</a:t>
            </a:r>
            <a:r>
              <a:rPr lang="en" sz="1800">
                <a:latin typeface="Times New Roman"/>
                <a:ea typeface="Times New Roman"/>
                <a:cs typeface="Times New Roman"/>
                <a:sym typeface="Times New Roman"/>
              </a:rPr>
              <a:t> variable has three levels:  HER2, HR+ and TN.</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Task</a:t>
            </a:r>
            <a:endParaRPr/>
          </a:p>
          <a:p>
            <a:pPr indent="0" lvl="0" marL="0">
              <a:spcBef>
                <a:spcPts val="0"/>
              </a:spcBef>
              <a:spcAft>
                <a:spcPts val="0"/>
              </a:spcAft>
              <a:buNone/>
            </a:pPr>
            <a:r>
              <a:t/>
            </a:r>
            <a:endParaRPr/>
          </a:p>
        </p:txBody>
      </p:sp>
      <p:sp>
        <p:nvSpPr>
          <p:cNvPr id="105" name="Shape 10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342900" lvl="0" marL="457200" rtl="0">
              <a:spcBef>
                <a:spcPts val="1600"/>
              </a:spcBef>
              <a:spcAft>
                <a:spcPts val="0"/>
              </a:spcAft>
              <a:buSzPts val="1800"/>
              <a:buFont typeface="Times New Roman"/>
              <a:buChar char="❏"/>
            </a:pPr>
            <a:r>
              <a:rPr lang="en" sz="1800">
                <a:latin typeface="Times New Roman"/>
                <a:ea typeface="Times New Roman"/>
                <a:cs typeface="Times New Roman"/>
                <a:sym typeface="Times New Roman"/>
              </a:rPr>
              <a:t>The task is to make a classification model to predict the class of the breast cancer from other DNA test data. </a:t>
            </a:r>
            <a:endParaRPr sz="1800">
              <a:latin typeface="Times New Roman"/>
              <a:ea typeface="Times New Roman"/>
              <a:cs typeface="Times New Roman"/>
              <a:sym typeface="Times New Roman"/>
            </a:endParaRPr>
          </a:p>
          <a:p>
            <a:pPr indent="-342900" lvl="0" marL="457200" rtl="0">
              <a:spcBef>
                <a:spcPts val="0"/>
              </a:spcBef>
              <a:spcAft>
                <a:spcPts val="0"/>
              </a:spcAft>
              <a:buSzPts val="1800"/>
              <a:buFont typeface="Times New Roman"/>
              <a:buChar char="❏"/>
            </a:pPr>
            <a:r>
              <a:rPr b="1" lang="en" sz="1800">
                <a:latin typeface="Times New Roman"/>
                <a:ea typeface="Times New Roman"/>
                <a:cs typeface="Times New Roman"/>
                <a:sym typeface="Times New Roman"/>
              </a:rPr>
              <a:t>BreastCancerAll.reduced.using.cfs.arff </a:t>
            </a:r>
            <a:r>
              <a:rPr lang="en" sz="1800">
                <a:latin typeface="Times New Roman"/>
                <a:ea typeface="Times New Roman"/>
                <a:cs typeface="Times New Roman"/>
                <a:sym typeface="Times New Roman"/>
              </a:rPr>
              <a:t>is used to do the task.</a:t>
            </a:r>
            <a:endParaRPr sz="1800">
              <a:latin typeface="Times New Roman"/>
              <a:ea typeface="Times New Roman"/>
              <a:cs typeface="Times New Roman"/>
              <a:sym typeface="Times New Roman"/>
            </a:endParaRPr>
          </a:p>
          <a:p>
            <a:pPr indent="0" lvl="0" marL="0">
              <a:spcBef>
                <a:spcPts val="1600"/>
              </a:spcBef>
              <a:spcAft>
                <a:spcPts val="0"/>
              </a:spcAft>
              <a:buNone/>
            </a:pPr>
            <a:r>
              <a:t/>
            </a:r>
            <a:endParaRPr sz="1800">
              <a:latin typeface="Times New Roman"/>
              <a:ea typeface="Times New Roman"/>
              <a:cs typeface="Times New Roman"/>
              <a:sym typeface="Times New Roman"/>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Training and Testing Datasets</a:t>
            </a:r>
            <a:endParaRPr/>
          </a:p>
        </p:txBody>
      </p:sp>
      <p:sp>
        <p:nvSpPr>
          <p:cNvPr id="111" name="Shape 11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Font typeface="Times New Roman"/>
              <a:buChar char="❏"/>
            </a:pPr>
            <a:r>
              <a:rPr lang="en" sz="1800">
                <a:latin typeface="Times New Roman"/>
                <a:ea typeface="Times New Roman"/>
                <a:cs typeface="Times New Roman"/>
                <a:sym typeface="Times New Roman"/>
              </a:rPr>
              <a:t>T</a:t>
            </a:r>
            <a:r>
              <a:rPr lang="en" sz="1800">
                <a:latin typeface="Times New Roman"/>
                <a:ea typeface="Times New Roman"/>
                <a:cs typeface="Times New Roman"/>
                <a:sym typeface="Times New Roman"/>
              </a:rPr>
              <a:t>he dataset is randomly  into two sets: </a:t>
            </a:r>
            <a:r>
              <a:rPr b="1" lang="en" sz="1800">
                <a:latin typeface="Times New Roman"/>
                <a:ea typeface="Times New Roman"/>
                <a:cs typeface="Times New Roman"/>
                <a:sym typeface="Times New Roman"/>
              </a:rPr>
              <a:t>train_set</a:t>
            </a:r>
            <a:r>
              <a:rPr lang="en" sz="1800">
                <a:latin typeface="Times New Roman"/>
                <a:ea typeface="Times New Roman"/>
                <a:cs typeface="Times New Roman"/>
                <a:sym typeface="Times New Roman"/>
              </a:rPr>
              <a:t> and </a:t>
            </a:r>
            <a:r>
              <a:rPr b="1" lang="en" sz="1800">
                <a:latin typeface="Times New Roman"/>
                <a:ea typeface="Times New Roman"/>
                <a:cs typeface="Times New Roman"/>
                <a:sym typeface="Times New Roman"/>
              </a:rPr>
              <a:t>test_set </a:t>
            </a:r>
            <a:r>
              <a:rPr lang="en" sz="1800">
                <a:latin typeface="Times New Roman"/>
                <a:ea typeface="Times New Roman"/>
                <a:cs typeface="Times New Roman"/>
                <a:sym typeface="Times New Roman"/>
              </a:rPr>
              <a:t>using the </a:t>
            </a:r>
            <a:r>
              <a:rPr b="1" lang="en" sz="1800">
                <a:latin typeface="Times New Roman"/>
                <a:ea typeface="Times New Roman"/>
                <a:cs typeface="Times New Roman"/>
                <a:sym typeface="Times New Roman"/>
              </a:rPr>
              <a:t>createDataPartition</a:t>
            </a:r>
            <a:r>
              <a:rPr lang="en" sz="1800">
                <a:latin typeface="Times New Roman"/>
                <a:ea typeface="Times New Roman"/>
                <a:cs typeface="Times New Roman"/>
                <a:sym typeface="Times New Roman"/>
              </a:rPr>
              <a:t> function with p=0.8 which means randomly 80% of the dataset goes to the training set and the rest is kept for prediction purpose. </a:t>
            </a:r>
            <a:endParaRPr sz="1800">
              <a:latin typeface="Times New Roman"/>
              <a:ea typeface="Times New Roman"/>
              <a:cs typeface="Times New Roman"/>
              <a:sym typeface="Times New Roman"/>
            </a:endParaRPr>
          </a:p>
          <a:p>
            <a:pPr indent="-342900" lvl="0" marL="457200">
              <a:spcBef>
                <a:spcPts val="0"/>
              </a:spcBef>
              <a:spcAft>
                <a:spcPts val="0"/>
              </a:spcAft>
              <a:buSzPts val="1800"/>
              <a:buFont typeface="Times New Roman"/>
              <a:buChar char="❏"/>
            </a:pPr>
            <a:r>
              <a:rPr lang="en" sz="1800">
                <a:latin typeface="Times New Roman"/>
                <a:ea typeface="Times New Roman"/>
                <a:cs typeface="Times New Roman"/>
                <a:sym typeface="Times New Roman"/>
              </a:rPr>
              <a:t>The model will be built on the </a:t>
            </a:r>
            <a:r>
              <a:rPr b="1" lang="en" sz="1800">
                <a:latin typeface="Times New Roman"/>
                <a:ea typeface="Times New Roman"/>
                <a:cs typeface="Times New Roman"/>
                <a:sym typeface="Times New Roman"/>
              </a:rPr>
              <a:t>train_set</a:t>
            </a:r>
            <a:r>
              <a:rPr lang="en" sz="1800">
                <a:latin typeface="Times New Roman"/>
                <a:ea typeface="Times New Roman"/>
                <a:cs typeface="Times New Roman"/>
                <a:sym typeface="Times New Roman"/>
              </a:rPr>
              <a:t> and its predictive ability will be checked on the </a:t>
            </a:r>
            <a:r>
              <a:rPr b="1" lang="en" sz="1800">
                <a:latin typeface="Times New Roman"/>
                <a:ea typeface="Times New Roman"/>
                <a:cs typeface="Times New Roman"/>
                <a:sym typeface="Times New Roman"/>
              </a:rPr>
              <a:t>test_set </a:t>
            </a:r>
            <a:r>
              <a:rPr lang="en" sz="1800">
                <a:latin typeface="Times New Roman"/>
                <a:ea typeface="Times New Roman"/>
                <a:cs typeface="Times New Roman"/>
                <a:sym typeface="Times New Roman"/>
              </a:rPr>
              <a:t>which is unseen to the model.</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Random Forest</a:t>
            </a:r>
            <a:endParaRPr/>
          </a:p>
        </p:txBody>
      </p:sp>
      <p:sp>
        <p:nvSpPr>
          <p:cNvPr id="117" name="Shape 117"/>
          <p:cNvSpPr txBox="1"/>
          <p:nvPr>
            <p:ph idx="1" type="body"/>
          </p:nvPr>
        </p:nvSpPr>
        <p:spPr>
          <a:xfrm>
            <a:off x="729450" y="2078875"/>
            <a:ext cx="7688700" cy="29283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Font typeface="Times New Roman"/>
              <a:buChar char="❏"/>
            </a:pPr>
            <a:r>
              <a:rPr lang="en" sz="1800">
                <a:latin typeface="Times New Roman"/>
                <a:ea typeface="Times New Roman"/>
                <a:cs typeface="Times New Roman"/>
                <a:sym typeface="Times New Roman"/>
              </a:rPr>
              <a:t>The main idea of random forest is that it generates a lot of trees on the training sample and then simply average their outcomes. It is a very strong model which works very well in accuracy,  does not overfit and keep a balance between bias and variance.</a:t>
            </a:r>
            <a:endParaRPr sz="1800">
              <a:latin typeface="Times New Roman"/>
              <a:ea typeface="Times New Roman"/>
              <a:cs typeface="Times New Roman"/>
              <a:sym typeface="Times New Roman"/>
            </a:endParaRPr>
          </a:p>
          <a:p>
            <a:pPr indent="-342900" lvl="0" marL="457200" rtl="0">
              <a:spcBef>
                <a:spcPts val="0"/>
              </a:spcBef>
              <a:spcAft>
                <a:spcPts val="0"/>
              </a:spcAft>
              <a:buSzPts val="1800"/>
              <a:buFont typeface="Times New Roman"/>
              <a:buChar char="❏"/>
            </a:pPr>
            <a:r>
              <a:rPr lang="en" sz="1800">
                <a:latin typeface="Times New Roman"/>
                <a:ea typeface="Times New Roman"/>
                <a:cs typeface="Times New Roman"/>
                <a:sym typeface="Times New Roman"/>
              </a:rPr>
              <a:t>It picks a random subset of predictor variables to do splitting at each time.</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Why Random Forest is chosen?</a:t>
            </a:r>
            <a:endParaRPr/>
          </a:p>
        </p:txBody>
      </p:sp>
      <p:sp>
        <p:nvSpPr>
          <p:cNvPr id="123" name="Shape 123"/>
          <p:cNvSpPr txBox="1"/>
          <p:nvPr>
            <p:ph idx="1" type="body"/>
          </p:nvPr>
        </p:nvSpPr>
        <p:spPr>
          <a:xfrm>
            <a:off x="729450" y="2078875"/>
            <a:ext cx="7688700" cy="2643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Times New Roman"/>
              <a:buChar char="❏"/>
            </a:pPr>
            <a:r>
              <a:rPr lang="en" sz="1800">
                <a:solidFill>
                  <a:srgbClr val="000000"/>
                </a:solidFill>
                <a:highlight>
                  <a:srgbClr val="FFFFFF"/>
                </a:highlight>
                <a:latin typeface="Times New Roman"/>
                <a:ea typeface="Times New Roman"/>
                <a:cs typeface="Times New Roman"/>
                <a:sym typeface="Times New Roman"/>
              </a:rPr>
              <a:t>Every tree uses different predictors to split data at various times which makes it possible that  2 trees generated on same training data will have randomly different variables selected at each split. This is how the trees will get de-correlated and will be independent of each other.</a:t>
            </a:r>
            <a:endParaRPr sz="1800">
              <a:latin typeface="Times New Roman"/>
              <a:ea typeface="Times New Roman"/>
              <a:cs typeface="Times New Roman"/>
              <a:sym typeface="Times New Roman"/>
            </a:endParaRPr>
          </a:p>
          <a:p>
            <a:pPr indent="-342900" lvl="0" marL="457200" rtl="0">
              <a:spcBef>
                <a:spcPts val="0"/>
              </a:spcBef>
              <a:spcAft>
                <a:spcPts val="0"/>
              </a:spcAft>
              <a:buSzPts val="1800"/>
              <a:buFont typeface="Times New Roman"/>
              <a:buChar char="❏"/>
            </a:pPr>
            <a:r>
              <a:rPr lang="en" sz="1800">
                <a:latin typeface="Times New Roman"/>
                <a:ea typeface="Times New Roman"/>
                <a:cs typeface="Times New Roman"/>
                <a:sym typeface="Times New Roman"/>
              </a:rPr>
              <a:t>Though decision trees are simple and easily understandable model, they tend to have poor predictive performance and high variance, whereas ensembling techniques like random forest can improve the performance of decision trees and reduce variance.</a:t>
            </a:r>
            <a:endParaRPr sz="1800">
              <a:latin typeface="Times New Roman"/>
              <a:ea typeface="Times New Roman"/>
              <a:cs typeface="Times New Roman"/>
              <a:sym typeface="Times New Roman"/>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Why Random Forest is chosen?</a:t>
            </a:r>
            <a:endParaRPr/>
          </a:p>
          <a:p>
            <a:pPr indent="0" lvl="0" marL="0">
              <a:spcBef>
                <a:spcPts val="0"/>
              </a:spcBef>
              <a:spcAft>
                <a:spcPts val="0"/>
              </a:spcAft>
              <a:buNone/>
            </a:pPr>
            <a:r>
              <a:t/>
            </a:r>
            <a:endParaRPr/>
          </a:p>
        </p:txBody>
      </p:sp>
      <p:sp>
        <p:nvSpPr>
          <p:cNvPr id="129" name="Shape 1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Font typeface="Times New Roman"/>
              <a:buChar char="❏"/>
            </a:pPr>
            <a:r>
              <a:rPr lang="en" sz="1800">
                <a:latin typeface="Times New Roman"/>
                <a:ea typeface="Times New Roman"/>
                <a:cs typeface="Times New Roman"/>
                <a:sym typeface="Times New Roman"/>
              </a:rPr>
              <a:t>Naive Bayes is also a strong predictive modeling technique. But since our all the predictors are numeric and they contain </a:t>
            </a:r>
            <a:r>
              <a:rPr b="1" lang="en" sz="1800">
                <a:latin typeface="Times New Roman"/>
                <a:ea typeface="Times New Roman"/>
                <a:cs typeface="Times New Roman"/>
                <a:sym typeface="Times New Roman"/>
              </a:rPr>
              <a:t>0.00 </a:t>
            </a:r>
            <a:r>
              <a:rPr lang="en" sz="1800">
                <a:latin typeface="Times New Roman"/>
                <a:ea typeface="Times New Roman"/>
                <a:cs typeface="Times New Roman"/>
                <a:sym typeface="Times New Roman"/>
              </a:rPr>
              <a:t>value frequently which is disadvantageous for Naive Bayes model. Hence, random forest is considered as the best approach to do the given task.</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Resampling Technique</a:t>
            </a:r>
            <a:endParaRPr/>
          </a:p>
        </p:txBody>
      </p:sp>
      <p:sp>
        <p:nvSpPr>
          <p:cNvPr id="135" name="Shape 1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Font typeface="Times New Roman"/>
              <a:buChar char="❏"/>
            </a:pPr>
            <a:r>
              <a:rPr lang="en" sz="1800">
                <a:latin typeface="Times New Roman"/>
                <a:ea typeface="Times New Roman"/>
                <a:cs typeface="Times New Roman"/>
                <a:sym typeface="Times New Roman"/>
              </a:rPr>
              <a:t>Cross- validation technique is used so that we can avoid any biased results.</a:t>
            </a:r>
            <a:endParaRPr sz="1800">
              <a:latin typeface="Times New Roman"/>
              <a:ea typeface="Times New Roman"/>
              <a:cs typeface="Times New Roman"/>
              <a:sym typeface="Times New Roman"/>
            </a:endParaRPr>
          </a:p>
          <a:p>
            <a:pPr indent="-342900" lvl="0" marL="457200">
              <a:spcBef>
                <a:spcPts val="0"/>
              </a:spcBef>
              <a:spcAft>
                <a:spcPts val="0"/>
              </a:spcAft>
              <a:buSzPts val="1800"/>
              <a:buFont typeface="Times New Roman"/>
              <a:buChar char="❏"/>
            </a:pPr>
            <a:r>
              <a:rPr lang="en" sz="1800">
                <a:latin typeface="Times New Roman"/>
                <a:ea typeface="Times New Roman"/>
                <a:cs typeface="Times New Roman"/>
                <a:sym typeface="Times New Roman"/>
              </a:rPr>
              <a:t>The 10-fold cross-validation procedure is repeated 3 times which gives 30 resamples to aggregate the final result.  </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