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7"/>
  </p:notesMasterIdLst>
  <p:sldIdLst>
    <p:sldId id="272" r:id="rId2"/>
    <p:sldId id="258" r:id="rId3"/>
    <p:sldId id="273" r:id="rId4"/>
    <p:sldId id="271" r:id="rId5"/>
    <p:sldId id="276" r:id="rId6"/>
    <p:sldId id="279" r:id="rId7"/>
    <p:sldId id="280" r:id="rId8"/>
    <p:sldId id="275" r:id="rId9"/>
    <p:sldId id="281" r:id="rId10"/>
    <p:sldId id="274" r:id="rId11"/>
    <p:sldId id="282" r:id="rId12"/>
    <p:sldId id="283" r:id="rId13"/>
    <p:sldId id="284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EF4"/>
    <a:srgbClr val="F3A031"/>
    <a:srgbClr val="C79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 autoAdjust="0"/>
    <p:restoredTop sz="92440" autoAdjust="0"/>
  </p:normalViewPr>
  <p:slideViewPr>
    <p:cSldViewPr snapToGrid="0">
      <p:cViewPr varScale="1">
        <p:scale>
          <a:sx n="80" d="100"/>
          <a:sy n="80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47EF-B4F1-4BD2-8CED-9081024A03E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3F19-E7B5-4575-97F0-B90894BEB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3F19-E7B5-4575-97F0-B90894BEB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3F19-E7B5-4575-97F0-B90894BEB2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6C79-8D37-4FA1-A379-17CF97063E2B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C689-A794-445E-92F9-8A51710D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43685" y="772966"/>
            <a:ext cx="5049159" cy="97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ERP  DECISION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94786" y="4415134"/>
            <a:ext cx="4824039" cy="17999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Presented By: Group  6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SHALOMA GHOSH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INDRAJIT BHATTACHARYA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KRITI GUPTA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JAYASREE AKULA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RIKDEV BHATTACHARYA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3419" y="1558171"/>
            <a:ext cx="7166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OPIM 5604: Business Decision Modeling – Final Project</a:t>
            </a:r>
          </a:p>
        </p:txBody>
      </p:sp>
      <p:pic>
        <p:nvPicPr>
          <p:cNvPr id="1026" name="Picture 2" descr="Image result for er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1"/>
          <a:stretch/>
        </p:blipFill>
        <p:spPr bwMode="auto">
          <a:xfrm>
            <a:off x="3915328" y="2019836"/>
            <a:ext cx="3917291" cy="352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2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BUSINESS INSIGHTS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36E1A-C254-436B-A456-12310219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2" y="2179438"/>
            <a:ext cx="6286118" cy="345757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060348" y="2615563"/>
            <a:ext cx="3813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is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61.2%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chance of the rate of return falling between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0-10%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hurdle rate should be kept at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lesser than 10%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this project considering a 35 year projection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799" y="1653335"/>
            <a:ext cx="51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Simulation Rate of Return for ERP implementation</a:t>
            </a: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INSIGHTS AND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4C6CE-103E-443B-914E-28F66912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261645"/>
            <a:ext cx="6591348" cy="342519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540083" y="2681578"/>
            <a:ext cx="3813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There is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66.8%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chance of the rate of return falling between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0-10%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hurdle rate should be kept at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lesser than 10%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for this project considering a 35 year projection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5" y="1773198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Simulation Rate of Return for ERP &amp; CRM implementation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6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INSIGHTS AND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3E23F-7CB2-4E51-B682-BEC304B6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7" y="2201525"/>
            <a:ext cx="6551566" cy="341340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307998" y="2501264"/>
            <a:ext cx="3813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is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61.7%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chance of the NPV falling between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 and $72,143.58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Due to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high chance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 a positive NPV, we should go ahead with the investment on the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270" y="1690688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Simulation NPV for ERP  implementation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BUSINESS INSIGHTS AND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0AAB7-C509-4019-A3C1-84A737D2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" y="2152454"/>
            <a:ext cx="6341745" cy="339154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098448" y="2347814"/>
            <a:ext cx="381371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is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67.9%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chance of the NPV falling between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 and $91,723.10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Due to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high chance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 a positive NPV, we should go ahead with the investment on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927" y="1653421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Simulation NPV for ERP &amp; CRM implementation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7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472" y="1623445"/>
            <a:ext cx="880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</a:t>
            </a:r>
            <a:r>
              <a:rPr lang="en-US" b="1" dirty="0"/>
              <a:t>recommend investing in the project</a:t>
            </a:r>
            <a:r>
              <a:rPr lang="en-US" dirty="0"/>
              <a:t> for both ERP and CRM systems based on a 35-year period</a:t>
            </a:r>
          </a:p>
          <a:p>
            <a:endParaRPr lang="en-US" dirty="0"/>
          </a:p>
        </p:txBody>
      </p:sp>
      <p:pic>
        <p:nvPicPr>
          <p:cNvPr id="7" name="Picture 6" descr="Hand-holding-up-two-fingers-1717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012" r="913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86" y="2470587"/>
            <a:ext cx="1051476" cy="98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깡군.com :: 보험 가입 시 반드시 지켜야하는 절대원칙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21" y="1401126"/>
            <a:ext cx="1009341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Para cambiar la vida sólo es necesario subirse a un tren con destino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71" y="3691954"/>
            <a:ext cx="1051476" cy="839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2238897" y="2587139"/>
            <a:ext cx="9333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Y-o-Y revenue growth % has the most potent effect on the profits. The company should try to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 its revenue growth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much as possible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Picture 10" descr="ENG101.103 Living in the Matrix: November 20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6" y="4770308"/>
            <a:ext cx="1051476" cy="901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2238897" y="3937493"/>
            <a:ext cx="78195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Keeping a 35 year period in mind the company should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its hurdle rate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7829" y="4948236"/>
            <a:ext cx="93761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should put immense focus on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down the variable cost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low as possible.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ues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1590675"/>
            <a:ext cx="40862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0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r="3653"/>
          <a:stretch/>
        </p:blipFill>
        <p:spPr>
          <a:xfrm>
            <a:off x="0" y="1257299"/>
            <a:ext cx="2894823" cy="420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4460" y="1115234"/>
            <a:ext cx="5394726" cy="453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000" dirty="0"/>
              <a:t>Business Scenario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000" dirty="0"/>
              <a:t>Problem Description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000" dirty="0"/>
              <a:t>Key Parameters and Variables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000" dirty="0"/>
              <a:t>Business Insights and Analysis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000" dirty="0"/>
              <a:t>Recommendations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§"/>
            </a:pPr>
            <a:r>
              <a:rPr lang="en-US" sz="2000" dirty="0"/>
              <a:t>Questions and Answers</a:t>
            </a: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9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BUSINESS SCENARIO</a:t>
            </a:r>
          </a:p>
        </p:txBody>
      </p:sp>
      <p:pic>
        <p:nvPicPr>
          <p:cNvPr id="8194" name="Picture 2" descr="Image result for manufacturing compan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86" y="1834175"/>
            <a:ext cx="1735994" cy="17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09903" y="4089205"/>
            <a:ext cx="3636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Leading Manufacturing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Offices all across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Annual Revenue over $ 5 Million </a:t>
            </a:r>
          </a:p>
        </p:txBody>
      </p:sp>
      <p:pic>
        <p:nvPicPr>
          <p:cNvPr id="8198" name="Picture 6" descr="Image result for erp crm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7"/>
          <a:stretch/>
        </p:blipFill>
        <p:spPr bwMode="auto">
          <a:xfrm>
            <a:off x="8509669" y="1721013"/>
            <a:ext cx="2950811" cy="208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problem icon 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99" y="1721013"/>
            <a:ext cx="1787376" cy="17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327797" y="4089205"/>
            <a:ext cx="4059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Decentralized Procurement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Cost of Maintaining Old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Variable Cost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Unable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Changing Business Scenario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7749" y="4091602"/>
            <a:ext cx="3489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CIO vs CFO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Decide upon whether to invest in ERP or ERP+CRM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Decision based on Hurdle Rate</a:t>
            </a:r>
          </a:p>
        </p:txBody>
      </p:sp>
    </p:spTree>
    <p:extLst>
      <p:ext uri="{BB962C8B-B14F-4D97-AF65-F5344CB8AC3E}">
        <p14:creationId xmlns:p14="http://schemas.microsoft.com/office/powerpoint/2010/main" val="4907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PROBLEM DESCRIPTION</a:t>
            </a:r>
          </a:p>
        </p:txBody>
      </p:sp>
      <p:pic>
        <p:nvPicPr>
          <p:cNvPr id="7170" name="Picture 2" descr="Image result for financ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6" y="1173986"/>
            <a:ext cx="1790997" cy="16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resources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89" y="2986473"/>
            <a:ext cx="1306830" cy="1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technology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6" y="4846320"/>
            <a:ext cx="1608277" cy="11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10742" y="1614435"/>
            <a:ext cx="187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FINANCIAL PARAMETERS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7847" y="3190444"/>
            <a:ext cx="1950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MANPOWER RELATED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0742" y="5177978"/>
            <a:ext cx="2318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TECHNOLOGY RELATED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53" y="2918149"/>
            <a:ext cx="1438224" cy="14300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63520" y="2355215"/>
            <a:ext cx="1884733" cy="835229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3002596" y="3633187"/>
            <a:ext cx="1645657" cy="25953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61793" y="3979574"/>
            <a:ext cx="1664216" cy="1091684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176" name="Picture 8" descr="Image result for results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476" y="3023932"/>
            <a:ext cx="1324292" cy="1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68" name="Straight Arrow Connector 7167"/>
          <p:cNvCxnSpPr>
            <a:stCxn id="5" idx="3"/>
          </p:cNvCxnSpPr>
          <p:nvPr/>
        </p:nvCxnSpPr>
        <p:spPr>
          <a:xfrm>
            <a:off x="6086477" y="3633187"/>
            <a:ext cx="1086483" cy="6701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94942" y="4512382"/>
            <a:ext cx="2694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NET PRESENT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 ON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 YEAR TIME FRAME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79554" y="3622013"/>
            <a:ext cx="789245" cy="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178" name="Picture 10" descr="Image result for dollar icon png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12" y="3023932"/>
            <a:ext cx="1196163" cy="11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9796175" y="4512382"/>
            <a:ext cx="2052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INVEST IF THE PROJECT RATE OF RETURN &gt; HURDLE RATE</a:t>
            </a:r>
          </a:p>
        </p:txBody>
      </p:sp>
    </p:spTree>
    <p:extLst>
      <p:ext uri="{BB962C8B-B14F-4D97-AF65-F5344CB8AC3E}">
        <p14:creationId xmlns:p14="http://schemas.microsoft.com/office/powerpoint/2010/main" val="185006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KEY PARAMETERS AND VARIABLES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7020" y="1718016"/>
            <a:ext cx="4791456" cy="2911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business is most </a:t>
            </a:r>
            <a:r>
              <a:rPr lang="en-US" sz="1800" b="1" dirty="0"/>
              <a:t>sensitive</a:t>
            </a:r>
            <a:r>
              <a:rPr lang="en-US" sz="1800" dirty="0"/>
              <a:t> to the changes in the following parameters</a:t>
            </a:r>
          </a:p>
          <a:p>
            <a:pPr lvl="1"/>
            <a:r>
              <a:rPr lang="en-US" sz="1800" dirty="0"/>
              <a:t>Variable Cost %</a:t>
            </a:r>
          </a:p>
          <a:p>
            <a:pPr lvl="1"/>
            <a:r>
              <a:rPr lang="en-US" sz="1800" dirty="0"/>
              <a:t>Rate of Growth in Revenue</a:t>
            </a:r>
          </a:p>
          <a:p>
            <a:pPr lvl="1"/>
            <a:r>
              <a:rPr lang="en-US" sz="1800" dirty="0"/>
              <a:t>Inflation %</a:t>
            </a:r>
          </a:p>
          <a:p>
            <a:pPr lvl="1"/>
            <a:r>
              <a:rPr lang="en-US" sz="1800" dirty="0"/>
              <a:t>Initial Investment Quantum</a:t>
            </a:r>
          </a:p>
          <a:p>
            <a:pPr lvl="1"/>
            <a:r>
              <a:rPr lang="en-US" sz="1800" dirty="0"/>
              <a:t>Manpower Cost</a:t>
            </a:r>
          </a:p>
          <a:p>
            <a:pPr lvl="1"/>
            <a:r>
              <a:rPr lang="en-US" sz="1800" dirty="0"/>
              <a:t>Cost of Maintaining Old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0988" y="1739437"/>
            <a:ext cx="3844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Initial Investment</a:t>
            </a:r>
            <a:r>
              <a:rPr lang="en-US" dirty="0"/>
              <a:t> on ERP :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$36,295.00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8327" y="3254128"/>
            <a:ext cx="474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Initial Investment</a:t>
            </a:r>
            <a:r>
              <a:rPr lang="en-US" dirty="0"/>
              <a:t> on ERP and CRM :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$39,362.63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8687" y="2108769"/>
            <a:ext cx="418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Hardware Cost</a:t>
            </a:r>
            <a:r>
              <a:rPr lang="en-US" dirty="0"/>
              <a:t> $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6,000</a:t>
            </a:r>
            <a:r>
              <a:rPr lang="en-US" dirty="0"/>
              <a:t> spread over 2 Years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8687" y="2413148"/>
            <a:ext cx="427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Software Cost</a:t>
            </a:r>
            <a:r>
              <a:rPr lang="en-US" dirty="0"/>
              <a:t> $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11,000 spread over 2 Years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8687" y="2725382"/>
            <a:ext cx="44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Manpower Cost</a:t>
            </a:r>
            <a:r>
              <a:rPr lang="en-US" dirty="0"/>
              <a:t> $ 19,295 spread over 7 Years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8067" y="3643927"/>
            <a:ext cx="423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Hardware Cost</a:t>
            </a:r>
            <a:r>
              <a:rPr lang="en-US" dirty="0"/>
              <a:t> $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7,000 spread over 5 Years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8067" y="3948306"/>
            <a:ext cx="427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Software Cost</a:t>
            </a:r>
            <a:r>
              <a:rPr lang="en-US" dirty="0"/>
              <a:t> $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12,000 spread over 5 Years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8067" y="4260540"/>
            <a:ext cx="44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Manpower Cost</a:t>
            </a:r>
            <a:r>
              <a:rPr lang="en-US" dirty="0"/>
              <a:t> $ 20,362 spread over 7 Years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0988" y="4819000"/>
            <a:ext cx="515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With a 8% increase in investment in ERP and CRM, the business can expect to generate 60% more revenues than only from an investment in ERP</a:t>
            </a:r>
          </a:p>
        </p:txBody>
      </p:sp>
      <p:pic>
        <p:nvPicPr>
          <p:cNvPr id="14" name="Picture 13" descr="... , Diaspora: Is The Marriage Graph Already Drawn? : Jambonewspot.com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95" y="3757734"/>
            <a:ext cx="2813468" cy="281558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47358" y="4311774"/>
            <a:ext cx="3674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b="1" i="1" dirty="0"/>
              <a:t>Holding Rate </a:t>
            </a:r>
            <a:r>
              <a:rPr lang="en-US" dirty="0"/>
              <a:t>and </a:t>
            </a:r>
            <a:r>
              <a:rPr lang="en-US" b="1" i="1" dirty="0"/>
              <a:t>Average Inventory turnover </a:t>
            </a:r>
            <a:r>
              <a:rPr lang="en-US" dirty="0"/>
              <a:t>does not have a significant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on the profit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7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7006" y="1533548"/>
            <a:ext cx="39363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business will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increasingly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become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unprofitable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primarily because of Yearly Cost of maintaining old systems.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the current scenario the company is expected to run into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b="1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operation if they do not switch over to ERP or CRM systems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BUSINESS INSIGHTS AND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" y="1499036"/>
            <a:ext cx="6968332" cy="431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7073" y="1828801"/>
            <a:ext cx="381371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is expected to suffer huge losses for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four years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its implementation of ERP and ERP with CRM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35-year period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business with the ERP &amp; CRM Implementations will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increasingly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profitable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BUSINESS INSIGHTS AND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3" y="1918799"/>
            <a:ext cx="6590347" cy="3651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BUSINESS INSIGHTS AND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67C9A-DB7E-4879-80DE-B32DBBC91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7" t="1942" r="7299" b="7575"/>
          <a:stretch/>
        </p:blipFill>
        <p:spPr>
          <a:xfrm>
            <a:off x="520303" y="1524200"/>
            <a:ext cx="7430518" cy="409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196146" y="1656176"/>
            <a:ext cx="3100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Cost % has the most significant effect on the profit, ROI and NPV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Cost % should not cross the 65% mark; this will result in definite losses for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the Variable Cost %, higher the Rate of Return for the project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23542" y="1574601"/>
            <a:ext cx="4624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Cost % Sensitivity with Profits from Existing, ERP and ERP + CRM Scenario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756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9903" y="408267"/>
            <a:ext cx="11439197" cy="7069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/>
              <a:t>BUSINESS INSIGHTS AND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27073" y="1828801"/>
            <a:ext cx="38137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other factors constant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YOY Growth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be maintained at least at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project to meet the existing hurdle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ERP with CRM is expected to meet the Hurdle Rate at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YOY Growth Rate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83" y="1654253"/>
            <a:ext cx="6193116" cy="376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6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680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BUSINESS SCENARIO</vt:lpstr>
      <vt:lpstr>PROBLEM DESCRIPTION</vt:lpstr>
      <vt:lpstr>KEY PARAMETERS AND VARIABLES</vt:lpstr>
      <vt:lpstr>BUSINESS INSIGHTS AND ANALYSIS</vt:lpstr>
      <vt:lpstr>BUSINESS INSIGHTS AND ANALYSIS</vt:lpstr>
      <vt:lpstr>BUSINESS INSIGHTS AND ANALYSIS</vt:lpstr>
      <vt:lpstr>BUSINESS INSIGHTS AND ANALYSIS</vt:lpstr>
      <vt:lpstr>BUSINESS INSIGHTS AND ANALYSIS</vt:lpstr>
      <vt:lpstr>BUSINESS INSIGHTS AND ANALYSIS</vt:lpstr>
      <vt:lpstr>BUSINESS INSIGHTS AND ANALYSIS</vt:lpstr>
      <vt:lpstr>BUSINESS INSIGHTS AND ANALYSIS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ERP  DECISION</dc:title>
  <dc:creator>Akula Jayasree</dc:creator>
  <cp:lastModifiedBy>Rikdev Bhattacharya</cp:lastModifiedBy>
  <cp:revision>106</cp:revision>
  <dcterms:created xsi:type="dcterms:W3CDTF">2016-12-01T19:41:55Z</dcterms:created>
  <dcterms:modified xsi:type="dcterms:W3CDTF">2016-12-08T17:27:00Z</dcterms:modified>
</cp:coreProperties>
</file>