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65" r:id="rId2"/>
    <p:sldId id="258" r:id="rId3"/>
    <p:sldId id="269" r:id="rId4"/>
  </p:sldIdLst>
  <p:sldSz cx="12192000" cy="6858000"/>
  <p:notesSz cx="6858000" cy="9144000"/>
  <p:embeddedFontLst>
    <p:embeddedFont>
      <p:font typeface="Arial Black" panose="020B0A04020102020204" pitchFamily="34" charset="0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Webdings" panose="05030102010509060703" pitchFamily="18" charset="2"/>
      <p:regular r:id="rId12"/>
    </p:embeddedFont>
    <p:embeddedFont>
      <p:font typeface="Arim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resentation Slides" id="{5F29C8C9-67D6-45E3-8A9F-6D03D06C33B6}">
          <p14:sldIdLst>
            <p14:sldId id="265"/>
            <p14:sldId id="25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2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69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6"/>
            <a:ext cx="11360700" cy="27369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6900"/>
            </a:lvl1pPr>
            <a:lvl2pPr lvl="1" algn="ctr">
              <a:spcBef>
                <a:spcPts val="0"/>
              </a:spcBef>
              <a:buSzPct val="100000"/>
              <a:defRPr sz="6900"/>
            </a:lvl2pPr>
            <a:lvl3pPr lvl="2" algn="ctr">
              <a:spcBef>
                <a:spcPts val="0"/>
              </a:spcBef>
              <a:buSzPct val="100000"/>
              <a:defRPr sz="6900"/>
            </a:lvl3pPr>
            <a:lvl4pPr lvl="3" algn="ctr">
              <a:spcBef>
                <a:spcPts val="0"/>
              </a:spcBef>
              <a:buSzPct val="100000"/>
              <a:defRPr sz="6900"/>
            </a:lvl4pPr>
            <a:lvl5pPr lvl="4" algn="ctr">
              <a:spcBef>
                <a:spcPts val="0"/>
              </a:spcBef>
              <a:buSzPct val="100000"/>
              <a:defRPr sz="6900"/>
            </a:lvl5pPr>
            <a:lvl6pPr lvl="5" algn="ctr">
              <a:spcBef>
                <a:spcPts val="0"/>
              </a:spcBef>
              <a:buSzPct val="100000"/>
              <a:defRPr sz="6900"/>
            </a:lvl6pPr>
            <a:lvl7pPr lvl="6" algn="ctr">
              <a:spcBef>
                <a:spcPts val="0"/>
              </a:spcBef>
              <a:buSzPct val="100000"/>
              <a:defRPr sz="6900"/>
            </a:lvl7pPr>
            <a:lvl8pPr lvl="7" algn="ctr">
              <a:spcBef>
                <a:spcPts val="0"/>
              </a:spcBef>
              <a:buSzPct val="100000"/>
              <a:defRPr sz="6900"/>
            </a:lvl8pPr>
            <a:lvl9pPr lvl="8" algn="ctr">
              <a:spcBef>
                <a:spcPts val="0"/>
              </a:spcBef>
              <a:buSzPct val="100000"/>
              <a:defRPr sz="6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6" y="600200"/>
            <a:ext cx="8490300" cy="5454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6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IN" sz="1300">
                <a:solidFill>
                  <a:schemeClr val="dk2"/>
                </a:solidFill>
              </a:rPr>
              <a:t>‹#›</a:t>
            </a:fld>
            <a:endParaRPr lang="en-IN" sz="13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37" y="634763"/>
            <a:ext cx="11360700" cy="1122300"/>
          </a:xfrm>
        </p:spPr>
        <p:txBody>
          <a:bodyPr/>
          <a:lstStyle/>
          <a:p>
            <a:r>
              <a:rPr lang="en-IN" sz="2800" b="1" dirty="0"/>
              <a:t>OPIM 5604 – Predictive Modelling – Final Project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29668" y="4215953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1800" b="1" dirty="0"/>
              <a:t>Team 2 – Afternoon Batch</a:t>
            </a:r>
          </a:p>
          <a:p>
            <a:endParaRPr lang="en-IN" sz="1800" b="1" dirty="0"/>
          </a:p>
          <a:p>
            <a:r>
              <a:rPr lang="en-IN" sz="1800" dirty="0"/>
              <a:t>Mohammad </a:t>
            </a:r>
            <a:r>
              <a:rPr lang="en-IN" sz="1800" dirty="0" err="1"/>
              <a:t>Yasar</a:t>
            </a:r>
            <a:r>
              <a:rPr lang="en-IN" sz="1800" dirty="0"/>
              <a:t> Arshad</a:t>
            </a:r>
          </a:p>
          <a:p>
            <a:r>
              <a:rPr lang="en-IN" sz="1800" dirty="0" err="1"/>
              <a:t>Rikdev</a:t>
            </a:r>
            <a:r>
              <a:rPr lang="en-IN" sz="1800" dirty="0"/>
              <a:t> Bhattacharya</a:t>
            </a:r>
          </a:p>
          <a:p>
            <a:r>
              <a:rPr lang="en-IN" sz="1800" dirty="0" err="1"/>
              <a:t>Yunong</a:t>
            </a:r>
            <a:r>
              <a:rPr lang="en-IN" sz="1800" dirty="0"/>
              <a:t> Liu</a:t>
            </a:r>
          </a:p>
          <a:p>
            <a:r>
              <a:rPr lang="en-IN" sz="1800" dirty="0"/>
              <a:t>Suriyaa Sugumar Valantina</a:t>
            </a:r>
          </a:p>
          <a:p>
            <a:r>
              <a:rPr lang="en-IN" sz="1800" dirty="0" err="1"/>
              <a:t>Wenyi</a:t>
            </a:r>
            <a:r>
              <a:rPr lang="en-IN" sz="1800" dirty="0"/>
              <a:t> Xu</a:t>
            </a: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  <p:pic>
        <p:nvPicPr>
          <p:cNvPr id="2054" name="Picture 6" descr="Image result for online hotel booking transparent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27" y="1837743"/>
            <a:ext cx="3762921" cy="2297530"/>
          </a:xfrm>
          <a:prstGeom prst="rect">
            <a:avLst/>
          </a:prstGeom>
          <a:noFill/>
          <a:effectLst>
            <a:glow rad="127000">
              <a:schemeClr val="accent1"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expedi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644" y="5630645"/>
            <a:ext cx="2005693" cy="133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08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26197" y="1939837"/>
            <a:ext cx="3235568" cy="3957690"/>
          </a:xfrm>
          <a:prstGeom prst="rect">
            <a:avLst/>
          </a:prstGeom>
          <a:solidFill>
            <a:srgbClr val="FF0000">
              <a:alpha val="3000"/>
            </a:srgbClr>
          </a:solidFill>
          <a:ln>
            <a:solidFill>
              <a:schemeClr val="tx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just" rtl="0">
              <a:spcBef>
                <a:spcPts val="0"/>
              </a:spcBef>
              <a:buClr>
                <a:schemeClr val="dk1"/>
              </a:buClr>
              <a:buSzPct val="116666"/>
            </a:pPr>
            <a:endParaRPr lang="en-IN"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IN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IN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</a:t>
            </a:r>
            <a:r>
              <a:rPr lang="en-IN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traffic</a:t>
            </a:r>
            <a:r>
              <a:rPr lang="en-IN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multiple point of sale portals all over the world</a:t>
            </a: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IN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r>
              <a:rPr lang="en-I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onversion </a:t>
            </a:r>
            <a:r>
              <a:rPr lang="en-IN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IN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</a:t>
            </a:r>
            <a:r>
              <a:rPr lang="en-IN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IN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~10%</a:t>
            </a:r>
            <a:r>
              <a:rPr lang="en-IN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hotel bookings </a:t>
            </a: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IN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Captured </a:t>
            </a:r>
            <a:r>
              <a:rPr lang="en-IN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session</a:t>
            </a:r>
            <a:r>
              <a:rPr lang="en-IN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information </a:t>
            </a:r>
            <a:r>
              <a:rPr lang="en-IN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to </a:t>
            </a:r>
            <a:r>
              <a:rPr lang="en-I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geographies</a:t>
            </a:r>
            <a:r>
              <a:rPr lang="en-IN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interests and their search patterns</a:t>
            </a: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rtl="0">
              <a:spcBef>
                <a:spcPts val="0"/>
              </a:spcBef>
              <a:buClr>
                <a:schemeClr val="dk1"/>
              </a:buClr>
              <a:buSzPct val="116666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IN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Expedia wants to identify users </a:t>
            </a:r>
            <a:r>
              <a:rPr lang="en-IN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are not likely to book</a:t>
            </a:r>
            <a:r>
              <a:rPr lang="en-IN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particular user session well in advance and </a:t>
            </a:r>
            <a:r>
              <a:rPr lang="en-IN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devise promotional efforts to influence </a:t>
            </a:r>
            <a:r>
              <a:rPr lang="en-IN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26197" y="1567538"/>
            <a:ext cx="3235568" cy="381631"/>
          </a:xfrm>
          <a:prstGeom prst="rect">
            <a:avLst/>
          </a:prstGeom>
          <a:solidFill>
            <a:srgbClr val="800000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34950" indent="-234950">
              <a:spcBef>
                <a:spcPct val="100000"/>
              </a:spcBef>
              <a:buFont typeface="Webdings" pitchFamily="18" charset="2"/>
              <a:buChar char="4"/>
              <a:defRPr sz="1600"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CURRENT SCENARIO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8740155" y="1939837"/>
            <a:ext cx="3006966" cy="3957690"/>
          </a:xfrm>
          <a:prstGeom prst="rect">
            <a:avLst/>
          </a:prstGeom>
          <a:solidFill>
            <a:srgbClr val="00B050">
              <a:alpha val="1000"/>
            </a:srgbClr>
          </a:solidFill>
          <a:ln>
            <a:solidFill>
              <a:schemeClr val="tx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IN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framework in place to </a:t>
            </a:r>
            <a:r>
              <a:rPr lang="en-IN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factors that influence user behaviour </a:t>
            </a:r>
            <a:r>
              <a:rPr lang="en-IN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make a booking in a specific user session</a:t>
            </a: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IN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</a:t>
            </a:r>
            <a:r>
              <a:rPr lang="en-IN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customized promotional and marketing efforts </a:t>
            </a:r>
            <a:r>
              <a:rPr lang="en-IN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towards users that are not likely to book and who are likely to book; so as to increase the existing </a:t>
            </a:r>
            <a:r>
              <a:rPr lang="en-IN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rate</a:t>
            </a: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US"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US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US"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US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sz="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IN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the existing conversion rate</a:t>
            </a:r>
            <a:endParaRPr lang="en-IN" sz="15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8740155" y="1558206"/>
            <a:ext cx="3006966" cy="381631"/>
          </a:xfrm>
          <a:prstGeom prst="rect">
            <a:avLst/>
          </a:prstGeom>
          <a:solidFill>
            <a:srgbClr val="00602B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DESIRED GOAL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0" y="0"/>
            <a:ext cx="3719146" cy="27699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4950" marR="0" lvl="0" indent="-234950" algn="l" rtl="0">
              <a:spcBef>
                <a:spcPts val="0"/>
              </a:spcBef>
              <a:buClr>
                <a:srgbClr val="777777"/>
              </a:buClr>
              <a:buSzPct val="25000"/>
              <a:buFont typeface="Arimo"/>
              <a:buNone/>
            </a:pPr>
            <a:r>
              <a:rPr lang="en-IN" sz="1200" b="0" i="1" u="none" strike="noStrike" cap="none" dirty="0">
                <a:solidFill>
                  <a:srgbClr val="777777"/>
                </a:solidFill>
                <a:latin typeface="Arial Black"/>
                <a:ea typeface="Arial Black"/>
                <a:cs typeface="Arial Black"/>
                <a:sym typeface="Arial Black"/>
              </a:rPr>
              <a:t>OPIM 5604 Predictive Modelling: Team 2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26197" y="465852"/>
            <a:ext cx="1145900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IN" sz="2200" b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Expedia wants to predict the booking outcome  in a user session to devise customized marketing strategies and thereby improve the existing conversion rate </a:t>
            </a:r>
          </a:p>
        </p:txBody>
      </p:sp>
      <p:sp>
        <p:nvSpPr>
          <p:cNvPr id="2" name="Arrow: Pentagon 1"/>
          <p:cNvSpPr/>
          <p:nvPr/>
        </p:nvSpPr>
        <p:spPr>
          <a:xfrm>
            <a:off x="3817621" y="1575575"/>
            <a:ext cx="4754880" cy="182880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dk1"/>
              </a:buClr>
              <a:buSzPct val="116666"/>
            </a:pPr>
            <a:r>
              <a:rPr lang="en-I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GAP ANALYSIS</a:t>
            </a:r>
          </a:p>
          <a:p>
            <a:pPr lvl="0">
              <a:buClr>
                <a:schemeClr val="dk1"/>
              </a:buClr>
              <a:buSzPct val="116666"/>
            </a:pPr>
            <a:endParaRPr lang="en-IN"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identify and understand the </a:t>
            </a:r>
            <a:r>
              <a:rPr lang="en-I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drivers influencing the customers </a:t>
            </a: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make a booking in a specific user session</a:t>
            </a:r>
          </a:p>
          <a:p>
            <a:pPr marL="285750" lvl="0" indent="-285750"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116666"/>
            </a:pPr>
            <a:endParaRPr lang="en-IN" sz="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73050"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enable </a:t>
            </a:r>
            <a:r>
              <a:rPr lang="en-I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driven marketing strategies </a:t>
            </a: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improve the existing conversion rate</a:t>
            </a:r>
          </a:p>
        </p:txBody>
      </p:sp>
      <p:sp>
        <p:nvSpPr>
          <p:cNvPr id="17" name="Arrow: Pentagon 16"/>
          <p:cNvSpPr/>
          <p:nvPr/>
        </p:nvSpPr>
        <p:spPr>
          <a:xfrm>
            <a:off x="3817621" y="3545058"/>
            <a:ext cx="4754880" cy="233539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algn="just">
              <a:buClr>
                <a:schemeClr val="dk1"/>
              </a:buClr>
              <a:buSzPct val="116666"/>
              <a:buFont typeface="Arial"/>
              <a:buChar char="•"/>
            </a:pPr>
            <a:endParaRPr lang="en-IN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Clr>
                <a:schemeClr val="dk1"/>
              </a:buClr>
              <a:buSzPct val="116666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I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</a:p>
          <a:p>
            <a:pPr lvl="0" algn="just">
              <a:buClr>
                <a:schemeClr val="dk1"/>
              </a:buClr>
              <a:buSzPct val="116666"/>
            </a:pPr>
            <a:endParaRPr lang="en-IN"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16666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 capabilities</a:t>
            </a:r>
          </a:p>
          <a:p>
            <a:pPr marL="285750" lvl="0" indent="-285750">
              <a:buClr>
                <a:schemeClr val="dk1"/>
              </a:buClr>
              <a:buSzPct val="116666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many nominal non-explanatory variables</a:t>
            </a:r>
          </a:p>
          <a:p>
            <a:pPr marL="285750" lvl="0" indent="-285750">
              <a:buClr>
                <a:schemeClr val="dk1"/>
              </a:buClr>
              <a:buSzPct val="116666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Information :</a:t>
            </a:r>
          </a:p>
          <a:p>
            <a:pPr lvl="2">
              <a:buClr>
                <a:schemeClr val="dk1"/>
              </a:buClr>
              <a:buSzPct val="116666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User Web Activities </a:t>
            </a:r>
          </a:p>
          <a:p>
            <a:pPr lvl="8">
              <a:buClr>
                <a:schemeClr val="dk1"/>
              </a:buClr>
              <a:buSzPct val="116666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Demographic Details</a:t>
            </a:r>
          </a:p>
          <a:p>
            <a:pPr marL="285750" lvl="8" indent="-285750">
              <a:buClr>
                <a:schemeClr val="dk1"/>
              </a:buClr>
              <a:buSzPct val="116666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inconsistencies</a:t>
            </a:r>
          </a:p>
          <a:p>
            <a:pPr marL="285750" lvl="8" indent="-285750">
              <a:buClr>
                <a:schemeClr val="dk1"/>
              </a:buClr>
              <a:buSzPct val="116666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Ambiguously defined data</a:t>
            </a:r>
          </a:p>
          <a:p>
            <a:pPr marL="285750" lvl="8" indent="-285750">
              <a:buClr>
                <a:schemeClr val="dk1"/>
              </a:buClr>
              <a:buSzPct val="116666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costs not clearly defined</a:t>
            </a:r>
          </a:p>
          <a:p>
            <a:pPr algn="ctr"/>
            <a:endParaRPr lang="en-IN" b="1" dirty="0"/>
          </a:p>
        </p:txBody>
      </p:sp>
      <p:pic>
        <p:nvPicPr>
          <p:cNvPr id="12" name="Picture 2" descr="Image result for expedi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644" y="5630645"/>
            <a:ext cx="2005693" cy="133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" y="6025105"/>
            <a:ext cx="2074782" cy="5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0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3"/>
          <p:cNvSpPr/>
          <p:nvPr/>
        </p:nvSpPr>
        <p:spPr bwMode="auto">
          <a:xfrm>
            <a:off x="2253041" y="1231684"/>
            <a:ext cx="4125357" cy="736736"/>
          </a:xfrm>
          <a:prstGeom prst="roundRect">
            <a:avLst>
              <a:gd name="adj" fmla="val 813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234950" indent="-234950">
              <a:lnSpc>
                <a:spcPct val="95000"/>
              </a:lnSpc>
              <a:spcBef>
                <a:spcPct val="15000"/>
              </a:spcBef>
              <a:buClr>
                <a:srgbClr val="120989"/>
              </a:buClr>
              <a:buFont typeface="Webdings" pitchFamily="18" charset="2"/>
              <a:buChar char=""/>
            </a:pPr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 the current business performance</a:t>
            </a:r>
          </a:p>
          <a:p>
            <a:pPr marL="234950" indent="-234950">
              <a:lnSpc>
                <a:spcPct val="95000"/>
              </a:lnSpc>
              <a:spcBef>
                <a:spcPct val="15000"/>
              </a:spcBef>
              <a:buClr>
                <a:srgbClr val="120989"/>
              </a:buClr>
              <a:buFont typeface="Webdings" pitchFamily="18" charset="2"/>
              <a:buChar char=""/>
            </a:pPr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statement of objective</a:t>
            </a:r>
          </a:p>
          <a:p>
            <a:pPr marL="234950" indent="-234950">
              <a:lnSpc>
                <a:spcPct val="95000"/>
              </a:lnSpc>
              <a:spcBef>
                <a:spcPct val="15000"/>
              </a:spcBef>
              <a:buClr>
                <a:srgbClr val="120989"/>
              </a:buClr>
              <a:buFont typeface="Webdings" pitchFamily="18" charset="2"/>
              <a:buChar char=""/>
            </a:pPr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factors that influence the booking behavior</a:t>
            </a:r>
          </a:p>
        </p:txBody>
      </p:sp>
      <p:sp>
        <p:nvSpPr>
          <p:cNvPr id="27" name="Chevron 5"/>
          <p:cNvSpPr/>
          <p:nvPr/>
        </p:nvSpPr>
        <p:spPr bwMode="auto">
          <a:xfrm rot="5400000">
            <a:off x="723207" y="1716536"/>
            <a:ext cx="1005840" cy="1737360"/>
          </a:xfrm>
          <a:prstGeom prst="chevron">
            <a:avLst>
              <a:gd name="adj" fmla="val 23023"/>
            </a:avLst>
          </a:prstGeom>
          <a:solidFill>
            <a:srgbClr val="800000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>
              <a:spcBef>
                <a:spcPct val="100000"/>
              </a:spcBef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667" y="2477197"/>
            <a:ext cx="17230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Font typeface="Webdings" pitchFamily="18" charset="2"/>
              <a:buNone/>
            </a:pPr>
            <a:r>
              <a:rPr lang="en-US" sz="1200" b="1" dirty="0">
                <a:solidFill>
                  <a:prstClr val="white"/>
                </a:solidFill>
                <a:cs typeface="Times New Roman" pitchFamily="18" charset="0"/>
              </a:rPr>
              <a:t>Sampling</a:t>
            </a:r>
          </a:p>
        </p:txBody>
      </p:sp>
      <p:sp>
        <p:nvSpPr>
          <p:cNvPr id="31" name="Rounded Rectangle 9"/>
          <p:cNvSpPr/>
          <p:nvPr/>
        </p:nvSpPr>
        <p:spPr bwMode="auto">
          <a:xfrm>
            <a:off x="2253041" y="2048011"/>
            <a:ext cx="4125357" cy="745584"/>
          </a:xfrm>
          <a:prstGeom prst="roundRect">
            <a:avLst>
              <a:gd name="adj" fmla="val 813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234950" indent="-234950">
              <a:lnSpc>
                <a:spcPct val="95000"/>
              </a:lnSpc>
              <a:spcBef>
                <a:spcPct val="15000"/>
              </a:spcBef>
              <a:buClr>
                <a:srgbClr val="120989"/>
              </a:buClr>
              <a:buFont typeface="Webdings" pitchFamily="18" charset="2"/>
              <a:buChar char=""/>
            </a:pPr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Acquire data</a:t>
            </a:r>
          </a:p>
          <a:p>
            <a:pPr marL="234950" indent="-234950">
              <a:lnSpc>
                <a:spcPct val="95000"/>
              </a:lnSpc>
              <a:spcBef>
                <a:spcPct val="15000"/>
              </a:spcBef>
              <a:buClr>
                <a:srgbClr val="120989"/>
              </a:buClr>
              <a:buFont typeface="Webdings" pitchFamily="18" charset="2"/>
              <a:buChar char=""/>
            </a:pPr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data based on the frequency of booking events in the clusters</a:t>
            </a:r>
          </a:p>
        </p:txBody>
      </p:sp>
      <p:sp>
        <p:nvSpPr>
          <p:cNvPr id="33" name="Chevron 11"/>
          <p:cNvSpPr/>
          <p:nvPr/>
        </p:nvSpPr>
        <p:spPr bwMode="auto">
          <a:xfrm rot="5400000">
            <a:off x="677487" y="2624655"/>
            <a:ext cx="1097280" cy="1737360"/>
          </a:xfrm>
          <a:prstGeom prst="chevron">
            <a:avLst>
              <a:gd name="adj" fmla="val 21851"/>
            </a:avLst>
          </a:prstGeom>
          <a:solidFill>
            <a:srgbClr val="800000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>
              <a:spcBef>
                <a:spcPct val="100000"/>
              </a:spcBef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3667" y="3391597"/>
            <a:ext cx="17190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Font typeface="Webdings" pitchFamily="18" charset="2"/>
              <a:buNone/>
            </a:pPr>
            <a:r>
              <a:rPr lang="en-US" sz="1200" b="1" dirty="0">
                <a:solidFill>
                  <a:prstClr val="white"/>
                </a:solidFill>
                <a:cs typeface="Times New Roman" pitchFamily="18" charset="0"/>
              </a:rPr>
              <a:t>Exploration</a:t>
            </a:r>
          </a:p>
        </p:txBody>
      </p:sp>
      <p:sp>
        <p:nvSpPr>
          <p:cNvPr id="35" name="Rounded Rectangle 13"/>
          <p:cNvSpPr/>
          <p:nvPr/>
        </p:nvSpPr>
        <p:spPr bwMode="auto">
          <a:xfrm>
            <a:off x="2253041" y="2899104"/>
            <a:ext cx="4125357" cy="914400"/>
          </a:xfrm>
          <a:prstGeom prst="roundRect">
            <a:avLst>
              <a:gd name="adj" fmla="val 813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234950" indent="-234950">
              <a:lnSpc>
                <a:spcPct val="95000"/>
              </a:lnSpc>
              <a:spcBef>
                <a:spcPct val="15000"/>
              </a:spcBef>
              <a:buClr>
                <a:srgbClr val="120989"/>
              </a:buClr>
              <a:buFont typeface="Webdings" pitchFamily="18" charset="2"/>
              <a:buChar char=""/>
            </a:pPr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Univariate and Multivariate Analysis</a:t>
            </a:r>
          </a:p>
          <a:p>
            <a:pPr marL="234950" indent="-234950">
              <a:lnSpc>
                <a:spcPct val="95000"/>
              </a:lnSpc>
              <a:spcBef>
                <a:spcPct val="15000"/>
              </a:spcBef>
              <a:buClr>
                <a:srgbClr val="120989"/>
              </a:buClr>
              <a:buFont typeface="Webdings" pitchFamily="18" charset="2"/>
              <a:buChar char=""/>
            </a:pPr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data redundancy, abnormalities, inconsistencies and potential outliers</a:t>
            </a:r>
          </a:p>
          <a:p>
            <a:pPr marL="234950" indent="-234950">
              <a:lnSpc>
                <a:spcPct val="95000"/>
              </a:lnSpc>
              <a:spcBef>
                <a:spcPct val="15000"/>
              </a:spcBef>
              <a:buClr>
                <a:srgbClr val="120989"/>
              </a:buClr>
              <a:buFont typeface="Webdings" pitchFamily="18" charset="2"/>
              <a:buChar char=""/>
            </a:pPr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Pattern Discovery and understanding relationships</a:t>
            </a:r>
          </a:p>
        </p:txBody>
      </p:sp>
      <p:sp>
        <p:nvSpPr>
          <p:cNvPr id="37" name="Chevron 15"/>
          <p:cNvSpPr/>
          <p:nvPr/>
        </p:nvSpPr>
        <p:spPr bwMode="auto">
          <a:xfrm rot="5400000">
            <a:off x="723207" y="3552116"/>
            <a:ext cx="1005840" cy="1737360"/>
          </a:xfrm>
          <a:prstGeom prst="chevron">
            <a:avLst>
              <a:gd name="adj" fmla="val 23023"/>
            </a:avLst>
          </a:prstGeom>
          <a:solidFill>
            <a:srgbClr val="800000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>
              <a:spcBef>
                <a:spcPct val="100000"/>
              </a:spcBef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3667" y="4311577"/>
            <a:ext cx="17190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Font typeface="Webdings" pitchFamily="18" charset="2"/>
              <a:buNone/>
            </a:pPr>
            <a:r>
              <a:rPr lang="en-US" sz="1200" b="1" dirty="0">
                <a:solidFill>
                  <a:prstClr val="white"/>
                </a:solidFill>
                <a:cs typeface="Times New Roman" pitchFamily="18" charset="0"/>
              </a:rPr>
              <a:t>Modification</a:t>
            </a:r>
          </a:p>
        </p:txBody>
      </p:sp>
      <p:sp>
        <p:nvSpPr>
          <p:cNvPr id="39" name="Rounded Rectangle 17"/>
          <p:cNvSpPr/>
          <p:nvPr/>
        </p:nvSpPr>
        <p:spPr bwMode="auto">
          <a:xfrm>
            <a:off x="2253041" y="3907163"/>
            <a:ext cx="4125357" cy="874314"/>
          </a:xfrm>
          <a:prstGeom prst="roundRect">
            <a:avLst>
              <a:gd name="adj" fmla="val 813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234950" indent="-234950">
              <a:lnSpc>
                <a:spcPct val="95000"/>
              </a:lnSpc>
              <a:spcBef>
                <a:spcPct val="15000"/>
              </a:spcBef>
              <a:buClr>
                <a:srgbClr val="120989"/>
              </a:buClr>
              <a:buFont typeface="Webdings" pitchFamily="18" charset="2"/>
              <a:buChar char=""/>
            </a:pPr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creation and removing inconsistencies</a:t>
            </a:r>
          </a:p>
          <a:p>
            <a:pPr marL="234950" indent="-234950">
              <a:lnSpc>
                <a:spcPct val="95000"/>
              </a:lnSpc>
              <a:spcBef>
                <a:spcPct val="15000"/>
              </a:spcBef>
              <a:buClr>
                <a:srgbClr val="120989"/>
              </a:buClr>
              <a:buFont typeface="Webdings" pitchFamily="18" charset="2"/>
              <a:buChar char=""/>
            </a:pPr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 Value and Outlier treatment</a:t>
            </a:r>
          </a:p>
          <a:p>
            <a:pPr marL="234950" indent="-234950">
              <a:lnSpc>
                <a:spcPct val="95000"/>
              </a:lnSpc>
              <a:spcBef>
                <a:spcPct val="15000"/>
              </a:spcBef>
              <a:buClr>
                <a:srgbClr val="120989"/>
              </a:buClr>
              <a:buFont typeface="Webdings" pitchFamily="18" charset="2"/>
              <a:buChar char=""/>
            </a:pPr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Standardization</a:t>
            </a:r>
          </a:p>
          <a:p>
            <a:pPr marL="234950" indent="-234950">
              <a:lnSpc>
                <a:spcPct val="95000"/>
              </a:lnSpc>
              <a:spcBef>
                <a:spcPct val="15000"/>
              </a:spcBef>
              <a:buClr>
                <a:srgbClr val="120989"/>
              </a:buClr>
              <a:buFont typeface="Webdings" pitchFamily="18" charset="2"/>
              <a:buChar char=""/>
            </a:pPr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Dimensionality reduction</a:t>
            </a:r>
          </a:p>
        </p:txBody>
      </p:sp>
      <p:sp>
        <p:nvSpPr>
          <p:cNvPr id="41" name="Chevron 19"/>
          <p:cNvSpPr/>
          <p:nvPr/>
        </p:nvSpPr>
        <p:spPr bwMode="auto">
          <a:xfrm rot="5400000">
            <a:off x="677487" y="4461436"/>
            <a:ext cx="1097280" cy="1737360"/>
          </a:xfrm>
          <a:prstGeom prst="chevron">
            <a:avLst>
              <a:gd name="adj" fmla="val 20652"/>
            </a:avLst>
          </a:prstGeom>
          <a:solidFill>
            <a:srgbClr val="800000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>
              <a:spcBef>
                <a:spcPct val="100000"/>
              </a:spcBef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3667" y="5082844"/>
            <a:ext cx="171907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Font typeface="Webdings" pitchFamily="18" charset="2"/>
              <a:buNone/>
            </a:pPr>
            <a:r>
              <a:rPr lang="en-US" sz="1200" b="1" dirty="0">
                <a:solidFill>
                  <a:prstClr val="white"/>
                </a:solidFill>
                <a:cs typeface="Times New Roman" pitchFamily="18" charset="0"/>
              </a:rPr>
              <a:t>Modelling and Assess</a:t>
            </a:r>
          </a:p>
        </p:txBody>
      </p:sp>
      <p:sp>
        <p:nvSpPr>
          <p:cNvPr id="43" name="Rounded Rectangle 21"/>
          <p:cNvSpPr/>
          <p:nvPr/>
        </p:nvSpPr>
        <p:spPr bwMode="auto">
          <a:xfrm>
            <a:off x="2253041" y="4861068"/>
            <a:ext cx="4125357" cy="759329"/>
          </a:xfrm>
          <a:prstGeom prst="roundRect">
            <a:avLst>
              <a:gd name="adj" fmla="val 813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234950" indent="-234950">
              <a:lnSpc>
                <a:spcPct val="95000"/>
              </a:lnSpc>
              <a:spcBef>
                <a:spcPct val="15000"/>
              </a:spcBef>
              <a:buClr>
                <a:srgbClr val="120989"/>
              </a:buClr>
              <a:buFont typeface="Webdings" pitchFamily="18" charset="2"/>
              <a:buChar char=""/>
            </a:pPr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Creation and Comparison</a:t>
            </a:r>
          </a:p>
          <a:p>
            <a:pPr marL="234950" indent="-234950">
              <a:lnSpc>
                <a:spcPct val="95000"/>
              </a:lnSpc>
              <a:spcBef>
                <a:spcPct val="15000"/>
              </a:spcBef>
              <a:buClr>
                <a:srgbClr val="120989"/>
              </a:buClr>
              <a:buFont typeface="Webdings" pitchFamily="18" charset="2"/>
              <a:buChar char=""/>
            </a:pPr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Selection Criterion: High Specificity and Low FNR</a:t>
            </a:r>
          </a:p>
          <a:p>
            <a:pPr marL="234950" indent="-234950">
              <a:lnSpc>
                <a:spcPct val="95000"/>
              </a:lnSpc>
              <a:spcBef>
                <a:spcPct val="15000"/>
              </a:spcBef>
              <a:buClr>
                <a:srgbClr val="120989"/>
              </a:buClr>
              <a:buFont typeface="Webdings" pitchFamily="18" charset="2"/>
              <a:buChar char=""/>
            </a:pPr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Model: Ensemble Decision Tree</a:t>
            </a:r>
          </a:p>
        </p:txBody>
      </p:sp>
      <p:sp>
        <p:nvSpPr>
          <p:cNvPr id="45" name="Chevron 23"/>
          <p:cNvSpPr/>
          <p:nvPr/>
        </p:nvSpPr>
        <p:spPr bwMode="auto">
          <a:xfrm rot="5400000">
            <a:off x="723207" y="5372552"/>
            <a:ext cx="1005840" cy="1737360"/>
          </a:xfrm>
          <a:prstGeom prst="chevron">
            <a:avLst>
              <a:gd name="adj" fmla="val 22387"/>
            </a:avLst>
          </a:prstGeom>
          <a:solidFill>
            <a:srgbClr val="800000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>
              <a:spcBef>
                <a:spcPct val="100000"/>
              </a:spcBef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0967" y="6076877"/>
            <a:ext cx="17190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Font typeface="Webdings" pitchFamily="18" charset="2"/>
              <a:buNone/>
            </a:pPr>
            <a:r>
              <a:rPr lang="en-US" sz="1200" b="1" dirty="0">
                <a:solidFill>
                  <a:prstClr val="white"/>
                </a:solidFill>
                <a:cs typeface="Times New Roman" pitchFamily="18" charset="0"/>
              </a:rPr>
              <a:t>Analysis</a:t>
            </a:r>
          </a:p>
        </p:txBody>
      </p:sp>
      <p:sp>
        <p:nvSpPr>
          <p:cNvPr id="47" name="Shape 69"/>
          <p:cNvSpPr txBox="1"/>
          <p:nvPr/>
        </p:nvSpPr>
        <p:spPr>
          <a:xfrm>
            <a:off x="326197" y="465852"/>
            <a:ext cx="1145900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IN" sz="2200" b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approach to identify customers who are less likely make a hotel booking in a user session</a:t>
            </a:r>
          </a:p>
        </p:txBody>
      </p:sp>
      <p:sp>
        <p:nvSpPr>
          <p:cNvPr id="48" name="Chevron 5"/>
          <p:cNvSpPr/>
          <p:nvPr/>
        </p:nvSpPr>
        <p:spPr bwMode="auto">
          <a:xfrm rot="5400000">
            <a:off x="723207" y="886208"/>
            <a:ext cx="1005840" cy="1737360"/>
          </a:xfrm>
          <a:prstGeom prst="chevron">
            <a:avLst>
              <a:gd name="adj" fmla="val 23023"/>
            </a:avLst>
          </a:prstGeom>
          <a:solidFill>
            <a:srgbClr val="800000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indent="-234950">
              <a:spcBef>
                <a:spcPct val="100000"/>
              </a:spcBef>
              <a:buFont typeface="Webdings" pitchFamily="18" charset="2"/>
              <a:buChar char="4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3735" y="1644764"/>
            <a:ext cx="17230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Font typeface="Webdings" pitchFamily="18" charset="2"/>
              <a:buNone/>
            </a:pPr>
            <a:r>
              <a:rPr lang="en-US" sz="1200" b="1" dirty="0">
                <a:solidFill>
                  <a:prstClr val="white"/>
                </a:solidFill>
                <a:cs typeface="Times New Roman" pitchFamily="18" charset="0"/>
              </a:rPr>
              <a:t>Problem Formulation</a:t>
            </a:r>
          </a:p>
        </p:txBody>
      </p:sp>
      <p:sp>
        <p:nvSpPr>
          <p:cNvPr id="50" name="Rounded Rectangle 21"/>
          <p:cNvSpPr/>
          <p:nvPr/>
        </p:nvSpPr>
        <p:spPr bwMode="auto">
          <a:xfrm>
            <a:off x="2253041" y="5714738"/>
            <a:ext cx="4125357" cy="834713"/>
          </a:xfrm>
          <a:prstGeom prst="roundRect">
            <a:avLst>
              <a:gd name="adj" fmla="val 813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234950" indent="-234950">
              <a:lnSpc>
                <a:spcPct val="95000"/>
              </a:lnSpc>
              <a:spcBef>
                <a:spcPct val="15000"/>
              </a:spcBef>
              <a:buClr>
                <a:srgbClr val="120989"/>
              </a:buClr>
              <a:buFont typeface="Webdings" pitchFamily="18" charset="2"/>
              <a:buChar char=""/>
            </a:pPr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 and interpret analysis results into tangible decisions </a:t>
            </a:r>
          </a:p>
          <a:p>
            <a:pPr marL="234950" indent="-234950">
              <a:lnSpc>
                <a:spcPct val="95000"/>
              </a:lnSpc>
              <a:spcBef>
                <a:spcPct val="15000"/>
              </a:spcBef>
              <a:buClr>
                <a:srgbClr val="120989"/>
              </a:buClr>
              <a:buFont typeface="Webdings" pitchFamily="18" charset="2"/>
              <a:buChar char=""/>
            </a:pPr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next steps for client stakeholders to enable consumption / implementation</a:t>
            </a:r>
          </a:p>
          <a:p>
            <a:pPr marL="234950" indent="-234950">
              <a:lnSpc>
                <a:spcPct val="95000"/>
              </a:lnSpc>
              <a:spcBef>
                <a:spcPct val="15000"/>
              </a:spcBef>
              <a:buClr>
                <a:srgbClr val="120989"/>
              </a:buClr>
              <a:buFont typeface="Webdings" pitchFamily="18" charset="2"/>
              <a:buChar char=""/>
            </a:pPr>
            <a:r>
              <a:rPr lang="en-US" sz="115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documentation and training material as needed</a:t>
            </a:r>
          </a:p>
        </p:txBody>
      </p:sp>
      <p:sp>
        <p:nvSpPr>
          <p:cNvPr id="51" name="Shape 79"/>
          <p:cNvSpPr txBox="1"/>
          <p:nvPr/>
        </p:nvSpPr>
        <p:spPr>
          <a:xfrm>
            <a:off x="6606073" y="1380466"/>
            <a:ext cx="5205509" cy="2657531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3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sz="3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 78% </a:t>
            </a: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the </a:t>
            </a: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overall traffic</a:t>
            </a: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is generated from POSA </a:t>
            </a: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continent 3</a:t>
            </a: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where 64% of the searches are to destination continent 2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 88% </a:t>
            </a: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the customers prefer </a:t>
            </a: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hotel/package booking</a:t>
            </a: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for </a:t>
            </a: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at most 3 days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 85% </a:t>
            </a: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the customers make a booking just before </a:t>
            </a: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 months of travel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~74% </a:t>
            </a: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the customers book </a:t>
            </a: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couple or solo trip packages </a:t>
            </a: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without children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Check-in rate</a:t>
            </a: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in the </a:t>
            </a: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second half </a:t>
            </a: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the year is more than the average yearly check-in rate </a:t>
            </a:r>
          </a:p>
          <a:p>
            <a:pPr marL="285750" lvl="0" indent="-285750"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First half</a:t>
            </a: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of the year experiences </a:t>
            </a: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significantly lower traffic </a:t>
            </a: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volume but has a </a:t>
            </a: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higher conversion rate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Char char="•"/>
            </a:pPr>
            <a:endParaRPr lang="en-IN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2" name="Shape 80"/>
          <p:cNvSpPr txBox="1"/>
          <p:nvPr/>
        </p:nvSpPr>
        <p:spPr>
          <a:xfrm>
            <a:off x="6606073" y="1134380"/>
            <a:ext cx="5205509" cy="246085"/>
          </a:xfrm>
          <a:prstGeom prst="rect">
            <a:avLst/>
          </a:prstGeom>
          <a:solidFill>
            <a:srgbClr val="00602B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IN" b="1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KEY FINDINGS</a:t>
            </a:r>
          </a:p>
        </p:txBody>
      </p:sp>
      <p:sp>
        <p:nvSpPr>
          <p:cNvPr id="53" name="Shape 83"/>
          <p:cNvSpPr txBox="1"/>
          <p:nvPr/>
        </p:nvSpPr>
        <p:spPr>
          <a:xfrm>
            <a:off x="6606073" y="4373963"/>
            <a:ext cx="5205508" cy="2155576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SzPct val="116666"/>
              <a:buFont typeface="Arial"/>
              <a:buChar char="•"/>
            </a:pPr>
            <a:endParaRPr lang="en-IN" sz="2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lvl="0" indent="-285750"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US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Design customized </a:t>
            </a:r>
            <a:r>
              <a:rPr lang="en-US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time bound discount deals </a:t>
            </a:r>
            <a:r>
              <a:rPr lang="en-US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 entice customers to make a booking in the current user sessions.</a:t>
            </a:r>
          </a:p>
          <a:p>
            <a:pPr marL="285750" lvl="0" indent="-285750"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US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Provide </a:t>
            </a:r>
            <a:r>
              <a:rPr lang="en-US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value add packages and incentivize customers </a:t>
            </a:r>
            <a:r>
              <a:rPr lang="en-US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on their next booking by making them join the Expedia loyalty program.</a:t>
            </a:r>
          </a:p>
          <a:p>
            <a:pPr marL="285750" lvl="0" indent="-285750"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Design </a:t>
            </a: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customized packages for customers </a:t>
            </a: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 the priority sector.</a:t>
            </a:r>
          </a:p>
          <a:p>
            <a:pPr marL="285750" lvl="0" indent="-285750"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Run </a:t>
            </a: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advertisement/promotional campaigns </a:t>
            </a: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 H1</a:t>
            </a:r>
          </a:p>
          <a:p>
            <a:pPr marL="285750" lvl="0" indent="-285750"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Design hotel packages with </a:t>
            </a: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complimentary deals </a:t>
            </a: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that cater to </a:t>
            </a: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88% of the customers </a:t>
            </a: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who prefer booking for at most </a:t>
            </a: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3 days</a:t>
            </a:r>
          </a:p>
          <a:p>
            <a:pPr marL="285750" lvl="0" indent="-285750">
              <a:buClr>
                <a:schemeClr val="dk1"/>
              </a:buClr>
              <a:buSzPct val="116666"/>
              <a:buFont typeface="Arial"/>
              <a:buChar char="•"/>
            </a:pP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Design customised packages for </a:t>
            </a: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couples and solo trips</a:t>
            </a: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which account for </a:t>
            </a:r>
            <a:r>
              <a:rPr lang="en-IN" sz="1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74% </a:t>
            </a:r>
            <a:r>
              <a:rPr lang="en-IN" sz="1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the booking</a:t>
            </a:r>
          </a:p>
          <a:p>
            <a:pPr marL="285750" lvl="0" indent="-285750">
              <a:buClr>
                <a:schemeClr val="dk1"/>
              </a:buClr>
              <a:buSzPct val="116666"/>
              <a:buFont typeface="Arial"/>
              <a:buChar char="•"/>
            </a:pPr>
            <a:endParaRPr lang="en-IN" sz="11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4" name="Shape 84"/>
          <p:cNvSpPr txBox="1"/>
          <p:nvPr/>
        </p:nvSpPr>
        <p:spPr>
          <a:xfrm>
            <a:off x="6606073" y="4133457"/>
            <a:ext cx="5205508" cy="240171"/>
          </a:xfrm>
          <a:prstGeom prst="rect">
            <a:avLst/>
          </a:prstGeom>
          <a:solidFill>
            <a:srgbClr val="00602B"/>
          </a:solidFill>
          <a:ln>
            <a:solidFill>
              <a:schemeClr val="tx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IN" b="1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BUSINESS RECOMMENDATIONS</a:t>
            </a:r>
          </a:p>
        </p:txBody>
      </p:sp>
      <p:sp>
        <p:nvSpPr>
          <p:cNvPr id="56" name="Shape 68"/>
          <p:cNvSpPr txBox="1"/>
          <p:nvPr/>
        </p:nvSpPr>
        <p:spPr>
          <a:xfrm>
            <a:off x="0" y="0"/>
            <a:ext cx="3719146" cy="27699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4950" marR="0" lvl="0" indent="-234950" algn="l" rtl="0">
              <a:spcBef>
                <a:spcPts val="0"/>
              </a:spcBef>
              <a:buClr>
                <a:srgbClr val="777777"/>
              </a:buClr>
              <a:buSzPct val="25000"/>
              <a:buFont typeface="Arimo"/>
              <a:buNone/>
            </a:pPr>
            <a:r>
              <a:rPr lang="en-IN" sz="1200" b="0" i="1" u="none" strike="noStrike" cap="none" dirty="0">
                <a:solidFill>
                  <a:srgbClr val="777777"/>
                </a:solidFill>
                <a:latin typeface="Arial Black"/>
                <a:ea typeface="Arial Black"/>
                <a:cs typeface="Arial Black"/>
                <a:sym typeface="Arial Black"/>
              </a:rPr>
              <a:t>OPIM 5604 Predictive Modelling: Team 2</a:t>
            </a:r>
          </a:p>
        </p:txBody>
      </p:sp>
    </p:spTree>
    <p:extLst>
      <p:ext uri="{BB962C8B-B14F-4D97-AF65-F5344CB8AC3E}">
        <p14:creationId xmlns:p14="http://schemas.microsoft.com/office/powerpoint/2010/main" val="33854818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2616</TotalTime>
  <Words>564</Words>
  <Application>Microsoft Office PowerPoint</Application>
  <PresentationFormat>Widescreen</PresentationFormat>
  <Paragraphs>135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 Black</vt:lpstr>
      <vt:lpstr>Calibri</vt:lpstr>
      <vt:lpstr>Webdings</vt:lpstr>
      <vt:lpstr>Times New Roman</vt:lpstr>
      <vt:lpstr>Arimo</vt:lpstr>
      <vt:lpstr>Arial</vt:lpstr>
      <vt:lpstr>simple-light-2</vt:lpstr>
      <vt:lpstr>OPIM 5604 – Predictive Modelling – Final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Suriyaa Sugumar</dc:creator>
  <cp:lastModifiedBy>Rikdev Bhattacharya</cp:lastModifiedBy>
  <cp:revision>89</cp:revision>
  <dcterms:modified xsi:type="dcterms:W3CDTF">2016-11-30T05:39:27Z</dcterms:modified>
</cp:coreProperties>
</file>