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C43180-449D-4502-89EC-9EEFD3F67338}">
  <a:tblStyle styleId="{C8C43180-449D-4502-89EC-9EEFD3F67338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284952" y="6431512"/>
            <a:ext cx="185738" cy="1825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09600" y="152400"/>
            <a:ext cx="7931149" cy="8651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3D9"/>
              </a:buClr>
              <a:buSzPct val="25000"/>
              <a:buFont typeface="Calibri"/>
              <a:buNone/>
            </a:pPr>
            <a:r>
              <a:rPr lang="en-US" sz="2800" b="0" i="0" u="sng" strike="noStrike" cap="none">
                <a:solidFill>
                  <a:srgbClr val="0493D9"/>
                </a:solidFill>
                <a:latin typeface="Calibri"/>
                <a:ea typeface="Calibri"/>
                <a:cs typeface="Calibri"/>
                <a:sym typeface="Calibri"/>
              </a:rPr>
              <a:t>Project Charter: Team 4-RMS Titanic  </a:t>
            </a:r>
          </a:p>
        </p:txBody>
      </p:sp>
      <p:graphicFrame>
        <p:nvGraphicFramePr>
          <p:cNvPr id="91" name="Shape 91"/>
          <p:cNvGraphicFramePr/>
          <p:nvPr/>
        </p:nvGraphicFramePr>
        <p:xfrm>
          <a:off x="546100" y="914400"/>
          <a:ext cx="4025900" cy="1371600"/>
        </p:xfrm>
        <a:graphic>
          <a:graphicData uri="http://schemas.openxmlformats.org/drawingml/2006/table">
            <a:tbl>
              <a:tblPr>
                <a:noFill/>
                <a:tableStyleId>{C8C43180-449D-4502-89EC-9EEFD3F67338}</a:tableStyleId>
              </a:tblPr>
              <a:tblGrid>
                <a:gridCol w="40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Case for change / Problem Statement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79999"/>
                        <a:buFont typeface="Noto Sans Symbols"/>
                        <a:buChar char="■"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UConn MS BAPM students are not equipped to recognize systematic biases and have limited experience managing projects which </a:t>
                      </a:r>
                      <a:r>
                        <a:rPr lang="en-US" sz="900"/>
                        <a:t>is likely to</a:t>
                      </a: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lead to future project failures and inefficiencies.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Shape 92"/>
          <p:cNvGraphicFramePr/>
          <p:nvPr/>
        </p:nvGraphicFramePr>
        <p:xfrm>
          <a:off x="546100" y="3666176"/>
          <a:ext cx="4025900" cy="1210624"/>
        </p:xfrm>
        <a:graphic>
          <a:graphicData uri="http://schemas.openxmlformats.org/drawingml/2006/table">
            <a:tbl>
              <a:tblPr>
                <a:noFill/>
                <a:tableStyleId>{C8C43180-449D-4502-89EC-9EEFD3F67338}</a:tableStyleId>
              </a:tblPr>
              <a:tblGrid>
                <a:gridCol w="40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 / Goal statements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79999"/>
                        <a:buFont typeface="Noto Sans Symbols"/>
                        <a:buChar char="■"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Deliver a presentation that shows we understand and can recognize systematic biases and other project management techniques. </a:t>
                      </a:r>
                    </a:p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79999"/>
                        <a:buFont typeface="Noto Sans Symbols"/>
                        <a:buChar char="■"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Prepare ourselves for future projects by utilizing best practices, project management tools and techniques as well as familiarizing ourselves with systematic biases in order to recognize them in the future. 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Shape 93"/>
          <p:cNvGraphicFramePr/>
          <p:nvPr/>
        </p:nvGraphicFramePr>
        <p:xfrm>
          <a:off x="4724400" y="3145802"/>
          <a:ext cx="3886200" cy="1746294"/>
        </p:xfrm>
        <a:graphic>
          <a:graphicData uri="http://schemas.openxmlformats.org/drawingml/2006/table">
            <a:tbl>
              <a:tblPr>
                <a:noFill/>
                <a:tableStyleId>{C8C43180-449D-4502-89EC-9EEFD3F67338}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Scope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D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 of Scope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Deliver an in class PowerPoint presentation.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Writing a Paper on the Project Topic.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Researching on the topic and identifying potential systematic biases and points of failure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Interviewing research project participants.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 documentation for other project deliverables such as Gantt Chart, WBS and Project Charter.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and comparing other project topics.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4" name="Shape 94"/>
          <p:cNvGraphicFramePr/>
          <p:nvPr/>
        </p:nvGraphicFramePr>
        <p:xfrm>
          <a:off x="4716462" y="4876800"/>
          <a:ext cx="3886200" cy="1306495"/>
        </p:xfrm>
        <a:graphic>
          <a:graphicData uri="http://schemas.openxmlformats.org/drawingml/2006/table">
            <a:tbl>
              <a:tblPr>
                <a:noFill/>
                <a:tableStyleId>{C8C43180-449D-4502-89EC-9EEFD3F67338}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Constraint Matrix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D4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MOST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SOME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LEAST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5" name="Shape 95"/>
          <p:cNvGraphicFramePr/>
          <p:nvPr/>
        </p:nvGraphicFramePr>
        <p:xfrm>
          <a:off x="4716462" y="914400"/>
          <a:ext cx="3887775" cy="2155200"/>
        </p:xfrm>
        <a:graphic>
          <a:graphicData uri="http://schemas.openxmlformats.org/drawingml/2006/table">
            <a:tbl>
              <a:tblPr>
                <a:noFill/>
                <a:tableStyleId>{C8C43180-449D-4502-89EC-9EEFD3F67338}</a:tableStyleId>
              </a:tblPr>
              <a:tblGrid>
                <a:gridCol w="388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 Risks (max. 5)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775">
                <a:tc>
                  <a:txBody>
                    <a:bodyPr/>
                    <a:lstStyle/>
                    <a:p>
                      <a:pPr marL="180975" marR="0" lvl="0" indent="-180975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79999"/>
                        <a:buFont typeface="Noto Sans Symbols"/>
                        <a:buAutoNum type="arabicPeriod"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Unavailability/Absence of team members during project meetings and final presentation.</a:t>
                      </a:r>
                    </a:p>
                    <a:p>
                      <a:pPr marL="180975" marR="0" lvl="0" indent="-180975" algn="l" rtl="0">
                        <a:lnSpc>
                          <a:spcPct val="96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79999"/>
                        <a:buFont typeface="Noto Sans Symbols"/>
                        <a:buAutoNum type="arabicPeriod"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Conflicts within the project team. </a:t>
                      </a:r>
                    </a:p>
                    <a:p>
                      <a:pPr marL="180975" marR="0" lvl="0" indent="-180975" algn="l" rtl="0">
                        <a:lnSpc>
                          <a:spcPct val="96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79999"/>
                        <a:buFont typeface="Noto Sans Symbols"/>
                        <a:buAutoNum type="arabicPeriod"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meeting project deadlines.</a:t>
                      </a:r>
                    </a:p>
                    <a:p>
                      <a:pPr marL="180975" marR="0" lvl="0" indent="-180975" algn="l" rtl="0">
                        <a:lnSpc>
                          <a:spcPct val="96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79999"/>
                        <a:buFont typeface="Noto Sans Symbols"/>
                        <a:buAutoNum type="arabicPeriod"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Encounter technical difficulties like Software issues and Projection errors while delivering the final presentation.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77077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10/6/2016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9377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Team 4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546100" y="2370775"/>
          <a:ext cx="4025900" cy="1210624"/>
        </p:xfrm>
        <a:graphic>
          <a:graphicData uri="http://schemas.openxmlformats.org/drawingml/2006/table">
            <a:tbl>
              <a:tblPr>
                <a:noFill/>
                <a:tableStyleId>{C8C43180-449D-4502-89EC-9EEFD3F67338}</a:tableStyleId>
              </a:tblPr>
              <a:tblGrid>
                <a:gridCol w="40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Case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79999"/>
                        <a:buFont typeface="Noto Sans Symbols"/>
                        <a:buChar char="■"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The team needs to gain experience by mimicking a real world project case study allowing them to recognize and respond to systematic biases in order to minimize failing projects and successfully manage future projects.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Shape 99"/>
          <p:cNvGraphicFramePr/>
          <p:nvPr/>
        </p:nvGraphicFramePr>
        <p:xfrm>
          <a:off x="546100" y="4961576"/>
          <a:ext cx="4025900" cy="1210624"/>
        </p:xfrm>
        <a:graphic>
          <a:graphicData uri="http://schemas.openxmlformats.org/drawingml/2006/table">
            <a:tbl>
              <a:tblPr>
                <a:noFill/>
                <a:tableStyleId>{C8C43180-449D-4502-89EC-9EEFD3F67338}</a:tableStyleId>
              </a:tblPr>
              <a:tblGrid>
                <a:gridCol w="40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Assumptions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79999"/>
                        <a:buFont typeface="Noto Sans Symbols"/>
                        <a:buChar char="■"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Our project team has a basic understanding of systematic biases.</a:t>
                      </a:r>
                    </a:p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79999"/>
                        <a:buFont typeface="Noto Sans Symbols"/>
                        <a:buChar char="■"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Our project sponsor will guide us through this project, prepare feedback, and provide us with additional inputs as and when necessary.</a:t>
                      </a:r>
                    </a:p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79999"/>
                        <a:buFont typeface="Noto Sans Symbols"/>
                        <a:buChar char="■"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There will be sufficient information available to research our topic. </a:t>
                      </a:r>
                    </a:p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79999"/>
                        <a:buFont typeface="Noto Sans Symbols"/>
                        <a:buChar char="■"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The project topic will remain constant and not be changed. 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344585" y="6401696"/>
            <a:ext cx="185738" cy="1825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19539" y="152400"/>
            <a:ext cx="7854949" cy="8651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3D9"/>
              </a:buClr>
              <a:buSzPct val="25000"/>
              <a:buFont typeface="Calibri"/>
              <a:buNone/>
            </a:pPr>
            <a:r>
              <a:rPr lang="en-US" sz="2800" b="0" i="0" u="sng" strike="noStrike" cap="none">
                <a:solidFill>
                  <a:srgbClr val="0493D9"/>
                </a:solidFill>
                <a:latin typeface="Calibri"/>
                <a:ea typeface="Calibri"/>
                <a:cs typeface="Calibri"/>
                <a:sym typeface="Calibri"/>
              </a:rPr>
              <a:t>Project Charter: Team 4-RMS Titanic</a:t>
            </a:r>
          </a:p>
        </p:txBody>
      </p:sp>
      <p:graphicFrame>
        <p:nvGraphicFramePr>
          <p:cNvPr id="107" name="Shape 107"/>
          <p:cNvGraphicFramePr/>
          <p:nvPr/>
        </p:nvGraphicFramePr>
        <p:xfrm>
          <a:off x="4649787" y="914400"/>
          <a:ext cx="3962400" cy="1477196"/>
        </p:xfrm>
        <a:graphic>
          <a:graphicData uri="http://schemas.openxmlformats.org/drawingml/2006/table">
            <a:tbl>
              <a:tblPr>
                <a:noFill/>
                <a:tableStyleId>{C8C43180-449D-4502-89EC-9EEFD3F67338}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Incoming Dependency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D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Outgoing Dependency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Topic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Rubrics and templates for final presentation.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 about topics in class to incorporate into project deliverables.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8" name="Shape 108"/>
          <p:cNvGraphicFramePr/>
          <p:nvPr/>
        </p:nvGraphicFramePr>
        <p:xfrm>
          <a:off x="574675" y="914398"/>
          <a:ext cx="3962400" cy="5257800"/>
        </p:xfrm>
        <a:graphic>
          <a:graphicData uri="http://schemas.openxmlformats.org/drawingml/2006/table">
            <a:tbl>
              <a:tblPr>
                <a:noFill/>
                <a:tableStyleId>{C8C43180-449D-4502-89EC-9EEFD3F67338}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Deliverables &amp; Milestones (High Level Milestone Plan)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D4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Start Date: 9/15/2016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End Date: 12/8/2016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 Deliverable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Milestone Name (MN)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Planned MS Date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 Plan</a:t>
                      </a:r>
                    </a:p>
                  </a:txBody>
                  <a:tcPr marL="64800" marR="64800" marT="64800" marB="64800" anchor="ctr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 anchor="ctr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9/22/2016</a:t>
                      </a:r>
                    </a:p>
                  </a:txBody>
                  <a:tcPr marL="64800" marR="64800" marT="64800" marB="64800" anchor="ctr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Charter</a:t>
                      </a:r>
                    </a:p>
                  </a:txBody>
                  <a:tcPr marL="64800" marR="64800" marT="64800" marB="64800" anchor="ctr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 anchor="ctr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9/29/2016</a:t>
                      </a:r>
                    </a:p>
                  </a:txBody>
                  <a:tcPr marL="64800" marR="64800" marT="64800" marB="64800" anchor="ctr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Revised Project Charter</a:t>
                      </a:r>
                    </a:p>
                  </a:txBody>
                  <a:tcPr marL="64800" marR="64800" marT="64800" marB="64800" anchor="ctr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 anchor="ctr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10/6/2016</a:t>
                      </a:r>
                    </a:p>
                  </a:txBody>
                  <a:tcPr marL="64800" marR="64800" marT="64800" marB="64800" anchor="ctr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Gantt Chart </a:t>
                      </a:r>
                    </a:p>
                  </a:txBody>
                  <a:tcPr marL="64800" marR="64800" marT="64800" marB="64800" anchor="ctr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 anchor="ctr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10/13/2016</a:t>
                      </a:r>
                    </a:p>
                  </a:txBody>
                  <a:tcPr marL="64800" marR="64800" marT="64800" marB="64800" anchor="ctr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 Breakdown Structure</a:t>
                      </a:r>
                    </a:p>
                  </a:txBody>
                  <a:tcPr marL="64800" marR="64800" marT="64800" marB="64800" anchor="ctr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 anchor="ctr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10/13/2016</a:t>
                      </a:r>
                    </a:p>
                  </a:txBody>
                  <a:tcPr marL="64800" marR="64800" marT="64800" marB="64800" anchor="ctr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Updates 1 - 4</a:t>
                      </a:r>
                    </a:p>
                  </a:txBody>
                  <a:tcPr marL="64800" marR="64800" marT="64800" marB="64800" anchor="ctr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 anchor="ctr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Weekly 10/20/2016 – 11/10/2016</a:t>
                      </a:r>
                    </a:p>
                  </a:txBody>
                  <a:tcPr marL="64800" marR="64800" marT="64800" marB="64800" anchor="ctr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Presentation Slides</a:t>
                      </a:r>
                    </a:p>
                  </a:txBody>
                  <a:tcPr marL="64800" marR="64800" marT="64800" marB="64800" anchor="ctr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 anchor="ctr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11/27/2016</a:t>
                      </a:r>
                    </a:p>
                  </a:txBody>
                  <a:tcPr marL="64800" marR="64800" marT="64800" marB="64800" anchor="ctr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Formal In-Class Presentation</a:t>
                      </a:r>
                    </a:p>
                  </a:txBody>
                  <a:tcPr marL="64800" marR="64800" marT="64800" marB="64800" anchor="ctr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 anchor="ctr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12/8/2016</a:t>
                      </a:r>
                    </a:p>
                  </a:txBody>
                  <a:tcPr marL="64800" marR="64800" marT="64800" marB="64800" anchor="ctr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9" name="Shape 109"/>
          <p:cNvGraphicFramePr/>
          <p:nvPr/>
        </p:nvGraphicFramePr>
        <p:xfrm>
          <a:off x="4649785" y="4293232"/>
          <a:ext cx="3982275" cy="1878900"/>
        </p:xfrm>
        <a:graphic>
          <a:graphicData uri="http://schemas.openxmlformats.org/drawingml/2006/table">
            <a:tbl>
              <a:tblPr>
                <a:noFill/>
                <a:tableStyleId>{C8C43180-449D-4502-89EC-9EEFD3F67338}</a:tableStyleId>
              </a:tblPr>
              <a:tblGrid>
                <a:gridCol w="140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1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Signoff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D4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Signature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Sponsor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PSB Member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Beneficiary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Beneficiary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0" name="Shape 110"/>
          <p:cNvGraphicFramePr/>
          <p:nvPr/>
        </p:nvGraphicFramePr>
        <p:xfrm>
          <a:off x="4669021" y="2407271"/>
          <a:ext cx="3963025" cy="1783800"/>
        </p:xfrm>
        <a:graphic>
          <a:graphicData uri="http://schemas.openxmlformats.org/drawingml/2006/table">
            <a:tbl>
              <a:tblPr>
                <a:noFill/>
                <a:tableStyleId>{C8C43180-449D-4502-89EC-9EEFD3F67338}</a:tableStyleId>
              </a:tblPr>
              <a:tblGrid>
                <a:gridCol w="132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3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1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Organization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D4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Sponsor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 Tschiegg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PSB Members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 Tschiegg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Manager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Rotating between the Team Members.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Workstream Leaders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Team Members</a:t>
                      </a:r>
                    </a:p>
                  </a:txBody>
                  <a:tcPr marL="64800" marR="64800" marT="64800" marB="64800">
                    <a:lnL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Amy, Sri, Ram, Rik, Ted (Team 4)</a:t>
                      </a:r>
                    </a:p>
                  </a:txBody>
                  <a:tcPr marL="64800" marR="64800" marT="64800" marB="64800">
                    <a:lnL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536712" y="633647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10/6/2016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15401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Team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On-screen Show (4:3)</PresentationFormat>
  <Paragraphs>95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Noto Sans Symbols</vt:lpstr>
      <vt:lpstr>Office Theme</vt:lpstr>
      <vt:lpstr>PowerPoint Presentation</vt:lpstr>
      <vt:lpstr>Project Charter: Team 4-RMS Titanic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</dc:creator>
  <cp:lastModifiedBy>Rikdev Bhattacharya</cp:lastModifiedBy>
  <cp:revision>2</cp:revision>
  <dcterms:modified xsi:type="dcterms:W3CDTF">2016-10-06T21:09:44Z</dcterms:modified>
</cp:coreProperties>
</file>