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7" r:id="rId3"/>
    <p:sldId id="280" r:id="rId4"/>
    <p:sldId id="285" r:id="rId5"/>
    <p:sldId id="287" r:id="rId6"/>
    <p:sldId id="281" r:id="rId7"/>
    <p:sldId id="288" r:id="rId8"/>
    <p:sldId id="282" r:id="rId9"/>
    <p:sldId id="269" r:id="rId10"/>
    <p:sldId id="286" r:id="rId11"/>
    <p:sldId id="275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2F5E-41C2-4ABB-BF96-241C2E059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B65CE-AC37-4CC7-A327-FA0DC270A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DE590-A74B-42C2-B577-4889E585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0564-E5D1-4100-8DD6-B2823E5F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EECB3-F020-4DBA-9DC5-F3A17331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60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665D-3E94-461F-A019-D6B245EA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1EADC-E1BE-493C-8CB4-13ADD547D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8C45-63E2-4DE1-AE3D-4E802EB8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E4495-E96A-456F-B6AD-046E89A4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019AB-B141-40B9-9083-71CB6050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63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CE6C5-1B70-4280-96B9-7869B7C77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C770F-263E-48D8-AAC8-7590C5469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3754-1412-4312-A4D3-9A7B50B7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CA2F9-1F1C-4DAB-834B-C32A9272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2C27-2FA9-4EA6-8855-5CA6DE18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5225-DDA8-413B-8FFA-C4217785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E1CC-D3DD-4759-8FB8-7D5BF507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8573-D8CC-4F99-BC88-94272D6A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4F21-3C89-4497-997D-6B8E683E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994A-1F6B-47C4-B103-0DF9CFA8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4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D86F-14AB-4DE4-8270-D0ADB690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007CA-31B5-4EF6-878E-E86C1597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8379-C18C-4AC2-A82D-5E4EA555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F38AE-221C-4532-8B50-041E3C74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CDD0-8B62-4A26-BA0B-018A4E4B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9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FB4F-ACC6-426C-A32B-BDA51D45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8C01-C160-4CB2-B6B3-A9ED29376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5C4D0-4B00-4994-BF11-13462E961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7327-756C-44A7-8427-913DD1F6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C4525-A6C8-4FBF-A122-9CA80343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9A43D-08D0-425B-BA9B-A7420ED2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6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3C02-9818-48DE-9010-A6C9EA77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07398-58E8-4DDB-9760-E0342987A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623D4-F618-4088-87A1-D5A0919BF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6A045-7304-4ADC-A6E4-4A14178FE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E7861-98EC-4D3E-86AB-0C807E074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91255-C005-432A-9EAC-798745C9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C9AAB-D69F-4E61-8F87-7D7D18C8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8405B-2842-4BB5-B81B-CA31F84F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3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2A13-1A19-4B40-879A-521477DD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5CCD3-A2C7-4B30-8C91-2F578DA1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30509-CF3F-46D6-ABCA-C1559E9C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A35F-B051-46CB-90E8-0C36804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1BA1C-6F2E-4379-9990-2EB6A8E0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B21B3-492A-495F-A2F3-6AF4CFA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6316-949D-4F8A-B8B0-5336B28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1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AC9F-466E-4573-91CA-6F6F9D91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3B5B-593A-4987-8EF9-DD09315B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6F010-EE4B-4D8F-9008-B82962B5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38F0D-771D-4389-A876-501BED9D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1A050-F286-42D7-A9CD-81E39427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608D-222D-42E6-B50C-414E614A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91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B59E-6051-4E37-8F78-A5149948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B5709-14A6-44C1-A51B-BD26CAA74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99855-D500-4BB6-9C3C-CFA8C7B1E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C616-5456-4F93-B11C-8F0F793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2752-C1DA-4413-B904-6223D2507E54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7698-7C59-4C56-9CC1-1DC17A9A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9D7A1-3213-4258-88BF-291E25AE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67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6784B-95BA-426C-AE8F-D565133C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5087-7517-4D91-A4D2-C23AC380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C444-5422-493E-87E1-358DD9EAE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C2752-C1DA-4413-B904-6223D2507E54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4EEA-97B7-4FE6-8FF0-3F002C324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5CE0-4648-466D-B2D1-3B4F6C1A1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9D369-9DAB-499B-91CA-CDCF63496B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0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5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758536"/>
            <a:ext cx="11596254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Define: 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 err="1">
                <a:latin typeface="APL385 Unicode" panose="020B0709000202000203" pitchFamily="49" charset="0"/>
              </a:rPr>
              <a:t>text←'three</a:t>
            </a:r>
            <a:r>
              <a:rPr lang="en-GB" dirty="0">
                <a:latin typeface="APL385 Unicode" panose="020B0709000202000203" pitchFamily="49" charset="0"/>
              </a:rPr>
              <a:t> short words'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Write an expression to count the number of "</a:t>
            </a:r>
            <a:r>
              <a:rPr lang="en-GB" dirty="0" err="1"/>
              <a:t>r"s</a:t>
            </a:r>
            <a:r>
              <a:rPr lang="en-GB" dirty="0"/>
              <a:t> (</a:t>
            </a:r>
            <a:r>
              <a:rPr lang="en-GB" dirty="0">
                <a:latin typeface="APL385 Unicode" panose="020B0709000202000203" pitchFamily="49" charset="0"/>
              </a:rPr>
              <a:t>'r'</a:t>
            </a:r>
            <a:r>
              <a:rPr lang="en-GB" dirty="0"/>
              <a:t>) in </a:t>
            </a:r>
            <a:r>
              <a:rPr lang="en-GB" dirty="0">
                <a:latin typeface="APL385 Unicode" panose="020B0709000202000203" pitchFamily="49" charset="0"/>
              </a:rPr>
              <a:t>text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 err="1">
                <a:latin typeface="APL385 Unicode" panose="020B0709000202000203" pitchFamily="49" charset="0"/>
              </a:rPr>
              <a:t>rs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3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Write an expression to count the number of spaces (</a:t>
            </a:r>
            <a:r>
              <a:rPr lang="en-GB" dirty="0">
                <a:latin typeface="APL385 Unicode" panose="020B0709000202000203" pitchFamily="49" charset="0"/>
              </a:rPr>
              <a:t>' '</a:t>
            </a:r>
            <a:r>
              <a:rPr lang="en-GB" dirty="0"/>
              <a:t>) in </a:t>
            </a:r>
            <a:r>
              <a:rPr lang="en-GB" dirty="0">
                <a:latin typeface="APL385 Unicode" panose="020B0709000202000203" pitchFamily="49" charset="0"/>
              </a:rPr>
              <a:t>text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spaces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2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877C6-ABF7-4638-8AC6-51C5DD5B81B5}"/>
              </a:ext>
            </a:extLst>
          </p:cNvPr>
          <p:cNvSpPr txBox="1"/>
          <p:nvPr/>
        </p:nvSpPr>
        <p:spPr>
          <a:xfrm>
            <a:off x="457200" y="5382491"/>
            <a:ext cx="10896600" cy="11541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300" dirty="0">
                <a:latin typeface="Atkinson Hyperlegible" pitchFamily="2" charset="0"/>
              </a:rPr>
              <a:t>Put the expressions into your submission:</a:t>
            </a:r>
          </a:p>
          <a:p>
            <a:r>
              <a:rPr lang="en-GB" sz="2300" dirty="0" err="1">
                <a:latin typeface="APL385 Unicode" panose="020B0709000202000203" pitchFamily="49" charset="0"/>
              </a:rPr>
              <a:t>rs</a:t>
            </a:r>
            <a:r>
              <a:rPr lang="en-GB" sz="2300" dirty="0">
                <a:latin typeface="APL385 Unicode" panose="020B0709000202000203" pitchFamily="49" charset="0"/>
              </a:rPr>
              <a:t> ← …</a:t>
            </a:r>
          </a:p>
          <a:p>
            <a:r>
              <a:rPr lang="en-GB" sz="2300" dirty="0">
                <a:latin typeface="APL385 Unicode" panose="020B0709000202000203" pitchFamily="49" charset="0"/>
              </a:rPr>
              <a:t>spaces ← …</a:t>
            </a:r>
          </a:p>
        </p:txBody>
      </p:sp>
    </p:spTree>
    <p:extLst>
      <p:ext uri="{BB962C8B-B14F-4D97-AF65-F5344CB8AC3E}">
        <p14:creationId xmlns:p14="http://schemas.microsoft.com/office/powerpoint/2010/main" val="116804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59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10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5CA48-D376-467E-8EDA-50B5960F3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773" y="924791"/>
                <a:ext cx="11596254" cy="515389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effectLst/>
                    <a:latin typeface="APL385 Unicode" panose="020B0709000202000203" pitchFamily="49" charset="0"/>
                  </a:rPr>
                  <a:t>t</a:t>
                </a:r>
                <a:r>
                  <a:rPr lang="en-GB" dirty="0" err="1">
                    <a:effectLst/>
                    <a:latin typeface="APL385 Unicode" panose="020B0709000202000203" pitchFamily="49" charset="0"/>
                  </a:rPr>
                  <a:t>_allweek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/>
                  <a:t>are temperatures in degrees Celsius.</a:t>
                </a:r>
              </a:p>
              <a:p>
                <a:pPr marL="0" indent="0">
                  <a:buNone/>
                </a:pPr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r>
                  <a:rPr lang="en-GB" dirty="0"/>
                  <a:t>For any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dirty="0"/>
                  <a:t> in degrees Celsius, the corresponding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GB" dirty="0"/>
                  <a:t> in Fahrenheit is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r>
                  <a:rPr lang="en-GB" dirty="0"/>
                  <a:t>Write a function </a:t>
                </a:r>
                <a:r>
                  <a:rPr lang="en-GB" dirty="0" err="1">
                    <a:latin typeface="APL385 Unicode" panose="020B0709000202000203" pitchFamily="49" charset="0"/>
                  </a:rPr>
                  <a:t>CtoF</a:t>
                </a:r>
                <a:r>
                  <a:rPr lang="en-GB" dirty="0"/>
                  <a:t> to convert temperatures from degrees Celsius to degrees Fahrenheit.</a:t>
                </a:r>
              </a:p>
              <a:p>
                <a:pPr marL="0" indent="0">
                  <a:buNone/>
                </a:pPr>
                <a:endParaRPr lang="en-GB" dirty="0">
                  <a:effectLst/>
                  <a:latin typeface="APL385 Unicode" panose="020B0709000202000203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effectLst/>
                    <a:latin typeface="APL385 Unicode" panose="020B0709000202000203" pitchFamily="49" charset="0"/>
                  </a:rPr>
                  <a:t>      </a:t>
                </a:r>
                <a:r>
                  <a:rPr lang="en-GB" dirty="0" err="1">
                    <a:effectLst/>
                    <a:latin typeface="APL385 Unicode" panose="020B0709000202000203" pitchFamily="49" charset="0"/>
                  </a:rPr>
                  <a:t>CtoF</a:t>
                </a:r>
                <a:r>
                  <a:rPr lang="en-GB" dirty="0">
                    <a:effectLst/>
                    <a:latin typeface="APL385 Unicode" panose="020B0709000202000203" pitchFamily="49" charset="0"/>
                  </a:rPr>
                  <a:t> 32</a:t>
                </a:r>
              </a:p>
              <a:p>
                <a:pPr marL="0" indent="0">
                  <a:buNone/>
                </a:pPr>
                <a:r>
                  <a:rPr lang="en-GB" dirty="0">
                    <a:effectLst/>
                    <a:latin typeface="APL385 Unicode" panose="020B0709000202000203" pitchFamily="49" charset="0"/>
                  </a:rPr>
                  <a:t>89.6</a:t>
                </a:r>
              </a:p>
              <a:p>
                <a:pPr marL="0" indent="0">
                  <a:buNone/>
                </a:pPr>
                <a:r>
                  <a:rPr lang="en-GB" dirty="0">
                    <a:effectLst/>
                    <a:latin typeface="APL385 Unicode" panose="020B0709000202000203" pitchFamily="49" charset="0"/>
                  </a:rPr>
                  <a:t>      </a:t>
                </a:r>
                <a:r>
                  <a:rPr lang="en-GB" dirty="0" err="1">
                    <a:effectLst/>
                    <a:latin typeface="APL385 Unicode" panose="020B0709000202000203" pitchFamily="49" charset="0"/>
                  </a:rPr>
                  <a:t>CtoF</a:t>
                </a:r>
                <a:r>
                  <a:rPr lang="en-GB" dirty="0">
                    <a:effectLst/>
                    <a:latin typeface="APL385 Unicode" panose="020B0709000202000203" pitchFamily="49" charset="0"/>
                  </a:rPr>
                  <a:t> 0</a:t>
                </a:r>
              </a:p>
              <a:p>
                <a:pPr marL="0" indent="0">
                  <a:buNone/>
                </a:pPr>
                <a:r>
                  <a:rPr lang="en-GB" dirty="0">
                    <a:effectLst/>
                    <a:latin typeface="APL385 Unicode" panose="020B0709000202000203" pitchFamily="49" charset="0"/>
                  </a:rPr>
                  <a:t>32</a:t>
                </a:r>
              </a:p>
              <a:p>
                <a:pPr marL="0" indent="0">
                  <a:buNone/>
                </a:pPr>
                <a:r>
                  <a:rPr lang="en-GB" dirty="0">
                    <a:effectLst/>
                    <a:latin typeface="APL385 Unicode" panose="020B0709000202000203" pitchFamily="49" charset="0"/>
                  </a:rPr>
                  <a:t>      </a:t>
                </a:r>
                <a:r>
                  <a:rPr lang="en-GB" dirty="0" err="1">
                    <a:effectLst/>
                    <a:latin typeface="APL385 Unicode" panose="020B0709000202000203" pitchFamily="49" charset="0"/>
                  </a:rPr>
                  <a:t>CtoF</a:t>
                </a:r>
                <a:r>
                  <a:rPr lang="en-GB" dirty="0">
                    <a:effectLst/>
                    <a:latin typeface="APL385 Unicode" panose="020B0709000202000203" pitchFamily="49" charset="0"/>
                  </a:rPr>
                  <a:t> ¯40</a:t>
                </a:r>
              </a:p>
              <a:p>
                <a:pPr marL="0" indent="0">
                  <a:buNone/>
                </a:pPr>
                <a:r>
                  <a:rPr lang="en-GB" dirty="0">
                    <a:effectLst/>
                    <a:latin typeface="APL385 Unicode" panose="020B0709000202000203" pitchFamily="49" charset="0"/>
                  </a:rPr>
                  <a:t>¯40</a:t>
                </a:r>
              </a:p>
              <a:p>
                <a:pPr marL="0" indent="0">
                  <a:buNone/>
                </a:pPr>
                <a:r>
                  <a:rPr lang="en-GB" dirty="0">
                    <a:effectLst/>
                    <a:latin typeface="APL385 Unicode" panose="020B0709000202000203" pitchFamily="49" charset="0"/>
                  </a:rPr>
                  <a:t>      </a:t>
                </a:r>
                <a:r>
                  <a:rPr lang="en-GB" dirty="0" err="1">
                    <a:effectLst/>
                    <a:latin typeface="APL385 Unicode" panose="020B0709000202000203" pitchFamily="49" charset="0"/>
                  </a:rPr>
                  <a:t>CtoF</a:t>
                </a:r>
                <a:r>
                  <a:rPr lang="en-GB" dirty="0">
                    <a:effectLst/>
                    <a:latin typeface="APL385 Unicode" panose="020B0709000202000203" pitchFamily="49" charset="0"/>
                  </a:rPr>
                  <a:t> </a:t>
                </a:r>
                <a:r>
                  <a:rPr lang="en-GB" dirty="0" err="1">
                    <a:effectLst/>
                    <a:latin typeface="APL385 Unicode" panose="020B0709000202000203" pitchFamily="49" charset="0"/>
                  </a:rPr>
                  <a:t>t_allweek</a:t>
                </a:r>
                <a:endParaRPr lang="en-GB" dirty="0">
                  <a:effectLst/>
                  <a:latin typeface="APL385 Unicode" panose="020B0709000202000203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effectLst/>
                    <a:latin typeface="APL385 Unicode" panose="020B0709000202000203" pitchFamily="49" charset="0"/>
                  </a:rPr>
                  <a:t>53.06 47.48 49.46 57.56 44.06 53.24 48.56</a:t>
                </a:r>
              </a:p>
              <a:p>
                <a:pPr marL="0" indent="0">
                  <a:buNone/>
                </a:pPr>
                <a:endParaRPr lang="en-GB" dirty="0">
                  <a:effectLst/>
                  <a:latin typeface="APL385 Unicode" panose="020B0709000202000203" pitchFamily="49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PL385 Unicode" panose="020B0709000202000203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5CA48-D376-467E-8EDA-50B5960F3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773" y="924791"/>
                <a:ext cx="11596254" cy="5153892"/>
              </a:xfrm>
              <a:blipFill>
                <a:blip r:embed="rId2"/>
                <a:stretch>
                  <a:fillRect l="-841" t="-2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403B8C4-85A2-4E0A-8862-F5F9F209D4F6}"/>
              </a:ext>
            </a:extLst>
          </p:cNvPr>
          <p:cNvSpPr txBox="1"/>
          <p:nvPr/>
        </p:nvSpPr>
        <p:spPr>
          <a:xfrm>
            <a:off x="457200" y="5884950"/>
            <a:ext cx="10896600" cy="8002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300" dirty="0">
                <a:latin typeface="Atkinson Hyperlegible" pitchFamily="2" charset="0"/>
              </a:rPr>
              <a:t>Put the function definition into your submission:</a:t>
            </a:r>
          </a:p>
          <a:p>
            <a:r>
              <a:rPr lang="en-GB" sz="2300" dirty="0" err="1">
                <a:latin typeface="APL385 Unicode" panose="020B0709000202000203" pitchFamily="49" charset="0"/>
              </a:rPr>
              <a:t>CtoF</a:t>
            </a:r>
            <a:r>
              <a:rPr lang="en-GB" sz="2300" dirty="0">
                <a:latin typeface="APL385 Unicode" panose="020B0709000202000203" pitchFamily="49" charset="0"/>
              </a:rPr>
              <a:t> ← {…}</a:t>
            </a:r>
          </a:p>
        </p:txBody>
      </p:sp>
    </p:spTree>
    <p:extLst>
      <p:ext uri="{BB962C8B-B14F-4D97-AF65-F5344CB8AC3E}">
        <p14:creationId xmlns:p14="http://schemas.microsoft.com/office/powerpoint/2010/main" val="202490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880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11</a:t>
            </a:fld>
            <a:r>
              <a:rPr lang="en-GB" dirty="0"/>
              <a:t> (Bonus)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670858"/>
            <a:ext cx="11596254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How many days in </a:t>
            </a:r>
            <a:r>
              <a:rPr lang="en-GB" dirty="0" err="1">
                <a:latin typeface="APL385 Unicode" panose="020B0709000202000203" pitchFamily="49" charset="0"/>
              </a:rPr>
              <a:t>t_allweek</a:t>
            </a:r>
            <a:r>
              <a:rPr lang="en-GB" dirty="0"/>
              <a:t> had a temperature between 8.0 and 10.0 degrees exclusive? You will need to use logical functions </a:t>
            </a:r>
            <a:r>
              <a:rPr lang="en-GB" dirty="0">
                <a:latin typeface="APL385 Unicode" panose="020B0709000202000203" pitchFamily="49" charset="0"/>
              </a:rPr>
              <a:t>&lt;</a:t>
            </a:r>
            <a:r>
              <a:rPr lang="en-GB" dirty="0"/>
              <a:t> and </a:t>
            </a:r>
            <a:r>
              <a:rPr lang="en-GB" dirty="0">
                <a:latin typeface="APL385 Unicode" panose="020B0709000202000203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effectLst/>
                <a:latin typeface="APL385 Unicode" panose="020B0709000202000203" pitchFamily="49" charset="0"/>
              </a:rPr>
              <a:t>    </a:t>
            </a:r>
            <a:r>
              <a:rPr lang="en-GB" dirty="0" err="1">
                <a:effectLst/>
                <a:latin typeface="APL385 Unicode" panose="020B0709000202000203" pitchFamily="49" charset="0"/>
              </a:rPr>
              <a:t>temperate_days</a:t>
            </a:r>
            <a:endParaRPr lang="en-GB" dirty="0">
              <a:effectLst/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3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7BDC2-0815-4877-A7FA-91E310B29449}"/>
              </a:ext>
            </a:extLst>
          </p:cNvPr>
          <p:cNvSpPr txBox="1"/>
          <p:nvPr/>
        </p:nvSpPr>
        <p:spPr>
          <a:xfrm>
            <a:off x="457200" y="5699354"/>
            <a:ext cx="10896600" cy="8002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300" dirty="0">
                <a:latin typeface="Atkinson Hyperlegible" pitchFamily="2" charset="0"/>
              </a:rPr>
              <a:t>Put the expression into your submission:</a:t>
            </a:r>
          </a:p>
          <a:p>
            <a:r>
              <a:rPr lang="en-GB" sz="2300" dirty="0" err="1">
                <a:latin typeface="APL385 Unicode" panose="020B0709000202000203" pitchFamily="49" charset="0"/>
              </a:rPr>
              <a:t>temperate_days</a:t>
            </a:r>
            <a:r>
              <a:rPr lang="en-GB" sz="2300" dirty="0">
                <a:latin typeface="APL385 Unicode" panose="020B0709000202000203" pitchFamily="49" charset="0"/>
              </a:rPr>
              <a:t> ← …</a:t>
            </a:r>
          </a:p>
        </p:txBody>
      </p:sp>
    </p:spTree>
    <p:extLst>
      <p:ext uri="{BB962C8B-B14F-4D97-AF65-F5344CB8AC3E}">
        <p14:creationId xmlns:p14="http://schemas.microsoft.com/office/powerpoint/2010/main" val="232889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5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12</a:t>
            </a:fld>
            <a:r>
              <a:rPr lang="en-GB" dirty="0"/>
              <a:t> (Bonus)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758536"/>
            <a:ext cx="11596254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Write a function </a:t>
            </a:r>
            <a:r>
              <a:rPr lang="en-GB" dirty="0" err="1">
                <a:latin typeface="APL385 Unicode" panose="020B0709000202000203" pitchFamily="49" charset="0"/>
              </a:rPr>
              <a:t>CountVowels</a:t>
            </a:r>
            <a:r>
              <a:rPr lang="en-GB" dirty="0"/>
              <a:t> that counts instances of the letters </a:t>
            </a:r>
            <a:r>
              <a:rPr lang="en-GB" dirty="0">
                <a:latin typeface="APL385 Unicode" panose="020B0709000202000203" pitchFamily="49" charset="0"/>
              </a:rPr>
              <a:t>'</a:t>
            </a:r>
            <a:r>
              <a:rPr lang="en-GB" dirty="0" err="1">
                <a:latin typeface="APL385 Unicode" panose="020B0709000202000203" pitchFamily="49" charset="0"/>
              </a:rPr>
              <a:t>aeiou</a:t>
            </a:r>
            <a:r>
              <a:rPr lang="en-GB" dirty="0">
                <a:latin typeface="APL385 Unicode" panose="020B0709000202000203" pitchFamily="49" charset="0"/>
              </a:rPr>
              <a:t>'</a:t>
            </a:r>
            <a:r>
              <a:rPr lang="en-GB" dirty="0"/>
              <a:t> in its right argument.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APL385 Unicode" panose="020B0709000202000203" pitchFamily="49" charset="0"/>
              </a:rPr>
              <a:t>      </a:t>
            </a:r>
            <a:r>
              <a:rPr lang="en-US" sz="2200" dirty="0" err="1">
                <a:latin typeface="APL385 Unicode" panose="020B0709000202000203" pitchFamily="49" charset="0"/>
              </a:rPr>
              <a:t>CountVowels</a:t>
            </a:r>
            <a:r>
              <a:rPr lang="en-US" sz="2200" dirty="0">
                <a:latin typeface="APL385 Unicode" panose="020B0709000202000203" pitchFamily="49" charset="0"/>
              </a:rPr>
              <a:t> 'how many vowels?'</a:t>
            </a:r>
          </a:p>
          <a:p>
            <a:pPr marL="0" indent="0">
              <a:buNone/>
            </a:pPr>
            <a:r>
              <a:rPr lang="en-US" sz="2200" dirty="0">
                <a:latin typeface="APL385 Unicode" panose="020B0709000202000203" pitchFamily="49" charset="0"/>
              </a:rPr>
              <a:t>4</a:t>
            </a:r>
          </a:p>
          <a:p>
            <a:pPr marL="0" indent="0">
              <a:buNone/>
            </a:pPr>
            <a:r>
              <a:rPr lang="en-US" sz="2200" dirty="0">
                <a:latin typeface="APL385 Unicode" panose="020B0709000202000203" pitchFamily="49" charset="0"/>
              </a:rPr>
              <a:t>      </a:t>
            </a:r>
            <a:r>
              <a:rPr lang="en-US" sz="2200" dirty="0" err="1">
                <a:latin typeface="APL385 Unicode" panose="020B0709000202000203" pitchFamily="49" charset="0"/>
              </a:rPr>
              <a:t>CountVowels</a:t>
            </a:r>
            <a:r>
              <a:rPr lang="en-US" sz="2200" dirty="0">
                <a:latin typeface="APL385 Unicode" panose="020B0709000202000203" pitchFamily="49" charset="0"/>
              </a:rPr>
              <a:t> 'here there are sixteen vowels in this sentence'</a:t>
            </a:r>
          </a:p>
          <a:p>
            <a:pPr marL="0" indent="0">
              <a:buNone/>
            </a:pPr>
            <a:r>
              <a:rPr lang="en-US" sz="2200" dirty="0">
                <a:latin typeface="APL385 Unicode" panose="020B0709000202000203" pitchFamily="49" charset="0"/>
              </a:rPr>
              <a:t>16</a:t>
            </a:r>
            <a:endParaRPr lang="en-GB" sz="2200" dirty="0">
              <a:latin typeface="APL385 Unicode" panose="020B07090002020002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89209-0BDE-42EE-883D-0CF398A64D25}"/>
              </a:ext>
            </a:extLst>
          </p:cNvPr>
          <p:cNvSpPr txBox="1"/>
          <p:nvPr/>
        </p:nvSpPr>
        <p:spPr>
          <a:xfrm>
            <a:off x="457200" y="5884950"/>
            <a:ext cx="10896600" cy="8002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300" dirty="0">
                <a:latin typeface="Atkinson Hyperlegible" pitchFamily="2" charset="0"/>
              </a:rPr>
              <a:t>Put the function definition into your submission:</a:t>
            </a:r>
          </a:p>
          <a:p>
            <a:r>
              <a:rPr lang="en-GB" sz="2300" dirty="0" err="1">
                <a:latin typeface="APL385 Unicode" panose="020B0709000202000203" pitchFamily="49" charset="0"/>
              </a:rPr>
              <a:t>CountVowels</a:t>
            </a:r>
            <a:r>
              <a:rPr lang="en-GB" sz="2300" dirty="0">
                <a:latin typeface="APL385 Unicode" panose="020B0709000202000203" pitchFamily="49" charset="0"/>
              </a:rPr>
              <a:t> ← {…}</a:t>
            </a:r>
          </a:p>
        </p:txBody>
      </p:sp>
    </p:spTree>
    <p:extLst>
      <p:ext uri="{BB962C8B-B14F-4D97-AF65-F5344CB8AC3E}">
        <p14:creationId xmlns:p14="http://schemas.microsoft.com/office/powerpoint/2010/main" val="288833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5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758536"/>
            <a:ext cx="11596254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Write a function </a:t>
            </a:r>
            <a:r>
              <a:rPr lang="en-GB" dirty="0" err="1">
                <a:latin typeface="APL385 Unicode" panose="020B0709000202000203" pitchFamily="49" charset="0"/>
              </a:rPr>
              <a:t>AgeInMonths</a:t>
            </a:r>
            <a:r>
              <a:rPr lang="en-GB" dirty="0"/>
              <a:t> to convert years into months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      </a:t>
            </a:r>
            <a:r>
              <a:rPr lang="en-US" dirty="0" err="1">
                <a:latin typeface="APL385 Unicode" panose="020B0709000202000203" pitchFamily="49" charset="0"/>
              </a:rPr>
              <a:t>AgeInMonths</a:t>
            </a:r>
            <a:r>
              <a:rPr lang="en-US" dirty="0">
                <a:latin typeface="APL385 Unicode" panose="020B0709000202000203" pitchFamily="49" charset="0"/>
              </a:rPr>
              <a:t> 33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396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      </a:t>
            </a:r>
            <a:r>
              <a:rPr lang="en-US" dirty="0" err="1">
                <a:latin typeface="APL385 Unicode" panose="020B0709000202000203" pitchFamily="49" charset="0"/>
              </a:rPr>
              <a:t>AgeInMonths</a:t>
            </a:r>
            <a:r>
              <a:rPr lang="en-US" dirty="0">
                <a:latin typeface="APL385 Unicode" panose="020B0709000202000203" pitchFamily="49" charset="0"/>
              </a:rPr>
              <a:t> 26 35 12 17 65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312 420 144 204 780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229C6-7007-4E95-A230-7B693D2CE096}"/>
              </a:ext>
            </a:extLst>
          </p:cNvPr>
          <p:cNvSpPr txBox="1"/>
          <p:nvPr/>
        </p:nvSpPr>
        <p:spPr>
          <a:xfrm>
            <a:off x="457200" y="5382491"/>
            <a:ext cx="10896600" cy="8002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300" dirty="0">
                <a:latin typeface="Atkinson Hyperlegible" pitchFamily="2" charset="0"/>
              </a:rPr>
              <a:t>Put the function definition into your submission:</a:t>
            </a:r>
          </a:p>
          <a:p>
            <a:r>
              <a:rPr lang="en-GB" sz="2300" dirty="0" err="1">
                <a:latin typeface="APL385 Unicode" panose="020B0709000202000203" pitchFamily="49" charset="0"/>
              </a:rPr>
              <a:t>AgeInMonths</a:t>
            </a:r>
            <a:r>
              <a:rPr lang="en-GB" sz="2300" dirty="0">
                <a:latin typeface="APL385 Unicode" panose="020B0709000202000203" pitchFamily="49" charset="0"/>
              </a:rPr>
              <a:t> ← {…}</a:t>
            </a:r>
          </a:p>
        </p:txBody>
      </p:sp>
    </p:spTree>
    <p:extLst>
      <p:ext uri="{BB962C8B-B14F-4D97-AF65-F5344CB8AC3E}">
        <p14:creationId xmlns:p14="http://schemas.microsoft.com/office/powerpoint/2010/main" val="329143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5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758536"/>
            <a:ext cx="11596254" cy="52058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Write a function </a:t>
            </a:r>
            <a:r>
              <a:rPr lang="en-GB" dirty="0" err="1">
                <a:latin typeface="APL385 Unicode" panose="020B0709000202000203" pitchFamily="49" charset="0"/>
              </a:rPr>
              <a:t>NumberIn</a:t>
            </a:r>
            <a:r>
              <a:rPr lang="en-GB" dirty="0"/>
              <a:t> which counts the number of occurrences of the single letter left argument that appear in the right argument.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3 </a:t>
            </a:r>
            <a:r>
              <a:rPr lang="en-GB" dirty="0" err="1">
                <a:latin typeface="APL385 Unicode" panose="020B0709000202000203" pitchFamily="49" charset="0"/>
              </a:rPr>
              <a:t>NumberIn</a:t>
            </a:r>
            <a:r>
              <a:rPr lang="en-GB" dirty="0">
                <a:latin typeface="APL385 Unicode" panose="020B0709000202000203" pitchFamily="49" charset="0"/>
              </a:rPr>
              <a:t> 1 3 3 4 7 2 3 4 3 1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4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3 </a:t>
            </a:r>
            <a:r>
              <a:rPr lang="en-GB" dirty="0" err="1">
                <a:latin typeface="APL385 Unicode" panose="020B0709000202000203" pitchFamily="49" charset="0"/>
              </a:rPr>
              <a:t>NumberIn</a:t>
            </a:r>
            <a:r>
              <a:rPr lang="en-GB" dirty="0">
                <a:latin typeface="APL385 Unicode" panose="020B0709000202000203" pitchFamily="49" charset="0"/>
              </a:rPr>
              <a:t> 8 17 3 4 5 3 6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2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'</a:t>
            </a:r>
            <a:r>
              <a:rPr lang="en-GB" dirty="0" err="1">
                <a:latin typeface="APL385 Unicode" panose="020B0709000202000203" pitchFamily="49" charset="0"/>
              </a:rPr>
              <a:t>i</a:t>
            </a:r>
            <a:r>
              <a:rPr lang="en-GB" dirty="0">
                <a:latin typeface="APL385 Unicode" panose="020B0709000202000203" pitchFamily="49" charset="0"/>
              </a:rPr>
              <a:t>' </a:t>
            </a:r>
            <a:r>
              <a:rPr lang="en-GB" dirty="0" err="1">
                <a:latin typeface="APL385 Unicode" panose="020B0709000202000203" pitchFamily="49" charset="0"/>
              </a:rPr>
              <a:t>NumberIn</a:t>
            </a:r>
            <a:r>
              <a:rPr lang="en-GB" dirty="0">
                <a:latin typeface="APL385 Unicode" panose="020B0709000202000203" pitchFamily="49" charset="0"/>
              </a:rPr>
              <a:t> '</a:t>
            </a:r>
            <a:r>
              <a:rPr lang="en-GB" dirty="0" err="1">
                <a:latin typeface="APL385 Unicode" panose="020B0709000202000203" pitchFamily="49" charset="0"/>
              </a:rPr>
              <a:t>mississippi</a:t>
            </a:r>
            <a:r>
              <a:rPr lang="en-GB" dirty="0">
                <a:latin typeface="APL385 Unicode" panose="020B0709000202000203" pitchFamily="49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4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'</a:t>
            </a:r>
            <a:r>
              <a:rPr lang="en-GB" dirty="0" err="1">
                <a:latin typeface="APL385 Unicode" panose="020B0709000202000203" pitchFamily="49" charset="0"/>
              </a:rPr>
              <a:t>i</a:t>
            </a:r>
            <a:r>
              <a:rPr lang="en-GB" dirty="0">
                <a:latin typeface="APL385 Unicode" panose="020B0709000202000203" pitchFamily="49" charset="0"/>
              </a:rPr>
              <a:t>' </a:t>
            </a:r>
            <a:r>
              <a:rPr lang="en-GB" dirty="0" err="1">
                <a:latin typeface="APL385 Unicode" panose="020B0709000202000203" pitchFamily="49" charset="0"/>
              </a:rPr>
              <a:t>NumberIn</a:t>
            </a:r>
            <a:r>
              <a:rPr lang="en-GB" dirty="0">
                <a:latin typeface="APL385 Unicode" panose="020B0709000202000203" pitchFamily="49" charset="0"/>
              </a:rPr>
              <a:t> 'applesauce'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0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'p' </a:t>
            </a:r>
            <a:r>
              <a:rPr lang="en-GB" dirty="0" err="1">
                <a:latin typeface="APL385 Unicode" panose="020B0709000202000203" pitchFamily="49" charset="0"/>
              </a:rPr>
              <a:t>NumberIn</a:t>
            </a:r>
            <a:r>
              <a:rPr lang="en-GB" dirty="0">
                <a:latin typeface="APL385 Unicode" panose="020B0709000202000203" pitchFamily="49" charset="0"/>
              </a:rPr>
              <a:t> 'applesauce'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E8005-672A-456B-BF30-D670B0CAC613}"/>
              </a:ext>
            </a:extLst>
          </p:cNvPr>
          <p:cNvSpPr txBox="1"/>
          <p:nvPr/>
        </p:nvSpPr>
        <p:spPr>
          <a:xfrm>
            <a:off x="457200" y="5677130"/>
            <a:ext cx="10896600" cy="8002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300" dirty="0">
                <a:latin typeface="Atkinson Hyperlegible" pitchFamily="2" charset="0"/>
              </a:rPr>
              <a:t>Put the function definition into your submission:</a:t>
            </a:r>
          </a:p>
          <a:p>
            <a:r>
              <a:rPr lang="en-GB" sz="2300" dirty="0" err="1">
                <a:latin typeface="APL385 Unicode" panose="020B0709000202000203" pitchFamily="49" charset="0"/>
              </a:rPr>
              <a:t>NumberIn</a:t>
            </a:r>
            <a:r>
              <a:rPr lang="en-GB" sz="2300" dirty="0">
                <a:latin typeface="APL385 Unicode" panose="020B0709000202000203" pitchFamily="49" charset="0"/>
              </a:rPr>
              <a:t> ← {…}</a:t>
            </a:r>
          </a:p>
        </p:txBody>
      </p:sp>
    </p:spTree>
    <p:extLst>
      <p:ext uri="{BB962C8B-B14F-4D97-AF65-F5344CB8AC3E}">
        <p14:creationId xmlns:p14="http://schemas.microsoft.com/office/powerpoint/2010/main" val="251523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5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758536"/>
            <a:ext cx="11596254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Two variables give the order prices and quantities of five products.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prices ← 5 7.99 12.99 3.5 16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quantities ← 3 6 12 5 3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Write an expression which uses </a:t>
            </a:r>
            <a:r>
              <a:rPr lang="en-GB" dirty="0">
                <a:latin typeface="APL385 Unicode" panose="020B0709000202000203" pitchFamily="49" charset="0"/>
              </a:rPr>
              <a:t>prices</a:t>
            </a:r>
            <a:r>
              <a:rPr lang="en-GB" dirty="0"/>
              <a:t> and </a:t>
            </a:r>
            <a:r>
              <a:rPr lang="en-GB" dirty="0">
                <a:latin typeface="APL385 Unicode" panose="020B0709000202000203" pitchFamily="49" charset="0"/>
              </a:rPr>
              <a:t>quantities</a:t>
            </a:r>
            <a:r>
              <a:rPr lang="en-GB" dirty="0"/>
              <a:t> to compute the total cost of the order across all products.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 err="1">
                <a:latin typeface="APL385 Unicode" panose="020B0709000202000203" pitchFamily="49" charset="0"/>
              </a:rPr>
              <a:t>order_total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284.32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3507F-E382-4ADD-90EC-8604D95F4AE0}"/>
              </a:ext>
            </a:extLst>
          </p:cNvPr>
          <p:cNvSpPr txBox="1"/>
          <p:nvPr/>
        </p:nvSpPr>
        <p:spPr>
          <a:xfrm>
            <a:off x="457200" y="5382491"/>
            <a:ext cx="10896600" cy="8002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300" dirty="0">
                <a:latin typeface="Atkinson Hyperlegible" pitchFamily="2" charset="0"/>
              </a:rPr>
              <a:t>Put the expression into your submission:</a:t>
            </a:r>
          </a:p>
          <a:p>
            <a:r>
              <a:rPr lang="en-GB" sz="2300" dirty="0" err="1">
                <a:latin typeface="APL385 Unicode" panose="020B0709000202000203" pitchFamily="49" charset="0"/>
              </a:rPr>
              <a:t>order_total</a:t>
            </a:r>
            <a:r>
              <a:rPr lang="en-GB" sz="2300" dirty="0">
                <a:latin typeface="APL385 Unicode" panose="020B0709000202000203" pitchFamily="49" charset="0"/>
              </a:rPr>
              <a:t> ← …</a:t>
            </a:r>
          </a:p>
        </p:txBody>
      </p:sp>
    </p:spTree>
    <p:extLst>
      <p:ext uri="{BB962C8B-B14F-4D97-AF65-F5344CB8AC3E}">
        <p14:creationId xmlns:p14="http://schemas.microsoft.com/office/powerpoint/2010/main" val="68994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5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758536"/>
            <a:ext cx="11596254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Two variables give the distances travelled (m) and mean average speeds (m/s) of four runners.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distances ← 325 412 290 150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speeds ← 6 7 5 3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Write an expression which uses </a:t>
            </a:r>
            <a:r>
              <a:rPr lang="en-GB" dirty="0">
                <a:latin typeface="APL385 Unicode" panose="020B0709000202000203" pitchFamily="49" charset="0"/>
              </a:rPr>
              <a:t>speeds</a:t>
            </a:r>
            <a:r>
              <a:rPr lang="en-GB" dirty="0"/>
              <a:t> and </a:t>
            </a:r>
            <a:r>
              <a:rPr lang="en-GB" dirty="0">
                <a:latin typeface="APL385 Unicode" panose="020B0709000202000203" pitchFamily="49" charset="0"/>
              </a:rPr>
              <a:t>distances</a:t>
            </a:r>
            <a:r>
              <a:rPr lang="en-GB" dirty="0"/>
              <a:t> to compute the total time taken by all runners.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      </a:t>
            </a:r>
            <a:r>
              <a:rPr lang="en-US" dirty="0" err="1">
                <a:latin typeface="APL385 Unicode" panose="020B0709000202000203" pitchFamily="49" charset="0"/>
              </a:rPr>
              <a:t>total_time</a:t>
            </a:r>
            <a:r>
              <a:rPr lang="en-US" dirty="0">
                <a:latin typeface="APL385 Unicode" panose="020B0709000202000203" pitchFamily="49" charset="0"/>
              </a:rPr>
              <a:t>   ⍝ Rounded to nearest millisecond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221.024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CCF76-750E-4D03-8004-6D88DC10A772}"/>
              </a:ext>
            </a:extLst>
          </p:cNvPr>
          <p:cNvSpPr txBox="1"/>
          <p:nvPr/>
        </p:nvSpPr>
        <p:spPr>
          <a:xfrm>
            <a:off x="457200" y="5699354"/>
            <a:ext cx="10896600" cy="8002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300" dirty="0">
                <a:latin typeface="Atkinson Hyperlegible" pitchFamily="2" charset="0"/>
              </a:rPr>
              <a:t>Put the expression into your submission:</a:t>
            </a:r>
          </a:p>
          <a:p>
            <a:r>
              <a:rPr lang="en-GB" sz="2300" dirty="0" err="1">
                <a:latin typeface="APL385 Unicode" panose="020B0709000202000203" pitchFamily="49" charset="0"/>
              </a:rPr>
              <a:t>total_time</a:t>
            </a:r>
            <a:r>
              <a:rPr lang="en-GB" sz="2300" dirty="0">
                <a:latin typeface="APL385 Unicode" panose="020B0709000202000203" pitchFamily="49" charset="0"/>
              </a:rPr>
              <a:t> ← …</a:t>
            </a:r>
          </a:p>
        </p:txBody>
      </p:sp>
    </p:spTree>
    <p:extLst>
      <p:ext uri="{BB962C8B-B14F-4D97-AF65-F5344CB8AC3E}">
        <p14:creationId xmlns:p14="http://schemas.microsoft.com/office/powerpoint/2010/main" val="276390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5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758536"/>
            <a:ext cx="11596254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Write an function </a:t>
            </a:r>
            <a:r>
              <a:rPr lang="en-GB" dirty="0">
                <a:latin typeface="APL385 Unicode" panose="020B0709000202000203" pitchFamily="49" charset="0"/>
              </a:rPr>
              <a:t>Multiples</a:t>
            </a:r>
            <a:r>
              <a:rPr lang="en-GB" dirty="0"/>
              <a:t> to count the number of elements in its right argument </a:t>
            </a:r>
            <a:r>
              <a:rPr lang="en-GB" dirty="0">
                <a:latin typeface="APL385 Unicode" panose="020B0709000202000203" pitchFamily="49" charset="0"/>
              </a:rPr>
              <a:t>⍵</a:t>
            </a:r>
            <a:r>
              <a:rPr lang="en-GB" dirty="0"/>
              <a:t> which are exact multiples of its left argument </a:t>
            </a:r>
            <a:r>
              <a:rPr lang="en-GB" dirty="0">
                <a:latin typeface="APL385 Unicode" panose="020B0709000202000203" pitchFamily="49" charset="0"/>
              </a:rPr>
              <a:t>⍺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fr-FR" dirty="0">
                <a:latin typeface="APL385 Unicode" panose="020B0709000202000203" pitchFamily="49" charset="0"/>
              </a:rPr>
              <a:t>      3 Multiples 12 3 5 2 7 9</a:t>
            </a:r>
          </a:p>
          <a:p>
            <a:pPr marL="0" indent="0">
              <a:buNone/>
            </a:pPr>
            <a:r>
              <a:rPr lang="fr-FR" dirty="0">
                <a:latin typeface="APL385 Unicode" panose="020B0709000202000203" pitchFamily="49" charset="0"/>
              </a:rPr>
              <a:t>3</a:t>
            </a:r>
          </a:p>
          <a:p>
            <a:pPr marL="0" indent="0">
              <a:buNone/>
            </a:pPr>
            <a:r>
              <a:rPr lang="fr-FR" dirty="0">
                <a:latin typeface="APL385 Unicode" panose="020B0709000202000203" pitchFamily="49" charset="0"/>
              </a:rPr>
              <a:t>      5 Multiples 5 3 25 6 15 7 9 10</a:t>
            </a:r>
          </a:p>
          <a:p>
            <a:pPr marL="0" indent="0">
              <a:buNone/>
            </a:pPr>
            <a:r>
              <a:rPr lang="fr-FR" dirty="0">
                <a:latin typeface="APL385 Unicode" panose="020B0709000202000203" pitchFamily="49" charset="0"/>
              </a:rPr>
              <a:t>4</a:t>
            </a:r>
          </a:p>
          <a:p>
            <a:pPr marL="0" indent="0">
              <a:buNone/>
            </a:pPr>
            <a:r>
              <a:rPr lang="fr-FR" dirty="0">
                <a:latin typeface="APL385 Unicode" panose="020B0709000202000203" pitchFamily="49" charset="0"/>
              </a:rPr>
              <a:t>      7 Multiples ⍳30</a:t>
            </a:r>
          </a:p>
          <a:p>
            <a:pPr marL="0" indent="0">
              <a:buNone/>
            </a:pPr>
            <a:r>
              <a:rPr lang="fr-FR" dirty="0">
                <a:latin typeface="APL385 Unicode" panose="020B0709000202000203" pitchFamily="49" charset="0"/>
              </a:rPr>
              <a:t>4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B5608-4452-4E08-B072-D2EE9CC81674}"/>
              </a:ext>
            </a:extLst>
          </p:cNvPr>
          <p:cNvSpPr txBox="1"/>
          <p:nvPr/>
        </p:nvSpPr>
        <p:spPr>
          <a:xfrm>
            <a:off x="457200" y="5677130"/>
            <a:ext cx="10896600" cy="8002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300" dirty="0">
                <a:latin typeface="Atkinson Hyperlegible" pitchFamily="2" charset="0"/>
              </a:rPr>
              <a:t>Put the function definition into your submission:</a:t>
            </a:r>
          </a:p>
          <a:p>
            <a:r>
              <a:rPr lang="en-GB" sz="2300" dirty="0">
                <a:latin typeface="APL385 Unicode" panose="020B0709000202000203" pitchFamily="49" charset="0"/>
              </a:rPr>
              <a:t>Multiples ← {…}</a:t>
            </a:r>
          </a:p>
        </p:txBody>
      </p:sp>
    </p:spTree>
    <p:extLst>
      <p:ext uri="{BB962C8B-B14F-4D97-AF65-F5344CB8AC3E}">
        <p14:creationId xmlns:p14="http://schemas.microsoft.com/office/powerpoint/2010/main" val="225803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5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758536"/>
            <a:ext cx="11596254" cy="54656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recipe serving 4 uses 3 eggs. Write a function Eggs which computes the number of eggs which need cracking to serve </a:t>
            </a:r>
            <a:r>
              <a:rPr lang="en-US" dirty="0">
                <a:latin typeface="APL385 Unicode" panose="020B0709000202000203" pitchFamily="49" charset="0"/>
              </a:rPr>
              <a:t>⍵</a:t>
            </a:r>
            <a:r>
              <a:rPr lang="en-US" dirty="0"/>
              <a:t> people. A fraction of an egg requires that a whole egg is cracked.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b-NO" dirty="0">
                <a:latin typeface="APL385 Unicode" panose="020B0709000202000203" pitchFamily="49" charset="0"/>
              </a:rPr>
              <a:t>      Eggs 1</a:t>
            </a:r>
          </a:p>
          <a:p>
            <a:pPr marL="0" indent="0">
              <a:buNone/>
            </a:pPr>
            <a:r>
              <a:rPr lang="nb-NO" dirty="0">
                <a:latin typeface="APL385 Unicode" panose="020B0709000202000203" pitchFamily="49" charset="0"/>
              </a:rPr>
              <a:t>1</a:t>
            </a:r>
          </a:p>
          <a:p>
            <a:pPr marL="0" indent="0">
              <a:buNone/>
            </a:pPr>
            <a:r>
              <a:rPr lang="nb-NO" dirty="0">
                <a:latin typeface="APL385 Unicode" panose="020B0709000202000203" pitchFamily="49" charset="0"/>
              </a:rPr>
              <a:t>      Eggs 0</a:t>
            </a:r>
          </a:p>
          <a:p>
            <a:pPr marL="0" indent="0">
              <a:buNone/>
            </a:pPr>
            <a:r>
              <a:rPr lang="nb-NO" dirty="0">
                <a:latin typeface="APL385 Unicode" panose="020B0709000202000203" pitchFamily="49" charset="0"/>
              </a:rPr>
              <a:t>0</a:t>
            </a:r>
          </a:p>
          <a:p>
            <a:pPr marL="0" indent="0">
              <a:buNone/>
            </a:pPr>
            <a:r>
              <a:rPr lang="nb-NO" dirty="0">
                <a:latin typeface="APL385 Unicode" panose="020B0709000202000203" pitchFamily="49" charset="0"/>
              </a:rPr>
              <a:t>      Eggs 3</a:t>
            </a:r>
          </a:p>
          <a:p>
            <a:pPr marL="0" indent="0">
              <a:buNone/>
            </a:pPr>
            <a:r>
              <a:rPr lang="nb-NO" dirty="0">
                <a:latin typeface="APL385 Unicode" panose="020B0709000202000203" pitchFamily="49" charset="0"/>
              </a:rPr>
              <a:t>3</a:t>
            </a:r>
          </a:p>
          <a:p>
            <a:pPr marL="0" indent="0">
              <a:buNone/>
            </a:pPr>
            <a:r>
              <a:rPr lang="nb-NO" dirty="0">
                <a:latin typeface="APL385 Unicode" panose="020B0709000202000203" pitchFamily="49" charset="0"/>
              </a:rPr>
              <a:t>      Eggs 4</a:t>
            </a:r>
          </a:p>
          <a:p>
            <a:pPr marL="0" indent="0">
              <a:buNone/>
            </a:pPr>
            <a:r>
              <a:rPr lang="nb-NO" dirty="0">
                <a:latin typeface="APL385 Unicode" panose="020B0709000202000203" pitchFamily="49" charset="0"/>
              </a:rPr>
              <a:t>3</a:t>
            </a:r>
            <a:endParaRPr lang="en-US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nn-NO" dirty="0">
                <a:latin typeface="APL385 Unicode" panose="020B0709000202000203" pitchFamily="49" charset="0"/>
              </a:rPr>
              <a:t>      Eggs ⍳10 </a:t>
            </a:r>
          </a:p>
          <a:p>
            <a:pPr marL="0" indent="0">
              <a:buNone/>
            </a:pPr>
            <a:r>
              <a:rPr lang="nn-NO" dirty="0">
                <a:latin typeface="APL385 Unicode" panose="020B0709000202000203" pitchFamily="49" charset="0"/>
              </a:rPr>
              <a:t>1 2 3 3 4 5 6 6 7 8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E446E-C5A2-49F3-AD22-7755EE6E0458}"/>
              </a:ext>
            </a:extLst>
          </p:cNvPr>
          <p:cNvSpPr txBox="1"/>
          <p:nvPr/>
        </p:nvSpPr>
        <p:spPr>
          <a:xfrm>
            <a:off x="457200" y="5864168"/>
            <a:ext cx="10896600" cy="8002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300" dirty="0">
                <a:latin typeface="Atkinson Hyperlegible" pitchFamily="2" charset="0"/>
              </a:rPr>
              <a:t>Put the function definition into your submission:</a:t>
            </a:r>
          </a:p>
          <a:p>
            <a:r>
              <a:rPr lang="en-GB" sz="2300" dirty="0">
                <a:latin typeface="APL385 Unicode" panose="020B0709000202000203" pitchFamily="49" charset="0"/>
              </a:rPr>
              <a:t>Eggs ← {…}</a:t>
            </a:r>
          </a:p>
        </p:txBody>
      </p:sp>
    </p:spTree>
    <p:extLst>
      <p:ext uri="{BB962C8B-B14F-4D97-AF65-F5344CB8AC3E}">
        <p14:creationId xmlns:p14="http://schemas.microsoft.com/office/powerpoint/2010/main" val="403337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5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758536"/>
            <a:ext cx="11596254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Write an function </a:t>
            </a:r>
            <a:r>
              <a:rPr lang="en-GB" dirty="0">
                <a:latin typeface="APL385 Unicode" panose="020B0709000202000203" pitchFamily="49" charset="0"/>
              </a:rPr>
              <a:t>To</a:t>
            </a:r>
            <a:r>
              <a:rPr lang="en-GB" dirty="0"/>
              <a:t> that generates integers from </a:t>
            </a:r>
            <a:r>
              <a:rPr lang="en-GB" dirty="0">
                <a:latin typeface="APL385 Unicode" panose="020B0709000202000203" pitchFamily="49" charset="0"/>
              </a:rPr>
              <a:t>⍺</a:t>
            </a:r>
            <a:r>
              <a:rPr lang="en-GB" dirty="0"/>
              <a:t> to </a:t>
            </a:r>
            <a:r>
              <a:rPr lang="en-GB" dirty="0">
                <a:latin typeface="APL385 Unicode" panose="020B0709000202000203" pitchFamily="49" charset="0"/>
              </a:rPr>
              <a:t>⍵</a:t>
            </a:r>
            <a:r>
              <a:rPr lang="en-GB" dirty="0"/>
              <a:t> inclusive. You may assume that </a:t>
            </a:r>
            <a:r>
              <a:rPr lang="en-GB" dirty="0">
                <a:latin typeface="APL385 Unicode" panose="020B0709000202000203" pitchFamily="49" charset="0"/>
              </a:rPr>
              <a:t>⍺&lt;⍵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1 To 10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1 2 3 4 5 6 7 8 9 10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4 To 10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4 5 6 7 8 9 10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¯3 To 5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¯3 ¯2 ¯1 0 1 2 3 4 5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0F611-719C-4EC4-BF36-72E39706E584}"/>
              </a:ext>
            </a:extLst>
          </p:cNvPr>
          <p:cNvSpPr txBox="1"/>
          <p:nvPr/>
        </p:nvSpPr>
        <p:spPr>
          <a:xfrm>
            <a:off x="457200" y="5677130"/>
            <a:ext cx="10896600" cy="8002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300" dirty="0">
                <a:latin typeface="Atkinson Hyperlegible" pitchFamily="2" charset="0"/>
              </a:rPr>
              <a:t>Put the function definition into your submission:</a:t>
            </a:r>
          </a:p>
          <a:p>
            <a:r>
              <a:rPr lang="en-GB" sz="2300" dirty="0">
                <a:latin typeface="APL385 Unicode" panose="020B0709000202000203" pitchFamily="49" charset="0"/>
              </a:rPr>
              <a:t>To ← {…}</a:t>
            </a:r>
          </a:p>
        </p:txBody>
      </p:sp>
    </p:spTree>
    <p:extLst>
      <p:ext uri="{BB962C8B-B14F-4D97-AF65-F5344CB8AC3E}">
        <p14:creationId xmlns:p14="http://schemas.microsoft.com/office/powerpoint/2010/main" val="60969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213-9E2D-4474-B4EE-C323043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59"/>
            <a:ext cx="10515600" cy="60123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Task </a:t>
            </a:r>
            <a:fld id="{24C7F9CC-C1DE-4F6F-89C2-19495AE1AA87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CA48-D376-467E-8EDA-50B5960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039092"/>
            <a:ext cx="11596254" cy="42810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These are the temperatures for 7 days, Sunday through Saturday:</a:t>
            </a:r>
          </a:p>
          <a:p>
            <a:pPr marL="0" indent="0">
              <a:buNone/>
            </a:pPr>
            <a:r>
              <a:rPr lang="en-GB" dirty="0">
                <a:effectLst/>
                <a:latin typeface="APL385 Unicode" panose="020B0709000202000203" pitchFamily="49" charset="0"/>
              </a:rPr>
              <a:t>      t_allweek</a:t>
            </a:r>
            <a:r>
              <a:rPr lang="en-GB" dirty="0">
                <a:latin typeface="APL385 Unicode" panose="020B0709000202000203" pitchFamily="49" charset="0"/>
              </a:rPr>
              <a:t>←11.7 8.6 9.7 14.2 6.7 11.8 9.2</a:t>
            </a:r>
            <a:endParaRPr lang="en-GB" dirty="0">
              <a:effectLst/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Compute the average temperature for the week: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 err="1">
                <a:latin typeface="APL385 Unicode" panose="020B0709000202000203" pitchFamily="49" charset="0"/>
              </a:rPr>
              <a:t>t_mean</a:t>
            </a: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10.27142857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Round </a:t>
            </a:r>
            <a:r>
              <a:rPr lang="en-GB" dirty="0" err="1">
                <a:latin typeface="APL385 Unicode" panose="020B0709000202000203" pitchFamily="49" charset="0"/>
              </a:rPr>
              <a:t>t_</a:t>
            </a:r>
            <a:r>
              <a:rPr lang="en-GB" dirty="0" err="1">
                <a:effectLst/>
                <a:latin typeface="APL385 Unicode" panose="020B0709000202000203" pitchFamily="49" charset="0"/>
              </a:rPr>
              <a:t>allweek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12 9 10 14 7 12 9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Round </a:t>
            </a:r>
            <a:r>
              <a:rPr lang="en-GB" dirty="0" err="1">
                <a:latin typeface="APL385 Unicode" panose="020B0709000202000203" pitchFamily="49" charset="0"/>
              </a:rPr>
              <a:t>t_mean</a:t>
            </a:r>
            <a:r>
              <a:rPr lang="en-GB" dirty="0"/>
              <a:t> to 1 decimal:</a:t>
            </a:r>
          </a:p>
          <a:p>
            <a:pPr marL="0" indent="0">
              <a:buNone/>
            </a:pPr>
            <a:r>
              <a:rPr lang="en-GB" dirty="0">
                <a:effectLst/>
                <a:latin typeface="APL385 Unicode" panose="020B0709000202000203" pitchFamily="49" charset="0"/>
              </a:rPr>
              <a:t>10.3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88227-DB24-4F91-AC85-259F2C14030E}"/>
              </a:ext>
            </a:extLst>
          </p:cNvPr>
          <p:cNvSpPr txBox="1"/>
          <p:nvPr/>
        </p:nvSpPr>
        <p:spPr>
          <a:xfrm>
            <a:off x="457200" y="5026336"/>
            <a:ext cx="10896600" cy="150810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300" dirty="0">
                <a:latin typeface="Atkinson Hyperlegible" pitchFamily="2" charset="0"/>
              </a:rPr>
              <a:t>Put the expressions into your submission:</a:t>
            </a:r>
          </a:p>
          <a:p>
            <a:r>
              <a:rPr lang="en-GB" sz="2300" dirty="0" err="1">
                <a:latin typeface="APL385 Unicode" panose="020B0709000202000203" pitchFamily="49" charset="0"/>
              </a:rPr>
              <a:t>t_mean</a:t>
            </a:r>
            <a:r>
              <a:rPr lang="en-GB" sz="2300" dirty="0">
                <a:latin typeface="APL385 Unicode" panose="020B0709000202000203" pitchFamily="49" charset="0"/>
              </a:rPr>
              <a:t> ← …</a:t>
            </a:r>
          </a:p>
          <a:p>
            <a:r>
              <a:rPr lang="en-GB" sz="2300" i="1" dirty="0">
                <a:latin typeface="APL385 Unicode" panose="020B0709000202000203" pitchFamily="49" charset="0"/>
              </a:rPr>
              <a:t>APL expression which rounds </a:t>
            </a:r>
            <a:r>
              <a:rPr lang="en-GB" sz="2300" i="1" dirty="0" err="1">
                <a:latin typeface="APL385 Unicode" panose="020B0709000202000203" pitchFamily="49" charset="0"/>
              </a:rPr>
              <a:t>t_allweek</a:t>
            </a:r>
            <a:r>
              <a:rPr lang="en-GB" sz="2300" i="1" dirty="0">
                <a:latin typeface="APL385 Unicode" panose="020B0709000202000203" pitchFamily="49" charset="0"/>
              </a:rPr>
              <a:t> to nearest whole number</a:t>
            </a:r>
          </a:p>
          <a:p>
            <a:r>
              <a:rPr lang="en-GB" sz="2300" i="1" dirty="0">
                <a:latin typeface="APL385 Unicode" panose="020B0709000202000203" pitchFamily="49" charset="0"/>
              </a:rPr>
              <a:t>APL expression which rounds </a:t>
            </a:r>
            <a:r>
              <a:rPr lang="en-GB" sz="2300" i="1" dirty="0" err="1">
                <a:latin typeface="APL385 Unicode" panose="020B0709000202000203" pitchFamily="49" charset="0"/>
              </a:rPr>
              <a:t>t_allweek</a:t>
            </a:r>
            <a:r>
              <a:rPr lang="en-GB" sz="2300" i="1" dirty="0">
                <a:latin typeface="APL385 Unicode" panose="020B0709000202000203" pitchFamily="49" charset="0"/>
              </a:rPr>
              <a:t> to 1 decimal place</a:t>
            </a:r>
          </a:p>
        </p:txBody>
      </p:sp>
    </p:spTree>
    <p:extLst>
      <p:ext uri="{BB962C8B-B14F-4D97-AF65-F5344CB8AC3E}">
        <p14:creationId xmlns:p14="http://schemas.microsoft.com/office/powerpoint/2010/main" val="294476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827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APL385 Unicode</vt:lpstr>
      <vt:lpstr>Arial</vt:lpstr>
      <vt:lpstr>Atkinson Hyperlegible</vt:lpstr>
      <vt:lpstr>Calibri</vt:lpstr>
      <vt:lpstr>Cambria Math</vt:lpstr>
      <vt:lpstr>Office Theme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Task 9</vt:lpstr>
      <vt:lpstr>Task 10</vt:lpstr>
      <vt:lpstr>Task 11 (Bonus)</vt:lpstr>
      <vt:lpstr>Task 12 (Bonus)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Richard Park</dc:creator>
  <cp:lastModifiedBy>Richard Park</cp:lastModifiedBy>
  <cp:revision>50</cp:revision>
  <dcterms:created xsi:type="dcterms:W3CDTF">2021-08-23T06:28:15Z</dcterms:created>
  <dcterms:modified xsi:type="dcterms:W3CDTF">2021-09-14T08:55:32Z</dcterms:modified>
</cp:coreProperties>
</file>