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3" r:id="rId6"/>
    <p:sldId id="261" r:id="rId7"/>
    <p:sldId id="259" r:id="rId8"/>
    <p:sldId id="262" r:id="rId9"/>
    <p:sldId id="278" r:id="rId10"/>
    <p:sldId id="279" r:id="rId11"/>
    <p:sldId id="266" r:id="rId12"/>
    <p:sldId id="268" r:id="rId13"/>
    <p:sldId id="267" r:id="rId14"/>
    <p:sldId id="269" r:id="rId15"/>
    <p:sldId id="272" r:id="rId16"/>
    <p:sldId id="288" r:id="rId17"/>
    <p:sldId id="270" r:id="rId18"/>
    <p:sldId id="271" r:id="rId19"/>
    <p:sldId id="284" r:id="rId20"/>
    <p:sldId id="285" r:id="rId21"/>
    <p:sldId id="287" r:id="rId22"/>
    <p:sldId id="277" r:id="rId23"/>
    <p:sldId id="274" r:id="rId24"/>
    <p:sldId id="275" r:id="rId25"/>
    <p:sldId id="263" r:id="rId26"/>
    <p:sldId id="264" r:id="rId27"/>
    <p:sldId id="265" r:id="rId28"/>
    <p:sldId id="280" r:id="rId29"/>
    <p:sldId id="281" r:id="rId30"/>
    <p:sldId id="282" r:id="rId31"/>
    <p:sldId id="286" r:id="rId32"/>
    <p:sldId id="283" r:id="rId33"/>
    <p:sldId id="27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AF32-AE3C-4531-AB3A-D8DF5A0D2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7564E-67D1-4D13-9276-6E8C7288F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26206-8A41-4605-A9E2-F4179D31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1491-9A03-49A6-A0BE-BE40092B2FBD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9E41A-F288-4608-8562-783F0492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903B-B985-4ECD-A1B0-8578831A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6811-CC16-401A-A20C-F2174A60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4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ED5E-9FFB-49BA-9CA9-F8A5E356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40162-AD98-4B3A-AF15-4A7016DE4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0141-FB1D-486B-8F7D-EA75B62E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1491-9A03-49A6-A0BE-BE40092B2FBD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5418-24C7-4643-A45C-EB9344AE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DF6E-ED36-4518-808D-21AB9CBF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6811-CC16-401A-A20C-F2174A60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0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1CD87-C754-4767-9340-5058FC205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AA449-CB61-410E-9DA5-110CA0ACF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62E66-2811-4A5D-9B4C-95208266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1491-9A03-49A6-A0BE-BE40092B2FBD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938CE-C2D9-488B-8CA4-169D1C17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9B51-6FB9-469B-B52B-B6A8D143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6811-CC16-401A-A20C-F2174A60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3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F63D-A9A2-4EE9-A8A6-521172B8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2C76-CE49-4682-9D6F-1F310895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C4DC9-B806-421F-8C9A-58BC8259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1491-9A03-49A6-A0BE-BE40092B2FBD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2045-EF8C-4DF6-9FF0-642FD129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842E7-0653-4CDC-81B9-BCBA26BD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6811-CC16-401A-A20C-F2174A60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5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1882-EABC-4746-B393-DB62CC60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54F7-BBC8-4F86-9943-EF478137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A32F-D9AF-4045-ACD6-882715D4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1491-9A03-49A6-A0BE-BE40092B2FBD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3EB7-5AB2-4965-A442-16409799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2108-A921-4B4B-A83A-9B1C8614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6811-CC16-401A-A20C-F2174A60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0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E8AF-F9C7-42FE-A3EE-490D75DA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2A66-9A31-4FC5-96FC-A7C638B2F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001F3-010C-4FA2-B101-78815E1E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5C034-E6D6-4264-A75C-9067992C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1491-9A03-49A6-A0BE-BE40092B2FBD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813F0-45D5-42C2-B2A2-627C9286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3FDCA-D555-41CB-A1E1-BFD89A0E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6811-CC16-401A-A20C-F2174A60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47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8337-7932-4BEE-8DA7-62333648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23C75-41B7-485B-83CD-CEC4C8CB0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86727-5026-495E-B688-2E98EC383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2AA02-8239-4184-A1B2-896C491A3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ACF2B-4491-49A3-93C1-6D1A48153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04205-225A-4F2B-A6C7-D9D8CE44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1491-9A03-49A6-A0BE-BE40092B2FBD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6EEAF-4B1F-420C-9F29-E6531EE2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B8F76-8AB9-4C93-91DE-5095D4C5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6811-CC16-401A-A20C-F2174A60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2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6262-A30C-4B0D-A096-3F20F25F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3D78-3C22-4CAD-95DE-409B61E4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1491-9A03-49A6-A0BE-BE40092B2FBD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60F21-6D6C-4CF9-A57E-4135322A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5AABA-4897-46DA-85A6-6034E6FA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6811-CC16-401A-A20C-F2174A60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99663-8F1D-4D4D-96BA-16AF228E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1491-9A03-49A6-A0BE-BE40092B2FBD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F6788-0345-46EA-A9AF-2E0ECEBE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2F3A5-7D1F-4BB6-8085-9F3FC4F4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6811-CC16-401A-A20C-F2174A60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76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F8E2-145A-465F-93D7-5EDDB17D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E20A-9186-40A7-8819-4ECF7492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4C22C-9B96-4E2F-A5C4-0487983A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5CCD7-1FEE-4B5E-AA6E-77DE8E1E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1491-9A03-49A6-A0BE-BE40092B2FBD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6AB8B-1915-47E0-9ACC-8C9F281D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FB09A-509A-4F34-8469-F855B76E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6811-CC16-401A-A20C-F2174A60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5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4A86-C74B-4678-B504-E37210D0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1534D-0E27-471A-81BA-00C3516CC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D7CCD-4D65-407B-A956-8B1C8074C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0A9DC-D554-4D6E-AE35-688F993B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1491-9A03-49A6-A0BE-BE40092B2FBD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1F68B-9490-45BC-A34F-4CE7D05B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F3B6-65FE-4F5B-AD6E-51F52D96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6811-CC16-401A-A20C-F2174A60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2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B6F04-9E1F-4751-A4A6-9BA3B616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7E9C6-7FD0-4D68-A99E-E09320CC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6D75-5A34-4213-80C3-9C4652E6C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81491-9A03-49A6-A0BE-BE40092B2FBD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94890-43C1-40C7-9AAC-C6D142CC1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603F-1375-4366-990F-FF6D5ED5A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86811-CC16-401A-A20C-F2174A60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dyalog.com/17.1/#UNIX_IUG/Appendix%20A%20Table%20of%20keycodes-te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ocs/en/aix/7.2?topic=comman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FC5F-29DD-4C33-827E-A9AE9973F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Dyalog APL in Non-Windows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82D2B-D905-4018-86A5-9A3E4768D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/>
              <a:t>Miscellaneous features etc which you might come across when using Dyalog APL on non-Windows platforms</a:t>
            </a:r>
          </a:p>
          <a:p>
            <a:endParaRPr lang="en-GB" dirty="0"/>
          </a:p>
          <a:p>
            <a:r>
              <a:rPr lang="en-GB" dirty="0"/>
              <a:t>Andy Shiers, COO Dyalog Ltd</a:t>
            </a:r>
          </a:p>
        </p:txBody>
      </p:sp>
    </p:spTree>
    <p:extLst>
      <p:ext uri="{BB962C8B-B14F-4D97-AF65-F5344CB8AC3E}">
        <p14:creationId xmlns:p14="http://schemas.microsoft.com/office/powerpoint/2010/main" val="609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27B2-7251-42BA-BEBC-F351C308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L385 Unicode" panose="020B0709000202000203" pitchFamily="49" charset="0"/>
              </a:rPr>
              <a:t>⎕SM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56C1-5C51-4FBB-BEF4-E0FA344E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screen manager</a:t>
            </a:r>
          </a:p>
          <a:p>
            <a:pPr lvl="1"/>
            <a:r>
              <a:rPr lang="en-GB" dirty="0"/>
              <a:t>Available on Windows, but only to support existing applications</a:t>
            </a:r>
          </a:p>
          <a:p>
            <a:pPr lvl="1"/>
            <a:r>
              <a:rPr lang="en-GB" dirty="0"/>
              <a:t>Available on non-Windows, </a:t>
            </a:r>
            <a:r>
              <a:rPr lang="en-GB" dirty="0" err="1"/>
              <a:t>tty</a:t>
            </a:r>
            <a:r>
              <a:rPr lang="en-GB" dirty="0"/>
              <a:t> interface only, only for existing applications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Assign/change </a:t>
            </a:r>
            <a:r>
              <a:rPr lang="en-GB" dirty="0">
                <a:latin typeface="APL385 Unicode" panose="020B0709000202000203" pitchFamily="49" charset="0"/>
              </a:rPr>
              <a:t>⎕SM</a:t>
            </a:r>
            <a:r>
              <a:rPr lang="en-GB" dirty="0"/>
              <a:t> to update the screen</a:t>
            </a:r>
          </a:p>
          <a:p>
            <a:pPr lvl="2"/>
            <a:r>
              <a:rPr lang="en-GB" dirty="0"/>
              <a:t>A complex nested array which can contain sub-screen manager arrays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APL385 Unicode" panose="020B0709000202000203" pitchFamily="49" charset="0"/>
              </a:rPr>
              <a:t>⎕SR</a:t>
            </a:r>
            <a:r>
              <a:rPr lang="en-GB" dirty="0"/>
              <a:t> to pass control to user (and make </a:t>
            </a:r>
            <a:r>
              <a:rPr lang="en-GB" dirty="0">
                <a:latin typeface="APL385 Unicode" panose="020B0709000202000203" pitchFamily="49" charset="0"/>
              </a:rPr>
              <a:t>⎕SM</a:t>
            </a:r>
            <a:r>
              <a:rPr lang="en-GB" dirty="0"/>
              <a:t> screen visible)</a:t>
            </a:r>
          </a:p>
          <a:p>
            <a:pPr lvl="1"/>
            <a:r>
              <a:rPr lang="en-GB" dirty="0"/>
              <a:t>Use HK keystroke to toggle </a:t>
            </a:r>
            <a:r>
              <a:rPr lang="en-GB" dirty="0">
                <a:latin typeface="APL385 Unicode" panose="020B0709000202000203" pitchFamily="49" charset="0"/>
              </a:rPr>
              <a:t>⎕SM</a:t>
            </a:r>
            <a:r>
              <a:rPr lang="en-GB" dirty="0"/>
              <a:t> screen when developing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60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0F5-7645-4DD5-ADBD-43C97F70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DDE2-A08F-4199-B8D1-02AF76DF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difference with Windows:</a:t>
            </a:r>
          </a:p>
          <a:p>
            <a:pPr lvl="1"/>
            <a:r>
              <a:rPr lang="en-GB" dirty="0"/>
              <a:t>Windows: erase *.*</a:t>
            </a:r>
          </a:p>
          <a:p>
            <a:pPr lvl="2"/>
            <a:r>
              <a:rPr lang="en-GB" dirty="0"/>
              <a:t>The erase command sees "*.*" so can ask if you really meant to do it.  </a:t>
            </a:r>
          </a:p>
          <a:p>
            <a:pPr lvl="1"/>
            <a:r>
              <a:rPr lang="en-GB" dirty="0"/>
              <a:t>UNIX: rm *</a:t>
            </a:r>
          </a:p>
          <a:p>
            <a:pPr lvl="2"/>
            <a:r>
              <a:rPr lang="en-GB" dirty="0"/>
              <a:t>The command shell expands "*" to all that matches it (</a:t>
            </a:r>
            <a:r>
              <a:rPr lang="en-GB" dirty="0" err="1"/>
              <a:t>ie</a:t>
            </a:r>
            <a:r>
              <a:rPr lang="en-GB" dirty="0"/>
              <a:t> everything).  So rm has no idea that it's everything, so won't check</a:t>
            </a:r>
          </a:p>
          <a:p>
            <a:pPr lvl="2"/>
            <a:r>
              <a:rPr lang="en-GB" dirty="0"/>
              <a:t>But:  rm –</a:t>
            </a:r>
            <a:r>
              <a:rPr lang="en-GB" dirty="0" err="1"/>
              <a:t>i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Similar for all commands.  Few have the interactive option.</a:t>
            </a:r>
          </a:p>
        </p:txBody>
      </p:sp>
    </p:spTree>
    <p:extLst>
      <p:ext uri="{BB962C8B-B14F-4D97-AF65-F5344CB8AC3E}">
        <p14:creationId xmlns:p14="http://schemas.microsoft.com/office/powerpoint/2010/main" val="306461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0F5-7645-4DD5-ADBD-43C97F70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cheat sheet -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DDE2-A08F-4199-B8D1-02AF76DF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cd</a:t>
            </a:r>
          </a:p>
          <a:p>
            <a:pPr lvl="1"/>
            <a:r>
              <a:rPr lang="en-GB" dirty="0"/>
              <a:t>cd		go home</a:t>
            </a:r>
          </a:p>
          <a:p>
            <a:pPr lvl="1"/>
            <a:r>
              <a:rPr lang="en-GB" dirty="0"/>
              <a:t>cd -		go to previous directory</a:t>
            </a:r>
          </a:p>
          <a:p>
            <a:pPr lvl="1"/>
            <a:r>
              <a:rPr lang="en-GB" dirty="0"/>
              <a:t>cd </a:t>
            </a:r>
            <a:r>
              <a:rPr lang="en-GB" dirty="0" err="1"/>
              <a:t>adir</a:t>
            </a:r>
            <a:r>
              <a:rPr lang="en-GB" dirty="0"/>
              <a:t>		cd to </a:t>
            </a:r>
            <a:r>
              <a:rPr lang="en-GB" dirty="0" err="1"/>
              <a:t>adir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err="1"/>
              <a:t>mkdir</a:t>
            </a:r>
            <a:r>
              <a:rPr lang="en-GB" dirty="0"/>
              <a:t> </a:t>
            </a:r>
            <a:r>
              <a:rPr lang="en-GB" dirty="0" err="1"/>
              <a:t>adir</a:t>
            </a:r>
            <a:endParaRPr lang="en-GB" dirty="0"/>
          </a:p>
          <a:p>
            <a:r>
              <a:rPr lang="en-GB" dirty="0" err="1"/>
              <a:t>rmdir</a:t>
            </a:r>
            <a:r>
              <a:rPr lang="en-GB" dirty="0"/>
              <a:t> </a:t>
            </a:r>
            <a:r>
              <a:rPr lang="en-GB" dirty="0" err="1"/>
              <a:t>adir</a:t>
            </a:r>
            <a:r>
              <a:rPr lang="en-GB" dirty="0"/>
              <a:t>		delete </a:t>
            </a:r>
            <a:r>
              <a:rPr lang="en-GB" dirty="0" err="1"/>
              <a:t>iff</a:t>
            </a:r>
            <a:r>
              <a:rPr lang="en-GB" dirty="0"/>
              <a:t> it's empty	</a:t>
            </a:r>
          </a:p>
          <a:p>
            <a:r>
              <a:rPr lang="en-GB" dirty="0"/>
              <a:t>rm –r </a:t>
            </a:r>
            <a:r>
              <a:rPr lang="en-GB" dirty="0" err="1"/>
              <a:t>adir</a:t>
            </a:r>
            <a:r>
              <a:rPr lang="en-GB" dirty="0"/>
              <a:t>		recursively delete (be careful!)</a:t>
            </a:r>
          </a:p>
          <a:p>
            <a:r>
              <a:rPr lang="en-GB" dirty="0"/>
              <a:t>rm –rf </a:t>
            </a:r>
            <a:r>
              <a:rPr lang="en-GB" dirty="0" err="1"/>
              <a:t>adir</a:t>
            </a:r>
            <a:r>
              <a:rPr lang="en-GB" dirty="0"/>
              <a:t>		forcibly delete recursively (be exceedingly careful!)</a:t>
            </a:r>
          </a:p>
        </p:txBody>
      </p:sp>
    </p:spTree>
    <p:extLst>
      <p:ext uri="{BB962C8B-B14F-4D97-AF65-F5344CB8AC3E}">
        <p14:creationId xmlns:p14="http://schemas.microsoft.com/office/powerpoint/2010/main" val="80839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0F5-7645-4DD5-ADBD-43C97F70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cheat sheet –dealing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DDE2-A08F-4199-B8D1-02AF76DF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</a:t>
            </a:r>
          </a:p>
          <a:p>
            <a:pPr lvl="1"/>
            <a:r>
              <a:rPr lang="en-GB" dirty="0"/>
              <a:t>ls –</a:t>
            </a:r>
            <a:r>
              <a:rPr lang="en-GB" dirty="0" err="1"/>
              <a:t>lrt</a:t>
            </a:r>
            <a:r>
              <a:rPr lang="en-GB" dirty="0"/>
              <a:t> 	long listing in reverse time order – current directory</a:t>
            </a:r>
          </a:p>
          <a:p>
            <a:pPr lvl="1"/>
            <a:r>
              <a:rPr lang="en-GB" dirty="0"/>
              <a:t>ls f1 f2</a:t>
            </a:r>
          </a:p>
          <a:p>
            <a:pPr lvl="1"/>
            <a:r>
              <a:rPr lang="en-GB" dirty="0"/>
              <a:t>ls *</a:t>
            </a:r>
          </a:p>
          <a:p>
            <a:pPr lvl="1"/>
            <a:r>
              <a:rPr lang="en-GB" dirty="0"/>
              <a:t>ls </a:t>
            </a:r>
            <a:r>
              <a:rPr lang="en-GB" dirty="0" err="1"/>
              <a:t>adir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rm</a:t>
            </a:r>
          </a:p>
          <a:p>
            <a:pPr lvl="1"/>
            <a:r>
              <a:rPr lang="en-GB" dirty="0"/>
              <a:t>rm f1	delete f1</a:t>
            </a:r>
          </a:p>
          <a:p>
            <a:pPr lvl="1"/>
            <a:r>
              <a:rPr lang="en-GB" dirty="0"/>
              <a:t>rm *	delete all files in current directory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11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0F5-7645-4DD5-ADBD-43C97F70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cheat sheet – dealing with file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DDE2-A08F-4199-B8D1-02AF76DF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cat file</a:t>
            </a:r>
          </a:p>
          <a:p>
            <a:pPr lvl="1"/>
            <a:r>
              <a:rPr lang="en-GB" dirty="0"/>
              <a:t>cat *			concatenate all files</a:t>
            </a:r>
          </a:p>
          <a:p>
            <a:pPr lvl="1"/>
            <a:r>
              <a:rPr lang="en-GB" dirty="0"/>
              <a:t>cat </a:t>
            </a:r>
            <a:r>
              <a:rPr lang="en-GB" dirty="0" err="1"/>
              <a:t>andy</a:t>
            </a:r>
            <a:r>
              <a:rPr lang="en-GB" dirty="0"/>
              <a:t>* &gt; out		concatenate all files whose name starts with </a:t>
            </a:r>
            <a:r>
              <a:rPr lang="en-GB" dirty="0" err="1"/>
              <a:t>andy</a:t>
            </a:r>
            <a:r>
              <a:rPr lang="en-GB" dirty="0"/>
              <a:t> 					into a file called out</a:t>
            </a:r>
          </a:p>
          <a:p>
            <a:pPr lvl="1"/>
            <a:endParaRPr lang="en-GB" dirty="0"/>
          </a:p>
          <a:p>
            <a:r>
              <a:rPr lang="en-GB" dirty="0" err="1"/>
              <a:t>wc</a:t>
            </a:r>
            <a:r>
              <a:rPr lang="en-GB" dirty="0"/>
              <a:t> –l file			</a:t>
            </a:r>
            <a:r>
              <a:rPr lang="en-GB" sz="2400" dirty="0"/>
              <a:t>report number of lines</a:t>
            </a:r>
          </a:p>
          <a:p>
            <a:r>
              <a:rPr lang="en-GB" dirty="0"/>
              <a:t>grep </a:t>
            </a:r>
            <a:r>
              <a:rPr lang="en-GB" dirty="0" err="1"/>
              <a:t>andys</a:t>
            </a:r>
            <a:r>
              <a:rPr lang="en-GB" dirty="0"/>
              <a:t> /etc/passwd	</a:t>
            </a:r>
            <a:r>
              <a:rPr lang="en-GB" sz="2400" dirty="0"/>
              <a:t>report all lines which contain "</a:t>
            </a:r>
            <a:r>
              <a:rPr lang="en-GB" sz="2400" dirty="0" err="1"/>
              <a:t>andys</a:t>
            </a:r>
            <a:r>
              <a:rPr lang="en-GB" sz="2400" dirty="0"/>
              <a:t>" in the 						file /etc/passwd</a:t>
            </a:r>
          </a:p>
          <a:p>
            <a:endParaRPr lang="en-GB" dirty="0"/>
          </a:p>
          <a:p>
            <a:r>
              <a:rPr lang="en-GB" dirty="0"/>
              <a:t>vi </a:t>
            </a:r>
            <a:r>
              <a:rPr lang="en-GB" dirty="0" err="1"/>
              <a:t>myfile</a:t>
            </a:r>
            <a:r>
              <a:rPr lang="en-GB" dirty="0"/>
              <a:t>			</a:t>
            </a:r>
            <a:r>
              <a:rPr lang="en-GB" sz="2400" dirty="0"/>
              <a:t>Use the standard UNIX editor to edit/look at 						</a:t>
            </a:r>
            <a:r>
              <a:rPr lang="en-GB" sz="2400" dirty="0" err="1"/>
              <a:t>myfile</a:t>
            </a:r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71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0F5-7645-4DD5-ADBD-43C97F70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cheat sheet – the file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DDE2-A08F-4199-B8D1-02AF76DF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file </a:t>
            </a:r>
            <a:r>
              <a:rPr lang="en-GB" dirty="0" err="1"/>
              <a:t>myfile</a:t>
            </a:r>
            <a:endParaRPr lang="en-GB" dirty="0"/>
          </a:p>
          <a:p>
            <a:pPr lvl="1"/>
            <a:r>
              <a:rPr lang="en-GB" dirty="0"/>
              <a:t>Attempt to describe the contents of the file</a:t>
            </a:r>
          </a:p>
          <a:p>
            <a:r>
              <a:rPr lang="en-GB" dirty="0"/>
              <a:t>file –m /opt/</a:t>
            </a:r>
            <a:r>
              <a:rPr lang="en-GB" dirty="0" err="1"/>
              <a:t>mdyalog</a:t>
            </a:r>
            <a:r>
              <a:rPr lang="en-GB" dirty="0"/>
              <a:t>/17.1/64/classic/p9/magic </a:t>
            </a:r>
            <a:r>
              <a:rPr lang="en-GB" dirty="0" err="1"/>
              <a:t>myfile</a:t>
            </a:r>
            <a:endParaRPr lang="en-GB" dirty="0"/>
          </a:p>
          <a:p>
            <a:pPr lvl="1"/>
            <a:r>
              <a:rPr lang="en-GB" dirty="0"/>
              <a:t>As above, but try to identify details of Dyalog files (the –m only needed on AIX)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1900" dirty="0"/>
              <a:t>andys@p9-72qa:/</a:t>
            </a:r>
            <a:r>
              <a:rPr lang="en-GB" sz="1900" dirty="0" err="1"/>
              <a:t>devt</a:t>
            </a:r>
            <a:r>
              <a:rPr lang="en-GB" sz="1900" dirty="0"/>
              <a:t>/tmp/</a:t>
            </a:r>
            <a:r>
              <a:rPr lang="en-GB" sz="1900" dirty="0" err="1"/>
              <a:t>andys</a:t>
            </a:r>
            <a:r>
              <a:rPr lang="en-GB" sz="1900" dirty="0"/>
              <a:t>$ file -m /opt/</a:t>
            </a:r>
            <a:r>
              <a:rPr lang="en-GB" sz="1900" dirty="0" err="1"/>
              <a:t>mdyalog</a:t>
            </a:r>
            <a:r>
              <a:rPr lang="en-GB" sz="1900" dirty="0"/>
              <a:t>/17.1/64/classic/p9/magic *</a:t>
            </a:r>
          </a:p>
          <a:p>
            <a:pPr marL="457200" lvl="1" indent="0">
              <a:buNone/>
            </a:pPr>
            <a:r>
              <a:rPr lang="en-GB" sz="1900" dirty="0"/>
              <a:t>182.dws: Dyalog APL workspace type 18 subtype 33 64-bit </a:t>
            </a:r>
            <a:r>
              <a:rPr lang="en-GB" sz="1900" dirty="0" err="1"/>
              <a:t>unicode</a:t>
            </a:r>
            <a:r>
              <a:rPr lang="en-GB" sz="1900" dirty="0"/>
              <a:t> little-endian</a:t>
            </a:r>
          </a:p>
          <a:p>
            <a:pPr marL="457200" lvl="1" indent="0">
              <a:buNone/>
            </a:pPr>
            <a:r>
              <a:rPr lang="en-GB" sz="1900" dirty="0" err="1"/>
              <a:t>big.dws</a:t>
            </a:r>
            <a:r>
              <a:rPr lang="en-GB" sz="1900" dirty="0"/>
              <a:t>: Dyalog APL workspace type 17 subtype 16 64-bit classic big-endian</a:t>
            </a:r>
          </a:p>
          <a:p>
            <a:pPr marL="457200" lvl="1" indent="0">
              <a:buNone/>
            </a:pPr>
            <a:r>
              <a:rPr lang="en-GB" sz="1900" dirty="0" err="1"/>
              <a:t>isfile</a:t>
            </a:r>
            <a:r>
              <a:rPr lang="en-GB" sz="1900" dirty="0"/>
              <a:t>: Dyalog APL workspace type 12 subtype 5 64-bit classic big-endian</a:t>
            </a:r>
          </a:p>
          <a:p>
            <a:pPr marL="457200" lvl="1" indent="0">
              <a:buNone/>
            </a:pPr>
            <a:r>
              <a:rPr lang="en-GB" sz="1900" dirty="0"/>
              <a:t>isfile121: Dyalog APL workspace type 12 subtype 5 64-bit classic big-endian</a:t>
            </a:r>
          </a:p>
          <a:p>
            <a:pPr marL="457200" lvl="1" indent="0">
              <a:buNone/>
            </a:pPr>
            <a:r>
              <a:rPr lang="en-GB" sz="1900" dirty="0" err="1"/>
              <a:t>runall</a:t>
            </a:r>
            <a:r>
              <a:rPr lang="en-GB" sz="1900" dirty="0"/>
              <a:t>: c program text  File contains 8 bit characters.</a:t>
            </a:r>
          </a:p>
          <a:p>
            <a:pPr marL="457200" lvl="1" indent="0">
              <a:buNone/>
            </a:pPr>
            <a:r>
              <a:rPr lang="en-GB" sz="1900" dirty="0" err="1"/>
              <a:t>types.dws</a:t>
            </a:r>
            <a:r>
              <a:rPr lang="en-GB" sz="1900" dirty="0"/>
              <a:t>: Dyalog APL workspace type 18 subtype 4 64-bit </a:t>
            </a:r>
            <a:r>
              <a:rPr lang="en-GB" sz="1900" dirty="0" err="1"/>
              <a:t>unicode</a:t>
            </a:r>
            <a:r>
              <a:rPr lang="en-GB" sz="1900" dirty="0"/>
              <a:t> big-endian</a:t>
            </a:r>
          </a:p>
          <a:p>
            <a:pPr marL="457200" lvl="1" indent="0">
              <a:buNone/>
            </a:pPr>
            <a:r>
              <a:rPr lang="en-GB" sz="1900" dirty="0" err="1"/>
              <a:t>xx.dcf</a:t>
            </a:r>
            <a:r>
              <a:rPr lang="en-GB" sz="1900" dirty="0"/>
              <a:t>: Dyalog APL component file 64-bit level 1 journaled </a:t>
            </a:r>
            <a:r>
              <a:rPr lang="en-GB" sz="1900" dirty="0" err="1"/>
              <a:t>checksummed</a:t>
            </a:r>
            <a:endParaRPr lang="en-GB" sz="19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94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0F5-7645-4DD5-ADBD-43C97F70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cheat sheet – filesystems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DDE2-A08F-4199-B8D1-02AF76DF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Windows "sees" separate drives, each with its own filesystem</a:t>
            </a:r>
          </a:p>
          <a:p>
            <a:r>
              <a:rPr lang="en-GB" dirty="0"/>
              <a:t>UNIX "sees" a single directory structure, made up of one or more filesystems</a:t>
            </a:r>
          </a:p>
          <a:p>
            <a:pPr lvl="1"/>
            <a:r>
              <a:rPr lang="en-GB" dirty="0"/>
              <a:t>df 		# report space available in each filesystem</a:t>
            </a:r>
          </a:p>
          <a:p>
            <a:pPr lvl="1"/>
            <a:r>
              <a:rPr lang="en-GB" dirty="0"/>
              <a:t>df –m		# report in MB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du </a:t>
            </a:r>
            <a:r>
              <a:rPr lang="en-GB" dirty="0" err="1"/>
              <a:t>myfile</a:t>
            </a:r>
            <a:r>
              <a:rPr lang="en-GB" dirty="0"/>
              <a:t>	# report space used by </a:t>
            </a:r>
            <a:r>
              <a:rPr lang="en-GB" dirty="0" err="1"/>
              <a:t>myfile</a:t>
            </a:r>
            <a:endParaRPr lang="en-GB" dirty="0"/>
          </a:p>
          <a:p>
            <a:pPr lvl="1"/>
            <a:r>
              <a:rPr lang="en-GB" dirty="0"/>
              <a:t>du –</a:t>
            </a:r>
            <a:r>
              <a:rPr lang="en-GB" dirty="0" err="1"/>
              <a:t>ms</a:t>
            </a:r>
            <a:r>
              <a:rPr lang="en-GB" dirty="0"/>
              <a:t> *		# report space used by each object in current directory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du and df both based on number of blocks used.  df is more precise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33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0F5-7645-4DD5-ADBD-43C97F70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365125"/>
            <a:ext cx="11181029" cy="1325563"/>
          </a:xfrm>
        </p:spPr>
        <p:txBody>
          <a:bodyPr/>
          <a:lstStyle/>
          <a:p>
            <a:r>
              <a:rPr lang="en-GB" dirty="0"/>
              <a:t>UNIX cheat sheet – pipes, redirection, exit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DDE2-A08F-4199-B8D1-02AF76DF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err="1"/>
              <a:t>mycmd</a:t>
            </a:r>
            <a:r>
              <a:rPr lang="en-GB" dirty="0"/>
              <a:t> &lt;</a:t>
            </a:r>
            <a:r>
              <a:rPr lang="en-GB" dirty="0" err="1"/>
              <a:t>infile</a:t>
            </a:r>
            <a:r>
              <a:rPr lang="en-GB" dirty="0"/>
              <a:t> &gt;</a:t>
            </a:r>
            <a:r>
              <a:rPr lang="en-GB" dirty="0" err="1"/>
              <a:t>outfile</a:t>
            </a:r>
            <a:r>
              <a:rPr lang="en-GB" dirty="0"/>
              <a:t> 2&gt;</a:t>
            </a:r>
            <a:r>
              <a:rPr lang="en-GB" dirty="0" err="1"/>
              <a:t>errfile</a:t>
            </a:r>
            <a:endParaRPr lang="en-GB" dirty="0"/>
          </a:p>
          <a:p>
            <a:pPr lvl="2"/>
            <a:r>
              <a:rPr lang="en-GB" dirty="0"/>
              <a:t>0: stdin (usually the keyboard)</a:t>
            </a:r>
          </a:p>
          <a:p>
            <a:pPr lvl="2"/>
            <a:r>
              <a:rPr lang="en-GB" dirty="0"/>
              <a:t>1: </a:t>
            </a:r>
            <a:r>
              <a:rPr lang="en-GB" dirty="0" err="1"/>
              <a:t>stdout</a:t>
            </a:r>
            <a:r>
              <a:rPr lang="en-GB" dirty="0"/>
              <a:t> – where output goes (usually the terminal)</a:t>
            </a:r>
          </a:p>
          <a:p>
            <a:pPr lvl="2"/>
            <a:r>
              <a:rPr lang="en-GB" dirty="0"/>
              <a:t>2: stderr – where error messages go (usually the terminal)</a:t>
            </a:r>
          </a:p>
          <a:p>
            <a:pPr lvl="1"/>
            <a:r>
              <a:rPr lang="en-GB" dirty="0" err="1"/>
              <a:t>mycmd</a:t>
            </a:r>
            <a:r>
              <a:rPr lang="en-GB" dirty="0"/>
              <a:t> &lt;</a:t>
            </a:r>
            <a:r>
              <a:rPr lang="en-GB" dirty="0" err="1"/>
              <a:t>infile</a:t>
            </a:r>
            <a:r>
              <a:rPr lang="en-GB" dirty="0"/>
              <a:t> &gt;</a:t>
            </a:r>
            <a:r>
              <a:rPr lang="en-GB" dirty="0" err="1"/>
              <a:t>outfile</a:t>
            </a:r>
            <a:r>
              <a:rPr lang="en-GB" dirty="0"/>
              <a:t> 2&gt;&amp;1</a:t>
            </a:r>
          </a:p>
          <a:p>
            <a:pPr lvl="2"/>
            <a:r>
              <a:rPr lang="en-GB" dirty="0"/>
              <a:t>Redirect stderr to wherever </a:t>
            </a:r>
            <a:r>
              <a:rPr lang="en-GB" dirty="0" err="1"/>
              <a:t>stdout</a:t>
            </a:r>
            <a:r>
              <a:rPr lang="en-GB" dirty="0"/>
              <a:t> is currently redirected to</a:t>
            </a:r>
          </a:p>
          <a:p>
            <a:pPr lvl="1"/>
            <a:r>
              <a:rPr lang="en-GB" dirty="0"/>
              <a:t>grep </a:t>
            </a:r>
            <a:r>
              <a:rPr lang="en-GB" dirty="0" err="1"/>
              <a:t>dyalog</a:t>
            </a:r>
            <a:r>
              <a:rPr lang="en-GB" dirty="0"/>
              <a:t> /etc/passwd | </a:t>
            </a:r>
            <a:r>
              <a:rPr lang="en-GB" dirty="0" err="1"/>
              <a:t>wc</a:t>
            </a:r>
            <a:r>
              <a:rPr lang="en-GB" dirty="0"/>
              <a:t> –l</a:t>
            </a:r>
          </a:p>
          <a:p>
            <a:pPr lvl="2"/>
            <a:r>
              <a:rPr lang="en-GB" dirty="0"/>
              <a:t>identify all lines in /etc/passwd which have </a:t>
            </a:r>
            <a:r>
              <a:rPr lang="en-GB" dirty="0" err="1"/>
              <a:t>dyalog</a:t>
            </a:r>
            <a:r>
              <a:rPr lang="en-GB" dirty="0"/>
              <a:t> in them, and return how many that is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echo $?</a:t>
            </a:r>
          </a:p>
          <a:p>
            <a:pPr lvl="2"/>
            <a:r>
              <a:rPr lang="en-GB" dirty="0"/>
              <a:t>Print the exit code from the last command run.  0 indicates success, anything else failure of some sort</a:t>
            </a:r>
          </a:p>
          <a:p>
            <a:pPr lvl="2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29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0F5-7645-4DD5-ADBD-43C97F70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365125"/>
            <a:ext cx="11181029" cy="1325563"/>
          </a:xfrm>
        </p:spPr>
        <p:txBody>
          <a:bodyPr/>
          <a:lstStyle/>
          <a:p>
            <a:r>
              <a:rPr lang="en-GB" dirty="0"/>
              <a:t>UNIX cheat sheet –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DDE2-A08F-4199-B8D1-02AF76DF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dirty="0" err="1"/>
              <a:t>ps</a:t>
            </a:r>
            <a:endParaRPr lang="en-GB" dirty="0"/>
          </a:p>
          <a:p>
            <a:pPr lvl="2"/>
            <a:r>
              <a:rPr lang="en-GB" dirty="0" err="1"/>
              <a:t>ps</a:t>
            </a:r>
            <a:r>
              <a:rPr lang="en-GB" dirty="0"/>
              <a:t> –</a:t>
            </a:r>
            <a:r>
              <a:rPr lang="en-GB" dirty="0" err="1"/>
              <a:t>ef</a:t>
            </a:r>
            <a:r>
              <a:rPr lang="en-GB" dirty="0"/>
              <a:t>		list all processes with useful information about each</a:t>
            </a:r>
          </a:p>
          <a:p>
            <a:pPr lvl="2"/>
            <a:r>
              <a:rPr lang="en-GB" dirty="0" err="1"/>
              <a:t>ps</a:t>
            </a:r>
            <a:r>
              <a:rPr lang="en-GB" dirty="0"/>
              <a:t> –elf		list full information about all processes</a:t>
            </a:r>
          </a:p>
          <a:p>
            <a:pPr lvl="2"/>
            <a:r>
              <a:rPr lang="en-GB" dirty="0" err="1"/>
              <a:t>ps</a:t>
            </a:r>
            <a:r>
              <a:rPr lang="en-GB" dirty="0"/>
              <a:t> –fu </a:t>
            </a:r>
            <a:r>
              <a:rPr lang="en-GB" dirty="0" err="1"/>
              <a:t>andys</a:t>
            </a:r>
            <a:r>
              <a:rPr lang="en-GB" dirty="0"/>
              <a:t>	list all the processes belonging to </a:t>
            </a:r>
            <a:r>
              <a:rPr lang="en-GB" dirty="0" err="1"/>
              <a:t>andys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top/</a:t>
            </a:r>
            <a:r>
              <a:rPr lang="en-GB" dirty="0" err="1"/>
              <a:t>topas</a:t>
            </a:r>
            <a:r>
              <a:rPr lang="en-GB" dirty="0"/>
              <a:t>/</a:t>
            </a:r>
            <a:r>
              <a:rPr lang="en-GB" dirty="0" err="1"/>
              <a:t>nmon</a:t>
            </a:r>
            <a:r>
              <a:rPr lang="en-GB" dirty="0"/>
              <a:t> (AIX)</a:t>
            </a:r>
          </a:p>
          <a:p>
            <a:pPr lvl="2"/>
            <a:r>
              <a:rPr lang="en-GB" dirty="0"/>
              <a:t>Show most active processes.  Ctrl-c stops this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kill</a:t>
            </a:r>
          </a:p>
          <a:p>
            <a:pPr lvl="2"/>
            <a:r>
              <a:rPr lang="en-GB" dirty="0"/>
              <a:t>kill -2 </a:t>
            </a:r>
            <a:r>
              <a:rPr lang="en-GB" dirty="0" err="1"/>
              <a:t>pid</a:t>
            </a:r>
            <a:r>
              <a:rPr lang="en-GB" dirty="0"/>
              <a:t>	signal a weak interrupt to process with process id </a:t>
            </a:r>
            <a:r>
              <a:rPr lang="en-GB" dirty="0" err="1"/>
              <a:t>pid</a:t>
            </a:r>
            <a:endParaRPr lang="en-GB" dirty="0"/>
          </a:p>
          <a:p>
            <a:pPr lvl="2"/>
            <a:r>
              <a:rPr lang="en-GB" dirty="0"/>
              <a:t>kill -3 </a:t>
            </a:r>
            <a:r>
              <a:rPr lang="en-GB" dirty="0" err="1"/>
              <a:t>pid</a:t>
            </a:r>
            <a:r>
              <a:rPr lang="en-GB" dirty="0"/>
              <a:t>	signal a strong interrupt to process with process id </a:t>
            </a:r>
            <a:r>
              <a:rPr lang="en-GB" dirty="0" err="1"/>
              <a:t>pid</a:t>
            </a:r>
            <a:endParaRPr lang="en-GB" dirty="0"/>
          </a:p>
          <a:p>
            <a:pPr lvl="2"/>
            <a:r>
              <a:rPr lang="en-GB" dirty="0"/>
              <a:t>kill -9 </a:t>
            </a:r>
            <a:r>
              <a:rPr lang="en-GB" dirty="0" err="1"/>
              <a:t>pid</a:t>
            </a:r>
            <a:r>
              <a:rPr lang="en-GB" dirty="0"/>
              <a:t>	unconditionally and immediately kill process with process id </a:t>
            </a:r>
            <a:r>
              <a:rPr lang="en-GB" dirty="0" err="1"/>
              <a:t>pid</a:t>
            </a:r>
            <a:endParaRPr lang="en-GB" dirty="0"/>
          </a:p>
          <a:p>
            <a:pPr lvl="3"/>
            <a:r>
              <a:rPr lang="en-GB" dirty="0"/>
              <a:t>This should be a last resort, not a first resort !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6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0F5-7645-4DD5-ADBD-43C97F70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365125"/>
            <a:ext cx="11181029" cy="1325563"/>
          </a:xfrm>
        </p:spPr>
        <p:txBody>
          <a:bodyPr/>
          <a:lstStyle/>
          <a:p>
            <a:r>
              <a:rPr lang="en-GB" dirty="0"/>
              <a:t>UNIX cheat sheet – shell/environment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DDE2-A08F-4199-B8D1-02AF76DF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ANDY=1		# defines a shell variable, only visible to this shell</a:t>
            </a:r>
          </a:p>
          <a:p>
            <a:pPr marL="0" indent="0">
              <a:buNone/>
            </a:pPr>
            <a:r>
              <a:rPr lang="en-GB" dirty="0"/>
              <a:t>export ANDY 	# is now available to all commands started from this 			# shell.  An Environment Variable</a:t>
            </a:r>
          </a:p>
          <a:p>
            <a:pPr marL="0" indent="0">
              <a:buNone/>
            </a:pPr>
            <a:r>
              <a:rPr lang="en-GB" dirty="0"/>
              <a:t>export ANDY=1	# both the above in one command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echo $ANDY		# Must put a $ in front of a variable to reference it</a:t>
            </a:r>
          </a:p>
          <a:p>
            <a:pPr marL="0" indent="0">
              <a:buNone/>
            </a:pPr>
            <a:r>
              <a:rPr lang="en-GB" dirty="0"/>
              <a:t>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2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51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C6E1-D1FB-458A-8716-7248761C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Supported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41E2-A621-4CDD-AF62-4327565F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Windows: 32- and 64-bit, Classic and Unicode</a:t>
            </a:r>
          </a:p>
          <a:p>
            <a:r>
              <a:rPr lang="en-GB" dirty="0"/>
              <a:t>Linux: 64-bit, Classic and Unicode</a:t>
            </a:r>
          </a:p>
          <a:p>
            <a:r>
              <a:rPr lang="en-GB" dirty="0"/>
              <a:t>macOS: 64-bit Unicode</a:t>
            </a:r>
          </a:p>
          <a:p>
            <a:r>
              <a:rPr lang="en-GB" dirty="0"/>
              <a:t>Raspberry Pi: 32-bit Unicode on 32-bit Raspbian</a:t>
            </a:r>
          </a:p>
          <a:p>
            <a:endParaRPr lang="en-GB" dirty="0"/>
          </a:p>
          <a:p>
            <a:r>
              <a:rPr lang="en-GB" dirty="0"/>
              <a:t>AIX: 32- and 64-bit, Classic and Unicode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64-bit Unicode for Windows, Linux and macOS, and 32-bit Unicode for Raspberry Pi can be downloaded from www.dyalog.com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290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0F5-7645-4DD5-ADBD-43C97F70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365125"/>
            <a:ext cx="11181029" cy="1325563"/>
          </a:xfrm>
        </p:spPr>
        <p:txBody>
          <a:bodyPr/>
          <a:lstStyle/>
          <a:p>
            <a:r>
              <a:rPr lang="en-GB" dirty="0"/>
              <a:t>UNIX cheat sheet – watch out for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DDE2-A08F-4199-B8D1-02AF76DF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echo "echo $ANDY"	# Substitute value of variable</a:t>
            </a:r>
          </a:p>
          <a:p>
            <a:pPr marL="0" indent="0">
              <a:buNone/>
            </a:pPr>
            <a:r>
              <a:rPr lang="en-GB" dirty="0"/>
              <a:t>echo 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echo 'echo $ANDY'		# exactly as was typed</a:t>
            </a:r>
          </a:p>
          <a:p>
            <a:pPr marL="0" indent="0">
              <a:buNone/>
            </a:pPr>
            <a:r>
              <a:rPr lang="en-GB" dirty="0"/>
              <a:t>echo $ANDY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echo `echo $ANDY`	# treat as though a command</a:t>
            </a:r>
          </a:p>
          <a:p>
            <a:pPr marL="0" indent="0">
              <a:buNone/>
            </a:pPr>
            <a:r>
              <a:rPr lang="en-GB" dirty="0"/>
              <a:t>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2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33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0F5-7645-4DD5-ADBD-43C97F70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365125"/>
            <a:ext cx="11181029" cy="1325563"/>
          </a:xfrm>
        </p:spPr>
        <p:txBody>
          <a:bodyPr/>
          <a:lstStyle/>
          <a:p>
            <a:r>
              <a:rPr lang="en-GB" dirty="0"/>
              <a:t>UNIX cheat sheet – common environment vars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DDE2-A08F-4199-B8D1-02AF76DF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$HOME	# my home directory</a:t>
            </a:r>
          </a:p>
          <a:p>
            <a:pPr marL="0" indent="0">
              <a:buNone/>
            </a:pPr>
            <a:r>
              <a:rPr lang="en-GB" dirty="0"/>
              <a:t>$PATH		# list of directories to look for commands in</a:t>
            </a:r>
          </a:p>
          <a:p>
            <a:pPr marL="0" indent="0">
              <a:buNone/>
            </a:pPr>
            <a:r>
              <a:rPr lang="en-GB" dirty="0"/>
              <a:t>$LANG	# defines your language environment</a:t>
            </a:r>
          </a:p>
          <a:p>
            <a:pPr marL="0" indent="0">
              <a:buNone/>
            </a:pPr>
            <a:r>
              <a:rPr lang="en-GB" dirty="0"/>
              <a:t>$TZ		# defines your time zone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$TERM	# defines what terminal type you are using</a:t>
            </a:r>
          </a:p>
          <a:p>
            <a:pPr lvl="1"/>
            <a:r>
              <a:rPr lang="en-GB" dirty="0"/>
              <a:t>Normally has the value </a:t>
            </a:r>
            <a:r>
              <a:rPr lang="en-GB" dirty="0" err="1"/>
              <a:t>xterm</a:t>
            </a:r>
            <a:endParaRPr lang="en-GB" dirty="0"/>
          </a:p>
          <a:p>
            <a:pPr lvl="1"/>
            <a:r>
              <a:rPr lang="en-GB" dirty="0"/>
              <a:t>Get this wrong and you may have an unusable terminal session</a:t>
            </a:r>
          </a:p>
          <a:p>
            <a:pPr marL="0" indent="0">
              <a:buNone/>
            </a:pPr>
            <a:endParaRPr lang="en-GB" dirty="0"/>
          </a:p>
          <a:p>
            <a:pPr lvl="2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211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E0C2-F26F-48CF-AE29-061768CE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L385 Unicode" panose="020B0709000202000203" pitchFamily="49" charset="0"/>
              </a:rPr>
              <a:t>⎕</a:t>
            </a:r>
            <a:r>
              <a:rPr lang="en-GB" dirty="0" err="1">
                <a:latin typeface="APL385 Unicode" panose="020B0709000202000203" pitchFamily="49" charset="0"/>
              </a:rPr>
              <a:t>sh</a:t>
            </a:r>
            <a:r>
              <a:rPr lang="en-GB" dirty="0"/>
              <a:t> and </a:t>
            </a:r>
            <a:r>
              <a:rPr lang="en-GB" dirty="0">
                <a:latin typeface="APL385 Unicode" panose="020B0709000202000203" pitchFamily="49" charset="0"/>
              </a:rPr>
              <a:t>)</a:t>
            </a:r>
            <a:r>
              <a:rPr lang="en-GB" dirty="0" err="1">
                <a:latin typeface="APL385 Unicode" panose="020B0709000202000203" pitchFamily="49" charset="0"/>
              </a:rPr>
              <a:t>sh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AD88-5795-4B1A-B2E2-9C0597E50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 command from within APL</a:t>
            </a:r>
          </a:p>
          <a:p>
            <a:pPr lvl="1"/>
            <a:r>
              <a:rPr lang="en-GB" dirty="0"/>
              <a:t>AIX: !!! time taken to call </a:t>
            </a:r>
            <a:r>
              <a:rPr lang="en-GB" dirty="0">
                <a:latin typeface="APL385 Unicode" panose="020B0709000202000203" pitchFamily="49" charset="0"/>
              </a:rPr>
              <a:t>⎕SH</a:t>
            </a:r>
            <a:r>
              <a:rPr lang="en-GB" dirty="0"/>
              <a:t> proportional to size of calling process !!!</a:t>
            </a:r>
          </a:p>
          <a:p>
            <a:pPr lvl="2"/>
            <a:r>
              <a:rPr lang="en-GB" dirty="0"/>
              <a:t>Avoid using </a:t>
            </a:r>
            <a:r>
              <a:rPr lang="en-GB" dirty="0">
                <a:latin typeface="APL385 Unicode" panose="020B0709000202000203" pitchFamily="49" charset="0"/>
              </a:rPr>
              <a:t>⎕SH</a:t>
            </a:r>
            <a:r>
              <a:rPr lang="en-GB" dirty="0"/>
              <a:t> </a:t>
            </a:r>
            <a:r>
              <a:rPr lang="en-GB" dirty="0" err="1"/>
              <a:t>whereever</a:t>
            </a:r>
            <a:r>
              <a:rPr lang="en-GB" dirty="0"/>
              <a:t> possible</a:t>
            </a:r>
          </a:p>
          <a:p>
            <a:pPr lvl="2"/>
            <a:endParaRPr lang="en-GB" dirty="0"/>
          </a:p>
          <a:p>
            <a:pPr marL="914400" lvl="2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)</a:t>
            </a:r>
            <a:r>
              <a:rPr lang="en-GB" sz="1600" dirty="0" err="1">
                <a:latin typeface="APL385 Unicode" panose="020B0709000202000203" pitchFamily="49" charset="0"/>
              </a:rPr>
              <a:t>sh</a:t>
            </a:r>
            <a:r>
              <a:rPr lang="en-GB" sz="1600" dirty="0">
                <a:latin typeface="APL385 Unicode" panose="020B0709000202000203" pitchFamily="49" charset="0"/>
              </a:rPr>
              <a:t> echo $PPID</a:t>
            </a:r>
          </a:p>
          <a:p>
            <a:pPr marL="914400" lvl="2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123456</a:t>
            </a:r>
          </a:p>
          <a:p>
            <a:pPr marL="914400" lvl="2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⎕</a:t>
            </a:r>
            <a:r>
              <a:rPr lang="en-US" sz="1600" dirty="0" err="1">
                <a:latin typeface="APL385 Unicode" panose="020B0709000202000203" pitchFamily="49" charset="0"/>
              </a:rPr>
              <a:t>sh</a:t>
            </a:r>
            <a:r>
              <a:rPr lang="en-US" sz="1600" dirty="0">
                <a:latin typeface="APL385 Unicode" panose="020B0709000202000203" pitchFamily="49" charset="0"/>
              </a:rPr>
              <a:t> 'grep 620 /</a:t>
            </a:r>
            <a:r>
              <a:rPr lang="en-US" sz="1600" dirty="0" err="1">
                <a:latin typeface="APL385 Unicode" panose="020B0709000202000203" pitchFamily="49" charset="0"/>
              </a:rPr>
              <a:t>etc</a:t>
            </a:r>
            <a:r>
              <a:rPr lang="en-US" sz="1600" dirty="0">
                <a:latin typeface="APL385 Unicode" panose="020B0709000202000203" pitchFamily="49" charset="0"/>
              </a:rPr>
              <a:t>/passwd'</a:t>
            </a:r>
          </a:p>
          <a:p>
            <a:pPr marL="914400" lvl="2" indent="0">
              <a:buNone/>
            </a:pPr>
            <a:r>
              <a:rPr lang="en-US" sz="1600" dirty="0" err="1">
                <a:latin typeface="APL385 Unicode" panose="020B0709000202000203" pitchFamily="49" charset="0"/>
              </a:rPr>
              <a:t>jenkins</a:t>
            </a:r>
            <a:r>
              <a:rPr lang="en-US" sz="1600" dirty="0">
                <a:latin typeface="APL385 Unicode" panose="020B0709000202000203" pitchFamily="49" charset="0"/>
              </a:rPr>
              <a:t>:!:6203:6116::/home/</a:t>
            </a:r>
            <a:r>
              <a:rPr lang="en-US" sz="1600" dirty="0" err="1">
                <a:latin typeface="APL385 Unicode" panose="020B0709000202000203" pitchFamily="49" charset="0"/>
              </a:rPr>
              <a:t>jenkins</a:t>
            </a:r>
            <a:r>
              <a:rPr lang="en-US" sz="1600" dirty="0">
                <a:latin typeface="APL385 Unicode" panose="020B0709000202000203" pitchFamily="49" charset="0"/>
              </a:rPr>
              <a:t>:/</a:t>
            </a:r>
            <a:r>
              <a:rPr lang="en-US" sz="1600" dirty="0" err="1">
                <a:latin typeface="APL385 Unicode" panose="020B0709000202000203" pitchFamily="49" charset="0"/>
              </a:rPr>
              <a:t>usr</a:t>
            </a:r>
            <a:r>
              <a:rPr lang="en-US" sz="1600" dirty="0">
                <a:latin typeface="APL385 Unicode" panose="020B0709000202000203" pitchFamily="49" charset="0"/>
              </a:rPr>
              <a:t>/bin/bash</a:t>
            </a:r>
          </a:p>
          <a:p>
            <a:pPr marL="914400" lvl="2" indent="0">
              <a:buNone/>
            </a:pPr>
            <a:r>
              <a:rPr lang="en-US" sz="1600" dirty="0" err="1">
                <a:latin typeface="APL385 Unicode" panose="020B0709000202000203" pitchFamily="49" charset="0"/>
              </a:rPr>
              <a:t>nicolas</a:t>
            </a:r>
            <a:r>
              <a:rPr lang="en-US" sz="1600" dirty="0">
                <a:latin typeface="APL385 Unicode" panose="020B0709000202000203" pitchFamily="49" charset="0"/>
              </a:rPr>
              <a:t>:!:6204:6116::/home/</a:t>
            </a:r>
            <a:r>
              <a:rPr lang="en-US" sz="1600" dirty="0" err="1">
                <a:latin typeface="APL385 Unicode" panose="020B0709000202000203" pitchFamily="49" charset="0"/>
              </a:rPr>
              <a:t>nicolas</a:t>
            </a:r>
            <a:r>
              <a:rPr lang="en-US" sz="1600" dirty="0">
                <a:latin typeface="APL385 Unicode" panose="020B0709000202000203" pitchFamily="49" charset="0"/>
              </a:rPr>
              <a:t>:/</a:t>
            </a:r>
            <a:r>
              <a:rPr lang="en-US" sz="1600" dirty="0" err="1">
                <a:latin typeface="APL385 Unicode" panose="020B0709000202000203" pitchFamily="49" charset="0"/>
              </a:rPr>
              <a:t>usr</a:t>
            </a:r>
            <a:r>
              <a:rPr lang="en-US" sz="1600" dirty="0">
                <a:latin typeface="APL385 Unicode" panose="020B0709000202000203" pitchFamily="49" charset="0"/>
              </a:rPr>
              <a:t>/bin/bash</a:t>
            </a:r>
          </a:p>
          <a:p>
            <a:pPr marL="914400" lvl="2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+⎕</a:t>
            </a:r>
            <a:r>
              <a:rPr lang="en-US" sz="1600" dirty="0" err="1">
                <a:latin typeface="APL385 Unicode" panose="020B0709000202000203" pitchFamily="49" charset="0"/>
              </a:rPr>
              <a:t>sh</a:t>
            </a:r>
            <a:r>
              <a:rPr lang="en-US" sz="1600" dirty="0">
                <a:latin typeface="APL385 Unicode" panose="020B0709000202000203" pitchFamily="49" charset="0"/>
              </a:rPr>
              <a:t> 'grep 620 /</a:t>
            </a:r>
            <a:r>
              <a:rPr lang="en-US" sz="1600" dirty="0" err="1">
                <a:latin typeface="APL385 Unicode" panose="020B0709000202000203" pitchFamily="49" charset="0"/>
              </a:rPr>
              <a:t>etc</a:t>
            </a:r>
            <a:r>
              <a:rPr lang="en-US" sz="1600" dirty="0">
                <a:latin typeface="APL385 Unicode" panose="020B0709000202000203" pitchFamily="49" charset="0"/>
              </a:rPr>
              <a:t>/passwd'</a:t>
            </a:r>
          </a:p>
          <a:p>
            <a:pPr marL="914400" lvl="2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</a:t>
            </a:r>
            <a:r>
              <a:rPr lang="en-US" sz="1600" dirty="0" err="1">
                <a:latin typeface="APL385 Unicode" panose="020B0709000202000203" pitchFamily="49" charset="0"/>
              </a:rPr>
              <a:t>jenkins</a:t>
            </a:r>
            <a:r>
              <a:rPr lang="en-US" sz="1600" dirty="0">
                <a:latin typeface="APL385 Unicode" panose="020B0709000202000203" pitchFamily="49" charset="0"/>
              </a:rPr>
              <a:t>:!:6203:6116::/home/</a:t>
            </a:r>
            <a:r>
              <a:rPr lang="en-US" sz="1600" dirty="0" err="1">
                <a:latin typeface="APL385 Unicode" panose="020B0709000202000203" pitchFamily="49" charset="0"/>
              </a:rPr>
              <a:t>jenkins</a:t>
            </a:r>
            <a:r>
              <a:rPr lang="en-US" sz="1600" dirty="0">
                <a:latin typeface="APL385 Unicode" panose="020B0709000202000203" pitchFamily="49" charset="0"/>
              </a:rPr>
              <a:t>:/</a:t>
            </a:r>
            <a:r>
              <a:rPr lang="en-US" sz="1600" dirty="0" err="1">
                <a:latin typeface="APL385 Unicode" panose="020B0709000202000203" pitchFamily="49" charset="0"/>
              </a:rPr>
              <a:t>usr</a:t>
            </a:r>
            <a:r>
              <a:rPr lang="en-US" sz="1600" dirty="0">
                <a:latin typeface="APL385 Unicode" panose="020B0709000202000203" pitchFamily="49" charset="0"/>
              </a:rPr>
              <a:t>/bin/bash </a:t>
            </a:r>
            <a:r>
              <a:rPr lang="en-US" sz="1600" dirty="0" err="1">
                <a:latin typeface="APL385 Unicode" panose="020B0709000202000203" pitchFamily="49" charset="0"/>
              </a:rPr>
              <a:t>nicolas</a:t>
            </a:r>
            <a:r>
              <a:rPr lang="en-US" sz="1600" dirty="0">
                <a:latin typeface="APL385 Unicode" panose="020B0709000202000203" pitchFamily="49" charset="0"/>
              </a:rPr>
              <a:t>:!:6204:6116:: /home/</a:t>
            </a:r>
            <a:r>
              <a:rPr lang="en-US" sz="1600" dirty="0" err="1">
                <a:latin typeface="APL385 Unicode" panose="020B0709000202000203" pitchFamily="49" charset="0"/>
              </a:rPr>
              <a:t>nicolas</a:t>
            </a:r>
            <a:r>
              <a:rPr lang="en-US" sz="1600" dirty="0">
                <a:latin typeface="APL385 Unicode" panose="020B0709000202000203" pitchFamily="49" charset="0"/>
              </a:rPr>
              <a:t>:/</a:t>
            </a:r>
            <a:r>
              <a:rPr lang="en-US" sz="1600" dirty="0" err="1">
                <a:latin typeface="APL385 Unicode" panose="020B0709000202000203" pitchFamily="49" charset="0"/>
              </a:rPr>
              <a:t>usr</a:t>
            </a:r>
            <a:r>
              <a:rPr lang="en-US" sz="1600" dirty="0">
                <a:latin typeface="APL385 Unicode" panose="020B0709000202000203" pitchFamily="49" charset="0"/>
              </a:rPr>
              <a:t>/bin/bash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Quite intentional !</a:t>
            </a:r>
          </a:p>
        </p:txBody>
      </p:sp>
    </p:spTree>
    <p:extLst>
      <p:ext uri="{BB962C8B-B14F-4D97-AF65-F5344CB8AC3E}">
        <p14:creationId xmlns:p14="http://schemas.microsoft.com/office/powerpoint/2010/main" val="121987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3014-BABE-4C44-B218-6E6A656C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it goes horribly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B594-95A2-4E4A-A8BF-B8B5DB3C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Dyalog APL can "crash"</a:t>
            </a:r>
          </a:p>
          <a:p>
            <a:pPr lvl="1"/>
            <a:r>
              <a:rPr lang="en-GB" dirty="0"/>
              <a:t>Be careful when using the word crash</a:t>
            </a:r>
          </a:p>
          <a:p>
            <a:pPr lvl="2"/>
            <a:r>
              <a:rPr lang="en-GB" dirty="0"/>
              <a:t>Do you mean the APL code has errored, but you're still in APL ?</a:t>
            </a:r>
          </a:p>
          <a:p>
            <a:pPr lvl="2"/>
            <a:r>
              <a:rPr lang="en-GB" dirty="0"/>
              <a:t>Do you mean the APL interpreter has crashed ?</a:t>
            </a:r>
          </a:p>
          <a:p>
            <a:pPr lvl="2"/>
            <a:endParaRPr lang="en-GB" dirty="0"/>
          </a:p>
          <a:p>
            <a:r>
              <a:rPr lang="en-GB" dirty="0"/>
              <a:t>Types of abnormal termination</a:t>
            </a:r>
          </a:p>
          <a:p>
            <a:pPr lvl="1"/>
            <a:r>
              <a:rPr lang="en-GB" dirty="0" err="1"/>
              <a:t>Syserror</a:t>
            </a:r>
            <a:r>
              <a:rPr lang="en-GB" dirty="0"/>
              <a:t>		</a:t>
            </a:r>
            <a:r>
              <a:rPr lang="en-GB" sz="2200" dirty="0"/>
              <a:t>- generates an </a:t>
            </a:r>
            <a:r>
              <a:rPr lang="en-GB" sz="2200" dirty="0" err="1"/>
              <a:t>aplcore</a:t>
            </a:r>
            <a:endParaRPr lang="en-GB" sz="2200" dirty="0"/>
          </a:p>
          <a:p>
            <a:pPr lvl="1"/>
            <a:r>
              <a:rPr lang="en-GB" dirty="0"/>
              <a:t>Core dump	</a:t>
            </a:r>
            <a:r>
              <a:rPr lang="en-GB" sz="2200" dirty="0"/>
              <a:t>- generates a core file if O/S is configured to do so</a:t>
            </a:r>
          </a:p>
          <a:p>
            <a:pPr lvl="1"/>
            <a:r>
              <a:rPr lang="en-GB" dirty="0"/>
              <a:t>Process dump	</a:t>
            </a:r>
            <a:r>
              <a:rPr lang="en-GB" sz="2200" dirty="0"/>
              <a:t>- need to configure Windows to do so</a:t>
            </a:r>
          </a:p>
          <a:p>
            <a:pPr lvl="1"/>
            <a:r>
              <a:rPr lang="en-GB" dirty="0"/>
              <a:t>Silently disappears</a:t>
            </a:r>
          </a:p>
          <a:p>
            <a:pPr lvl="2"/>
            <a:r>
              <a:rPr lang="en-GB" dirty="0"/>
              <a:t>Are you sure the APL code didn't call </a:t>
            </a:r>
            <a:r>
              <a:rPr lang="en-GB" dirty="0">
                <a:latin typeface="APL385 Unicode" panose="020B0709000202000203" pitchFamily="49" charset="0"/>
              </a:rPr>
              <a:t>⎕OFF</a:t>
            </a:r>
            <a:r>
              <a:rPr lang="en-GB" dirty="0"/>
              <a:t> ?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96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3014-BABE-4C44-B218-6E6A656C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it goes horribly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B594-95A2-4E4A-A8BF-B8B5DB3C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</a:t>
            </a:r>
            <a:r>
              <a:rPr lang="en-GB" dirty="0" err="1"/>
              <a:t>tty</a:t>
            </a:r>
            <a:r>
              <a:rPr lang="en-GB" dirty="0"/>
              <a:t> session may be unusable</a:t>
            </a:r>
          </a:p>
          <a:p>
            <a:pPr lvl="1"/>
            <a:r>
              <a:rPr lang="en-GB" dirty="0"/>
              <a:t>Close it down and open a new one</a:t>
            </a:r>
          </a:p>
          <a:p>
            <a:pPr lvl="1"/>
            <a:r>
              <a:rPr lang="en-GB" dirty="0"/>
              <a:t>Ctrl-j </a:t>
            </a:r>
            <a:r>
              <a:rPr lang="en-GB" dirty="0" err="1"/>
              <a:t>stty</a:t>
            </a:r>
            <a:r>
              <a:rPr lang="en-GB" dirty="0"/>
              <a:t> sane ctrl-j may get control back</a:t>
            </a:r>
          </a:p>
          <a:p>
            <a:pPr lvl="1"/>
            <a:endParaRPr lang="en-GB" dirty="0"/>
          </a:p>
          <a:p>
            <a:r>
              <a:rPr lang="en-GB" dirty="0"/>
              <a:t>With a </a:t>
            </a:r>
            <a:r>
              <a:rPr lang="en-GB" dirty="0" err="1"/>
              <a:t>syserror</a:t>
            </a:r>
            <a:r>
              <a:rPr lang="en-GB" dirty="0"/>
              <a:t> you may be able to see where the problem lies with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/>
              <a:t>sed</a:t>
            </a:r>
            <a:r>
              <a:rPr lang="en-GB" dirty="0"/>
              <a:t> -n '/======== Interesting Information/,$p' </a:t>
            </a:r>
            <a:r>
              <a:rPr lang="en-GB" dirty="0" err="1"/>
              <a:t>aplcore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You may be able to </a:t>
            </a:r>
            <a:r>
              <a:rPr lang="en-GB" dirty="0">
                <a:latin typeface="APL385 Unicode" panose="020B0709000202000203" pitchFamily="49" charset="0"/>
              </a:rPr>
              <a:t>)copy</a:t>
            </a:r>
            <a:r>
              <a:rPr lang="en-GB" dirty="0"/>
              <a:t> or </a:t>
            </a:r>
            <a:r>
              <a:rPr lang="en-GB" dirty="0">
                <a:latin typeface="APL385 Unicode" panose="020B0709000202000203" pitchFamily="49" charset="0"/>
              </a:rPr>
              <a:t>⎕cy</a:t>
            </a:r>
            <a:r>
              <a:rPr lang="en-GB" dirty="0"/>
              <a:t> from an </a:t>
            </a:r>
            <a:r>
              <a:rPr lang="en-GB" dirty="0" err="1"/>
              <a:t>aplcore</a:t>
            </a:r>
            <a:endParaRPr lang="en-GB" dirty="0"/>
          </a:p>
          <a:p>
            <a:pPr lvl="1"/>
            <a:r>
              <a:rPr lang="en-GB" dirty="0">
                <a:latin typeface="APL385 Unicode" panose="020B0709000202000203" pitchFamily="49" charset="0"/>
              </a:rPr>
              <a:t>)copy</a:t>
            </a:r>
            <a:r>
              <a:rPr lang="en-GB" dirty="0"/>
              <a:t> copies global value, </a:t>
            </a:r>
            <a:r>
              <a:rPr lang="en-GB" dirty="0">
                <a:latin typeface="APL385 Unicode" panose="020B0709000202000203" pitchFamily="49" charset="0"/>
              </a:rPr>
              <a:t>⎕CY</a:t>
            </a:r>
            <a:r>
              <a:rPr lang="en-GB" dirty="0"/>
              <a:t> the most local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381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071A-B5C0-4800-A5E5-339972DC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IBM 3151 ASCII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E448-CEA4-49F1-8B52-B4F2A092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lvl="2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 descr="A computer and keyboard on a desk&#10;&#10;Description automatically generated with low confidence">
            <a:extLst>
              <a:ext uri="{FF2B5EF4-FFF2-40B4-BE49-F238E27FC236}">
                <a16:creationId xmlns:a16="http://schemas.microsoft.com/office/drawing/2014/main" id="{876176DF-94DA-4D3E-85B1-450043544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56" y="365125"/>
            <a:ext cx="4501835" cy="600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41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E448-CEA4-49F1-8B52-B4F2A092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lvl="2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AC7F03-73B0-409C-8F1E-1F11092F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Picture 11" descr="A picture containing text, keyboard, indoor, computer&#10;&#10;Description automatically generated">
            <a:extLst>
              <a:ext uri="{FF2B5EF4-FFF2-40B4-BE49-F238E27FC236}">
                <a16:creationId xmlns:a16="http://schemas.microsoft.com/office/drawing/2014/main" id="{674C2728-6DE9-4FFE-A24D-D4E6C84FE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11542"/>
            <a:ext cx="4439782" cy="5919709"/>
          </a:xfrm>
          <a:prstGeom prst="rect">
            <a:avLst/>
          </a:prstGeom>
        </p:spPr>
      </p:pic>
      <p:pic>
        <p:nvPicPr>
          <p:cNvPr id="14" name="Picture 13" descr="A close up of a keyboard&#10;&#10;Description automatically generated with medium confidence">
            <a:extLst>
              <a:ext uri="{FF2B5EF4-FFF2-40B4-BE49-F238E27FC236}">
                <a16:creationId xmlns:a16="http://schemas.microsoft.com/office/drawing/2014/main" id="{21096305-1AB8-4AAF-BB01-7044DA5F3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20" y="811542"/>
            <a:ext cx="4439783" cy="591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6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04F2-F4DE-4A17-8E15-6CB19B32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Terminal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ED18-67CC-404B-B40B-D1719B62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</a:t>
            </a:r>
          </a:p>
          <a:p>
            <a:pPr lvl="1"/>
            <a:r>
              <a:rPr lang="en-GB" dirty="0"/>
              <a:t>PuTTY</a:t>
            </a:r>
          </a:p>
          <a:p>
            <a:pPr lvl="2"/>
            <a:r>
              <a:rPr lang="en-GB" dirty="0"/>
              <a:t>Needs IME and APL-385 font</a:t>
            </a:r>
          </a:p>
          <a:p>
            <a:pPr lvl="1"/>
            <a:r>
              <a:rPr lang="en-GB" dirty="0"/>
              <a:t>KEA Attachmate</a:t>
            </a:r>
          </a:p>
          <a:p>
            <a:pPr lvl="2"/>
            <a:r>
              <a:rPr lang="en-GB" dirty="0"/>
              <a:t>Customer configured keyboard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Linux</a:t>
            </a:r>
          </a:p>
          <a:p>
            <a:pPr lvl="1"/>
            <a:r>
              <a:rPr lang="en-GB" dirty="0" err="1"/>
              <a:t>Xterm</a:t>
            </a:r>
            <a:r>
              <a:rPr lang="en-GB" dirty="0"/>
              <a:t> and other terminal windows</a:t>
            </a:r>
          </a:p>
          <a:p>
            <a:pPr lvl="2"/>
            <a:r>
              <a:rPr lang="en-GB" dirty="0"/>
              <a:t>Generally Unicode</a:t>
            </a:r>
          </a:p>
        </p:txBody>
      </p:sp>
    </p:spTree>
    <p:extLst>
      <p:ext uri="{BB962C8B-B14F-4D97-AF65-F5344CB8AC3E}">
        <p14:creationId xmlns:p14="http://schemas.microsoft.com/office/powerpoint/2010/main" val="2861961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F32C-31F1-4DE1-95D6-CDD0E227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167-5653-43AC-923A-1FB329C9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Can't use </a:t>
            </a:r>
            <a:r>
              <a:rPr lang="en-GB" dirty="0">
                <a:latin typeface="APL385 Unicode" panose="020B0709000202000203" pitchFamily="49" charset="0"/>
              </a:rPr>
              <a:t>⊆ ⌸ ⌺ ⍠ ⍤ ⍥ ⍸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No slots free in ⎕</a:t>
            </a:r>
            <a:r>
              <a:rPr lang="en-GB" dirty="0" err="1"/>
              <a:t>av</a:t>
            </a:r>
            <a:r>
              <a:rPr lang="en-GB" dirty="0"/>
              <a:t> (nor some fonts)</a:t>
            </a:r>
          </a:p>
          <a:p>
            <a:pPr lvl="1"/>
            <a:r>
              <a:rPr lang="en-GB" dirty="0"/>
              <a:t>Write cover functions/operators and use them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Many classic workspaces still use the underscored alphabet</a:t>
            </a:r>
          </a:p>
          <a:p>
            <a:pPr lvl="2"/>
            <a:r>
              <a:rPr lang="en-GB" dirty="0"/>
              <a:t>Problems rendering them in terminal emulators</a:t>
            </a:r>
          </a:p>
          <a:p>
            <a:pPr lvl="2"/>
            <a:r>
              <a:rPr lang="en-GB" dirty="0"/>
              <a:t>Lack of keystrokes available</a:t>
            </a:r>
          </a:p>
          <a:p>
            <a:pPr lvl="2"/>
            <a:r>
              <a:rPr lang="en-GB" dirty="0"/>
              <a:t>May not paste well between APL and other applications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378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E980-92E5-45C9-B207-BBE722C4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keyboard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3893-BE51-4391-84AB-A4A7D895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Classic / Windows</a:t>
            </a:r>
          </a:p>
          <a:p>
            <a:pPr lvl="1"/>
            <a:r>
              <a:rPr lang="en-GB" dirty="0"/>
              <a:t>Various different layouts over the years, last updated with 12.1</a:t>
            </a:r>
          </a:p>
          <a:p>
            <a:r>
              <a:rPr lang="en-GB" dirty="0"/>
              <a:t>Unicode / Windows</a:t>
            </a:r>
          </a:p>
          <a:p>
            <a:pPr lvl="1"/>
            <a:r>
              <a:rPr lang="en-GB" dirty="0"/>
              <a:t>Uses IME</a:t>
            </a:r>
          </a:p>
          <a:p>
            <a:r>
              <a:rPr lang="en-GB" dirty="0"/>
              <a:t>Unicode/Linux terminal emulators</a:t>
            </a:r>
          </a:p>
          <a:p>
            <a:pPr lvl="1"/>
            <a:r>
              <a:rPr lang="en-GB" dirty="0"/>
              <a:t>Supplied with recent Linux distributions</a:t>
            </a:r>
          </a:p>
          <a:p>
            <a:r>
              <a:rPr lang="en-GB" dirty="0"/>
              <a:t>Classic / PuTTY </a:t>
            </a:r>
          </a:p>
          <a:p>
            <a:pPr lvl="1"/>
            <a:r>
              <a:rPr lang="en-GB" dirty="0"/>
              <a:t>Uses the Unicode layout &amp; IME</a:t>
            </a:r>
          </a:p>
          <a:p>
            <a:r>
              <a:rPr lang="en-GB" dirty="0"/>
              <a:t>Classic/KEA</a:t>
            </a:r>
          </a:p>
          <a:p>
            <a:pPr lvl="1"/>
            <a:r>
              <a:rPr lang="en-GB" dirty="0"/>
              <a:t>Ctrl-o Ctrl-n, underscored alphabet</a:t>
            </a:r>
          </a:p>
        </p:txBody>
      </p:sp>
    </p:spTree>
    <p:extLst>
      <p:ext uri="{BB962C8B-B14F-4D97-AF65-F5344CB8AC3E}">
        <p14:creationId xmlns:p14="http://schemas.microsoft.com/office/powerpoint/2010/main" val="173749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071A-B5C0-4800-A5E5-339972DC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Major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E448-CEA4-49F1-8B52-B4F2A092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32-/64-bit: size of array/workspace, interaction with O/S</a:t>
            </a:r>
          </a:p>
          <a:p>
            <a:r>
              <a:rPr lang="en-GB" dirty="0"/>
              <a:t>Classic/Unicode: Number of supported characters, font limitations etc</a:t>
            </a:r>
          </a:p>
          <a:p>
            <a:r>
              <a:rPr lang="en-GB" dirty="0"/>
              <a:t>Windows vs the rest: full IDE vs </a:t>
            </a:r>
            <a:r>
              <a:rPr lang="en-GB" dirty="0" err="1"/>
              <a:t>tty</a:t>
            </a:r>
            <a:r>
              <a:rPr lang="en-GB" dirty="0"/>
              <a:t> interface</a:t>
            </a:r>
          </a:p>
          <a:p>
            <a:pPr lvl="1"/>
            <a:r>
              <a:rPr lang="en-GB" dirty="0"/>
              <a:t>RIDE can be used to drive recent </a:t>
            </a:r>
            <a:r>
              <a:rPr lang="en-GB" dirty="0" err="1"/>
              <a:t>Dyalogs</a:t>
            </a:r>
            <a:r>
              <a:rPr lang="en-GB" dirty="0"/>
              <a:t> on any platform</a:t>
            </a:r>
          </a:p>
          <a:p>
            <a:r>
              <a:rPr lang="en-GB" dirty="0"/>
              <a:t>AIX vs the rest: Big Endian vs Little Endian</a:t>
            </a:r>
          </a:p>
          <a:p>
            <a:endParaRPr lang="en-GB" dirty="0"/>
          </a:p>
          <a:p>
            <a:r>
              <a:rPr lang="en-GB" dirty="0"/>
              <a:t>Not a huge difference between AIX/</a:t>
            </a:r>
            <a:r>
              <a:rPr lang="en-GB" dirty="0" err="1"/>
              <a:t>Linux&amp;Pi</a:t>
            </a:r>
            <a:r>
              <a:rPr lang="en-GB" dirty="0"/>
              <a:t>/macOS </a:t>
            </a:r>
          </a:p>
          <a:p>
            <a:pPr lvl="1"/>
            <a:r>
              <a:rPr lang="en-GB" dirty="0"/>
              <a:t>But don't assume that they are always the same !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009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8A0C-6DE6-429B-8BA3-AE8AA527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Keyboard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E578-BFE2-4113-B1F7-33A920F8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Listed in UNIX User Guide, Appendix A</a:t>
            </a:r>
          </a:p>
          <a:p>
            <a:pPr lvl="1"/>
            <a:r>
              <a:rPr lang="en-GB" sz="1600" dirty="0">
                <a:hlinkClick r:id="rId2"/>
              </a:rPr>
              <a:t>http://help.dyalog.com/17.1/#UNIX_IUG/Appendix%20A%20Table%20of%20keycodes-te.htm</a:t>
            </a:r>
            <a:endParaRPr lang="en-GB" sz="1600" dirty="0"/>
          </a:p>
          <a:p>
            <a:pPr lvl="1"/>
            <a:endParaRPr lang="en-GB" sz="1600" dirty="0"/>
          </a:p>
          <a:p>
            <a:r>
              <a:rPr lang="en-GB" dirty="0"/>
              <a:t>Classic: use </a:t>
            </a:r>
            <a:r>
              <a:rPr lang="en-GB" dirty="0">
                <a:latin typeface="APL385 Unicode" panose="020B0709000202000203" pitchFamily="49" charset="0"/>
              </a:rPr>
              <a:t>⎕KL</a:t>
            </a:r>
            <a:r>
              <a:rPr lang="en-GB" dirty="0"/>
              <a:t> to see  what the keystroke is</a:t>
            </a:r>
          </a:p>
          <a:p>
            <a:pPr lvl="1"/>
            <a:r>
              <a:rPr lang="en-GB" dirty="0"/>
              <a:t>Need to know the 2 character command mnemonic </a:t>
            </a:r>
          </a:p>
          <a:p>
            <a:pPr lvl="1"/>
            <a:r>
              <a:rPr lang="en-GB" dirty="0"/>
              <a:t>Can have multiple keystrokes for one command</a:t>
            </a:r>
          </a:p>
          <a:p>
            <a:pPr lvl="1"/>
            <a:r>
              <a:rPr lang="en-GB" dirty="0"/>
              <a:t>Will be in 18.2 for Unicode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726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B33-1FB1-463F-8F3D-94B90C94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parameters (Dyalog env vars)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005B-CE41-4AF6-A148-1C79345B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environment variables or command line parameters</a:t>
            </a:r>
          </a:p>
          <a:p>
            <a:r>
              <a:rPr lang="en-GB" dirty="0"/>
              <a:t>On UNIX MUST be in uppercase</a:t>
            </a:r>
          </a:p>
          <a:p>
            <a:r>
              <a:rPr lang="en-GB" dirty="0"/>
              <a:t>From 17.1 can appear in config files in $HOME/.</a:t>
            </a:r>
            <a:r>
              <a:rPr lang="en-GB" dirty="0" err="1"/>
              <a:t>dyalog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MAXWS=1G </a:t>
            </a:r>
            <a:r>
              <a:rPr lang="en-GB" dirty="0" err="1"/>
              <a:t>mapl</a:t>
            </a:r>
            <a:r>
              <a:rPr lang="en-GB" dirty="0"/>
              <a:t>		# Start APL with a 1G workspace</a:t>
            </a:r>
          </a:p>
          <a:p>
            <a:pPr marL="0" indent="0">
              <a:buNone/>
            </a:pPr>
            <a:r>
              <a:rPr lang="en-GB" dirty="0"/>
              <a:t>APLK=</a:t>
            </a:r>
            <a:r>
              <a:rPr lang="en-GB" dirty="0" err="1"/>
              <a:t>kea_apl</a:t>
            </a:r>
            <a:r>
              <a:rPr lang="en-GB" dirty="0"/>
              <a:t> </a:t>
            </a:r>
            <a:r>
              <a:rPr lang="en-GB" dirty="0" err="1"/>
              <a:t>mapl</a:t>
            </a:r>
            <a:r>
              <a:rPr lang="en-GB" dirty="0"/>
              <a:t>	# Set my input translate table to </a:t>
            </a:r>
            <a:r>
              <a:rPr lang="en-GB" dirty="0" err="1"/>
              <a:t>kea_apl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688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3731-C9AF-4322-BB00-5D36BF73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APLK/APLKEYS, APLT/APLTRANS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6A59-A007-4DEB-A721-F136125A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Classic only</a:t>
            </a:r>
          </a:p>
          <a:p>
            <a:r>
              <a:rPr lang="en-GB" dirty="0"/>
              <a:t>APLK/APLKEYS</a:t>
            </a:r>
          </a:p>
          <a:p>
            <a:pPr lvl="1"/>
            <a:r>
              <a:rPr lang="en-GB" dirty="0"/>
              <a:t>Defines what keystroke is used to enter each character</a:t>
            </a:r>
          </a:p>
          <a:p>
            <a:pPr lvl="1"/>
            <a:r>
              <a:rPr lang="en-GB" dirty="0"/>
              <a:t>Defines what keystroke is used to enter each keyboard command</a:t>
            </a:r>
          </a:p>
          <a:p>
            <a:r>
              <a:rPr lang="en-GB" dirty="0"/>
              <a:t>APLT/APLTRANS</a:t>
            </a:r>
          </a:p>
          <a:p>
            <a:pPr lvl="1"/>
            <a:r>
              <a:rPr lang="en-GB" dirty="0"/>
              <a:t>Defines what the interpreter must send to generate each character</a:t>
            </a:r>
          </a:p>
          <a:p>
            <a:pPr lvl="1"/>
            <a:r>
              <a:rPr lang="en-GB" dirty="0"/>
              <a:t>Defines how to generate colours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APLKEYS/APLTRANS are similar to PATH: a list of directories to look in</a:t>
            </a:r>
          </a:p>
          <a:p>
            <a:pPr lvl="1"/>
            <a:r>
              <a:rPr lang="en-GB" dirty="0"/>
              <a:t>APLK/APLK0, APLT/APLT1/APLT2 is the name of the file to use</a:t>
            </a:r>
          </a:p>
          <a:p>
            <a:pPr lvl="2"/>
            <a:r>
              <a:rPr lang="en-GB" dirty="0"/>
              <a:t>Generally is the same as the value of $TERM</a:t>
            </a:r>
          </a:p>
        </p:txBody>
      </p:sp>
    </p:spTree>
    <p:extLst>
      <p:ext uri="{BB962C8B-B14F-4D97-AF65-F5344CB8AC3E}">
        <p14:creationId xmlns:p14="http://schemas.microsoft.com/office/powerpoint/2010/main" val="388802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EF0F-400B-46EB-AEED-05FC80A4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9491-D8AD-4DD3-B8EE-AA625833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help.dyalog.com/17.1 and docs.dyalog.com/17.1</a:t>
            </a:r>
          </a:p>
          <a:p>
            <a:pPr lvl="1"/>
            <a:r>
              <a:rPr lang="en-GB" dirty="0"/>
              <a:t>UNIX-specific documentation</a:t>
            </a:r>
          </a:p>
          <a:p>
            <a:r>
              <a:rPr lang="en-GB" dirty="0"/>
              <a:t>www.dyalog.com/user-meetings/index.htm</a:t>
            </a:r>
          </a:p>
          <a:p>
            <a:pPr lvl="1"/>
            <a:r>
              <a:rPr lang="en-GB" dirty="0"/>
              <a:t>Uncle Andy's Fireside chats (and The Doctor is in)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hlinkClick r:id="rId2"/>
              </a:rPr>
              <a:t>www.ibm.com/docs/en/aix/7.2?topic=commands</a:t>
            </a:r>
            <a:endParaRPr lang="en-GB" dirty="0"/>
          </a:p>
          <a:p>
            <a:pPr lvl="1"/>
            <a:r>
              <a:rPr lang="en-GB" dirty="0"/>
              <a:t>On most UNIX boxes, </a:t>
            </a:r>
          </a:p>
          <a:p>
            <a:pPr lvl="2"/>
            <a:r>
              <a:rPr lang="en-GB" dirty="0"/>
              <a:t>command -?</a:t>
            </a:r>
          </a:p>
          <a:p>
            <a:pPr lvl="2"/>
            <a:r>
              <a:rPr lang="en-GB" dirty="0"/>
              <a:t>command –h</a:t>
            </a:r>
          </a:p>
          <a:p>
            <a:pPr lvl="2"/>
            <a:r>
              <a:rPr lang="en-GB" dirty="0"/>
              <a:t>man command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57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071A-B5C0-4800-A5E5-339972DC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Major differences –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E448-CEA4-49F1-8B52-B4F2A092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Workspaces and component files should be compatible across all platforms</a:t>
            </a:r>
          </a:p>
          <a:p>
            <a:pPr lvl="2"/>
            <a:r>
              <a:rPr lang="en-GB" dirty="0"/>
              <a:t>Within the same version</a:t>
            </a:r>
          </a:p>
          <a:p>
            <a:pPr lvl="3"/>
            <a:r>
              <a:rPr lang="en-GB" dirty="0"/>
              <a:t>Are upwardly compatible</a:t>
            </a:r>
          </a:p>
          <a:p>
            <a:pPr lvl="3"/>
            <a:r>
              <a:rPr lang="en-GB" dirty="0"/>
              <a:t>Classic generates TRANSLATION ERRORs if a workspace contains characters which are not in ⎕AVU</a:t>
            </a:r>
          </a:p>
          <a:p>
            <a:pPr lvl="4"/>
            <a:r>
              <a:rPr lang="en-GB" dirty="0"/>
              <a:t>Watch out for such characters in ⎕DM and ⎕DMX !</a:t>
            </a:r>
          </a:p>
          <a:p>
            <a:pPr lvl="3"/>
            <a:r>
              <a:rPr lang="en-GB" dirty="0"/>
              <a:t>GUI features will be deleted when loading a Windows workspace into a non-Windows version</a:t>
            </a:r>
          </a:p>
          <a:p>
            <a:pPr lvl="4"/>
            <a:r>
              <a:rPr lang="en-GB" dirty="0"/>
              <a:t>Will get warning messages .. ignore them!</a:t>
            </a:r>
          </a:p>
          <a:p>
            <a:pPr marL="1828800" lvl="4" indent="0">
              <a:buNone/>
            </a:pPr>
            <a:endParaRPr lang="en-GB" dirty="0"/>
          </a:p>
          <a:p>
            <a:pPr lvl="1"/>
            <a:r>
              <a:rPr lang="en-GB" dirty="0"/>
              <a:t>WSEXT/CFEXT control what extensions workspace and component file have (if any)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75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071A-B5C0-4800-A5E5-339972DC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Major differences – workspace and array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E448-CEA4-49F1-8B52-B4F2A092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Workspace size (MAXWS)</a:t>
            </a:r>
          </a:p>
          <a:p>
            <a:pPr lvl="2"/>
            <a:r>
              <a:rPr lang="en-GB" dirty="0"/>
              <a:t>Maximum size to allow; must be contiguous in the process space</a:t>
            </a:r>
          </a:p>
          <a:p>
            <a:pPr lvl="2"/>
            <a:r>
              <a:rPr lang="en-GB" dirty="0"/>
              <a:t>32-bit .. Maximum is between 1.2 to &lt;2.0GB</a:t>
            </a:r>
          </a:p>
          <a:p>
            <a:pPr lvl="2"/>
            <a:r>
              <a:rPr lang="en-GB" dirty="0"/>
              <a:t>64-bit .. "unlimited" .. biggest we know of is 2.1TB</a:t>
            </a:r>
          </a:p>
          <a:p>
            <a:pPr lvl="2"/>
            <a:r>
              <a:rPr lang="en-GB" dirty="0"/>
              <a:t>Don't make too big or O/S will start to swap which really slows things down</a:t>
            </a:r>
          </a:p>
          <a:p>
            <a:pPr lvl="3"/>
            <a:r>
              <a:rPr lang="en-GB" dirty="0"/>
              <a:t>Consider size of workspace × number of concurrent instances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An array must fit in workspace:</a:t>
            </a:r>
          </a:p>
          <a:p>
            <a:pPr lvl="2"/>
            <a:r>
              <a:rPr lang="en-GB" dirty="0"/>
              <a:t>32-bit can have up to ¯1+2*32 elements</a:t>
            </a:r>
          </a:p>
          <a:p>
            <a:pPr lvl="2"/>
            <a:r>
              <a:rPr lang="en-GB" dirty="0"/>
              <a:t>64-bit "unlimited"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76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071A-B5C0-4800-A5E5-339972DC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Major differences – Classic/Unicode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E448-CEA4-49F1-8B52-B4F2A092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Classic has at most 256 characters</a:t>
            </a:r>
          </a:p>
          <a:p>
            <a:pPr lvl="2"/>
            <a:r>
              <a:rPr lang="en-GB" dirty="0"/>
              <a:t>Limited further by font considerations</a:t>
            </a:r>
          </a:p>
          <a:p>
            <a:pPr lvl="2"/>
            <a:r>
              <a:rPr lang="en-GB" dirty="0"/>
              <a:t>Much more flexibility with keyboard setup (APLK/APLKEYS etc)</a:t>
            </a:r>
          </a:p>
          <a:p>
            <a:pPr lvl="1"/>
            <a:r>
              <a:rPr lang="en-GB" dirty="0"/>
              <a:t>Unicode has considerably more </a:t>
            </a:r>
          </a:p>
          <a:p>
            <a:pPr lvl="2"/>
            <a:r>
              <a:rPr lang="en-GB" dirty="0"/>
              <a:t>1, 2 or 4 byte values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Even in Classic better to use ⎕UCS, not ⎕AV/⎕TC</a:t>
            </a:r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86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DC56-DF7B-4160-B50A-0A0A3FBB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Endian/Little Endian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4B32-7543-4250-AD08-B285A144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AIX runs on POWER CPU in big-endian mode (the original mode)</a:t>
            </a:r>
          </a:p>
          <a:p>
            <a:r>
              <a:rPr lang="en-GB" dirty="0"/>
              <a:t>All other supported platforms are little-endian</a:t>
            </a:r>
          </a:p>
          <a:p>
            <a:pPr lvl="1"/>
            <a:r>
              <a:rPr lang="en-GB" dirty="0"/>
              <a:t>Be aware that you may have to consider byte ordering</a:t>
            </a:r>
          </a:p>
          <a:p>
            <a:pPr lvl="1"/>
            <a:r>
              <a:rPr lang="en-GB" dirty="0"/>
              <a:t>Intel/AMD/ARM: Little endian – 1 2 3 4</a:t>
            </a:r>
          </a:p>
          <a:p>
            <a:pPr lvl="1"/>
            <a:r>
              <a:rPr lang="en-GB" dirty="0"/>
              <a:t>POWER (AIX): Big endian – 4 3 2 1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11 ⎕DR 123456</a:t>
            </a:r>
          </a:p>
          <a:p>
            <a:endParaRPr lang="en-GB" dirty="0"/>
          </a:p>
          <a:p>
            <a:r>
              <a:rPr lang="en-GB" dirty="0"/>
              <a:t>Dyalog APL does most of the work for you</a:t>
            </a:r>
          </a:p>
          <a:p>
            <a:pPr lvl="1"/>
            <a:r>
              <a:rPr lang="en-GB" dirty="0"/>
              <a:t>Always )SAVEs in current endianness (!)</a:t>
            </a:r>
          </a:p>
          <a:p>
            <a:pPr lvl="1"/>
            <a:r>
              <a:rPr lang="en-GB" dirty="0"/>
              <a:t>Components written in local endianness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05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071A-B5C0-4800-A5E5-339972DC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Major differences – IDE vs </a:t>
            </a:r>
            <a:r>
              <a:rPr lang="en-GB" dirty="0" err="1"/>
              <a:t>tty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E448-CEA4-49F1-8B52-B4F2A092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Windows IDE</a:t>
            </a:r>
          </a:p>
          <a:p>
            <a:pPr lvl="1"/>
            <a:r>
              <a:rPr lang="en-GB" dirty="0"/>
              <a:t>GUI based, floating resizable windows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err="1"/>
              <a:t>tty</a:t>
            </a:r>
            <a:r>
              <a:rPr lang="en-GB" dirty="0"/>
              <a:t> interface</a:t>
            </a:r>
          </a:p>
          <a:p>
            <a:pPr lvl="1"/>
            <a:r>
              <a:rPr lang="en-GB" dirty="0"/>
              <a:t>Assumes fixed sized, character based output</a:t>
            </a:r>
          </a:p>
          <a:p>
            <a:pPr lvl="2"/>
            <a:r>
              <a:rPr lang="en-GB" dirty="0"/>
              <a:t>Responds to some resize requests – might need screen refresh</a:t>
            </a:r>
          </a:p>
          <a:p>
            <a:pPr lvl="2"/>
            <a:endParaRPr lang="en-GB" dirty="0"/>
          </a:p>
          <a:p>
            <a:r>
              <a:rPr lang="en-GB" dirty="0"/>
              <a:t>RIDE </a:t>
            </a:r>
          </a:p>
          <a:p>
            <a:pPr lvl="1"/>
            <a:r>
              <a:rPr lang="en-GB" dirty="0"/>
              <a:t>Client for all but AIX</a:t>
            </a:r>
          </a:p>
          <a:p>
            <a:pPr lvl="1"/>
            <a:r>
              <a:rPr lang="en-GB" dirty="0"/>
              <a:t>Can talk to any Dyalog after 16.0</a:t>
            </a:r>
          </a:p>
          <a:p>
            <a:pPr lvl="1"/>
            <a:r>
              <a:rPr lang="en-GB" dirty="0"/>
              <a:t>Zero-footprint RIDE (runs in browser) </a:t>
            </a:r>
          </a:p>
          <a:p>
            <a:pPr lvl="2"/>
            <a:r>
              <a:rPr lang="en-GB" dirty="0"/>
              <a:t>included with all non-Windows versions of Dyalog</a:t>
            </a:r>
          </a:p>
          <a:p>
            <a:pPr marL="914400" lvl="2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14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44DE-CBA2-4E98-8786-B499D0B1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Auxillary</a:t>
            </a:r>
            <a:r>
              <a:rPr lang="en-GB" dirty="0"/>
              <a:t>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4098-C0D4-46FA-89EA-06094FE7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Example: '</a:t>
            </a:r>
            <a:r>
              <a:rPr lang="en-GB" dirty="0" err="1"/>
              <a:t>xutils</a:t>
            </a:r>
            <a:r>
              <a:rPr lang="en-GB" dirty="0"/>
              <a:t>'⎕</a:t>
            </a:r>
            <a:r>
              <a:rPr lang="en-GB" dirty="0" err="1"/>
              <a:t>sh</a:t>
            </a:r>
            <a:r>
              <a:rPr lang="en-GB" dirty="0"/>
              <a:t>''</a:t>
            </a:r>
          </a:p>
          <a:p>
            <a:pPr lvl="1"/>
            <a:r>
              <a:rPr lang="en-GB" dirty="0"/>
              <a:t>Separate process which contains user-written c-code</a:t>
            </a:r>
          </a:p>
          <a:p>
            <a:pPr lvl="1"/>
            <a:r>
              <a:rPr lang="en-GB" dirty="0"/>
              <a:t>Appears in workspace as locked functions</a:t>
            </a:r>
          </a:p>
          <a:p>
            <a:pPr lvl="1"/>
            <a:r>
              <a:rPr lang="en-GB" dirty="0"/>
              <a:t>Erasing all the functions terminates the AP</a:t>
            </a:r>
          </a:p>
          <a:p>
            <a:pPr lvl="1"/>
            <a:r>
              <a:rPr lang="en-GB" dirty="0"/>
              <a:t>Benefit: if an AP crashes, it doesn't bring the APL down too</a:t>
            </a:r>
          </a:p>
          <a:p>
            <a:pPr lvl="2"/>
            <a:r>
              <a:rPr lang="en-GB" dirty="0"/>
              <a:t>But: data has to be passed to and from the AP .. Slow</a:t>
            </a:r>
          </a:p>
          <a:p>
            <a:pPr lvl="1"/>
            <a:endParaRPr lang="en-GB" dirty="0"/>
          </a:p>
          <a:p>
            <a:r>
              <a:rPr lang="en-GB" dirty="0" err="1"/>
              <a:t>xutils</a:t>
            </a:r>
            <a:endParaRPr lang="en-GB" dirty="0"/>
          </a:p>
          <a:p>
            <a:r>
              <a:rPr lang="en-GB" dirty="0" err="1"/>
              <a:t>nfiles</a:t>
            </a:r>
            <a:endParaRPr lang="en-GB" dirty="0"/>
          </a:p>
          <a:p>
            <a:r>
              <a:rPr lang="en-GB" dirty="0" err="1"/>
              <a:t>unixfiles</a:t>
            </a:r>
            <a:endParaRPr lang="en-GB" dirty="0"/>
          </a:p>
          <a:p>
            <a:r>
              <a:rPr lang="en-GB" dirty="0"/>
              <a:t>Customer written APs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04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Microsoft Office PowerPoint</Application>
  <PresentationFormat>Widescreen</PresentationFormat>
  <Paragraphs>345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APL385 Unicode</vt:lpstr>
      <vt:lpstr>Arial</vt:lpstr>
      <vt:lpstr>Calibri</vt:lpstr>
      <vt:lpstr>Calibri Light</vt:lpstr>
      <vt:lpstr>Office Theme</vt:lpstr>
      <vt:lpstr>Dyalog APL in Non-Windows Environments</vt:lpstr>
      <vt:lpstr>Supported Platforms</vt:lpstr>
      <vt:lpstr>Major differences</vt:lpstr>
      <vt:lpstr>Major differences – workspace</vt:lpstr>
      <vt:lpstr>Major differences – workspace and array size</vt:lpstr>
      <vt:lpstr>Major differences – Classic/Unicode</vt:lpstr>
      <vt:lpstr>Big Endian/Little Endian</vt:lpstr>
      <vt:lpstr>Major differences – IDE vs tty</vt:lpstr>
      <vt:lpstr>Auxillary Processors</vt:lpstr>
      <vt:lpstr>⎕SM</vt:lpstr>
      <vt:lpstr>UNIX cheat sheet</vt:lpstr>
      <vt:lpstr>UNIX cheat sheet - directories</vt:lpstr>
      <vt:lpstr>UNIX cheat sheet –dealing with files</vt:lpstr>
      <vt:lpstr>UNIX cheat sheet – dealing with file content</vt:lpstr>
      <vt:lpstr>UNIX cheat sheet – the file command</vt:lpstr>
      <vt:lpstr>UNIX cheat sheet – filesystems</vt:lpstr>
      <vt:lpstr>UNIX cheat sheet – pipes, redirection, exit codes</vt:lpstr>
      <vt:lpstr>UNIX cheat sheet – processes</vt:lpstr>
      <vt:lpstr>UNIX cheat sheet – shell/environment variables</vt:lpstr>
      <vt:lpstr>UNIX cheat sheet – watch out for quotes</vt:lpstr>
      <vt:lpstr>UNIX cheat sheet – common environment vars</vt:lpstr>
      <vt:lpstr>⎕sh and )sh</vt:lpstr>
      <vt:lpstr>When it goes horribly wrong</vt:lpstr>
      <vt:lpstr>When it goes horribly wrong</vt:lpstr>
      <vt:lpstr>IBM 3151 ASCII terminal</vt:lpstr>
      <vt:lpstr>PowerPoint Presentation</vt:lpstr>
      <vt:lpstr>Terminal Emulator</vt:lpstr>
      <vt:lpstr>Classic issues</vt:lpstr>
      <vt:lpstr>Default keyboard layouts</vt:lpstr>
      <vt:lpstr>Keyboard commands</vt:lpstr>
      <vt:lpstr>Configuration parameters (Dyalog env vars)</vt:lpstr>
      <vt:lpstr>APLK/APLKEYS, APLT/APLTRANS</vt:lpstr>
      <vt:lpstr>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Shiers</dc:creator>
  <cp:lastModifiedBy>Andy Shiers</cp:lastModifiedBy>
  <cp:revision>22</cp:revision>
  <dcterms:created xsi:type="dcterms:W3CDTF">2021-08-31T12:00:26Z</dcterms:created>
  <dcterms:modified xsi:type="dcterms:W3CDTF">2021-09-02T12:46:26Z</dcterms:modified>
</cp:coreProperties>
</file>