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281" r:id="rId3"/>
    <p:sldId id="264" r:id="rId4"/>
    <p:sldId id="280" r:id="rId5"/>
    <p:sldId id="291" r:id="rId6"/>
    <p:sldId id="292" r:id="rId7"/>
    <p:sldId id="293" r:id="rId8"/>
    <p:sldId id="294" r:id="rId9"/>
    <p:sldId id="295" r:id="rId10"/>
    <p:sldId id="298" r:id="rId11"/>
    <p:sldId id="306" r:id="rId12"/>
    <p:sldId id="311" r:id="rId13"/>
    <p:sldId id="307" r:id="rId14"/>
    <p:sldId id="310" r:id="rId15"/>
    <p:sldId id="312" r:id="rId16"/>
    <p:sldId id="31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102" d="100"/>
          <a:sy n="102" d="100"/>
        </p:scale>
        <p:origin x="756" y="114"/>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A2F5E-41C2-4ABB-BF96-241C2E0590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F0B65CE-AC37-4CC7-A327-FA0DC270A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1DE590-A74B-42C2-B577-4889E585D578}"/>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5" name="Footer Placeholder 4">
            <a:extLst>
              <a:ext uri="{FF2B5EF4-FFF2-40B4-BE49-F238E27FC236}">
                <a16:creationId xmlns:a16="http://schemas.microsoft.com/office/drawing/2014/main" id="{F60B0564-E5D1-4100-8DD6-B2823E5F0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BEECB3-F020-4DBA-9DC5-F3A17331D522}"/>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368260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665D-3E94-461F-A019-D6B245EA5BE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51EADC-E1BE-493C-8CB4-13ADD547D9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1A8C45-63E2-4DE1-AE3D-4E802EB8B3D8}"/>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5" name="Footer Placeholder 4">
            <a:extLst>
              <a:ext uri="{FF2B5EF4-FFF2-40B4-BE49-F238E27FC236}">
                <a16:creationId xmlns:a16="http://schemas.microsoft.com/office/drawing/2014/main" id="{ED5E4495-E96A-456F-B6AD-046E89A4B6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5019AB-B141-40B9-9083-71CB60504FFD}"/>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310763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CE6C5-1B70-4280-96B9-7869B7C775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DC770F-263E-48D8-AAC8-7590C5469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313754-1412-4312-A4D3-9A7B50B7C43D}"/>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5" name="Footer Placeholder 4">
            <a:extLst>
              <a:ext uri="{FF2B5EF4-FFF2-40B4-BE49-F238E27FC236}">
                <a16:creationId xmlns:a16="http://schemas.microsoft.com/office/drawing/2014/main" id="{744CA2F9-1F1C-4DAB-834B-C32A92727E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5E2C27-2FA9-4EA6-8855-5CA6DE18AAD5}"/>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13736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5225-DDA8-413B-8FFA-C4217785459B}"/>
              </a:ext>
            </a:extLst>
          </p:cNvPr>
          <p:cNvSpPr>
            <a:spLocks noGrp="1"/>
          </p:cNvSpPr>
          <p:nvPr>
            <p:ph type="title"/>
          </p:nvPr>
        </p:nvSpPr>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18A1E1CC-D3DD-4759-8FB8-7D5BF5074D45}"/>
              </a:ext>
            </a:extLst>
          </p:cNvPr>
          <p:cNvSpPr>
            <a:spLocks noGrp="1"/>
          </p:cNvSpPr>
          <p:nvPr>
            <p:ph idx="1"/>
          </p:nvPr>
        </p:nvSpPr>
        <p:spPr/>
        <p:txBody>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BEC48573-D8CC-4F99-BC88-94272D6AEEC1}"/>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5" name="Footer Placeholder 4">
            <a:extLst>
              <a:ext uri="{FF2B5EF4-FFF2-40B4-BE49-F238E27FC236}">
                <a16:creationId xmlns:a16="http://schemas.microsoft.com/office/drawing/2014/main" id="{38E74F21-3C89-4497-997D-6B8E683EA9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1B994A-1F6B-47C4-B103-0DF9CFA85E80}"/>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122104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D86F-14AB-4DE4-8270-D0ADB690B0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7007CA-31B5-4EF6-878E-E86C15975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9A8379-C18C-4AC2-A82D-5E4EA555472E}"/>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5" name="Footer Placeholder 4">
            <a:extLst>
              <a:ext uri="{FF2B5EF4-FFF2-40B4-BE49-F238E27FC236}">
                <a16:creationId xmlns:a16="http://schemas.microsoft.com/office/drawing/2014/main" id="{F03F38AE-221C-4532-8B50-041E3C747E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32CDD0-8B62-4A26-BA0B-018A4E4BF1B5}"/>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188279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FB4F-ACC6-426C-A32B-BDA51D4526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C48C01-C160-4CB2-B6B3-A9ED29376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FE5C4D0-4B00-4994-BF11-13462E961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1EB7327-756C-44A7-8427-913DD1F64EC6}"/>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6" name="Footer Placeholder 5">
            <a:extLst>
              <a:ext uri="{FF2B5EF4-FFF2-40B4-BE49-F238E27FC236}">
                <a16:creationId xmlns:a16="http://schemas.microsoft.com/office/drawing/2014/main" id="{68DC4525-A6C8-4FBF-A122-9CA80343B1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89A43D-08D0-425B-BA9B-A7420ED27E1C}"/>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391926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3C02-9818-48DE-9010-A6C9EA77B19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407398-58E8-4DDB-9760-E0342987A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D623D4-F618-4088-87A1-D5A0919BF8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16A045-7304-4ADC-A6E4-4A14178FEA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2E7861-98EC-4D3E-86AB-0C807E074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CA91255-C005-432A-9EAC-798745C9A7D7}"/>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8" name="Footer Placeholder 7">
            <a:extLst>
              <a:ext uri="{FF2B5EF4-FFF2-40B4-BE49-F238E27FC236}">
                <a16:creationId xmlns:a16="http://schemas.microsoft.com/office/drawing/2014/main" id="{67BC9AAB-D69F-4E61-8F87-7D7D18C8FBA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108405B-2842-4BB5-B81B-CA31F84F0DBE}"/>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64293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2A13-1A19-4B40-879A-521477DD00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D5CCD3-A2C7-4B30-8C91-2F578DA15EF6}"/>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4" name="Footer Placeholder 3">
            <a:extLst>
              <a:ext uri="{FF2B5EF4-FFF2-40B4-BE49-F238E27FC236}">
                <a16:creationId xmlns:a16="http://schemas.microsoft.com/office/drawing/2014/main" id="{DAF30509-CF3F-46D6-ABCA-C1559E9C137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F9A35F-B051-46CB-90E8-0C36804D8302}"/>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26776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E1BA1C-6F2E-4379-9990-2EB6A8E03CCA}"/>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3" name="Footer Placeholder 2">
            <a:extLst>
              <a:ext uri="{FF2B5EF4-FFF2-40B4-BE49-F238E27FC236}">
                <a16:creationId xmlns:a16="http://schemas.microsoft.com/office/drawing/2014/main" id="{2F3B21B3-492A-495F-A2F3-6AF4CFA4275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F56316-949D-4F8A-B8B0-5336B28B41F9}"/>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327811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AC9F-466E-4573-91CA-6F6F9D914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8C83B5B-593A-4987-8EF9-DD09315BB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86F010-EE4B-4D8F-9008-B82962B53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38F0D-771D-4389-A876-501BED9D2DA3}"/>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6" name="Footer Placeholder 5">
            <a:extLst>
              <a:ext uri="{FF2B5EF4-FFF2-40B4-BE49-F238E27FC236}">
                <a16:creationId xmlns:a16="http://schemas.microsoft.com/office/drawing/2014/main" id="{2F21A050-F286-42D7-A9CD-81E3942787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0C608D-222D-42E6-B50C-414E614A608C}"/>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428491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B59E-6051-4E37-8F78-A51499484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FDB5709-14A6-44C1-A51B-BD26CAA74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0E99855-D500-4BB6-9C3C-CFA8C7B1E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2C616-5456-4F93-B11C-8F0F79388F83}"/>
              </a:ext>
            </a:extLst>
          </p:cNvPr>
          <p:cNvSpPr>
            <a:spLocks noGrp="1"/>
          </p:cNvSpPr>
          <p:nvPr>
            <p:ph type="dt" sz="half" idx="10"/>
          </p:nvPr>
        </p:nvSpPr>
        <p:spPr/>
        <p:txBody>
          <a:bodyPr/>
          <a:lstStyle/>
          <a:p>
            <a:fld id="{FF2C2752-C1DA-4413-B904-6223D2507E54}" type="datetimeFigureOut">
              <a:rPr lang="en-GB" smtClean="0"/>
              <a:t>04/10/2021</a:t>
            </a:fld>
            <a:endParaRPr lang="en-GB"/>
          </a:p>
        </p:txBody>
      </p:sp>
      <p:sp>
        <p:nvSpPr>
          <p:cNvPr id="6" name="Footer Placeholder 5">
            <a:extLst>
              <a:ext uri="{FF2B5EF4-FFF2-40B4-BE49-F238E27FC236}">
                <a16:creationId xmlns:a16="http://schemas.microsoft.com/office/drawing/2014/main" id="{EC157698-7C59-4C56-9CC1-1DC17A9A653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39D7A1-3213-4258-88BF-291E25AE1A04}"/>
              </a:ext>
            </a:extLst>
          </p:cNvPr>
          <p:cNvSpPr>
            <a:spLocks noGrp="1"/>
          </p:cNvSpPr>
          <p:nvPr>
            <p:ph type="sldNum" sz="quarter" idx="12"/>
          </p:nvPr>
        </p:nvSpPr>
        <p:spPr/>
        <p:txBody>
          <a:bodyPr/>
          <a:lstStyle/>
          <a:p>
            <a:fld id="{1D49D369-9DAB-499B-91CA-CDCF63496B2D}" type="slidenum">
              <a:rPr lang="en-GB" smtClean="0"/>
              <a:t>‹#›</a:t>
            </a:fld>
            <a:endParaRPr lang="en-GB"/>
          </a:p>
        </p:txBody>
      </p:sp>
    </p:spTree>
    <p:extLst>
      <p:ext uri="{BB962C8B-B14F-4D97-AF65-F5344CB8AC3E}">
        <p14:creationId xmlns:p14="http://schemas.microsoft.com/office/powerpoint/2010/main" val="317367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36784B-95BA-426C-AE8F-D565133C6F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683C5087-7517-4D91-A4D2-C23AC380B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D891C444-5422-493E-87E1-358DD9EAE1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C2752-C1DA-4413-B904-6223D2507E54}" type="datetimeFigureOut">
              <a:rPr lang="en-GB" smtClean="0"/>
              <a:t>04/10/2021</a:t>
            </a:fld>
            <a:endParaRPr lang="en-GB"/>
          </a:p>
        </p:txBody>
      </p:sp>
      <p:sp>
        <p:nvSpPr>
          <p:cNvPr id="5" name="Footer Placeholder 4">
            <a:extLst>
              <a:ext uri="{FF2B5EF4-FFF2-40B4-BE49-F238E27FC236}">
                <a16:creationId xmlns:a16="http://schemas.microsoft.com/office/drawing/2014/main" id="{25A74EEA-97B7-4FE6-8FF0-3F002C3247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4A35CE0-4648-466D-B2D1-3B4F6C1A16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9D369-9DAB-499B-91CA-CDCF63496B2D}" type="slidenum">
              <a:rPr lang="en-GB" smtClean="0"/>
              <a:t>‹#›</a:t>
            </a:fld>
            <a:endParaRPr lang="en-GB"/>
          </a:p>
        </p:txBody>
      </p:sp>
    </p:spTree>
    <p:extLst>
      <p:ext uri="{BB962C8B-B14F-4D97-AF65-F5344CB8AC3E}">
        <p14:creationId xmlns:p14="http://schemas.microsoft.com/office/powerpoint/2010/main" val="34530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tkinson Hyperlegible"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kinson Hyperlegible"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tkinson Hyperlegible"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tkinson Hyperlegible"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3416320"/>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1</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Begin with a clear workspace:</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)CLEAR</a:t>
            </a:r>
          </a:p>
          <a:p>
            <a:endParaRPr lang="en-GB" sz="2400" dirty="0">
              <a:solidFill>
                <a:prstClr val="black"/>
              </a:solidFill>
              <a:latin typeface="APL385 Unicode" panose="020B0709000202000203" pitchFamily="49" charset="0"/>
              <a:ea typeface="+mj-ea"/>
              <a:cs typeface="+mj-cs"/>
            </a:endParaRPr>
          </a:p>
          <a:p>
            <a:r>
              <a:rPr lang="en-GB" sz="2400" dirty="0"/>
              <a:t>Save your workspace on the file system:</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)SAVE C:\path\to\exercises2_your_name.dws</a:t>
            </a:r>
          </a:p>
        </p:txBody>
      </p:sp>
    </p:spTree>
    <p:extLst>
      <p:ext uri="{BB962C8B-B14F-4D97-AF65-F5344CB8AC3E}">
        <p14:creationId xmlns:p14="http://schemas.microsoft.com/office/powerpoint/2010/main" val="1019511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189000"/>
            <a:ext cx="10800000" cy="6555641"/>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10</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0" indent="0">
              <a:buNone/>
            </a:pP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Create a variable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nest</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 which has the following properties:</a:t>
            </a:r>
            <a:endParaRPr lang="en-GB" sz="2400" dirty="0">
              <a:solidFill>
                <a:prstClr val="black"/>
              </a:solidFill>
              <a:latin typeface="Atkinson Hyperlegible" pitchFamily="50" charset="0"/>
              <a:ea typeface="+mj-ea"/>
              <a:cs typeface="+mj-cs"/>
            </a:endParaRPr>
          </a:p>
          <a:p>
            <a:pPr marL="0" indent="0">
              <a:buNone/>
            </a:pPr>
            <a:endParaRPr lang="en-GB" dirty="0">
              <a:solidFill>
                <a:prstClr val="black"/>
              </a:solidFill>
              <a:latin typeface="Atkinson Hyperlegible" pitchFamily="50" charset="0"/>
              <a:ea typeface="+mj-ea"/>
              <a:cs typeface="+mj-cs"/>
            </a:endParaRPr>
          </a:p>
          <a:p>
            <a:pPr marL="0" indent="0">
              <a:buNone/>
            </a:pPr>
            <a:r>
              <a:rPr lang="en-GB" dirty="0">
                <a:solidFill>
                  <a:prstClr val="black"/>
                </a:solidFill>
                <a:latin typeface="APL385 Unicode" panose="020B0709000202000203" pitchFamily="49" charset="0"/>
                <a:ea typeface="+mj-ea"/>
                <a:cs typeface="+mj-cs"/>
              </a:rPr>
              <a:t>      ⍴nest</a:t>
            </a:r>
          </a:p>
          <a:p>
            <a:pPr marL="0" indent="0">
              <a:buNone/>
            </a:pPr>
            <a:r>
              <a:rPr lang="en-GB" dirty="0">
                <a:solidFill>
                  <a:prstClr val="black"/>
                </a:solidFill>
                <a:latin typeface="APL385 Unicode" panose="020B0709000202000203" pitchFamily="49" charset="0"/>
                <a:ea typeface="+mj-ea"/>
                <a:cs typeface="+mj-cs"/>
              </a:rPr>
              <a:t>2 3</a:t>
            </a:r>
          </a:p>
          <a:p>
            <a:pPr marL="0" indent="0">
              <a:buNone/>
            </a:pPr>
            <a:r>
              <a:rPr lang="en-GB" dirty="0">
                <a:solidFill>
                  <a:prstClr val="black"/>
                </a:solidFill>
                <a:latin typeface="APL385 Unicode" panose="020B0709000202000203" pitchFamily="49" charset="0"/>
                <a:ea typeface="+mj-ea"/>
                <a:cs typeface="+mj-cs"/>
              </a:rPr>
              <a:t>      ≡nest</a:t>
            </a:r>
          </a:p>
          <a:p>
            <a:pPr marL="0" indent="0">
              <a:buNone/>
            </a:pPr>
            <a:r>
              <a:rPr lang="en-GB" dirty="0">
                <a:solidFill>
                  <a:prstClr val="black"/>
                </a:solidFill>
                <a:latin typeface="APL385 Unicode" panose="020B0709000202000203" pitchFamily="49" charset="0"/>
                <a:ea typeface="+mj-ea"/>
                <a:cs typeface="+mj-cs"/>
              </a:rPr>
              <a:t>¯2</a:t>
            </a:r>
          </a:p>
          <a:p>
            <a:pPr marL="0" indent="0">
              <a:buNone/>
            </a:pPr>
            <a:r>
              <a:rPr lang="en-GB" dirty="0">
                <a:solidFill>
                  <a:prstClr val="black"/>
                </a:solidFill>
                <a:latin typeface="APL385 Unicode" panose="020B0709000202000203" pitchFamily="49" charset="0"/>
                <a:ea typeface="+mj-ea"/>
                <a:cs typeface="+mj-cs"/>
              </a:rPr>
              <a:t>      ⍴¨nest</a:t>
            </a:r>
          </a:p>
          <a:p>
            <a:pPr marL="0" indent="0">
              <a:buNone/>
            </a:pPr>
            <a:r>
              <a:rPr lang="en-GB" dirty="0">
                <a:solidFill>
                  <a:prstClr val="black"/>
                </a:solidFill>
                <a:latin typeface="APL385 Unicode" panose="020B0709000202000203" pitchFamily="49" charset="0"/>
                <a:ea typeface="+mj-ea"/>
                <a:cs typeface="+mj-cs"/>
              </a:rPr>
              <a:t>┌─┬┬─┐</a:t>
            </a:r>
          </a:p>
          <a:p>
            <a:pPr marL="0" indent="0">
              <a:buNone/>
            </a:pPr>
            <a:r>
              <a:rPr lang="en-GB" dirty="0">
                <a:solidFill>
                  <a:prstClr val="black"/>
                </a:solidFill>
                <a:latin typeface="APL385 Unicode" panose="020B0709000202000203" pitchFamily="49" charset="0"/>
                <a:ea typeface="+mj-ea"/>
                <a:cs typeface="+mj-cs"/>
              </a:rPr>
              <a:t>│ ││2│</a:t>
            </a:r>
          </a:p>
          <a:p>
            <a:pPr marL="0" indent="0">
              <a:buNone/>
            </a:pPr>
            <a:r>
              <a:rPr lang="en-GB" dirty="0">
                <a:solidFill>
                  <a:prstClr val="black"/>
                </a:solidFill>
                <a:latin typeface="APL385 Unicode" panose="020B0709000202000203" pitchFamily="49" charset="0"/>
                <a:ea typeface="+mj-ea"/>
                <a:cs typeface="+mj-cs"/>
              </a:rPr>
              <a:t>├─┼┼─┤</a:t>
            </a:r>
          </a:p>
          <a:p>
            <a:pPr marL="0" indent="0">
              <a:buNone/>
            </a:pPr>
            <a:r>
              <a:rPr lang="en-GB" dirty="0">
                <a:solidFill>
                  <a:prstClr val="black"/>
                </a:solidFill>
                <a:latin typeface="APL385 Unicode" panose="020B0709000202000203" pitchFamily="49" charset="0"/>
                <a:ea typeface="+mj-ea"/>
                <a:cs typeface="+mj-cs"/>
              </a:rPr>
              <a:t>│3││6│</a:t>
            </a:r>
          </a:p>
          <a:p>
            <a:pPr marL="0" indent="0">
              <a:buNone/>
            </a:pPr>
            <a:r>
              <a:rPr lang="en-GB" dirty="0">
                <a:solidFill>
                  <a:prstClr val="black"/>
                </a:solidFill>
                <a:latin typeface="APL385 Unicode" panose="020B0709000202000203" pitchFamily="49" charset="0"/>
                <a:ea typeface="+mj-ea"/>
                <a:cs typeface="+mj-cs"/>
              </a:rPr>
              <a:t>└─┴┴─┘</a:t>
            </a:r>
          </a:p>
          <a:p>
            <a:pPr marL="0" indent="0">
              <a:buNone/>
            </a:pPr>
            <a:r>
              <a:rPr lang="en-GB" dirty="0">
                <a:solidFill>
                  <a:prstClr val="black"/>
                </a:solidFill>
                <a:latin typeface="APL385 Unicode" panose="020B0709000202000203" pitchFamily="49" charset="0"/>
                <a:ea typeface="+mj-ea"/>
                <a:cs typeface="+mj-cs"/>
              </a:rPr>
              <a:t>      ]display ∊nest</a:t>
            </a:r>
          </a:p>
          <a:p>
            <a:pPr marL="0" indent="0">
              <a:buNone/>
            </a:pPr>
            <a:r>
              <a:rPr lang="en-GB" dirty="0">
                <a:solidFill>
                  <a:prstClr val="black"/>
                </a:solidFill>
                <a:latin typeface="APL385 Unicode" panose="020B0709000202000203" pitchFamily="49" charset="0"/>
                <a:ea typeface="+mj-ea"/>
                <a:cs typeface="+mj-cs"/>
              </a:rPr>
              <a:t>┌→───────────────────┐</a:t>
            </a:r>
          </a:p>
          <a:p>
            <a:pPr marL="0" indent="0">
              <a:buNone/>
            </a:pPr>
            <a:r>
              <a:rPr lang="en-GB" dirty="0">
                <a:solidFill>
                  <a:prstClr val="black"/>
                </a:solidFill>
                <a:latin typeface="APL385 Unicode" panose="020B0709000202000203" pitchFamily="49" charset="0"/>
                <a:ea typeface="+mj-ea"/>
                <a:cs typeface="+mj-cs"/>
              </a:rPr>
              <a:t>│I 3 am 1 5 8 </a:t>
            </a:r>
            <a:r>
              <a:rPr lang="en-GB" dirty="0" err="1">
                <a:solidFill>
                  <a:prstClr val="black"/>
                </a:solidFill>
                <a:latin typeface="APL385 Unicode" panose="020B0709000202000203" pitchFamily="49" charset="0"/>
                <a:ea typeface="+mj-ea"/>
                <a:cs typeface="+mj-cs"/>
              </a:rPr>
              <a:t>amatrix</a:t>
            </a:r>
            <a:r>
              <a:rPr lang="en-GB" dirty="0">
                <a:solidFill>
                  <a:prstClr val="black"/>
                </a:solidFill>
                <a:latin typeface="APL385 Unicode" panose="020B0709000202000203" pitchFamily="49" charset="0"/>
                <a:ea typeface="+mj-ea"/>
                <a:cs typeface="+mj-cs"/>
              </a:rPr>
              <a:t>│</a:t>
            </a:r>
          </a:p>
          <a:p>
            <a:pPr marL="0" indent="0">
              <a:buNone/>
            </a:pPr>
            <a:r>
              <a:rPr lang="en-GB" dirty="0">
                <a:solidFill>
                  <a:prstClr val="black"/>
                </a:solidFill>
                <a:latin typeface="APL385 Unicode" panose="020B0709000202000203" pitchFamily="49" charset="0"/>
                <a:ea typeface="+mj-ea"/>
                <a:cs typeface="+mj-cs"/>
              </a:rPr>
              <a:t>└+───────────────────┘</a:t>
            </a:r>
          </a:p>
          <a:p>
            <a:pPr marL="0" indent="0">
              <a:buNone/>
            </a:pPr>
            <a:endParaRPr lang="en-GB" dirty="0">
              <a:solidFill>
                <a:prstClr val="black"/>
              </a:solidFill>
              <a:latin typeface="APL385 Unicode" panose="020B0709000202000203" pitchFamily="49" charset="0"/>
              <a:ea typeface="+mj-ea"/>
              <a:cs typeface="+mj-cs"/>
            </a:endParaRPr>
          </a:p>
          <a:p>
            <a:pPr marL="0" indent="0">
              <a:buNone/>
            </a:pPr>
            <a:r>
              <a:rPr lang="en-GB" dirty="0">
                <a:solidFill>
                  <a:prstClr val="black"/>
                </a:solidFill>
                <a:latin typeface="APL385 Unicode" panose="020B0709000202000203" pitchFamily="49" charset="0"/>
                <a:ea typeface="+mj-ea"/>
                <a:cs typeface="+mj-cs"/>
              </a:rPr>
              <a:t>      ⍴∊nest</a:t>
            </a:r>
          </a:p>
          <a:p>
            <a:pPr marL="0" indent="0">
              <a:buNone/>
            </a:pPr>
            <a:r>
              <a:rPr lang="en-GB" dirty="0">
                <a:solidFill>
                  <a:prstClr val="black"/>
                </a:solidFill>
                <a:latin typeface="APL385 Unicode" panose="020B0709000202000203" pitchFamily="49" charset="0"/>
                <a:ea typeface="+mj-ea"/>
                <a:cs typeface="+mj-cs"/>
              </a:rPr>
              <a:t>14</a:t>
            </a:r>
          </a:p>
          <a:p>
            <a:pPr marL="0" indent="0">
              <a:buNone/>
            </a:pPr>
            <a:endPar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p:txBody>
      </p:sp>
    </p:spTree>
    <p:extLst>
      <p:ext uri="{BB962C8B-B14F-4D97-AF65-F5344CB8AC3E}">
        <p14:creationId xmlns:p14="http://schemas.microsoft.com/office/powerpoint/2010/main" val="24490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4154984"/>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11</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0" indent="0">
              <a:buNone/>
            </a:pP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Create a function </a:t>
            </a:r>
            <a:r>
              <a:rPr kumimoji="0" lang="en-GB" sz="2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ReplaceHead</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 which returns its left argument vector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 but with the first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 elements replaced with the contents of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a:t>
            </a:r>
          </a:p>
          <a:p>
            <a:pPr marL="0" indent="0">
              <a:buNone/>
            </a:pPr>
            <a:endParaRPr lang="en-GB" sz="2400" dirty="0">
              <a:solidFill>
                <a:prstClr val="black"/>
              </a:solidFill>
              <a:latin typeface="Atkinson Hyperlegible" pitchFamily="50" charset="0"/>
              <a:ea typeface="+mj-ea"/>
              <a:cs typeface="+mj-cs"/>
            </a:endParaRPr>
          </a:p>
          <a:p>
            <a:pPr marL="0" indent="0">
              <a:buNone/>
            </a:pPr>
            <a:r>
              <a:rPr kumimoji="0" lang="en-US"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'apple' </a:t>
            </a:r>
            <a:r>
              <a:rPr kumimoji="0" lang="en-US" sz="2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ReplaceHead</a:t>
            </a:r>
            <a:r>
              <a:rPr kumimoji="0" lang="en-US"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'Eat'</a:t>
            </a:r>
          </a:p>
          <a:p>
            <a:pPr marL="0" indent="0">
              <a:buNone/>
            </a:pPr>
            <a:r>
              <a:rPr kumimoji="0" lang="en-US" sz="2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Eatle</a:t>
            </a:r>
            <a:endParaRPr kumimoji="0" lang="en-US"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endParaRPr>
          </a:p>
          <a:p>
            <a:pPr marL="0" indent="0">
              <a:buNone/>
            </a:pPr>
            <a:r>
              <a:rPr kumimoji="0" lang="en-US"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'apple' </a:t>
            </a:r>
            <a:r>
              <a:rPr kumimoji="0" lang="en-US" sz="2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ReplaceHead</a:t>
            </a:r>
            <a:r>
              <a:rPr kumimoji="0" lang="en-US"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'rang'</a:t>
            </a:r>
          </a:p>
          <a:p>
            <a:pPr marL="0" indent="0">
              <a:buNone/>
            </a:pPr>
            <a:r>
              <a:rPr kumimoji="0" lang="en-US"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range</a:t>
            </a:r>
          </a:p>
          <a:p>
            <a:pPr marL="0" indent="0">
              <a:buNone/>
            </a:pPr>
            <a:r>
              <a:rPr kumimoji="0" lang="en-US"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'apple' </a:t>
            </a:r>
            <a:r>
              <a:rPr kumimoji="0" lang="en-US" sz="2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ReplaceHead</a:t>
            </a:r>
            <a:r>
              <a:rPr kumimoji="0" lang="en-US"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'ENTERPRISE'</a:t>
            </a:r>
          </a:p>
          <a:p>
            <a:pPr marL="0" indent="0">
              <a:buNone/>
            </a:pPr>
            <a:r>
              <a:rPr kumimoji="0" lang="en-US"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ENTER</a:t>
            </a:r>
            <a:endPar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endParaRPr>
          </a:p>
          <a:p>
            <a:pPr marL="0" indent="0">
              <a:buNone/>
            </a:pPr>
            <a:endPar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endParaRPr>
          </a:p>
        </p:txBody>
      </p:sp>
    </p:spTree>
    <p:extLst>
      <p:ext uri="{BB962C8B-B14F-4D97-AF65-F5344CB8AC3E}">
        <p14:creationId xmlns:p14="http://schemas.microsoft.com/office/powerpoint/2010/main" val="384381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274290"/>
            <a:ext cx="10800000" cy="6309420"/>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12</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0" indent="0">
              <a:buNone/>
            </a:pP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Create a function </a:t>
            </a:r>
            <a:r>
              <a:rPr kumimoji="0" lang="en-GB" sz="2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SplitOnFirst</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 which takes a character scalar left argument and simple character vector right argument. It returns a nested vector of character vectors. The first element of the result contains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 until (and not including) the first appearance of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 in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 The second element contains the rest of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a:t>
            </a:r>
          </a:p>
          <a:p>
            <a:pPr marL="0" indent="0">
              <a:buNone/>
            </a:pPr>
            <a:endParaRPr lang="en-GB" sz="2000" dirty="0">
              <a:solidFill>
                <a:prstClr val="black"/>
              </a:solidFill>
              <a:latin typeface="APL385 Unicode" panose="020B0709000202000203" pitchFamily="49" charset="0"/>
              <a:ea typeface="+mj-ea"/>
              <a:cs typeface="+mj-cs"/>
            </a:endParaRP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20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SplitOnFirst</a:t>
            </a: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20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this,text</a:t>
            </a: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20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this│text</a:t>
            </a: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20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SplitOnFirst</a:t>
            </a: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20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split|the|first</a:t>
            </a: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20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split│the|first</a:t>
            </a: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 '</a:t>
            </a:r>
            <a:r>
              <a:rPr kumimoji="0" lang="en-GB" sz="20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SplitOnFirst</a:t>
            </a: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'head and then the tail'</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20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head│and</a:t>
            </a: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then the tail│</a:t>
            </a:r>
          </a:p>
          <a:p>
            <a:pPr marL="0" indent="0">
              <a:buNone/>
            </a:pPr>
            <a:r>
              <a:rPr kumimoji="0" lang="en-GB" sz="20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p:txBody>
      </p:sp>
    </p:spTree>
    <p:extLst>
      <p:ext uri="{BB962C8B-B14F-4D97-AF65-F5344CB8AC3E}">
        <p14:creationId xmlns:p14="http://schemas.microsoft.com/office/powerpoint/2010/main" val="116539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516000" y="189000"/>
            <a:ext cx="10800000" cy="7063472"/>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13</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0" indent="0">
              <a:buNone/>
            </a:pPr>
            <a:r>
              <a:rPr kumimoji="0" lang="en-GB" sz="1500" i="0" u="none" strike="noStrike" kern="1200" cap="none" spc="0" normalizeH="0" baseline="0" noProof="0" dirty="0">
                <a:ln>
                  <a:noFill/>
                </a:ln>
                <a:solidFill>
                  <a:prstClr val="black"/>
                </a:solidFill>
                <a:effectLst/>
                <a:uLnTx/>
                <a:uFillTx/>
                <a:latin typeface="Atkinson Hyperlegible" pitchFamily="50" charset="0"/>
                <a:ea typeface="+mj-ea"/>
                <a:cs typeface="+mj-cs"/>
              </a:rPr>
              <a:t>Create a function </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ReplaceRow</a:t>
            </a:r>
            <a:r>
              <a:rPr kumimoji="0" lang="en-GB" sz="1500" i="0" u="none" strike="noStrike" kern="1200" cap="none" spc="0" normalizeH="0" baseline="0" noProof="0" dirty="0">
                <a:ln>
                  <a:noFill/>
                </a:ln>
                <a:solidFill>
                  <a:prstClr val="black"/>
                </a:solidFill>
                <a:effectLst/>
                <a:uLnTx/>
                <a:uFillTx/>
                <a:latin typeface="Atkinson Hyperlegible" pitchFamily="50" charset="0"/>
                <a:ea typeface="+mj-ea"/>
                <a:cs typeface="+mj-cs"/>
              </a:rPr>
              <a:t> which returns an array the same shape as its left argument, except that the row specified in the 1</a:t>
            </a:r>
            <a:r>
              <a:rPr kumimoji="0" lang="en-GB" sz="1500" i="0" u="none" strike="noStrike" kern="1200" cap="none" spc="0" normalizeH="0" baseline="30000" noProof="0" dirty="0">
                <a:ln>
                  <a:noFill/>
                </a:ln>
                <a:solidFill>
                  <a:prstClr val="black"/>
                </a:solidFill>
                <a:effectLst/>
                <a:uLnTx/>
                <a:uFillTx/>
                <a:latin typeface="Atkinson Hyperlegible" pitchFamily="50" charset="0"/>
                <a:ea typeface="+mj-ea"/>
                <a:cs typeface="+mj-cs"/>
              </a:rPr>
              <a:t>st</a:t>
            </a:r>
            <a:r>
              <a:rPr kumimoji="0" lang="en-GB" sz="1500" i="0" u="none" strike="noStrike" kern="1200" cap="none" spc="0" normalizeH="0" baseline="0" noProof="0" dirty="0">
                <a:ln>
                  <a:noFill/>
                </a:ln>
                <a:solidFill>
                  <a:prstClr val="black"/>
                </a:solidFill>
                <a:effectLst/>
                <a:uLnTx/>
                <a:uFillTx/>
                <a:latin typeface="Atkinson Hyperlegible" pitchFamily="50" charset="0"/>
                <a:ea typeface="+mj-ea"/>
                <a:cs typeface="+mj-cs"/>
              </a:rPr>
              <a:t> element of its right argument is replaced with the 2</a:t>
            </a:r>
            <a:r>
              <a:rPr kumimoji="0" lang="en-GB" sz="1500" i="0" u="none" strike="noStrike" kern="1200" cap="none" spc="0" normalizeH="0" baseline="30000" noProof="0" dirty="0">
                <a:ln>
                  <a:noFill/>
                </a:ln>
                <a:solidFill>
                  <a:prstClr val="black"/>
                </a:solidFill>
                <a:effectLst/>
                <a:uLnTx/>
                <a:uFillTx/>
                <a:latin typeface="Atkinson Hyperlegible" pitchFamily="50" charset="0"/>
                <a:ea typeface="+mj-ea"/>
                <a:cs typeface="+mj-cs"/>
              </a:rPr>
              <a:t>nd</a:t>
            </a:r>
            <a:r>
              <a:rPr kumimoji="0" lang="en-GB" sz="1500" i="0" u="none" strike="noStrike" kern="1200" cap="none" spc="0" normalizeH="0" baseline="0" noProof="0" dirty="0">
                <a:ln>
                  <a:noFill/>
                </a:ln>
                <a:solidFill>
                  <a:prstClr val="black"/>
                </a:solidFill>
                <a:effectLst/>
                <a:uLnTx/>
                <a:uFillTx/>
                <a:latin typeface="Atkinson Hyperlegible" pitchFamily="50" charset="0"/>
                <a:ea typeface="+mj-ea"/>
                <a:cs typeface="+mj-cs"/>
              </a:rPr>
              <a:t> element. If the 2</a:t>
            </a:r>
            <a:r>
              <a:rPr kumimoji="0" lang="en-GB" sz="1500" i="0" u="none" strike="noStrike" kern="1200" cap="none" spc="0" normalizeH="0" baseline="30000" noProof="0" dirty="0">
                <a:ln>
                  <a:noFill/>
                </a:ln>
                <a:solidFill>
                  <a:prstClr val="black"/>
                </a:solidFill>
                <a:effectLst/>
                <a:uLnTx/>
                <a:uFillTx/>
                <a:latin typeface="Atkinson Hyperlegible" pitchFamily="50" charset="0"/>
                <a:ea typeface="+mj-ea"/>
                <a:cs typeface="+mj-cs"/>
              </a:rPr>
              <a:t>nd</a:t>
            </a:r>
            <a:r>
              <a:rPr kumimoji="0" lang="en-GB" sz="1500" i="0" u="none" strike="noStrike" kern="1200" cap="none" spc="0" normalizeH="0" baseline="0" noProof="0" dirty="0">
                <a:ln>
                  <a:noFill/>
                </a:ln>
                <a:solidFill>
                  <a:prstClr val="black"/>
                </a:solidFill>
                <a:effectLst/>
                <a:uLnTx/>
                <a:uFillTx/>
                <a:latin typeface="Atkinson Hyperlegible" pitchFamily="50" charset="0"/>
                <a:ea typeface="+mj-ea"/>
                <a:cs typeface="+mj-cs"/>
              </a:rPr>
              <a:t> element has the correct length, it is distributed throughout the row.</a:t>
            </a:r>
          </a:p>
          <a:p>
            <a:pPr marL="0" indent="0">
              <a:buNone/>
            </a:pPr>
            <a:endParaRPr lang="en-GB" sz="1500" dirty="0">
              <a:solidFill>
                <a:prstClr val="black"/>
              </a:solidFill>
              <a:latin typeface="APL385 Unicode" panose="020B0709000202000203" pitchFamily="49" charset="0"/>
              <a:ea typeface="+mj-ea"/>
              <a:cs typeface="+mj-cs"/>
            </a:endParaRP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disp</a:t>
            </a: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(2 3⍴⍳12) </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ReplaceRow</a:t>
            </a: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2 ('</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yo</a:t>
            </a: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↓1 │2 │3 │</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yo│yo│yo</a:t>
            </a: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disp</a:t>
            </a: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(4 3⍴⍳12) </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ReplaceRow</a:t>
            </a: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2 ('you')</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1  2  3</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y  o  u</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7  8  9</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10 11 12</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disp</a:t>
            </a: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(2 3⍴⍳12) </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ReplaceRow</a:t>
            </a: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2 (⍳4)</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↓1      │2      │3      │</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│1 2 3 4│1 2 3 4│1 2 3 4│</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disp</a:t>
            </a: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(2 3⍴⍳12) </a:t>
            </a:r>
            <a:r>
              <a:rPr kumimoji="0" lang="en-GB" sz="15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ReplaceRow</a:t>
            </a: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2 ((1 1)(5 5)(9 9))</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↓1  │2  │3  │</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│1 1│5 5│9 9│</a:t>
            </a:r>
          </a:p>
          <a:p>
            <a:pPr marL="0" indent="0">
              <a:buNone/>
            </a:pPr>
            <a:r>
              <a:rPr kumimoji="0" lang="en-GB" sz="15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t>
            </a:r>
          </a:p>
          <a:p>
            <a:endParaRPr lang="en-GB" sz="2400" dirty="0">
              <a:solidFill>
                <a:prstClr val="black"/>
              </a:solidFill>
              <a:latin typeface="Atkinson Hyperlegible" pitchFamily="50" charset="0"/>
              <a:ea typeface="+mj-ea"/>
              <a:cs typeface="+mj-cs"/>
            </a:endParaRPr>
          </a:p>
        </p:txBody>
      </p:sp>
    </p:spTree>
    <p:extLst>
      <p:ext uri="{BB962C8B-B14F-4D97-AF65-F5344CB8AC3E}">
        <p14:creationId xmlns:p14="http://schemas.microsoft.com/office/powerpoint/2010/main" val="326793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5262979"/>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14</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0" indent="0">
              <a:buNone/>
            </a:pP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Create a function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Get</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 which takes a 2-element nested vector of character vectors as its right argument. It should return the value of the name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⍵[2]</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 in the namespace specified by </a:t>
            </a: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⍵[1]</a:t>
            </a:r>
            <a:r>
              <a:rPr kumimoji="0" lang="en-GB" sz="2400" i="0" u="none" strike="noStrike" kern="1200" cap="none" spc="0" normalizeH="0" baseline="0" noProof="0" dirty="0">
                <a:ln>
                  <a:noFill/>
                </a:ln>
                <a:solidFill>
                  <a:prstClr val="black"/>
                </a:solidFill>
                <a:effectLst/>
                <a:uLnTx/>
                <a:uFillTx/>
                <a:latin typeface="Atkinson Hyperlegible" pitchFamily="50" charset="0"/>
                <a:ea typeface="+mj-ea"/>
                <a:cs typeface="+mj-cs"/>
              </a:rPr>
              <a:t>.</a:t>
            </a:r>
          </a:p>
          <a:p>
            <a:pPr marL="0" indent="0">
              <a:buNone/>
            </a:pPr>
            <a:endParaRPr lang="en-GB" sz="2400" dirty="0">
              <a:solidFill>
                <a:prstClr val="black"/>
              </a:solidFill>
              <a:latin typeface="Atkinson Hyperlegible" pitchFamily="50" charset="0"/>
              <a:ea typeface="+mj-ea"/>
              <a:cs typeface="+mj-cs"/>
            </a:endParaRPr>
          </a:p>
          <a:p>
            <a:pPr marL="0" indent="0">
              <a:buNone/>
            </a:pP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ns←⎕ns ⍬</a:t>
            </a:r>
          </a:p>
          <a:p>
            <a:pPr marL="0" indent="0">
              <a:buNone/>
            </a:pP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ns.var←1 2 3</a:t>
            </a:r>
          </a:p>
          <a:p>
            <a:pPr marL="0" indent="0">
              <a:buNone/>
            </a:pP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Get 'ns' 'var'</a:t>
            </a:r>
          </a:p>
          <a:p>
            <a:pPr marL="0" indent="0">
              <a:buNone/>
            </a:pP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1 2 3</a:t>
            </a:r>
          </a:p>
          <a:p>
            <a:pPr marL="0" indent="0">
              <a:buNone/>
            </a:pPr>
            <a:endPar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endParaRPr>
          </a:p>
          <a:p>
            <a:pPr marL="0" indent="0">
              <a:buNone/>
            </a:pP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ns2←⎕ns ⍬</a:t>
            </a:r>
          </a:p>
          <a:p>
            <a:pPr marL="0" indent="0">
              <a:buNone/>
            </a:pP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ns2.got←'my variable'</a:t>
            </a:r>
          </a:p>
          <a:p>
            <a:pPr marL="0" indent="0">
              <a:buNone/>
            </a:pP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Get 'ns2' 'got'</a:t>
            </a:r>
          </a:p>
          <a:p>
            <a:pPr marL="0" indent="0">
              <a:buNone/>
            </a:pPr>
            <a:r>
              <a:rPr kumimoji="0" lang="en-GB" sz="2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my variable</a:t>
            </a:r>
          </a:p>
        </p:txBody>
      </p:sp>
    </p:spTree>
    <p:extLst>
      <p:ext uri="{BB962C8B-B14F-4D97-AF65-F5344CB8AC3E}">
        <p14:creationId xmlns:p14="http://schemas.microsoft.com/office/powerpoint/2010/main" val="283988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210525"/>
            <a:ext cx="10800000" cy="6555641"/>
          </a:xfrm>
          <a:prstGeom prst="rect">
            <a:avLst/>
          </a:prstGeom>
          <a:noFill/>
        </p:spPr>
        <p:txBody>
          <a:bodyPr wrap="square" rtlCol="0">
            <a:spAutoFit/>
          </a:bodyPr>
          <a:lstStyle/>
          <a:p>
            <a:pPr marL="0" indent="0" algn="ctr">
              <a:buNone/>
            </a:pPr>
            <a:r>
              <a:rPr kumimoji="0" lang="en-GB" sz="1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1400" b="1" i="0" u="none" strike="noStrike" kern="1200" cap="none" spc="0" normalizeH="0" baseline="0" noProof="0" smtClean="0">
                <a:ln>
                  <a:noFill/>
                </a:ln>
                <a:solidFill>
                  <a:prstClr val="black"/>
                </a:solidFill>
                <a:effectLst/>
                <a:uLnTx/>
                <a:uFillTx/>
                <a:latin typeface="Atkinson Hyperlegible" pitchFamily="50" charset="0"/>
                <a:ea typeface="+mj-ea"/>
                <a:cs typeface="+mj-cs"/>
              </a:rPr>
              <a:t>15</a:t>
            </a:fld>
            <a:endParaRPr kumimoji="0" lang="en-GB" sz="1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0" indent="0">
              <a:buNone/>
            </a:pPr>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Create a function </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Reveal</a:t>
            </a:r>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 which:</a:t>
            </a:r>
          </a:p>
          <a:p>
            <a:pPr marL="342900" indent="-342900">
              <a:buFontTx/>
              <a:buChar char="-"/>
            </a:pPr>
            <a:r>
              <a:rPr lang="en-GB" sz="1400" dirty="0">
                <a:solidFill>
                  <a:prstClr val="black"/>
                </a:solidFill>
                <a:latin typeface="Atkinson Hyperlegible" pitchFamily="50" charset="0"/>
                <a:ea typeface="+mj-ea"/>
                <a:cs typeface="+mj-cs"/>
              </a:rPr>
              <a:t>Takes a namespace reference argument. The namespace will contain two member variables: </a:t>
            </a:r>
            <a:r>
              <a:rPr lang="en-GB" sz="1400" dirty="0">
                <a:solidFill>
                  <a:prstClr val="black"/>
                </a:solidFill>
                <a:latin typeface="APL385 Unicode" panose="020B0709000202000203" pitchFamily="49" charset="0"/>
                <a:ea typeface="+mj-ea"/>
                <a:cs typeface="+mj-cs"/>
              </a:rPr>
              <a:t>password</a:t>
            </a:r>
            <a:r>
              <a:rPr lang="en-GB" sz="1400" dirty="0">
                <a:solidFill>
                  <a:prstClr val="black"/>
                </a:solidFill>
                <a:latin typeface="Atkinson Hyperlegible" pitchFamily="50" charset="0"/>
                <a:ea typeface="+mj-ea"/>
                <a:cs typeface="+mj-cs"/>
              </a:rPr>
              <a:t> and </a:t>
            </a:r>
            <a:r>
              <a:rPr lang="en-GB" sz="1400" dirty="0" err="1">
                <a:solidFill>
                  <a:prstClr val="black"/>
                </a:solidFill>
                <a:latin typeface="APL385 Unicode" panose="020B0709000202000203" pitchFamily="49" charset="0"/>
                <a:ea typeface="+mj-ea"/>
                <a:cs typeface="+mj-cs"/>
              </a:rPr>
              <a:t>codenum</a:t>
            </a:r>
            <a:endParaRPr lang="en-GB" sz="1400" dirty="0">
              <a:solidFill>
                <a:prstClr val="black"/>
              </a:solidFill>
              <a:latin typeface="APL385 Unicode" panose="020B0709000202000203" pitchFamily="49" charset="0"/>
              <a:ea typeface="+mj-ea"/>
              <a:cs typeface="+mj-cs"/>
            </a:endParaRPr>
          </a:p>
          <a:p>
            <a:pPr marL="342900" indent="-342900">
              <a:buFontTx/>
              <a:buChar char="-"/>
            </a:pPr>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Modifies the contents of the namespace as a side-effect, creating the member variable </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codeword</a:t>
            </a:r>
          </a:p>
          <a:p>
            <a:pPr marL="342900" indent="-342900">
              <a:buFontTx/>
              <a:buChar char="-"/>
            </a:pPr>
            <a:r>
              <a:rPr lang="en-GB" sz="1400" dirty="0">
                <a:solidFill>
                  <a:prstClr val="black"/>
                </a:solidFill>
                <a:latin typeface="Atkinson Hyperlegible" pitchFamily="50" charset="0"/>
                <a:ea typeface="+mj-ea"/>
                <a:cs typeface="+mj-cs"/>
              </a:rPr>
              <a:t>Returns the character vector </a:t>
            </a:r>
            <a:r>
              <a:rPr lang="en-GB" sz="1400" dirty="0">
                <a:solidFill>
                  <a:prstClr val="black"/>
                </a:solidFill>
                <a:latin typeface="APL385 Unicode" panose="020B0709000202000203" pitchFamily="49" charset="0"/>
                <a:ea typeface="+mj-ea"/>
                <a:cs typeface="+mj-cs"/>
              </a:rPr>
              <a:t>'Done'</a:t>
            </a:r>
            <a:r>
              <a:rPr lang="en-GB" sz="1400" dirty="0">
                <a:solidFill>
                  <a:prstClr val="black"/>
                </a:solidFill>
                <a:latin typeface="Atkinson Hyperlegible" pitchFamily="50" charset="0"/>
                <a:ea typeface="+mj-ea"/>
                <a:cs typeface="+mj-cs"/>
              </a:rPr>
              <a:t> as its result</a:t>
            </a:r>
          </a:p>
          <a:p>
            <a:endPar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The member variable </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password</a:t>
            </a:r>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 is a numeric vector. The member variable </a:t>
            </a:r>
            <a:r>
              <a:rPr kumimoji="0" lang="en-GB" sz="1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codenum</a:t>
            </a:r>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 is a numeric scalar.</a:t>
            </a:r>
          </a:p>
          <a:p>
            <a:endParaRPr lang="en-GB" sz="1400" dirty="0">
              <a:solidFill>
                <a:prstClr val="black"/>
              </a:solidFill>
              <a:latin typeface="Atkinson Hyperlegible" pitchFamily="50" charset="0"/>
              <a:ea typeface="+mj-ea"/>
              <a:cs typeface="+mj-cs"/>
            </a:endParaRPr>
          </a:p>
          <a:p>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The </a:t>
            </a:r>
            <a:r>
              <a:rPr kumimoji="0" lang="en-GB" sz="1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codenum</a:t>
            </a:r>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 is the number of steps to rotate </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a:t>
            </a:r>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 for a rotation cypher. The password is indices into the rotated alphabet. For example, if code is </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5</a:t>
            </a:r>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 then </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22 11 7</a:t>
            </a:r>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 becomes </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'APL'</a:t>
            </a:r>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a:t>
            </a:r>
          </a:p>
          <a:p>
            <a:endParaRPr lang="en-GB" sz="1400" dirty="0">
              <a:solidFill>
                <a:prstClr val="black"/>
              </a:solidFill>
              <a:latin typeface="Atkinson Hyperlegible" pitchFamily="50" charset="0"/>
              <a:ea typeface="+mj-ea"/>
              <a:cs typeface="+mj-cs"/>
            </a:endParaRPr>
          </a:p>
          <a:p>
            <a:r>
              <a:rPr lang="en-GB" sz="1400" dirty="0">
                <a:solidFill>
                  <a:prstClr val="black"/>
                </a:solidFill>
                <a:latin typeface="APL385 Unicode" panose="020B0709000202000203" pitchFamily="49" charset="0"/>
                <a:ea typeface="+mj-ea"/>
                <a:cs typeface="+mj-cs"/>
              </a:rPr>
              <a:t>      (5⌽⎕A)[22 11 7]</a:t>
            </a:r>
          </a:p>
          <a:p>
            <a:r>
              <a:rPr lang="en-GB" sz="1400" dirty="0">
                <a:solidFill>
                  <a:prstClr val="black"/>
                </a:solidFill>
                <a:latin typeface="APL385 Unicode" panose="020B0709000202000203" pitchFamily="49" charset="0"/>
                <a:ea typeface="+mj-ea"/>
                <a:cs typeface="+mj-cs"/>
              </a:rPr>
              <a:t>APL</a:t>
            </a:r>
          </a:p>
          <a:p>
            <a:endParaRPr lang="en-GB" sz="1400" dirty="0">
              <a:solidFill>
                <a:prstClr val="black"/>
              </a:solidFill>
              <a:latin typeface="Atkinson Hyperlegible" pitchFamily="50" charset="0"/>
              <a:ea typeface="+mj-ea"/>
              <a:cs typeface="+mj-cs"/>
            </a:endParaRPr>
          </a:p>
          <a:p>
            <a:r>
              <a:rPr kumimoji="0" lang="en-GB" sz="1400" i="0" u="none" strike="noStrike" kern="1200" cap="none" spc="0" normalizeH="0" baseline="0" noProof="0" dirty="0">
                <a:ln>
                  <a:noFill/>
                </a:ln>
                <a:solidFill>
                  <a:prstClr val="black"/>
                </a:solidFill>
                <a:effectLst/>
                <a:uLnTx/>
                <a:uFillTx/>
                <a:latin typeface="Atkinson Hyperlegible" pitchFamily="50" charset="0"/>
                <a:ea typeface="+mj-ea"/>
                <a:cs typeface="+mj-cs"/>
              </a:rPr>
              <a:t>If we set up our secret namespace, then Reveal should work as follows:</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s ← ⎕ns⍬</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1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s.password</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 22 11 7</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1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s.codenum</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 5</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Reveal s</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Done</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1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s.codeword</a:t>
            </a:r>
            <a:endPar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endParaRP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APL</a:t>
            </a:r>
          </a:p>
          <a:p>
            <a:endPar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endParaRPr>
          </a:p>
          <a:p>
            <a:r>
              <a:rPr lang="en-GB" sz="1400" dirty="0">
                <a:solidFill>
                  <a:prstClr val="black"/>
                </a:solidFill>
                <a:latin typeface="APL385 Unicode" panose="020B0709000202000203" pitchFamily="49" charset="0"/>
                <a:ea typeface="+mj-ea"/>
                <a:cs typeface="+mj-cs"/>
              </a:rPr>
              <a:t>      </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secret ← ⎕ns⍬</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1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secret.password</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 6 18 16 5 18 7 6 14 8 16 18</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1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secret.codenum</a:t>
            </a:r>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 13</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Reveal secret</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Done</a:t>
            </a: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      </a:t>
            </a:r>
            <a:r>
              <a:rPr kumimoji="0" lang="en-GB" sz="1400" i="0" u="none" strike="noStrike" kern="1200" cap="none" spc="0" normalizeH="0" baseline="0" noProof="0" dirty="0" err="1">
                <a:ln>
                  <a:noFill/>
                </a:ln>
                <a:solidFill>
                  <a:prstClr val="black"/>
                </a:solidFill>
                <a:effectLst/>
                <a:uLnTx/>
                <a:uFillTx/>
                <a:latin typeface="APL385 Unicode" panose="020B0709000202000203" pitchFamily="49" charset="0"/>
                <a:ea typeface="+mj-ea"/>
                <a:cs typeface="+mj-cs"/>
              </a:rPr>
              <a:t>secret.codeword</a:t>
            </a:r>
            <a:endPar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endParaRPr>
          </a:p>
          <a:p>
            <a:r>
              <a:rPr kumimoji="0" lang="en-GB" sz="1400" i="0" u="none" strike="noStrike" kern="1200" cap="none" spc="0" normalizeH="0" baseline="0" noProof="0" dirty="0">
                <a:ln>
                  <a:noFill/>
                </a:ln>
                <a:solidFill>
                  <a:prstClr val="black"/>
                </a:solidFill>
                <a:effectLst/>
                <a:uLnTx/>
                <a:uFillTx/>
                <a:latin typeface="APL385 Unicode" panose="020B0709000202000203" pitchFamily="49" charset="0"/>
                <a:ea typeface="+mj-ea"/>
                <a:cs typeface="+mj-cs"/>
              </a:rPr>
              <a:t>SECRETSAUCE</a:t>
            </a:r>
          </a:p>
        </p:txBody>
      </p:sp>
    </p:spTree>
    <p:extLst>
      <p:ext uri="{BB962C8B-B14F-4D97-AF65-F5344CB8AC3E}">
        <p14:creationId xmlns:p14="http://schemas.microsoft.com/office/powerpoint/2010/main" val="1539944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4893647"/>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16</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pPr marL="0" indent="0" algn="ctr">
              <a:buNone/>
            </a:pPr>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r>
              <a:rPr lang="en-GB" sz="2400" dirty="0"/>
              <a:t>Write a function </a:t>
            </a:r>
            <a:r>
              <a:rPr lang="en-GB" sz="2400" dirty="0" err="1">
                <a:latin typeface="APL385 Unicode" panose="020B0709000202000203" pitchFamily="49" charset="0"/>
              </a:rPr>
              <a:t>RotationOf</a:t>
            </a:r>
            <a:r>
              <a:rPr lang="en-GB" sz="2400" dirty="0"/>
              <a:t> which takes two vectors and determines if they are rotations of each other:</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carrace</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RotationOf</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racecar</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1</a:t>
            </a:r>
          </a:p>
          <a:p>
            <a:r>
              <a:rPr lang="en-GB" sz="2400" dirty="0">
                <a:solidFill>
                  <a:prstClr val="black"/>
                </a:solidFill>
                <a:latin typeface="APL385 Unicode" panose="020B0709000202000203" pitchFamily="49" charset="0"/>
                <a:ea typeface="+mj-ea"/>
                <a:cs typeface="+mj-cs"/>
              </a:rPr>
              <a:t>      'teapot' </a:t>
            </a:r>
            <a:r>
              <a:rPr lang="en-GB" sz="2400" dirty="0" err="1">
                <a:solidFill>
                  <a:prstClr val="black"/>
                </a:solidFill>
                <a:latin typeface="APL385 Unicode" panose="020B0709000202000203" pitchFamily="49" charset="0"/>
                <a:ea typeface="+mj-ea"/>
                <a:cs typeface="+mj-cs"/>
              </a:rPr>
              <a:t>RotationOf</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topeat</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0</a:t>
            </a:r>
          </a:p>
          <a:p>
            <a:r>
              <a:rPr lang="en-US" sz="2400" dirty="0">
                <a:solidFill>
                  <a:prstClr val="black"/>
                </a:solidFill>
                <a:latin typeface="APL385 Unicode" panose="020B0709000202000203" pitchFamily="49" charset="0"/>
                <a:ea typeface="+mj-ea"/>
                <a:cs typeface="+mj-cs"/>
              </a:rPr>
              <a:t>      'apple' </a:t>
            </a:r>
            <a:r>
              <a:rPr lang="en-US" sz="2400" dirty="0" err="1">
                <a:solidFill>
                  <a:prstClr val="black"/>
                </a:solidFill>
                <a:latin typeface="APL385 Unicode" panose="020B0709000202000203" pitchFamily="49" charset="0"/>
                <a:ea typeface="+mj-ea"/>
                <a:cs typeface="+mj-cs"/>
              </a:rPr>
              <a:t>RotationOf</a:t>
            </a:r>
            <a:r>
              <a:rPr lang="en-US" sz="2400" dirty="0">
                <a:solidFill>
                  <a:prstClr val="black"/>
                </a:solidFill>
                <a:latin typeface="APL385 Unicode" panose="020B0709000202000203" pitchFamily="49" charset="0"/>
                <a:ea typeface="+mj-ea"/>
                <a:cs typeface="+mj-cs"/>
              </a:rPr>
              <a:t> '</a:t>
            </a:r>
            <a:r>
              <a:rPr lang="en-US" sz="2400" dirty="0" err="1">
                <a:solidFill>
                  <a:prstClr val="black"/>
                </a:solidFill>
                <a:latin typeface="APL385 Unicode" panose="020B0709000202000203" pitchFamily="49" charset="0"/>
                <a:ea typeface="+mj-ea"/>
                <a:cs typeface="+mj-cs"/>
              </a:rPr>
              <a:t>leapp</a:t>
            </a:r>
            <a:r>
              <a:rPr lang="en-US" sz="2400" dirty="0">
                <a:solidFill>
                  <a:prstClr val="black"/>
                </a:solidFill>
                <a:latin typeface="APL385 Unicode" panose="020B0709000202000203" pitchFamily="49" charset="0"/>
                <a:ea typeface="+mj-ea"/>
                <a:cs typeface="+mj-cs"/>
              </a:rPr>
              <a:t>'</a:t>
            </a:r>
          </a:p>
          <a:p>
            <a:r>
              <a:rPr lang="en-US" sz="2400" dirty="0">
                <a:solidFill>
                  <a:prstClr val="black"/>
                </a:solidFill>
                <a:latin typeface="APL385 Unicode" panose="020B0709000202000203" pitchFamily="49" charset="0"/>
                <a:ea typeface="+mj-ea"/>
                <a:cs typeface="+mj-cs"/>
              </a:rPr>
              <a:t>1</a:t>
            </a:r>
          </a:p>
          <a:p>
            <a:r>
              <a:rPr lang="en-US" sz="2400" dirty="0">
                <a:solidFill>
                  <a:prstClr val="black"/>
                </a:solidFill>
                <a:latin typeface="APL385 Unicode" panose="020B0709000202000203" pitchFamily="49" charset="0"/>
                <a:ea typeface="+mj-ea"/>
                <a:cs typeface="+mj-cs"/>
              </a:rPr>
              <a:t>      'pepper' </a:t>
            </a:r>
            <a:r>
              <a:rPr lang="en-US" sz="2400" dirty="0" err="1">
                <a:solidFill>
                  <a:prstClr val="black"/>
                </a:solidFill>
                <a:latin typeface="APL385 Unicode" panose="020B0709000202000203" pitchFamily="49" charset="0"/>
                <a:ea typeface="+mj-ea"/>
                <a:cs typeface="+mj-cs"/>
              </a:rPr>
              <a:t>RotationOf</a:t>
            </a:r>
            <a:r>
              <a:rPr lang="en-US" sz="2400" dirty="0">
                <a:solidFill>
                  <a:prstClr val="black"/>
                </a:solidFill>
                <a:latin typeface="APL385 Unicode" panose="020B0709000202000203" pitchFamily="49" charset="0"/>
                <a:ea typeface="+mj-ea"/>
                <a:cs typeface="+mj-cs"/>
              </a:rPr>
              <a:t> '</a:t>
            </a:r>
            <a:r>
              <a:rPr lang="en-US" sz="2400" dirty="0" err="1">
                <a:solidFill>
                  <a:prstClr val="black"/>
                </a:solidFill>
                <a:latin typeface="APL385 Unicode" panose="020B0709000202000203" pitchFamily="49" charset="0"/>
                <a:ea typeface="+mj-ea"/>
                <a:cs typeface="+mj-cs"/>
              </a:rPr>
              <a:t>repppe</a:t>
            </a:r>
            <a:r>
              <a:rPr lang="en-US" sz="2400" dirty="0">
                <a:solidFill>
                  <a:prstClr val="black"/>
                </a:solidFill>
                <a:latin typeface="APL385 Unicode" panose="020B0709000202000203" pitchFamily="49" charset="0"/>
                <a:ea typeface="+mj-ea"/>
                <a:cs typeface="+mj-cs"/>
              </a:rPr>
              <a:t>'</a:t>
            </a:r>
          </a:p>
          <a:p>
            <a:r>
              <a:rPr lang="en-US" sz="2400" dirty="0">
                <a:solidFill>
                  <a:prstClr val="black"/>
                </a:solidFill>
                <a:latin typeface="APL385 Unicode" panose="020B0709000202000203" pitchFamily="49" charset="0"/>
                <a:ea typeface="+mj-ea"/>
                <a:cs typeface="+mj-cs"/>
              </a:rPr>
              <a:t>0</a:t>
            </a:r>
            <a:endParaRPr lang="en-GB" sz="2400" dirty="0">
              <a:solidFill>
                <a:prstClr val="black"/>
              </a:solidFill>
              <a:latin typeface="APL385 Unicode" panose="020B0709000202000203" pitchFamily="49" charset="0"/>
              <a:ea typeface="+mj-ea"/>
              <a:cs typeface="+mj-cs"/>
            </a:endParaRPr>
          </a:p>
        </p:txBody>
      </p:sp>
    </p:spTree>
    <p:extLst>
      <p:ext uri="{BB962C8B-B14F-4D97-AF65-F5344CB8AC3E}">
        <p14:creationId xmlns:p14="http://schemas.microsoft.com/office/powerpoint/2010/main" val="102738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2308324"/>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2</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Re-write the following single-line </a:t>
            </a:r>
            <a:r>
              <a:rPr lang="en-GB" sz="2400" dirty="0" err="1"/>
              <a:t>dfn</a:t>
            </a:r>
            <a:r>
              <a:rPr lang="en-GB" sz="2400" dirty="0"/>
              <a:t> as a multi-line </a:t>
            </a:r>
            <a:r>
              <a:rPr lang="en-GB" sz="2400" dirty="0" err="1"/>
              <a:t>dfn</a:t>
            </a:r>
            <a:r>
              <a:rPr lang="en-GB" sz="2400" dirty="0"/>
              <a:t> to eliminate the in-line assignment:</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Bayes←{prod÷+/prod←⍺×⍵}</a:t>
            </a:r>
          </a:p>
        </p:txBody>
      </p:sp>
    </p:spTree>
    <p:extLst>
      <p:ext uri="{BB962C8B-B14F-4D97-AF65-F5344CB8AC3E}">
        <p14:creationId xmlns:p14="http://schemas.microsoft.com/office/powerpoint/2010/main" val="3617832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3416320"/>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3</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tkinson Hyperlegible" pitchFamily="50" charset="0"/>
                <a:ea typeface="+mj-ea"/>
                <a:cs typeface="+mj-cs"/>
              </a:rPr>
              <a:t>Make this </a:t>
            </a:r>
            <a:r>
              <a:rPr lang="en-GB" sz="2400" dirty="0" err="1">
                <a:solidFill>
                  <a:prstClr val="black"/>
                </a:solidFill>
                <a:latin typeface="Atkinson Hyperlegible" pitchFamily="50" charset="0"/>
                <a:ea typeface="+mj-ea"/>
                <a:cs typeface="+mj-cs"/>
              </a:rPr>
              <a:t>dfn</a:t>
            </a:r>
            <a:r>
              <a:rPr lang="en-GB" sz="2400" dirty="0">
                <a:solidFill>
                  <a:prstClr val="black"/>
                </a:solidFill>
                <a:latin typeface="Atkinson Hyperlegible" pitchFamily="50" charset="0"/>
                <a:ea typeface="+mj-ea"/>
                <a:cs typeface="+mj-cs"/>
              </a:rPr>
              <a:t> into the equivalent </a:t>
            </a:r>
            <a:r>
              <a:rPr lang="en-GB" sz="2400" dirty="0" err="1">
                <a:solidFill>
                  <a:prstClr val="black"/>
                </a:solidFill>
                <a:latin typeface="Atkinson Hyperlegible" pitchFamily="50" charset="0"/>
                <a:ea typeface="+mj-ea"/>
                <a:cs typeface="+mj-cs"/>
              </a:rPr>
              <a:t>tradfn</a:t>
            </a:r>
            <a:r>
              <a:rPr lang="en-GB" sz="2400" dirty="0">
                <a:solidFill>
                  <a:prstClr val="black"/>
                </a:solidFill>
                <a:latin typeface="Atkinson Hyperlegible" pitchFamily="50" charset="0"/>
                <a:ea typeface="+mj-ea"/>
                <a:cs typeface="+mj-cs"/>
              </a:rPr>
              <a:t>:</a:t>
            </a: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OR←{ ⍝ Probabilistic OR</a:t>
            </a:r>
          </a:p>
          <a:p>
            <a:r>
              <a:rPr lang="en-GB" sz="2400" dirty="0">
                <a:solidFill>
                  <a:prstClr val="black"/>
                </a:solidFill>
                <a:latin typeface="APL385 Unicode" panose="020B0709000202000203" pitchFamily="49" charset="0"/>
                <a:ea typeface="+mj-ea"/>
                <a:cs typeface="+mj-cs"/>
              </a:rPr>
              <a:t>    p←1-⍺</a:t>
            </a:r>
          </a:p>
          <a:p>
            <a:r>
              <a:rPr lang="en-GB" sz="2400" dirty="0">
                <a:solidFill>
                  <a:prstClr val="black"/>
                </a:solidFill>
                <a:latin typeface="APL385 Unicode" panose="020B0709000202000203" pitchFamily="49" charset="0"/>
                <a:ea typeface="+mj-ea"/>
                <a:cs typeface="+mj-cs"/>
              </a:rPr>
              <a:t>    q←1-⍵</a:t>
            </a:r>
          </a:p>
          <a:p>
            <a:r>
              <a:rPr lang="en-GB" sz="2400" dirty="0">
                <a:solidFill>
                  <a:prstClr val="black"/>
                </a:solidFill>
                <a:latin typeface="APL385 Unicode" panose="020B0709000202000203" pitchFamily="49" charset="0"/>
                <a:ea typeface="+mj-ea"/>
                <a:cs typeface="+mj-cs"/>
              </a:rPr>
              <a:t>    1-p×q</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8649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5632311"/>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4</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r>
              <a:rPr lang="en-GB" sz="2400" dirty="0">
                <a:solidFill>
                  <a:prstClr val="black"/>
                </a:solidFill>
                <a:latin typeface="Atkinson Hyperlegible" pitchFamily="50" charset="0"/>
                <a:ea typeface="+mj-ea"/>
                <a:cs typeface="+mj-cs"/>
              </a:rPr>
              <a:t>Put the following </a:t>
            </a:r>
            <a:r>
              <a:rPr lang="en-GB" sz="2400" dirty="0" err="1">
                <a:solidFill>
                  <a:prstClr val="black"/>
                </a:solidFill>
                <a:latin typeface="Atkinson Hyperlegible" pitchFamily="50" charset="0"/>
                <a:ea typeface="+mj-ea"/>
                <a:cs typeface="+mj-cs"/>
              </a:rPr>
              <a:t>tradfn</a:t>
            </a:r>
            <a:r>
              <a:rPr lang="en-GB" sz="2400" dirty="0">
                <a:solidFill>
                  <a:prstClr val="black"/>
                </a:solidFill>
                <a:latin typeface="Atkinson Hyperlegible" pitchFamily="50" charset="0"/>
                <a:ea typeface="+mj-ea"/>
                <a:cs typeface="+mj-cs"/>
              </a:rPr>
              <a:t> in your workspace:</a:t>
            </a:r>
          </a:p>
          <a:p>
            <a:r>
              <a:rPr lang="en-GB" sz="2400" dirty="0">
                <a:solidFill>
                  <a:prstClr val="black"/>
                </a:solidFill>
                <a:latin typeface="APL385 Unicode" panose="020B0709000202000203" pitchFamily="49" charset="0"/>
                <a:ea typeface="+mj-ea"/>
                <a:cs typeface="+mj-cs"/>
              </a:rPr>
              <a:t>     ∇ </a:t>
            </a:r>
            <a:r>
              <a:rPr lang="en-GB" sz="2400" dirty="0" err="1">
                <a:solidFill>
                  <a:prstClr val="black"/>
                </a:solidFill>
                <a:latin typeface="APL385 Unicode" panose="020B0709000202000203" pitchFamily="49" charset="0"/>
                <a:ea typeface="+mj-ea"/>
                <a:cs typeface="+mj-cs"/>
              </a:rPr>
              <a:t>r←Anagram</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b;Norm</a:t>
            </a:r>
            <a:r>
              <a:rPr lang="en-GB" sz="2400" dirty="0">
                <a:solidFill>
                  <a:prstClr val="black"/>
                </a:solidFill>
                <a:latin typeface="APL385 Unicode" panose="020B0709000202000203" pitchFamily="49" charset="0"/>
                <a:ea typeface="+mj-ea"/>
                <a:cs typeface="+mj-cs"/>
              </a:rPr>
              <a:t>                                  </a:t>
            </a:r>
          </a:p>
          <a:p>
            <a:r>
              <a:rPr lang="en-GB" sz="2400" dirty="0">
                <a:solidFill>
                  <a:prstClr val="black"/>
                </a:solidFill>
                <a:latin typeface="APL385 Unicode" panose="020B0709000202000203" pitchFamily="49" charset="0"/>
                <a:ea typeface="+mj-ea"/>
                <a:cs typeface="+mj-cs"/>
              </a:rPr>
              <a:t>[1]    r←(Norm a)≡(Norm b)                               </a:t>
            </a:r>
          </a:p>
          <a:p>
            <a:r>
              <a:rPr lang="en-GB" sz="2400" dirty="0">
                <a:solidFill>
                  <a:prstClr val="black"/>
                </a:solidFill>
                <a:latin typeface="APL385 Unicode" panose="020B0709000202000203" pitchFamily="49" charset="0"/>
                <a:ea typeface="+mj-ea"/>
                <a:cs typeface="+mj-cs"/>
              </a:rPr>
              <a:t>     ∇ </a:t>
            </a:r>
          </a:p>
          <a:p>
            <a:endParaRPr lang="en-GB" sz="2400" dirty="0">
              <a:solidFill>
                <a:prstClr val="black"/>
              </a:solidFill>
              <a:latin typeface="APL385 Unicode" panose="020B0709000202000203" pitchFamily="49" charset="0"/>
              <a:ea typeface="+mj-ea"/>
              <a:cs typeface="+mj-cs"/>
            </a:endParaRPr>
          </a:p>
          <a:p>
            <a:r>
              <a:rPr lang="en-GB" sz="2400" dirty="0"/>
              <a:t>Put the following </a:t>
            </a:r>
            <a:r>
              <a:rPr lang="en-GB" sz="2400" dirty="0" err="1"/>
              <a:t>dfn</a:t>
            </a:r>
            <a:r>
              <a:rPr lang="en-GB" sz="2400" dirty="0"/>
              <a:t> in your workspace:</a:t>
            </a:r>
          </a:p>
          <a:p>
            <a:pPr lvl="1"/>
            <a:r>
              <a:rPr lang="en-GB" sz="2400" dirty="0">
                <a:latin typeface="APL385 Unicode" panose="020B0709000202000203" pitchFamily="49" charset="0"/>
              </a:rPr>
              <a:t>Norm←{⍵[⍋⍵]~' '}</a:t>
            </a:r>
          </a:p>
          <a:p>
            <a:endParaRPr lang="en-GB" sz="2400" dirty="0"/>
          </a:p>
          <a:p>
            <a:r>
              <a:rPr lang="en-GB" sz="2400" dirty="0"/>
              <a:t>The </a:t>
            </a:r>
            <a:r>
              <a:rPr lang="en-GB" sz="2400" dirty="0">
                <a:latin typeface="APL385 Unicode" panose="020B0709000202000203" pitchFamily="49" charset="0"/>
              </a:rPr>
              <a:t>Anagram</a:t>
            </a:r>
            <a:r>
              <a:rPr lang="en-GB" sz="2400" dirty="0"/>
              <a:t> function has </a:t>
            </a:r>
            <a:r>
              <a:rPr lang="en-GB" sz="2400" b="1" dirty="0"/>
              <a:t>two</a:t>
            </a:r>
            <a:r>
              <a:rPr lang="en-GB" sz="2400" dirty="0"/>
              <a:t> bugs preventing it from working. Fix them so the following expressions work:</a:t>
            </a:r>
          </a:p>
          <a:p>
            <a:r>
              <a:rPr lang="en-GB" sz="2400" dirty="0">
                <a:latin typeface="APL385 Unicode" panose="020B0709000202000203" pitchFamily="49" charset="0"/>
              </a:rPr>
              <a:t>      'ELEVEN PLUS TWO' Anagram 'TWELVE PLUS ONE'</a:t>
            </a:r>
          </a:p>
          <a:p>
            <a:r>
              <a:rPr lang="en-GB" sz="2400" dirty="0">
                <a:latin typeface="APL385 Unicode" panose="020B0709000202000203" pitchFamily="49" charset="0"/>
              </a:rPr>
              <a:t>1</a:t>
            </a:r>
            <a:endParaRPr lang="en-GB" sz="2400" dirty="0"/>
          </a:p>
          <a:p>
            <a:r>
              <a:rPr lang="en-GB" sz="2400" dirty="0">
                <a:latin typeface="APL385 Unicode" panose="020B0709000202000203" pitchFamily="49" charset="0"/>
              </a:rPr>
              <a:t>      'ELEVEN PLUS TWO' Anagram 'TEN PLUS THREE'</a:t>
            </a:r>
          </a:p>
          <a:p>
            <a:r>
              <a:rPr lang="en-GB" sz="2400" dirty="0">
                <a:latin typeface="APL385 Unicode" panose="020B0709000202000203" pitchFamily="49" charset="0"/>
              </a:rPr>
              <a:t>0</a:t>
            </a:r>
          </a:p>
        </p:txBody>
      </p:sp>
    </p:spTree>
    <p:extLst>
      <p:ext uri="{BB962C8B-B14F-4D97-AF65-F5344CB8AC3E}">
        <p14:creationId xmlns:p14="http://schemas.microsoft.com/office/powerpoint/2010/main" val="246692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6001643"/>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5</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Square</a:t>
            </a:r>
            <a:r>
              <a:rPr lang="en-GB" sz="2400" dirty="0"/>
              <a:t> which takes a simple character vector argument and creates a 2-row, 2-column matrix where every element is the given text:</a:t>
            </a:r>
          </a:p>
          <a:p>
            <a:endParaRPr lang="en-GB" sz="2400" dirty="0">
              <a:solidFill>
                <a:prstClr val="black"/>
              </a:solidFill>
              <a:latin typeface="APL385 Unicode" panose="020B0709000202000203" pitchFamily="49"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Square '</a:t>
            </a:r>
            <a:r>
              <a:rPr lang="en-GB" sz="2400" dirty="0" err="1">
                <a:solidFill>
                  <a:prstClr val="black"/>
                </a:solidFill>
                <a:latin typeface="APL385 Unicode" panose="020B0709000202000203" pitchFamily="49" charset="0"/>
                <a:ea typeface="+mj-ea"/>
                <a:cs typeface="+mj-cs"/>
              </a:rPr>
              <a:t>abc</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abc│abc</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abc│abc</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Square '</a:t>
            </a:r>
            <a:r>
              <a:rPr lang="en-GB" sz="2400" dirty="0" err="1">
                <a:solidFill>
                  <a:prstClr val="black"/>
                </a:solidFill>
                <a:latin typeface="APL385 Unicode" panose="020B0709000202000203" pitchFamily="49" charset="0"/>
                <a:ea typeface="+mj-ea"/>
                <a:cs typeface="+mj-cs"/>
              </a:rPr>
              <a:t>mytext</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mytext│mytext</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mytext│mytext</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110185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4893647"/>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6</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Backwards</a:t>
            </a:r>
            <a:r>
              <a:rPr lang="en-GB" sz="2400" dirty="0"/>
              <a:t> which takes a vector of vectors and reverses both the overall vector and its elements:</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Backwards '</a:t>
            </a:r>
            <a:r>
              <a:rPr lang="en-GB" sz="2400" dirty="0" err="1">
                <a:solidFill>
                  <a:prstClr val="black"/>
                </a:solidFill>
                <a:latin typeface="APL385 Unicode" panose="020B0709000202000203" pitchFamily="49" charset="0"/>
                <a:ea typeface="+mj-ea"/>
                <a:cs typeface="+mj-cs"/>
              </a:rPr>
              <a:t>uoY</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erA</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woH</a:t>
            </a:r>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olleH</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Hello│How│Are│You</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Backwards (1 2 3)(4 5)(8 2 10)</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│10 2 8│5 4│3 2 1│</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14660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6001643"/>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7</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Corners</a:t>
            </a:r>
            <a:r>
              <a:rPr lang="en-GB" sz="2400" dirty="0"/>
              <a:t> which takes a matrix and returns a 2-by-2 matrix of the 4 rotations of the given matrix:</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Corners 2 2⍴'+AB.'</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 ↓B+│ │</a:t>
            </a:r>
          </a:p>
          <a:p>
            <a:r>
              <a:rPr lang="en-GB" sz="2400" dirty="0">
                <a:solidFill>
                  <a:prstClr val="black"/>
                </a:solidFill>
                <a:latin typeface="APL385 Unicode" panose="020B0709000202000203" pitchFamily="49" charset="0"/>
                <a:ea typeface="+mj-ea"/>
                <a:cs typeface="+mj-cs"/>
              </a:rPr>
              <a:t>│ │B.│ │.A│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 ↓A.│ ↓.B│ │</a:t>
            </a:r>
          </a:p>
          <a:p>
            <a:r>
              <a:rPr lang="en-GB" sz="2400" dirty="0">
                <a:solidFill>
                  <a:prstClr val="black"/>
                </a:solidFill>
                <a:latin typeface="APL385 Unicode" panose="020B0709000202000203" pitchFamily="49" charset="0"/>
                <a:ea typeface="+mj-ea"/>
                <a:cs typeface="+mj-cs"/>
              </a:rPr>
              <a:t>│ │+B│ │A+│ │</a:t>
            </a:r>
          </a:p>
          <a:p>
            <a:r>
              <a:rPr lang="en-GB" sz="2400" dirty="0">
                <a:solidFill>
                  <a:prstClr val="black"/>
                </a:solidFill>
                <a:latin typeface="APL385 Unicode" panose="020B0709000202000203" pitchFamily="49" charset="0"/>
                <a:ea typeface="+mj-ea"/>
                <a:cs typeface="+mj-cs"/>
              </a:rPr>
              <a:t>│ └──┘ └──┘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309839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5262979"/>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8</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Create the following variable:</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a:t>
            </a:r>
            <a:r>
              <a:rPr lang="en-GB" sz="2400" dirty="0" err="1">
                <a:solidFill>
                  <a:prstClr val="black"/>
                </a:solidFill>
                <a:latin typeface="APL385 Unicode" panose="020B0709000202000203" pitchFamily="49" charset="0"/>
                <a:ea typeface="+mj-ea"/>
                <a:cs typeface="+mj-cs"/>
              </a:rPr>
              <a:t>disp</a:t>
            </a:r>
            <a:r>
              <a:rPr lang="en-GB" sz="2400" dirty="0">
                <a:solidFill>
                  <a:prstClr val="black"/>
                </a:solidFill>
                <a:latin typeface="APL385 Unicode" panose="020B0709000202000203" pitchFamily="49" charset="0"/>
                <a:ea typeface="+mj-ea"/>
                <a:cs typeface="+mj-cs"/>
              </a:rPr>
              <a:t> table</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r>
              <a:rPr lang="en-GB" sz="2400" dirty="0" err="1">
                <a:solidFill>
                  <a:prstClr val="black"/>
                </a:solidFill>
                <a:latin typeface="APL385 Unicode" panose="020B0709000202000203" pitchFamily="49" charset="0"/>
                <a:ea typeface="+mj-ea"/>
                <a:cs typeface="+mj-cs"/>
              </a:rPr>
              <a:t>Air│Boat│Car</a:t>
            </a:r>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1 │ 2  │ 3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4 │ 5  │ 6 │</a:t>
            </a:r>
          </a:p>
          <a:p>
            <a:r>
              <a:rPr lang="en-GB" sz="2400" dirty="0">
                <a:solidFill>
                  <a:prstClr val="black"/>
                </a:solidFill>
                <a:latin typeface="APL385 Unicode" panose="020B0709000202000203" pitchFamily="49" charset="0"/>
                <a:ea typeface="+mj-ea"/>
                <a:cs typeface="+mj-cs"/>
              </a:rPr>
              <a:t>├~──┼~───┼~──┤</a:t>
            </a:r>
          </a:p>
          <a:p>
            <a:r>
              <a:rPr lang="en-GB" sz="2400" dirty="0">
                <a:solidFill>
                  <a:prstClr val="black"/>
                </a:solidFill>
                <a:latin typeface="APL385 Unicode" panose="020B0709000202000203" pitchFamily="49" charset="0"/>
                <a:ea typeface="+mj-ea"/>
                <a:cs typeface="+mj-cs"/>
              </a:rPr>
              <a:t>│ 7 │ 8  │ 9 │</a:t>
            </a:r>
          </a:p>
          <a:p>
            <a:r>
              <a:rPr lang="en-GB" sz="2400" dirty="0">
                <a:solidFill>
                  <a:prstClr val="black"/>
                </a:solidFill>
                <a:latin typeface="APL385 Unicode" panose="020B0709000202000203" pitchFamily="49" charset="0"/>
                <a:ea typeface="+mj-ea"/>
                <a:cs typeface="+mj-cs"/>
              </a:rPr>
              <a:t>└~──┴~───┴~──┘</a:t>
            </a:r>
          </a:p>
        </p:txBody>
      </p:sp>
    </p:spTree>
    <p:extLst>
      <p:ext uri="{BB962C8B-B14F-4D97-AF65-F5344CB8AC3E}">
        <p14:creationId xmlns:p14="http://schemas.microsoft.com/office/powerpoint/2010/main" val="220058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6BDA9-D3EC-48B2-8801-3CE10D1D5391}"/>
              </a:ext>
            </a:extLst>
          </p:cNvPr>
          <p:cNvSpPr txBox="1"/>
          <p:nvPr/>
        </p:nvSpPr>
        <p:spPr>
          <a:xfrm>
            <a:off x="696000" y="729000"/>
            <a:ext cx="10800000" cy="4524315"/>
          </a:xfrm>
          <a:prstGeom prst="rect">
            <a:avLst/>
          </a:prstGeom>
          <a:noFill/>
        </p:spPr>
        <p:txBody>
          <a:bodyPr wrap="square" rtlCol="0">
            <a:spAutoFit/>
          </a:bodyPr>
          <a:lstStyle/>
          <a:p>
            <a:pPr marL="0" indent="0" algn="ctr">
              <a:buNone/>
            </a:pPr>
            <a:r>
              <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rPr>
              <a:t>Task </a:t>
            </a:r>
            <a:fld id="{C4A595E0-68AA-423E-BAF3-3392370CE250}" type="slidenum">
              <a:rPr kumimoji="0" lang="en-GB" sz="2400" b="1" i="0" u="none" strike="noStrike" kern="1200" cap="none" spc="0" normalizeH="0" baseline="0" noProof="0" smtClean="0">
                <a:ln>
                  <a:noFill/>
                </a:ln>
                <a:solidFill>
                  <a:prstClr val="black"/>
                </a:solidFill>
                <a:effectLst/>
                <a:uLnTx/>
                <a:uFillTx/>
                <a:latin typeface="Atkinson Hyperlegible" pitchFamily="50" charset="0"/>
                <a:ea typeface="+mj-ea"/>
                <a:cs typeface="+mj-cs"/>
              </a:rPr>
              <a:t>9</a:t>
            </a:fld>
            <a:endParaRPr kumimoji="0" lang="en-GB" sz="2400" b="1" i="0" u="none" strike="noStrike" kern="1200" cap="none" spc="0" normalizeH="0" baseline="0" noProof="0" dirty="0">
              <a:ln>
                <a:noFill/>
              </a:ln>
              <a:solidFill>
                <a:prstClr val="black"/>
              </a:solidFill>
              <a:effectLst/>
              <a:uLnTx/>
              <a:uFillTx/>
              <a:latin typeface="Atkinson Hyperlegible" pitchFamily="50"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t>Write a function </a:t>
            </a:r>
            <a:r>
              <a:rPr lang="en-GB" sz="2400" dirty="0">
                <a:latin typeface="APL385 Unicode" panose="020B0709000202000203" pitchFamily="49" charset="0"/>
              </a:rPr>
              <a:t>From</a:t>
            </a:r>
            <a:r>
              <a:rPr lang="en-GB" sz="2400" dirty="0"/>
              <a:t> which takes a character vector left argument and matrix right argument. It must return the first column of the matrix where the top element of that column matches the left argument vector, but without the heading:</a:t>
            </a:r>
            <a:endParaRPr lang="en-GB" sz="2400" dirty="0">
              <a:solidFill>
                <a:prstClr val="black"/>
              </a:solidFill>
              <a:latin typeface="APL385 Unicode" panose="020B0709000202000203" pitchFamily="49" charset="0"/>
              <a:ea typeface="+mj-ea"/>
              <a:cs typeface="+mj-cs"/>
            </a:endParaRPr>
          </a:p>
          <a:p>
            <a:endParaRPr lang="en-GB" sz="2400" dirty="0">
              <a:solidFill>
                <a:prstClr val="black"/>
              </a:solidFill>
              <a:latin typeface="Atkinson Hyperlegible" pitchFamily="50" charset="0"/>
              <a:ea typeface="+mj-ea"/>
              <a:cs typeface="+mj-cs"/>
            </a:endParaRPr>
          </a:p>
          <a:p>
            <a:r>
              <a:rPr lang="en-GB" sz="2400" dirty="0">
                <a:solidFill>
                  <a:prstClr val="black"/>
                </a:solidFill>
                <a:latin typeface="APL385 Unicode" panose="020B0709000202000203" pitchFamily="49" charset="0"/>
                <a:ea typeface="+mj-ea"/>
                <a:cs typeface="+mj-cs"/>
              </a:rPr>
              <a:t>      'Boat' From table</a:t>
            </a:r>
          </a:p>
          <a:p>
            <a:r>
              <a:rPr lang="en-GB" sz="2400" dirty="0">
                <a:solidFill>
                  <a:prstClr val="black"/>
                </a:solidFill>
                <a:latin typeface="APL385 Unicode" panose="020B0709000202000203" pitchFamily="49" charset="0"/>
                <a:ea typeface="+mj-ea"/>
                <a:cs typeface="+mj-cs"/>
              </a:rPr>
              <a:t>2 5 8</a:t>
            </a:r>
          </a:p>
          <a:p>
            <a:r>
              <a:rPr lang="en-GB" sz="2400" dirty="0">
                <a:solidFill>
                  <a:prstClr val="black"/>
                </a:solidFill>
                <a:latin typeface="APL385 Unicode" panose="020B0709000202000203" pitchFamily="49" charset="0"/>
                <a:ea typeface="+mj-ea"/>
                <a:cs typeface="+mj-cs"/>
              </a:rPr>
              <a:t>      'Car' From table</a:t>
            </a:r>
          </a:p>
          <a:p>
            <a:r>
              <a:rPr lang="en-GB" sz="2400" dirty="0">
                <a:solidFill>
                  <a:prstClr val="black"/>
                </a:solidFill>
                <a:latin typeface="APL385 Unicode" panose="020B0709000202000203" pitchFamily="49" charset="0"/>
                <a:ea typeface="+mj-ea"/>
                <a:cs typeface="+mj-cs"/>
              </a:rPr>
              <a:t>3 6 9</a:t>
            </a:r>
          </a:p>
          <a:p>
            <a:r>
              <a:rPr lang="en-US" sz="2400" dirty="0">
                <a:solidFill>
                  <a:prstClr val="black"/>
                </a:solidFill>
                <a:latin typeface="APL385 Unicode" panose="020B0709000202000203" pitchFamily="49" charset="0"/>
                <a:ea typeface="+mj-ea"/>
                <a:cs typeface="+mj-cs"/>
              </a:rPr>
              <a:t>      'B' From (3 3⍴'ABC',3 5 1 3 4 2)</a:t>
            </a:r>
          </a:p>
          <a:p>
            <a:r>
              <a:rPr lang="en-US" sz="2400" dirty="0">
                <a:solidFill>
                  <a:prstClr val="black"/>
                </a:solidFill>
                <a:latin typeface="APL385 Unicode" panose="020B0709000202000203" pitchFamily="49" charset="0"/>
                <a:ea typeface="+mj-ea"/>
                <a:cs typeface="+mj-cs"/>
              </a:rPr>
              <a:t>5 4</a:t>
            </a:r>
            <a:endParaRPr lang="en-GB" sz="2400" dirty="0">
              <a:solidFill>
                <a:prstClr val="black"/>
              </a:solidFill>
              <a:latin typeface="APL385 Unicode" panose="020B0709000202000203" pitchFamily="49" charset="0"/>
              <a:ea typeface="+mj-ea"/>
              <a:cs typeface="+mj-cs"/>
            </a:endParaRPr>
          </a:p>
        </p:txBody>
      </p:sp>
    </p:spTree>
    <p:extLst>
      <p:ext uri="{BB962C8B-B14F-4D97-AF65-F5344CB8AC3E}">
        <p14:creationId xmlns:p14="http://schemas.microsoft.com/office/powerpoint/2010/main" val="158120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TotalTime>
  <Words>1340</Words>
  <Application>Microsoft Office PowerPoint</Application>
  <PresentationFormat>Widescreen</PresentationFormat>
  <Paragraphs>226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APL385 Unicode</vt:lpstr>
      <vt:lpstr>Arial</vt:lpstr>
      <vt:lpstr>Atkinson Hyperlegible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dc:title>
  <dc:creator>Richard Park</dc:creator>
  <cp:lastModifiedBy>Richard Park</cp:lastModifiedBy>
  <cp:revision>94</cp:revision>
  <dcterms:created xsi:type="dcterms:W3CDTF">2021-08-23T06:28:15Z</dcterms:created>
  <dcterms:modified xsi:type="dcterms:W3CDTF">2021-10-04T10:02:34Z</dcterms:modified>
</cp:coreProperties>
</file>