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3" r:id="rId3"/>
    <p:sldId id="272" r:id="rId4"/>
    <p:sldId id="273" r:id="rId5"/>
    <p:sldId id="275" r:id="rId6"/>
    <p:sldId id="276" r:id="rId7"/>
    <p:sldId id="277" r:id="rId8"/>
    <p:sldId id="264" r:id="rId9"/>
    <p:sldId id="274" r:id="rId10"/>
    <p:sldId id="278" r:id="rId11"/>
    <p:sldId id="279" r:id="rId12"/>
    <p:sldId id="280" r:id="rId13"/>
    <p:sldId id="281" r:id="rId14"/>
    <p:sldId id="265" r:id="rId15"/>
    <p:sldId id="270" r:id="rId16"/>
    <p:sldId id="282" r:id="rId17"/>
    <p:sldId id="271" r:id="rId18"/>
    <p:sldId id="283" r:id="rId19"/>
    <p:sldId id="284" r:id="rId20"/>
    <p:sldId id="28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21"/>
    <a:srgbClr val="EFEFBE"/>
    <a:srgbClr val="F6F6D9"/>
    <a:srgbClr val="7C7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3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483518"/>
            <a:ext cx="8363272" cy="504056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9421"/>
                </a:solidFill>
                <a:latin typeface="Klavika Bold" panose="02000803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1026" name="Picture 2" descr="C:\Users\fiona\Desktop\Compu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14" y="1707654"/>
            <a:ext cx="3450372" cy="29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059583"/>
            <a:ext cx="8280400" cy="432047"/>
          </a:xfrm>
        </p:spPr>
        <p:txBody>
          <a:bodyPr>
            <a:noAutofit/>
          </a:bodyPr>
          <a:lstStyle>
            <a:lvl1pPr marL="0" indent="0" algn="ctr">
              <a:buNone/>
              <a:defRPr sz="2800" baseline="0">
                <a:solidFill>
                  <a:srgbClr val="FF9421"/>
                </a:solidFill>
                <a:latin typeface="Klavika Medium" panose="02000603000000000000" pitchFamily="2" charset="0"/>
              </a:defRPr>
            </a:lvl1pPr>
          </a:lstStyle>
          <a:p>
            <a:pPr lvl="0"/>
            <a:r>
              <a:rPr lang="en-US" dirty="0"/>
              <a:t>Presenter (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76456" y="51470"/>
            <a:ext cx="360040" cy="288032"/>
          </a:xfrm>
          <a:prstGeom prst="rect">
            <a:avLst/>
          </a:prstGeom>
          <a:solidFill>
            <a:srgbClr val="FF9421"/>
          </a:solidFill>
          <a:ln>
            <a:solidFill>
              <a:srgbClr val="FF9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573528"/>
            <a:ext cx="8363272" cy="59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83632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357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600" smtClean="0"/>
              <a:t>‹#›</a:t>
            </a:fld>
            <a:endParaRPr lang="en-GB" sz="1600" dirty="0"/>
          </a:p>
        </p:txBody>
      </p:sp>
      <p:pic>
        <p:nvPicPr>
          <p:cNvPr id="5" name="Picture 2" descr="C:\Users\fiona\Desktop\whiteDyalogLogo-darkshadow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6475"/>
            <a:ext cx="1080120" cy="19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U:\admin\Dyalog Logos Stationery\Webinar\PPT images\footer_text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867005"/>
            <a:ext cx="2421106" cy="1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kedyp/%5bAPL2X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yalog.tv/Webinar/" TargetMode="External"/><Relationship Id="rId2" Type="http://schemas.openxmlformats.org/officeDocument/2006/relationships/hyperlink" Target="https://britishaplassociation.org/webinar-schedule-20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 and Microsoft Excel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Richard 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Microsoft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Acquiring data from</a:t>
            </a:r>
          </a:p>
          <a:p>
            <a:r>
              <a:rPr lang="en-GB" dirty="0"/>
              <a:t>Microsoft Excel!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Microsoft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Acquiring data from</a:t>
            </a:r>
          </a:p>
          <a:p>
            <a:r>
              <a:rPr lang="en-GB" dirty="0"/>
              <a:t>Microsoft Excel!</a:t>
            </a:r>
          </a:p>
          <a:p>
            <a:pPr marL="0" indent="0">
              <a:buNone/>
            </a:pPr>
            <a:r>
              <a:rPr lang="en-GB" dirty="0"/>
              <a:t>https://github.com/the-carlisle-group/XL2APL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3F2-868C-44D9-952C-E96DFB83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Excel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3CA8-7236-41BE-AD77-38C1480F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COM: Component Object Model</a:t>
            </a:r>
          </a:p>
          <a:p>
            <a:pPr marL="400050" lvl="1" indent="0">
              <a:buNone/>
            </a:pPr>
            <a:r>
              <a:rPr lang="en-GB" dirty="0"/>
              <a:t>Collection of workbooks: object</a:t>
            </a:r>
          </a:p>
          <a:p>
            <a:pPr marL="400050" lvl="1" indent="0">
              <a:buNone/>
            </a:pPr>
            <a:r>
              <a:rPr lang="en-GB" dirty="0"/>
              <a:t>Workbook: object</a:t>
            </a:r>
          </a:p>
          <a:p>
            <a:pPr marL="400050" lvl="1" indent="0">
              <a:buNone/>
            </a:pPr>
            <a:r>
              <a:rPr lang="en-GB" dirty="0"/>
              <a:t>Sheet: object</a:t>
            </a:r>
          </a:p>
          <a:p>
            <a:pPr marL="400050" lvl="1" indent="0">
              <a:buNone/>
            </a:pPr>
            <a:r>
              <a:rPr lang="en-GB" dirty="0"/>
              <a:t>Range: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FF8D-6D3F-49C1-A552-76F7D857AF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9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3F2-868C-44D9-952C-E96DFB83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Excel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3CA8-7236-41BE-AD77-38C1480F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COM: Component Object Model</a:t>
            </a:r>
          </a:p>
          <a:p>
            <a:pPr marL="0" indent="0">
              <a:buNone/>
            </a:pPr>
            <a:r>
              <a:rPr lang="en-GB" dirty="0"/>
              <a:t>OLE: Object Linking and Embedding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FF8D-6D3F-49C1-A552-76F7D857AF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5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Dyalog</a:t>
            </a:r>
            <a:r>
              <a:rPr lang="en-GB" dirty="0"/>
              <a:t> as Client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Control Microsoft Excel from inside the </a:t>
            </a:r>
            <a:r>
              <a:rPr lang="en-GB" sz="2500" dirty="0" err="1"/>
              <a:t>Dyalog</a:t>
            </a:r>
            <a:r>
              <a:rPr lang="en-GB" sz="2500" dirty="0"/>
              <a:t> session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0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Dyalog</a:t>
            </a:r>
            <a:r>
              <a:rPr lang="en-GB" dirty="0"/>
              <a:t> as Server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>
                <a:latin typeface="+mj-lt"/>
              </a:rPr>
              <a:t>Write functions and macros as in APL!         </a:t>
            </a:r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5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1DDD-388F-45F3-93EF-DD1F06D4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1BF0-6708-4278-BD83-616EDF48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Carlisle group: 	APL2XL </a:t>
            </a:r>
          </a:p>
          <a:p>
            <a:pPr marL="0" indent="0">
              <a:buNone/>
            </a:pPr>
            <a:r>
              <a:rPr lang="en-GB" dirty="0"/>
              <a:t>			XL2APL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https://github.com/rikedyp/</a:t>
            </a:r>
            <a:r>
              <a:rPr lang="en-GB" dirty="0"/>
              <a:t>[APL2XL , XL2APL]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DE626-FCA3-474D-B8F6-D01B57CF6A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5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E34-FF3B-4B27-936D-048EF84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&amp;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81B-0023-4A43-8482-6DE784F3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2DFD2-FE69-4B8A-8CB6-67013D04D4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0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E34-FF3B-4B27-936D-048EF84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&amp;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81B-0023-4A43-8482-6DE784F3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2DFD2-FE69-4B8A-8CB6-67013D04D4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5559D-E320-4489-BD66-504AE2CA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573528"/>
            <a:ext cx="8820472" cy="3800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6BA9BF-5759-4159-99BF-46DBE8D55C0B}"/>
              </a:ext>
            </a:extLst>
          </p:cNvPr>
          <p:cNvSpPr/>
          <p:nvPr/>
        </p:nvSpPr>
        <p:spPr>
          <a:xfrm>
            <a:off x="566555" y="2976795"/>
            <a:ext cx="7290810" cy="1125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B6086-210B-4C52-9EB8-51CECA190CDD}"/>
              </a:ext>
            </a:extLst>
          </p:cNvPr>
          <p:cNvSpPr/>
          <p:nvPr/>
        </p:nvSpPr>
        <p:spPr>
          <a:xfrm>
            <a:off x="642755" y="1884171"/>
            <a:ext cx="7290810" cy="4848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2180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E34-FF3B-4B27-936D-048EF84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&amp;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381B-0023-4A43-8482-6DE784F3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2DFD2-FE69-4B8A-8CB6-67013D04D4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40698-96C3-4F3F-BBCC-4C996509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9555"/>
            <a:ext cx="8262410" cy="4524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84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APL is great, why this?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F2939-D587-48F0-8DB4-1B10866A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6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E97-A6FF-4F0A-94F1-EA32BFCF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Upcoming webinars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C3E1B-E1AE-4EF2-8657-86B42868DE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E29C6A-2855-4E33-8061-F4263CF19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78" y="1147608"/>
            <a:ext cx="89691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June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BAA webinar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Paul Grosvenor (BAA Chairman) hosts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British APL Association AGM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(15:00 UTC)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June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Dyalog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webinar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Adám presents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Language Features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Dyalog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18.0 in Depth (part 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(15:00 UTC) </a:t>
            </a:r>
          </a:p>
        </p:txBody>
      </p:sp>
    </p:spTree>
    <p:extLst>
      <p:ext uri="{BB962C8B-B14F-4D97-AF65-F5344CB8AC3E}">
        <p14:creationId xmlns:p14="http://schemas.microsoft.com/office/powerpoint/2010/main" val="13669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APL is great, why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E3C6-079B-47E0-A16D-1A18A10F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Microsoft Excel still commonly used </a:t>
            </a:r>
          </a:p>
          <a:p>
            <a:pPr marL="457200" lvl="1" indent="0">
              <a:buNone/>
            </a:pPr>
            <a:r>
              <a:rPr lang="en-GB" dirty="0"/>
              <a:t>Data entry</a:t>
            </a:r>
          </a:p>
          <a:p>
            <a:pPr marL="457200" lvl="1" indent="0">
              <a:buNone/>
            </a:pPr>
            <a:r>
              <a:rPr lang="en-GB" dirty="0"/>
              <a:t>Processing</a:t>
            </a:r>
          </a:p>
          <a:p>
            <a:pPr marL="457200" lvl="1" indent="0">
              <a:buNone/>
            </a:pPr>
            <a:r>
              <a:rPr lang="en-GB" dirty="0"/>
              <a:t>Graphics</a:t>
            </a:r>
          </a:p>
          <a:p>
            <a:pPr marL="457200" lvl="1" indent="0">
              <a:buNone/>
            </a:pPr>
            <a:r>
              <a:rPr lang="en-GB" dirty="0"/>
              <a:t>… + much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APL again?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650BE-7868-494B-9A64-CFF6352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APL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E3C6-079B-47E0-A16D-1A18A10F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/>
              <a:t>Great for data processing</a:t>
            </a:r>
          </a:p>
          <a:p>
            <a:pPr marL="400050" lvl="1" indent="0">
              <a:buNone/>
            </a:pPr>
            <a:r>
              <a:rPr lang="en-GB" dirty="0"/>
              <a:t>Especially arrays (duh!)</a:t>
            </a:r>
          </a:p>
          <a:p>
            <a:pPr marL="400050" lvl="1" indent="0">
              <a:buNone/>
            </a:pPr>
            <a:r>
              <a:rPr lang="en-GB" dirty="0"/>
              <a:t>Spreadsheets are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0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APL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E3C6-079B-47E0-A16D-1A18A10F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/>
              <a:t>Great for data processing</a:t>
            </a:r>
          </a:p>
          <a:p>
            <a:pPr marL="400050" lvl="1" indent="0">
              <a:buNone/>
            </a:pPr>
            <a:r>
              <a:rPr lang="en-GB" dirty="0"/>
              <a:t>Especially arrays (duh!)</a:t>
            </a:r>
          </a:p>
          <a:p>
            <a:pPr marL="400050" lvl="1" indent="0">
              <a:buNone/>
            </a:pPr>
            <a:r>
              <a:rPr lang="en-GB" dirty="0"/>
              <a:t>Spreadsheets are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D975-A355-48A4-8C13-2F0BC0BA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1" y="299255"/>
            <a:ext cx="7152585" cy="4544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1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990E-D41D-4EB1-8278-E87BA2E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APL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E3C6-079B-47E0-A16D-1A18A10F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/>
              <a:t>Great for data processing</a:t>
            </a:r>
          </a:p>
          <a:p>
            <a:pPr marL="400050" lvl="1" indent="0">
              <a:buNone/>
            </a:pPr>
            <a:r>
              <a:rPr lang="en-GB" dirty="0"/>
              <a:t>Especially arrays (duh!)</a:t>
            </a:r>
          </a:p>
          <a:p>
            <a:pPr marL="400050" lvl="1" indent="0">
              <a:buNone/>
            </a:pPr>
            <a:r>
              <a:rPr lang="en-GB" dirty="0"/>
              <a:t>Spreadsheets are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D1B9-5AE0-4B86-80D9-9220280A34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D975-A355-48A4-8C13-2F0BC0BA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1" y="299255"/>
            <a:ext cx="7152585" cy="4544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001E9-C1E8-4B6E-8545-E361397B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86" y="2125941"/>
            <a:ext cx="3772227" cy="8916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1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Using Microsoft Excel Files (.</a:t>
            </a:r>
            <a:r>
              <a:rPr lang="en-GB" sz="2800" dirty="0" err="1"/>
              <a:t>xls</a:t>
            </a:r>
            <a:r>
              <a:rPr lang="en-GB" sz="2800" dirty="0"/>
              <a:t> .xlsx)</a:t>
            </a:r>
          </a:p>
          <a:p>
            <a:pPr marL="0" indent="0">
              <a:buNone/>
            </a:pPr>
            <a:r>
              <a:rPr lang="en-GB" sz="2800" dirty="0"/>
              <a:t>	Read Excel Files with </a:t>
            </a:r>
            <a:r>
              <a:rPr lang="en-GB" sz="2800" dirty="0" err="1"/>
              <a:t>Dyalog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Write Excel Files with </a:t>
            </a:r>
            <a:r>
              <a:rPr lang="en-GB" sz="2800" dirty="0" err="1"/>
              <a:t>Dyalog</a:t>
            </a:r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Dyalog</a:t>
            </a:r>
            <a:r>
              <a:rPr lang="en-GB" sz="2800" dirty="0"/>
              <a:t> &amp; Excel inter-processing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Dyalog</a:t>
            </a:r>
            <a:r>
              <a:rPr lang="en-GB" sz="2800" dirty="0"/>
              <a:t> as Client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Dyalog</a:t>
            </a:r>
            <a:r>
              <a:rPr lang="en-GB" sz="2800" dirty="0"/>
              <a:t> as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43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FA39-9537-4029-B1A6-75568447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Microsoft Excel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76-9488-4A38-8C93-421592DC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Acquiring data from</a:t>
            </a:r>
          </a:p>
          <a:p>
            <a:r>
              <a:rPr lang="en-GB" dirty="0"/>
              <a:t>The internet</a:t>
            </a:r>
          </a:p>
          <a:p>
            <a:r>
              <a:rPr lang="en-GB" dirty="0"/>
              <a:t>Databases</a:t>
            </a:r>
          </a:p>
          <a:p>
            <a:r>
              <a:rPr lang="en-GB" dirty="0"/>
              <a:t>Files</a:t>
            </a:r>
          </a:p>
          <a:p>
            <a:r>
              <a:rPr lang="en-GB" dirty="0"/>
              <a:t>Computations</a:t>
            </a:r>
          </a:p>
          <a:p>
            <a:r>
              <a:rPr lang="en-GB" dirty="0"/>
              <a:t>Etc…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90-EDDE-4482-B3AB-1CE045DB2F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12399</TotalTime>
  <Words>317</Words>
  <Application>Microsoft Office PowerPoint</Application>
  <PresentationFormat>On-screen Show (16:9)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Klavika Bold</vt:lpstr>
      <vt:lpstr>Klavika Medium</vt:lpstr>
      <vt:lpstr>Arial</vt:lpstr>
      <vt:lpstr>Calibri</vt:lpstr>
      <vt:lpstr>Courier New</vt:lpstr>
      <vt:lpstr>Wingdings</vt:lpstr>
      <vt:lpstr>Office Theme</vt:lpstr>
      <vt:lpstr>APL and Microsoft Excel</vt:lpstr>
      <vt:lpstr>APL is great, why this?</vt:lpstr>
      <vt:lpstr>APL is great, why this?</vt:lpstr>
      <vt:lpstr>So why APL again?</vt:lpstr>
      <vt:lpstr>So why APL again?</vt:lpstr>
      <vt:lpstr>So why APL again?</vt:lpstr>
      <vt:lpstr>So why APL again?</vt:lpstr>
      <vt:lpstr>Modes of Operation</vt:lpstr>
      <vt:lpstr>Using Microsoft Excel Files</vt:lpstr>
      <vt:lpstr>Using Microsoft Excel Files</vt:lpstr>
      <vt:lpstr>Using Microsoft Excel Files</vt:lpstr>
      <vt:lpstr>Excel Objects</vt:lpstr>
      <vt:lpstr>Excel Objects</vt:lpstr>
      <vt:lpstr>Modes of Operation</vt:lpstr>
      <vt:lpstr>Modes of Operation</vt:lpstr>
      <vt:lpstr>PowerPoint Presentation</vt:lpstr>
      <vt:lpstr>Documentation &amp; Tutorials</vt:lpstr>
      <vt:lpstr>Documentation &amp; Tutorials</vt:lpstr>
      <vt:lpstr>Documentation &amp; Tutorials</vt:lpstr>
      <vt:lpstr>Upcoming webinars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102</cp:revision>
  <dcterms:created xsi:type="dcterms:W3CDTF">2016-07-29T08:25:06Z</dcterms:created>
  <dcterms:modified xsi:type="dcterms:W3CDTF">2020-05-28T11:37:25Z</dcterms:modified>
</cp:coreProperties>
</file>