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75" r:id="rId6"/>
    <p:sldId id="297" r:id="rId7"/>
    <p:sldId id="295" r:id="rId8"/>
    <p:sldId id="278" r:id="rId9"/>
    <p:sldId id="293" r:id="rId10"/>
    <p:sldId id="294" r:id="rId11"/>
    <p:sldId id="300" r:id="rId12"/>
    <p:sldId id="292" r:id="rId13"/>
    <p:sldId id="299" r:id="rId14"/>
    <p:sldId id="301" r:id="rId15"/>
    <p:sldId id="298" r:id="rId16"/>
    <p:sldId id="296" r:id="rId17"/>
    <p:sldId id="302" r:id="rId18"/>
    <p:sldId id="28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7116DA-024C-4F13-BC9C-E98AC90574D1}">
          <p14:sldIdLst>
            <p14:sldId id="257"/>
            <p14:sldId id="275"/>
            <p14:sldId id="297"/>
            <p14:sldId id="295"/>
            <p14:sldId id="278"/>
            <p14:sldId id="293"/>
            <p14:sldId id="294"/>
            <p14:sldId id="300"/>
            <p14:sldId id="292"/>
            <p14:sldId id="299"/>
            <p14:sldId id="301"/>
            <p14:sldId id="298"/>
            <p14:sldId id="296"/>
            <p14:sldId id="302"/>
            <p14:sldId id="28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1B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6186" autoAdjust="0"/>
  </p:normalViewPr>
  <p:slideViewPr>
    <p:cSldViewPr snapToGrid="0" showGuides="1">
      <p:cViewPr>
        <p:scale>
          <a:sx n="109" d="100"/>
          <a:sy n="109" d="100"/>
        </p:scale>
        <p:origin x="472" y="1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772EA-99BB-47AB-9AD2-E623201CD098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4C5B-17B5-480C-A232-8A35B3C2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8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1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https://azure.microsoft.com/en-us/pricing/purchase-options/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37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https://azure.microsoft.com/en-us/offers/ms-azr-0003p/</a:t>
            </a:r>
          </a:p>
          <a:p>
            <a:r>
              <a:rPr lang="en-GB" dirty="0"/>
              <a:t>https://azure.microsoft.com/en-us/offers/ms-azr-0148p/</a:t>
            </a:r>
          </a:p>
          <a:p>
            <a:r>
              <a:rPr lang="en-GB" dirty="0"/>
              <a:t>https://azure.microsoft.com/en-us/offers/ms-azr-0023p/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2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https://docs.microsoft.com/en-us/azure/active-directory/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5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https://docs.microsoft.com/en-us/azure/active-directory/role-based-access-control-what-is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10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https://docs.microsoft.com/en-us/azure/azure-policy/azure-policy-introduction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88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https://docs.microsoft.com/en-us/azure/azure-resource-manager/resource-group-lock-resources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https://docs.microsoft.com/en-us/azure/monitoring-and-diagnostics/monitoring-get-started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6" y="2146258"/>
            <a:ext cx="2300779" cy="146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05" y="2146259"/>
            <a:ext cx="2565564" cy="14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Andy Dawson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1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18603" y="3557290"/>
            <a:ext cx="3600198" cy="3683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adawson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4" y="1861219"/>
            <a:ext cx="2417018" cy="46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Riccardo Viglianisi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CaptainShmaser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2" y="3557290"/>
            <a:ext cx="3414068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rviglianisi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3" y="1504109"/>
            <a:ext cx="1821734" cy="5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Rik Hepworth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7474" y="5166960"/>
            <a:ext cx="703374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rikhepworth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1" y="3557290"/>
            <a:ext cx="351203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rhepworth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3" y="1756983"/>
            <a:ext cx="2699120" cy="4822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5166960"/>
            <a:ext cx="858374" cy="13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ert Hog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Robert Hogg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0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618328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roberthogg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10099" y="3557290"/>
            <a:ext cx="3448030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blogs.blackmarble.co.uk/blogs/boss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32325" y="3557290"/>
            <a:ext cx="1424196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" y="1967594"/>
            <a:ext cx="2883998" cy="4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hard Fenn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86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74895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richardfennell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26792" y="3557290"/>
            <a:ext cx="333800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rfennell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78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0732" y="3557290"/>
            <a:ext cx="155989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" y="1560655"/>
            <a:ext cx="1986927" cy="51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Jessica Armitage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8" y="1487693"/>
            <a:ext cx="2734962" cy="539306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81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Amy Gwyther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9" y="1872176"/>
            <a:ext cx="2174802" cy="501877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639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Katy Webb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5" y="1573426"/>
            <a:ext cx="2679944" cy="528457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Director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051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541246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Hannah </a:t>
            </a:r>
            <a:r>
              <a:rPr lang="en-US" sz="3300" dirty="0" err="1"/>
              <a:t>Ackroyd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88" y="1894299"/>
            <a:ext cx="1843686" cy="477992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4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rgbClr val="21B9E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86" y="3702911"/>
            <a:ext cx="2335956" cy="4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5809170"/>
            <a:ext cx="2280406" cy="4553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4332398"/>
            <a:ext cx="3122692" cy="506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1"/>
          <a:stretch/>
        </p:blipFill>
        <p:spPr bwMode="auto">
          <a:xfrm>
            <a:off x="1052986" y="1503126"/>
            <a:ext cx="1916918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rik\Pictures\BizTalk_h_rgb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1" y="5025732"/>
            <a:ext cx="1459945" cy="5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220910"/>
            <a:ext cx="3810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904892"/>
            <a:ext cx="2959700" cy="4070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998893"/>
            <a:ext cx="1538342" cy="4322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060979" y="117067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sales@blackmarble.com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09969" y="1208659"/>
            <a:ext cx="486359" cy="306635"/>
            <a:chOff x="1197690" y="1202458"/>
            <a:chExt cx="486359" cy="306635"/>
          </a:xfrm>
        </p:grpSpPr>
        <p:sp>
          <p:nvSpPr>
            <p:cNvPr id="23" name="Isosceles Triangle 22"/>
            <p:cNvSpPr/>
            <p:nvPr userDrawn="1"/>
          </p:nvSpPr>
          <p:spPr>
            <a:xfrm rot="10800000">
              <a:off x="1197690" y="1202458"/>
              <a:ext cx="486357" cy="136458"/>
            </a:xfrm>
            <a:prstGeom prst="triangle">
              <a:avLst>
                <a:gd name="adj" fmla="val 492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1197694" y="1241944"/>
              <a:ext cx="486355" cy="267149"/>
            </a:xfrm>
            <a:custGeom>
              <a:avLst/>
              <a:gdLst>
                <a:gd name="connsiteX0" fmla="*/ 3891 w 933855"/>
                <a:gd name="connsiteY0" fmla="*/ 15564 h 447472"/>
                <a:gd name="connsiteX1" fmla="*/ 470818 w 933855"/>
                <a:gd name="connsiteY1" fmla="*/ 256810 h 447472"/>
                <a:gd name="connsiteX2" fmla="*/ 933855 w 933855"/>
                <a:gd name="connsiteY2" fmla="*/ 0 h 447472"/>
                <a:gd name="connsiteX3" fmla="*/ 933855 w 933855"/>
                <a:gd name="connsiteY3" fmla="*/ 443581 h 447472"/>
                <a:gd name="connsiteX4" fmla="*/ 0 w 933855"/>
                <a:gd name="connsiteY4" fmla="*/ 447472 h 447472"/>
                <a:gd name="connsiteX5" fmla="*/ 3891 w 933855"/>
                <a:gd name="connsiteY5" fmla="*/ 15564 h 4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855" h="447472">
                  <a:moveTo>
                    <a:pt x="3891" y="15564"/>
                  </a:moveTo>
                  <a:lnTo>
                    <a:pt x="470818" y="256810"/>
                  </a:lnTo>
                  <a:lnTo>
                    <a:pt x="933855" y="0"/>
                  </a:lnTo>
                  <a:lnTo>
                    <a:pt x="933855" y="443581"/>
                  </a:lnTo>
                  <a:lnTo>
                    <a:pt x="0" y="447472"/>
                  </a:lnTo>
                  <a:lnTo>
                    <a:pt x="3891" y="15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g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blogs.blackmarble.co.uk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2" y="1085837"/>
            <a:ext cx="539016" cy="5390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3" y="1661933"/>
            <a:ext cx="2599931" cy="5126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Jessica Armitage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590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Amy Gwyther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4" y="1723834"/>
            <a:ext cx="2209796" cy="50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Katy Webb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Director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7" y="1329246"/>
            <a:ext cx="2803774" cy="55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Hannah </a:t>
            </a:r>
            <a:r>
              <a:rPr lang="en-GB" sz="6000" dirty="0" err="1">
                <a:solidFill>
                  <a:schemeClr val="bg1"/>
                </a:solidFill>
                <a:latin typeface="+mj-lt"/>
              </a:rPr>
              <a:t>Ackroyd</a:t>
            </a:r>
            <a:endParaRPr lang="en-GB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2" y="1565021"/>
            <a:ext cx="1943498" cy="50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78" r:id="rId6"/>
    <p:sldLayoutId id="2147483682" r:id="rId7"/>
    <p:sldLayoutId id="2147483683" r:id="rId8"/>
    <p:sldLayoutId id="2147483684" r:id="rId9"/>
    <p:sldLayoutId id="2147483670" r:id="rId10"/>
    <p:sldLayoutId id="2147483671" r:id="rId11"/>
    <p:sldLayoutId id="2147483673" r:id="rId12"/>
    <p:sldLayoutId id="2147483667" r:id="rId13"/>
    <p:sldLayoutId id="2147483672" r:id="rId14"/>
    <p:sldLayoutId id="2147483661" r:id="rId15"/>
    <p:sldLayoutId id="2147483674" r:id="rId16"/>
    <p:sldLayoutId id="2147483675" r:id="rId17"/>
    <p:sldLayoutId id="2147483676" r:id="rId18"/>
    <p:sldLayoutId id="2147483677" r:id="rId19"/>
    <p:sldLayoutId id="2147483665" r:id="rId20"/>
    <p:sldLayoutId id="2147483664" r:id="rId21"/>
    <p:sldLayoutId id="2147483652" r:id="rId22"/>
    <p:sldLayoutId id="2147483653" r:id="rId23"/>
    <p:sldLayoutId id="2147483654" r:id="rId24"/>
    <p:sldLayoutId id="2147483655" r:id="rId25"/>
    <p:sldLayoutId id="2147483662" r:id="rId26"/>
    <p:sldLayoutId id="2147483663" r:id="rId27"/>
    <p:sldLayoutId id="2147483685" r:id="rId28"/>
    <p:sldLayoutId id="2147483656" r:id="rId29"/>
    <p:sldLayoutId id="2147483657" r:id="rId30"/>
    <p:sldLayoutId id="2147483658" r:id="rId31"/>
    <p:sldLayoutId id="2147483659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B9E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olutions/architecture/" TargetMode="External"/><Relationship Id="rId7" Type="http://schemas.openxmlformats.org/officeDocument/2006/relationships/image" Target="../media/image33.svg"/><Relationship Id="rId2" Type="http://schemas.openxmlformats.org/officeDocument/2006/relationships/hyperlink" Target="https://docs.microsoft.com/en-us/az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sv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Cloud Adoption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 Worked Example of on-premises to cloud architecture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85392-548C-4F69-AD46-5CF25D0F6B08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AE5F65D-914D-4F0F-87A5-BBC00B020534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2CB14-AF72-44DE-BAEE-8D9E5A0D0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587AA-1BA4-44E6-82C8-8E6D3D025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085B18E-1C90-4C31-B110-E6E0D11A906A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08E92B-37A4-44FD-BBD6-2B21D9DEF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372ADA7C-DCB2-4868-A8D0-EB81E544A434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2322-9592-4333-A2B9-94A74D3A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AC4B-0B60-4282-AD8D-27272EB9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Locks a resource to prevent accidental deletion or modification</a:t>
            </a:r>
          </a:p>
          <a:p>
            <a:r>
              <a:rPr lang="en-GB" dirty="0"/>
              <a:t>Addition protection over RBAC</a:t>
            </a:r>
          </a:p>
        </p:txBody>
      </p:sp>
    </p:spTree>
    <p:extLst>
      <p:ext uri="{BB962C8B-B14F-4D97-AF65-F5344CB8AC3E}">
        <p14:creationId xmlns:p14="http://schemas.microsoft.com/office/powerpoint/2010/main" val="328569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8F13-7333-4D8A-B01A-F8F91E76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DC01-D804-4ECA-AE1D-D15B1CF6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access to event auditing in Azure subscriptions</a:t>
            </a:r>
          </a:p>
          <a:p>
            <a:r>
              <a:rPr lang="en-GB" dirty="0"/>
              <a:t>View telemetry emitted by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299745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91903-7426-4CB8-9B0A-4741DA5B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56" y="323850"/>
            <a:ext cx="6508844" cy="63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B6B8EC-EA25-421E-91A6-9F692C05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7" y="342598"/>
            <a:ext cx="6600092" cy="6341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6DB35-E586-464A-A363-6F48A711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28" y="712122"/>
            <a:ext cx="3162079" cy="1034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E80F7-0D73-4D22-AC35-337CAB0A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28" y="1926691"/>
            <a:ext cx="3162079" cy="123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11D14-DD57-459D-8CAB-8AA1250DE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925" y="3342232"/>
            <a:ext cx="3162079" cy="1235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668D4-DE73-4BA8-B4E5-098F99E4A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923" y="4746387"/>
            <a:ext cx="3162079" cy="1235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43E23A-7C0D-4431-AEF0-53CCB6C2D1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2137" y="1229437"/>
            <a:ext cx="1103745" cy="960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BFC47-D722-4F7F-AEEF-6E30CB568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441" y="1266653"/>
            <a:ext cx="2237319" cy="1310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FD52F0-7DE9-48B9-BDEA-AF5AB1B770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3002" y="1502956"/>
            <a:ext cx="3080043" cy="4317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787AC-F241-4D89-BDEE-34B15E3B0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2079" y="2747318"/>
            <a:ext cx="1939010" cy="588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CF90B9-8EC9-4441-89FA-ABB0CC0B48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0906" y="2941622"/>
            <a:ext cx="1021709" cy="8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AF7A-057F-4EC3-8EF4-09EE7CC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52E0-7DEB-4208-B653-360ACAA1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Cloud is not always cheaper</a:t>
            </a:r>
          </a:p>
          <a:p>
            <a:r>
              <a:rPr lang="en-GB" dirty="0"/>
              <a:t>IaaS doesn’t give capability benefits</a:t>
            </a:r>
          </a:p>
          <a:p>
            <a:r>
              <a:rPr lang="en-GB" dirty="0"/>
              <a:t>PaaS can be hard to explain to auditors</a:t>
            </a:r>
          </a:p>
          <a:p>
            <a:r>
              <a:rPr lang="en-GB" dirty="0"/>
              <a:t>Governance, security and monitoring are essential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But…</a:t>
            </a:r>
          </a:p>
          <a:p>
            <a:r>
              <a:rPr lang="en-GB" dirty="0"/>
              <a:t>Migration of application Bits can be easier than you think</a:t>
            </a:r>
          </a:p>
        </p:txBody>
      </p:sp>
    </p:spTree>
    <p:extLst>
      <p:ext uri="{BB962C8B-B14F-4D97-AF65-F5344CB8AC3E}">
        <p14:creationId xmlns:p14="http://schemas.microsoft.com/office/powerpoint/2010/main" val="402612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A88-602B-4291-93AF-69A468FA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2F8F-F7DB-490D-9E17-0921CCA3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Microsoft Azure Docs</a:t>
            </a:r>
            <a:br>
              <a:rPr lang="en-GB" dirty="0"/>
            </a:br>
            <a:r>
              <a:rPr lang="en-GB" dirty="0">
                <a:hlinkClick r:id="rId2"/>
              </a:rPr>
              <a:t>https://docs.microsoft.com/en-us/azure/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Azure Solution Architectures</a:t>
            </a:r>
            <a:br>
              <a:rPr lang="en-GB" dirty="0"/>
            </a:br>
            <a:r>
              <a:rPr lang="en-GB" dirty="0">
                <a:hlinkClick r:id="rId3"/>
              </a:rPr>
              <a:t>https://azure.microsoft.com/en-us/solutions/architecture/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3125F-30D9-4C4C-894C-7B2DB5EA64C5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838DA79-FACA-4323-BD12-FED5AB66F256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E4FA-0646-45F6-909B-5FDC8B20DF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91D25-2A3B-458D-B57B-1F8946F6B9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10880DA-EA88-4E3F-BBA0-E37C6A61CA99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F530402-4E98-45D5-8472-5318A54EE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177A09-9B02-46A1-AB75-F84064D885E9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8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4"/>
          <p:cNvSpPr>
            <a:spLocks noGrp="1"/>
          </p:cNvSpPr>
          <p:nvPr/>
        </p:nvSpPr>
        <p:spPr bwMode="white">
          <a:xfrm>
            <a:off x="2147027" y="2664625"/>
            <a:ext cx="6185677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Rik Hepworth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Consulting Services Director, Black Marble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MVP (Azure)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3" y="2605910"/>
            <a:ext cx="858374" cy="1330093"/>
          </a:xfrm>
          <a:prstGeom prst="rect">
            <a:avLst/>
          </a:prstGeom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F7696-5FBE-451E-832F-AFD5D697A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08A4B5F-027F-4BF7-9E6E-E92850A2ED3E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631C6-D85B-4745-8337-742960EAA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7690" y="935531"/>
            <a:ext cx="2703502" cy="49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4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1AB-61E4-4076-89C8-61240BA8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479C-69A6-49C0-B9C6-55E70736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IIS-hosted web application</a:t>
            </a:r>
          </a:p>
          <a:p>
            <a:pPr lvl="1"/>
            <a:r>
              <a:rPr lang="en-GB" dirty="0"/>
              <a:t>SPA in one site</a:t>
            </a:r>
          </a:p>
          <a:p>
            <a:pPr lvl="1"/>
            <a:r>
              <a:rPr lang="en-GB" dirty="0"/>
              <a:t>Logic in separate site</a:t>
            </a:r>
          </a:p>
          <a:p>
            <a:r>
              <a:rPr lang="en-GB" dirty="0"/>
              <a:t>SQL Server-hosted databases</a:t>
            </a:r>
          </a:p>
          <a:p>
            <a:r>
              <a:rPr lang="en-GB" dirty="0"/>
              <a:t>Currently in own DC </a:t>
            </a:r>
            <a:r>
              <a:rPr lang="en-GB"/>
              <a:t>with firewalls 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68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E883-96FA-4F8A-9EEF-70ED32F6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Basics: Buying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2111-B3CC-4037-9738-DF2A62FB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Enterprise Agreement</a:t>
            </a:r>
          </a:p>
          <a:p>
            <a:r>
              <a:rPr lang="en-GB" dirty="0"/>
              <a:t>CSP</a:t>
            </a:r>
          </a:p>
          <a:p>
            <a:r>
              <a:rPr lang="en-GB" dirty="0"/>
              <a:t>Pay-As-You-Go</a:t>
            </a:r>
          </a:p>
        </p:txBody>
      </p:sp>
    </p:spTree>
    <p:extLst>
      <p:ext uri="{BB962C8B-B14F-4D97-AF65-F5344CB8AC3E}">
        <p14:creationId xmlns:p14="http://schemas.microsoft.com/office/powerpoint/2010/main" val="377792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032F-8590-4B7D-AEC4-B5FBF9CE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Basics: Azure Subscriptions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23F3-9F05-48A6-A3C0-BE637356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Production Subscription</a:t>
            </a:r>
          </a:p>
          <a:p>
            <a:pPr lvl="1"/>
            <a:r>
              <a:rPr lang="en-GB" dirty="0"/>
              <a:t>Full SLA</a:t>
            </a:r>
          </a:p>
          <a:p>
            <a:r>
              <a:rPr lang="en-GB" dirty="0"/>
              <a:t>Dev/Test Subscription</a:t>
            </a:r>
          </a:p>
          <a:p>
            <a:pPr lvl="1"/>
            <a:r>
              <a:rPr lang="en-GB" dirty="0"/>
              <a:t>No SLA</a:t>
            </a:r>
          </a:p>
          <a:p>
            <a:pPr lvl="1"/>
            <a:r>
              <a:rPr lang="en-GB" dirty="0"/>
              <a:t>Same as MSDN Benefit Sub</a:t>
            </a:r>
          </a:p>
          <a:p>
            <a:r>
              <a:rPr lang="en-GB" dirty="0"/>
              <a:t>Have at least one of each</a:t>
            </a:r>
          </a:p>
        </p:txBody>
      </p:sp>
    </p:spTree>
    <p:extLst>
      <p:ext uri="{BB962C8B-B14F-4D97-AF65-F5344CB8AC3E}">
        <p14:creationId xmlns:p14="http://schemas.microsoft.com/office/powerpoint/2010/main" val="412454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5001-D5ED-4E97-96C7-B8C5E2AF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Basics: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380D-BF05-4E22-9EC5-B35F4D48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Active Directory</a:t>
            </a:r>
          </a:p>
          <a:p>
            <a:pPr lvl="1"/>
            <a:r>
              <a:rPr lang="en-GB" dirty="0"/>
              <a:t>Acts as source of identity for a subscription</a:t>
            </a:r>
          </a:p>
          <a:p>
            <a:pPr lvl="1"/>
            <a:r>
              <a:rPr lang="en-GB" dirty="0"/>
              <a:t>Every sub has one, even if you used an MSA</a:t>
            </a:r>
          </a:p>
          <a:p>
            <a:r>
              <a:rPr lang="en-GB" dirty="0"/>
              <a:t>Connect your AAD to your AD</a:t>
            </a:r>
          </a:p>
          <a:p>
            <a:pPr lvl="1"/>
            <a:r>
              <a:rPr lang="en-GB" dirty="0"/>
              <a:t>Simple to do using </a:t>
            </a:r>
            <a:r>
              <a:rPr lang="en-GB" dirty="0" err="1"/>
              <a:t>ADConnect</a:t>
            </a:r>
            <a:endParaRPr lang="en-GB" dirty="0"/>
          </a:p>
          <a:p>
            <a:pPr lvl="1"/>
            <a:r>
              <a:rPr lang="en-GB" dirty="0"/>
              <a:t>Ensures consistent identity across the organisation</a:t>
            </a:r>
          </a:p>
          <a:p>
            <a:pPr lvl="1"/>
            <a:r>
              <a:rPr lang="en-GB" dirty="0"/>
              <a:t>Allows unified role management</a:t>
            </a:r>
          </a:p>
          <a:p>
            <a:r>
              <a:rPr lang="en-GB" dirty="0"/>
              <a:t>Use Role Based Access Control (RBAC) in your subscription</a:t>
            </a:r>
          </a:p>
        </p:txBody>
      </p:sp>
    </p:spTree>
    <p:extLst>
      <p:ext uri="{BB962C8B-B14F-4D97-AF65-F5344CB8AC3E}">
        <p14:creationId xmlns:p14="http://schemas.microsoft.com/office/powerpoint/2010/main" val="297713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8168C-A087-45DF-8724-8D578773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98" y="380769"/>
            <a:ext cx="5902852" cy="61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D7CC-52A0-41B1-BA10-BB942457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3FB1-664B-452C-A62E-27094BA6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 security through AAD groups and identities</a:t>
            </a:r>
          </a:p>
          <a:p>
            <a:r>
              <a:rPr lang="en-GB" dirty="0"/>
              <a:t>Applied to subscription, resource group or resource</a:t>
            </a:r>
          </a:p>
          <a:p>
            <a:r>
              <a:rPr lang="en-GB" dirty="0"/>
              <a:t>Control access and capabilities</a:t>
            </a:r>
          </a:p>
        </p:txBody>
      </p:sp>
    </p:spTree>
    <p:extLst>
      <p:ext uri="{BB962C8B-B14F-4D97-AF65-F5344CB8AC3E}">
        <p14:creationId xmlns:p14="http://schemas.microsoft.com/office/powerpoint/2010/main" val="180180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6434-1F0C-49F3-8E33-79390B26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4E8C-0C74-431C-820B-737BF796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Declarative rules for a subscription</a:t>
            </a:r>
          </a:p>
          <a:p>
            <a:r>
              <a:rPr lang="en-GB" dirty="0"/>
              <a:t>Can either </a:t>
            </a:r>
            <a:r>
              <a:rPr lang="en-GB" i="1" dirty="0"/>
              <a:t>block</a:t>
            </a:r>
            <a:r>
              <a:rPr lang="en-GB" dirty="0"/>
              <a:t> or </a:t>
            </a:r>
            <a:r>
              <a:rPr lang="en-GB" i="1" dirty="0"/>
              <a:t>audit</a:t>
            </a:r>
          </a:p>
          <a:p>
            <a:r>
              <a:rPr lang="en-GB" dirty="0"/>
              <a:t>Limits usage to approved locations or services</a:t>
            </a:r>
          </a:p>
          <a:p>
            <a:r>
              <a:rPr lang="en-GB" dirty="0"/>
              <a:t>Can enforce use of Tags (great for billing)</a:t>
            </a:r>
          </a:p>
        </p:txBody>
      </p:sp>
    </p:spTree>
    <p:extLst>
      <p:ext uri="{BB962C8B-B14F-4D97-AF65-F5344CB8AC3E}">
        <p14:creationId xmlns:p14="http://schemas.microsoft.com/office/powerpoint/2010/main" val="177306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PowerPoint" id="{7C949479-5832-42A3-A28C-D670891A4736}" vid="{4FEC5BB7-FB4D-4DEF-A506-84955129A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 Marble Orange">
    <a:dk1>
      <a:sysClr val="windowText" lastClr="000000"/>
    </a:dk1>
    <a:lt1>
      <a:sysClr val="window" lastClr="FFFFFF"/>
    </a:lt1>
    <a:dk2>
      <a:srgbClr val="3C3C3B"/>
    </a:dk2>
    <a:lt2>
      <a:srgbClr val="F5F5F5"/>
    </a:lt2>
    <a:accent1>
      <a:srgbClr val="F97923"/>
    </a:accent1>
    <a:accent2>
      <a:srgbClr val="21B9EC"/>
    </a:accent2>
    <a:accent3>
      <a:srgbClr val="B6CC22"/>
    </a:accent3>
    <a:accent4>
      <a:srgbClr val="E63B46"/>
    </a:accent4>
    <a:accent5>
      <a:srgbClr val="293A49"/>
    </a:accent5>
    <a:accent6>
      <a:srgbClr val="1B72B7"/>
    </a:accent6>
    <a:hlink>
      <a:srgbClr val="1B72B7"/>
    </a:hlink>
    <a:folHlink>
      <a:srgbClr val="1B72B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_x0020_Type xmlns="2e3a2f0e-52a2-4d17-81ea-e86137565b82">Black Marble</Presentation_x0020_Type>
    <Event_x0020_Location xmlns="2e3a2f0e-52a2-4d17-81ea-e86137565b82" xsi:nil="true"/>
    <Event_x0020_Date xmlns="2e3a2f0e-52a2-4d17-81ea-e86137565b82" xsi:nil="true"/>
    <Product xmlns="2e3a2f0e-52a2-4d17-81ea-e86137565b82">
      <Value>Visual Studio</Value>
    </Product>
    <Market xmlns="2e3a2f0e-52a2-4d17-81ea-e86137565b82">General</Marke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AFC307EF60A41BA7D1D0325CDC603" ma:contentTypeVersion="5" ma:contentTypeDescription="Create a new document." ma:contentTypeScope="" ma:versionID="7db0e9209c5ef04358c79c8eed35302e">
  <xsd:schema xmlns:xsd="http://www.w3.org/2001/XMLSchema" xmlns:xs="http://www.w3.org/2001/XMLSchema" xmlns:p="http://schemas.microsoft.com/office/2006/metadata/properties" xmlns:ns2="2e3a2f0e-52a2-4d17-81ea-e86137565b82" targetNamespace="http://schemas.microsoft.com/office/2006/metadata/properties" ma:root="true" ma:fieldsID="ccea1741cfef7283adcc88c53f48b902" ns2:_="">
    <xsd:import namespace="2e3a2f0e-52a2-4d17-81ea-e86137565b82"/>
    <xsd:element name="properties">
      <xsd:complexType>
        <xsd:sequence>
          <xsd:element name="documentManagement">
            <xsd:complexType>
              <xsd:all>
                <xsd:element ref="ns2:Presentation_x0020_Type" minOccurs="0"/>
                <xsd:element ref="ns2:Event_x0020_Date" minOccurs="0"/>
                <xsd:element ref="ns2:Event_x0020_Location" minOccurs="0"/>
                <xsd:element ref="ns2:Product" minOccurs="0"/>
                <xsd:element ref="ns2:Marke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a2f0e-52a2-4d17-81ea-e86137565b82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8" nillable="true" ma:displayName="Presentation Type" ma:default="Black Marble" ma:description="Who we did the presentation for" ma:format="Dropdown" ma:internalName="Presentation_x0020_Type">
      <xsd:simpleType>
        <xsd:restriction base="dms:Choice">
          <xsd:enumeration value="Black Marble"/>
          <xsd:enumeration value="Conference"/>
          <xsd:enumeration value="Community"/>
        </xsd:restriction>
      </xsd:simpleType>
    </xsd:element>
    <xsd:element name="Event_x0020_Date" ma:index="9" nillable="true" ma:displayName="Event Date" ma:description="The Event Date" ma:format="DateOnly" ma:internalName="Event_x0020_Date">
      <xsd:simpleType>
        <xsd:restriction base="dms:DateTime"/>
      </xsd:simpleType>
    </xsd:element>
    <xsd:element name="Event_x0020_Location" ma:index="10" nillable="true" ma:displayName="Event Location" ma:description="Event Location" ma:internalName="Event_x0020_Location">
      <xsd:simpleType>
        <xsd:restriction base="dms:Text">
          <xsd:maxLength value="255"/>
        </xsd:restriction>
      </xsd:simpleType>
    </xsd:element>
    <xsd:element name="Product" ma:index="11" nillable="true" ma:displayName="Product" ma:default="Visual Studio" ma:description="Products" ma:internalName="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Visual Studio"/>
                    <xsd:enumeration value="ALM"/>
                    <xsd:enumeration value="SharePoint IT"/>
                    <xsd:enumeration value="SharePoint Dev"/>
                    <xsd:enumeration value="BizTalk"/>
                    <xsd:enumeration value="Testing"/>
                    <xsd:enumeration value="CRM"/>
                    <xsd:enumeration value="General IT"/>
                    <xsd:enumeration value="General Dev"/>
                    <xsd:enumeration value="OCS"/>
                    <xsd:enumeration value="Project Server"/>
                    <xsd:enumeration value="Oslo"/>
                    <xsd:enumeration value="Dublin"/>
                    <xsd:enumeration value="Azure"/>
                    <xsd:enumeration value="SQL Server"/>
                    <xsd:enumeration value="System Centre"/>
                    <xsd:enumeration value="Commerce Server"/>
                    <xsd:enumeration value="Exchange Server"/>
                    <xsd:enumeration value="Virtualisation"/>
                    <xsd:enumeration value="Security"/>
                    <xsd:enumeration value="Office"/>
                    <xsd:enumeration value="General Black Marble"/>
                    <xsd:enumeration value="Windows 7"/>
                    <xsd:enumeration value="Windows Server"/>
                    <xsd:enumeration value="Internet Explorer"/>
                    <xsd:enumeration value="Surface"/>
                    <xsd:enumeration value="NUI"/>
                  </xsd:restriction>
                </xsd:simpleType>
              </xsd:element>
            </xsd:sequence>
          </xsd:extension>
        </xsd:complexContent>
      </xsd:complexType>
    </xsd:element>
    <xsd:element name="Market" ma:index="12" nillable="true" ma:displayName="Market" ma:default="General" ma:description="The Target Market for the presentation" ma:format="Dropdown" ma:internalName="Market">
      <xsd:simpleType>
        <xsd:restriction base="dms:Choice">
          <xsd:enumeration value="General"/>
          <xsd:enumeration value="Finance"/>
          <xsd:enumeration value="Fire Service"/>
          <xsd:enumeration value="NHS"/>
          <xsd:enumeration value="Police Serv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5C231-F84E-40AB-853E-A10ACDAA976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2e3a2f0e-52a2-4d17-81ea-e86137565b8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D0ABE3-E1E0-4685-B629-89459358F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2E4D04-EAB7-4111-818B-6799853C6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3a2f0e-52a2-4d17-81ea-e86137565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444</Words>
  <Application>Microsoft Office PowerPoint</Application>
  <PresentationFormat>Widescreen</PresentationFormat>
  <Paragraphs>83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Semibold</vt:lpstr>
      <vt:lpstr>Office Theme</vt:lpstr>
      <vt:lpstr>Cloud Adoption</vt:lpstr>
      <vt:lpstr>PowerPoint Presentation</vt:lpstr>
      <vt:lpstr>The Scenario</vt:lpstr>
      <vt:lpstr>The Basics: Buying Azure</vt:lpstr>
      <vt:lpstr>The Basics: Azure Subscriptions</vt:lpstr>
      <vt:lpstr>The Basics: Identity</vt:lpstr>
      <vt:lpstr>PowerPoint Presentation</vt:lpstr>
      <vt:lpstr>Role Based Access Control</vt:lpstr>
      <vt:lpstr>Azure Policies</vt:lpstr>
      <vt:lpstr>Resource Locks</vt:lpstr>
      <vt:lpstr>Azure Monitor</vt:lpstr>
      <vt:lpstr>PowerPoint Presentation</vt:lpstr>
      <vt:lpstr>PowerPoint Presentation</vt:lpstr>
      <vt:lpstr>Remember</vt:lpstr>
      <vt:lpstr>Useful Links</vt:lpstr>
      <vt:lpstr>PowerPoint Presentation</vt:lpstr>
    </vt:vector>
  </TitlesOfParts>
  <Company>Black Marble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Hepworth</dc:creator>
  <cp:lastModifiedBy>Rik Hepworth</cp:lastModifiedBy>
  <cp:revision>58</cp:revision>
  <dcterms:created xsi:type="dcterms:W3CDTF">2016-10-03T10:01:52Z</dcterms:created>
  <dcterms:modified xsi:type="dcterms:W3CDTF">2017-12-12T20:23:23Z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0x010100DCAAFC307EF60A41BA7D1D0325CDC603</vt:lpwstr>
  </property>
</Properties>
</file>