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32"/>
  </p:notesMasterIdLst>
  <p:handoutMasterIdLst>
    <p:handoutMasterId r:id="rId33"/>
  </p:handoutMasterIdLst>
  <p:sldIdLst>
    <p:sldId id="1720" r:id="rId7"/>
    <p:sldId id="1995" r:id="rId8"/>
    <p:sldId id="4567" r:id="rId9"/>
    <p:sldId id="4568" r:id="rId10"/>
    <p:sldId id="4582" r:id="rId11"/>
    <p:sldId id="4583" r:id="rId12"/>
    <p:sldId id="4584" r:id="rId13"/>
    <p:sldId id="4569" r:id="rId14"/>
    <p:sldId id="4573" r:id="rId15"/>
    <p:sldId id="4574" r:id="rId16"/>
    <p:sldId id="4575" r:id="rId17"/>
    <p:sldId id="4576" r:id="rId18"/>
    <p:sldId id="4577" r:id="rId19"/>
    <p:sldId id="4578" r:id="rId20"/>
    <p:sldId id="4571" r:id="rId21"/>
    <p:sldId id="4589" r:id="rId22"/>
    <p:sldId id="4586" r:id="rId23"/>
    <p:sldId id="4572" r:id="rId24"/>
    <p:sldId id="4579" r:id="rId25"/>
    <p:sldId id="4581" r:id="rId26"/>
    <p:sldId id="4592" r:id="rId27"/>
    <p:sldId id="4580" r:id="rId28"/>
    <p:sldId id="4590" r:id="rId29"/>
    <p:sldId id="4591" r:id="rId30"/>
    <p:sldId id="4587"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5"/>
          </p14:sldIdLst>
        </p14:section>
        <p14:section name="Intro" id="{F5794D08-BA73-40C9-9BE2-BB5C52BE3655}">
          <p14:sldIdLst>
            <p14:sldId id="4567"/>
            <p14:sldId id="4568"/>
          </p14:sldIdLst>
        </p14:section>
        <p14:section name="Charity" id="{75C7DE8C-A7B7-4C69-870F-97DE1ED156B8}">
          <p14:sldIdLst>
            <p14:sldId id="4582"/>
            <p14:sldId id="4583"/>
            <p14:sldId id="4584"/>
            <p14:sldId id="4569"/>
            <p14:sldId id="4573"/>
            <p14:sldId id="4574"/>
            <p14:sldId id="4575"/>
            <p14:sldId id="4576"/>
            <p14:sldId id="4577"/>
            <p14:sldId id="4578"/>
            <p14:sldId id="4571"/>
          </p14:sldIdLst>
        </p14:section>
        <p14:section name="Retail" id="{EF1CBA1B-1C5E-4168-9177-A42314870E2C}">
          <p14:sldIdLst>
            <p14:sldId id="4589"/>
            <p14:sldId id="4586"/>
            <p14:sldId id="4572"/>
            <p14:sldId id="4579"/>
            <p14:sldId id="4581"/>
            <p14:sldId id="4592"/>
            <p14:sldId id="4580"/>
            <p14:sldId id="4590"/>
            <p14:sldId id="4591"/>
            <p14:sldId id="45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83B01"/>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69237" autoAdjust="0"/>
  </p:normalViewPr>
  <p:slideViewPr>
    <p:cSldViewPr snapToGrid="0">
      <p:cViewPr varScale="1">
        <p:scale>
          <a:sx n="61" d="100"/>
          <a:sy n="61" d="100"/>
        </p:scale>
        <p:origin x="1008" y="21"/>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11/5/2019 10:54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11/5/2019 10:53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11/5/2019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14</a:t>
            </a:fld>
            <a:endParaRPr lang="en-GB"/>
          </a:p>
        </p:txBody>
      </p:sp>
    </p:spTree>
    <p:extLst>
      <p:ext uri="{BB962C8B-B14F-4D97-AF65-F5344CB8AC3E}">
        <p14:creationId xmlns:p14="http://schemas.microsoft.com/office/powerpoint/2010/main" val="797779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17</a:t>
            </a:fld>
            <a:endParaRPr lang="en-GB"/>
          </a:p>
        </p:txBody>
      </p:sp>
    </p:spTree>
    <p:extLst>
      <p:ext uri="{BB962C8B-B14F-4D97-AF65-F5344CB8AC3E}">
        <p14:creationId xmlns:p14="http://schemas.microsoft.com/office/powerpoint/2010/main" val="2685346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18</a:t>
            </a:fld>
            <a:endParaRPr lang="en-GB"/>
          </a:p>
        </p:txBody>
      </p:sp>
    </p:spTree>
    <p:extLst>
      <p:ext uri="{BB962C8B-B14F-4D97-AF65-F5344CB8AC3E}">
        <p14:creationId xmlns:p14="http://schemas.microsoft.com/office/powerpoint/2010/main" val="606849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11/5/2019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37687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20</a:t>
            </a:fld>
            <a:endParaRPr lang="en-GB"/>
          </a:p>
        </p:txBody>
      </p:sp>
    </p:spTree>
    <p:extLst>
      <p:ext uri="{BB962C8B-B14F-4D97-AF65-F5344CB8AC3E}">
        <p14:creationId xmlns:p14="http://schemas.microsoft.com/office/powerpoint/2010/main" val="3467748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21</a:t>
            </a:fld>
            <a:endParaRPr lang="en-GB"/>
          </a:p>
        </p:txBody>
      </p:sp>
    </p:spTree>
    <p:extLst>
      <p:ext uri="{BB962C8B-B14F-4D97-AF65-F5344CB8AC3E}">
        <p14:creationId xmlns:p14="http://schemas.microsoft.com/office/powerpoint/2010/main" val="258281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22</a:t>
            </a:fld>
            <a:endParaRPr lang="en-GB"/>
          </a:p>
        </p:txBody>
      </p:sp>
    </p:spTree>
    <p:extLst>
      <p:ext uri="{BB962C8B-B14F-4D97-AF65-F5344CB8AC3E}">
        <p14:creationId xmlns:p14="http://schemas.microsoft.com/office/powerpoint/2010/main" val="205819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11/5/2019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057740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11/5/2019 10:53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8813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BDB8743-16DD-4990-BEC8-25FDF1844EB0}" type="slidenum">
              <a:rPr lang="en-GB" smtClean="0"/>
              <a:t>7</a:t>
            </a:fld>
            <a:endParaRPr lang="en-GB"/>
          </a:p>
        </p:txBody>
      </p:sp>
    </p:spTree>
    <p:extLst>
      <p:ext uri="{BB962C8B-B14F-4D97-AF65-F5344CB8AC3E}">
        <p14:creationId xmlns:p14="http://schemas.microsoft.com/office/powerpoint/2010/main" val="387417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8</a:t>
            </a:fld>
            <a:endParaRPr lang="en-GB"/>
          </a:p>
        </p:txBody>
      </p:sp>
    </p:spTree>
    <p:extLst>
      <p:ext uri="{BB962C8B-B14F-4D97-AF65-F5344CB8AC3E}">
        <p14:creationId xmlns:p14="http://schemas.microsoft.com/office/powerpoint/2010/main" val="2581337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9</a:t>
            </a:fld>
            <a:endParaRPr lang="en-GB"/>
          </a:p>
        </p:txBody>
      </p:sp>
    </p:spTree>
    <p:extLst>
      <p:ext uri="{BB962C8B-B14F-4D97-AF65-F5344CB8AC3E}">
        <p14:creationId xmlns:p14="http://schemas.microsoft.com/office/powerpoint/2010/main" val="1218266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10</a:t>
            </a:fld>
            <a:endParaRPr lang="en-GB"/>
          </a:p>
        </p:txBody>
      </p:sp>
    </p:spTree>
    <p:extLst>
      <p:ext uri="{BB962C8B-B14F-4D97-AF65-F5344CB8AC3E}">
        <p14:creationId xmlns:p14="http://schemas.microsoft.com/office/powerpoint/2010/main" val="42660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11</a:t>
            </a:fld>
            <a:endParaRPr lang="en-GB"/>
          </a:p>
        </p:txBody>
      </p:sp>
    </p:spTree>
    <p:extLst>
      <p:ext uri="{BB962C8B-B14F-4D97-AF65-F5344CB8AC3E}">
        <p14:creationId xmlns:p14="http://schemas.microsoft.com/office/powerpoint/2010/main" val="121203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12</a:t>
            </a:fld>
            <a:endParaRPr lang="en-GB"/>
          </a:p>
        </p:txBody>
      </p:sp>
    </p:spTree>
    <p:extLst>
      <p:ext uri="{BB962C8B-B14F-4D97-AF65-F5344CB8AC3E}">
        <p14:creationId xmlns:p14="http://schemas.microsoft.com/office/powerpoint/2010/main" val="1083789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BDB8743-16DD-4990-BEC8-25FDF1844EB0}" type="slidenum">
              <a:rPr lang="en-GB" smtClean="0"/>
              <a:t>13</a:t>
            </a:fld>
            <a:endParaRPr lang="en-GB"/>
          </a:p>
        </p:txBody>
      </p:sp>
    </p:spTree>
    <p:extLst>
      <p:ext uri="{BB962C8B-B14F-4D97-AF65-F5344CB8AC3E}">
        <p14:creationId xmlns:p14="http://schemas.microsoft.com/office/powerpoint/2010/main" val="4268236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emf"/><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ection - Azure">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B7CE92F-8F7E-4D38-BFC1-9B31109C0587}"/>
              </a:ext>
            </a:extLst>
          </p:cNvPr>
          <p:cNvSpPr/>
          <p:nvPr userDrawn="1"/>
        </p:nvSpPr>
        <p:spPr>
          <a:xfrm>
            <a:off x="0" y="-4626"/>
            <a:ext cx="12192000" cy="6862626"/>
          </a:xfrm>
          <a:prstGeom prst="rect">
            <a:avLst/>
          </a:prstGeom>
          <a:gradFill flip="none" rotWithShape="1">
            <a:gsLst>
              <a:gs pos="46000">
                <a:srgbClr val="3CA4DB"/>
              </a:gs>
              <a:gs pos="0">
                <a:srgbClr val="1D8CCB"/>
              </a:gs>
              <a:gs pos="100000">
                <a:srgbClr val="60C0E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A picture containing building&#10;&#10;Description generated with high confidence">
            <a:extLst>
              <a:ext uri="{FF2B5EF4-FFF2-40B4-BE49-F238E27FC236}">
                <a16:creationId xmlns:a16="http://schemas.microsoft.com/office/drawing/2014/main" id="{848A4308-2F72-44D5-9CC0-B01B35B0FE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815"/>
            <a:ext cx="12192000" cy="5797550"/>
          </a:xfrm>
          <a:prstGeom prst="rect">
            <a:avLst/>
          </a:prstGeom>
        </p:spPr>
      </p:pic>
      <p:sp>
        <p:nvSpPr>
          <p:cNvPr id="12" name="Rectangle 11">
            <a:extLst>
              <a:ext uri="{FF2B5EF4-FFF2-40B4-BE49-F238E27FC236}">
                <a16:creationId xmlns:a16="http://schemas.microsoft.com/office/drawing/2014/main" id="{B2AD1160-CE83-4B04-A491-8C467ACBCDED}"/>
              </a:ext>
            </a:extLst>
          </p:cNvPr>
          <p:cNvSpPr/>
          <p:nvPr userDrawn="1"/>
        </p:nvSpPr>
        <p:spPr bwMode="auto">
          <a:xfrm>
            <a:off x="0" y="5710545"/>
            <a:ext cx="12192000" cy="1154906"/>
          </a:xfrm>
          <a:prstGeom prst="rect">
            <a:avLst/>
          </a:prstGeom>
          <a:solidFill>
            <a:schemeClr val="bg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1AB47D58-8C92-4C2D-B5A5-4F12589ABFFB}"/>
              </a:ext>
            </a:extLst>
          </p:cNvPr>
          <p:cNvPicPr/>
          <p:nvPr userDrawn="1"/>
        </p:nvPicPr>
        <p:blipFill>
          <a:blip r:embed="rId3" cstate="print">
            <a:extLst>
              <a:ext uri="{28A0092B-C50C-407E-A947-70E740481C1C}">
                <a14:useLocalDpi xmlns:a14="http://schemas.microsoft.com/office/drawing/2010/main" val="0"/>
              </a:ext>
            </a:extLst>
          </a:blip>
          <a:stretch>
            <a:fillRect/>
          </a:stretch>
        </p:blipFill>
        <p:spPr>
          <a:xfrm>
            <a:off x="682337" y="5883416"/>
            <a:ext cx="1774259" cy="800522"/>
          </a:xfrm>
          <a:prstGeom prst="rect">
            <a:avLst/>
          </a:prstGeom>
        </p:spPr>
      </p:pic>
      <p:pic>
        <p:nvPicPr>
          <p:cNvPr id="18" name="Picture 17">
            <a:extLst>
              <a:ext uri="{FF2B5EF4-FFF2-40B4-BE49-F238E27FC236}">
                <a16:creationId xmlns:a16="http://schemas.microsoft.com/office/drawing/2014/main" id="{8BBB90FB-6FB7-4504-A8A5-90ABB708255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0953" y="5916457"/>
            <a:ext cx="2388710" cy="743081"/>
          </a:xfrm>
          <a:prstGeom prst="rect">
            <a:avLst/>
          </a:prstGeom>
        </p:spPr>
      </p:pic>
      <p:sp>
        <p:nvSpPr>
          <p:cNvPr id="10" name="Title 1">
            <a:extLst>
              <a:ext uri="{FF2B5EF4-FFF2-40B4-BE49-F238E27FC236}">
                <a16:creationId xmlns:a16="http://schemas.microsoft.com/office/drawing/2014/main" id="{C26BC821-C44C-4342-B38D-5870BEDC026C}"/>
              </a:ext>
            </a:extLst>
          </p:cNvPr>
          <p:cNvSpPr>
            <a:spLocks noGrp="1"/>
          </p:cNvSpPr>
          <p:nvPr>
            <p:ph type="title"/>
          </p:nvPr>
        </p:nvSpPr>
        <p:spPr>
          <a:xfrm>
            <a:off x="806335" y="814432"/>
            <a:ext cx="7746538" cy="1315448"/>
          </a:xfrm>
          <a:prstGeom prst="rect">
            <a:avLst/>
          </a:prstGeom>
        </p:spPr>
        <p:txBody>
          <a:bodyPr anchor="t">
            <a:normAutofit/>
          </a:bodyPr>
          <a:lstStyle>
            <a:lvl1pPr>
              <a:defRPr sz="4800">
                <a:solidFill>
                  <a:schemeClr val="bg1"/>
                </a:solidFill>
              </a:defRPr>
            </a:lvl1pPr>
          </a:lstStyle>
          <a:p>
            <a:r>
              <a:rPr lang="en-US" dirty="0"/>
              <a:t>Click to edit Master title style</a:t>
            </a:r>
            <a:endParaRPr lang="en-GB" dirty="0"/>
          </a:p>
        </p:txBody>
      </p:sp>
      <p:sp>
        <p:nvSpPr>
          <p:cNvPr id="11" name="Text Placeholder 2">
            <a:extLst>
              <a:ext uri="{FF2B5EF4-FFF2-40B4-BE49-F238E27FC236}">
                <a16:creationId xmlns:a16="http://schemas.microsoft.com/office/drawing/2014/main" id="{87AEBB8E-F5EE-4F55-BD69-4375B680CC5A}"/>
              </a:ext>
            </a:extLst>
          </p:cNvPr>
          <p:cNvSpPr>
            <a:spLocks noGrp="1"/>
          </p:cNvSpPr>
          <p:nvPr>
            <p:ph type="body" idx="1" hasCustomPrompt="1"/>
          </p:nvPr>
        </p:nvSpPr>
        <p:spPr>
          <a:xfrm>
            <a:off x="806335" y="2202104"/>
            <a:ext cx="7746538" cy="560696"/>
          </a:xfrm>
          <a:prstGeom prst="rect">
            <a:avLst/>
          </a:prstGeom>
        </p:spPr>
        <p:txBody>
          <a:bodyPr>
            <a:normAutofit/>
          </a:bodyPr>
          <a:lstStyle>
            <a:lvl1pPr marL="0" indent="0">
              <a:buNone/>
              <a:defRPr sz="3200" baseline="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95316860"/>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 Azure">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B7CE92F-8F7E-4D38-BFC1-9B31109C0587}"/>
              </a:ext>
            </a:extLst>
          </p:cNvPr>
          <p:cNvSpPr/>
          <p:nvPr userDrawn="1"/>
        </p:nvSpPr>
        <p:spPr>
          <a:xfrm>
            <a:off x="-1" y="-4626"/>
            <a:ext cx="12192000" cy="6862626"/>
          </a:xfrm>
          <a:prstGeom prst="rect">
            <a:avLst/>
          </a:prstGeom>
          <a:gradFill flip="none" rotWithShape="1">
            <a:gsLst>
              <a:gs pos="46000">
                <a:srgbClr val="3CA4DB"/>
              </a:gs>
              <a:gs pos="0">
                <a:srgbClr val="1D8CCB"/>
              </a:gs>
              <a:gs pos="100000">
                <a:srgbClr val="60C0EE"/>
              </a:gs>
            </a:gsLst>
            <a:lin ang="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559223EE-5AEA-4EB2-92B8-8E44846C4FE4}"/>
              </a:ext>
            </a:extLst>
          </p:cNvPr>
          <p:cNvSpPr/>
          <p:nvPr userDrawn="1"/>
        </p:nvSpPr>
        <p:spPr bwMode="auto">
          <a:xfrm>
            <a:off x="-1" y="0"/>
            <a:ext cx="12192001" cy="685800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1">
            <a:extLst>
              <a:ext uri="{FF2B5EF4-FFF2-40B4-BE49-F238E27FC236}">
                <a16:creationId xmlns:a16="http://schemas.microsoft.com/office/drawing/2014/main" id="{C26BC821-C44C-4342-B38D-5870BEDC026C}"/>
              </a:ext>
            </a:extLst>
          </p:cNvPr>
          <p:cNvSpPr>
            <a:spLocks noGrp="1"/>
          </p:cNvSpPr>
          <p:nvPr>
            <p:ph type="title"/>
          </p:nvPr>
        </p:nvSpPr>
        <p:spPr>
          <a:xfrm>
            <a:off x="806335" y="814432"/>
            <a:ext cx="7746538" cy="1315448"/>
          </a:xfrm>
          <a:prstGeom prst="rect">
            <a:avLst/>
          </a:prstGeom>
        </p:spPr>
        <p:txBody>
          <a:bodyPr anchor="t">
            <a:normAutofit/>
          </a:bodyPr>
          <a:lstStyle>
            <a:lvl1pPr>
              <a:defRPr sz="4800">
                <a:solidFill>
                  <a:schemeClr val="bg1"/>
                </a:solidFill>
              </a:defRPr>
            </a:lvl1pPr>
          </a:lstStyle>
          <a:p>
            <a:r>
              <a:rPr lang="en-US" dirty="0"/>
              <a:t>Click to edit Master title style</a:t>
            </a:r>
            <a:endParaRPr lang="en-GB" dirty="0"/>
          </a:p>
        </p:txBody>
      </p:sp>
      <p:sp>
        <p:nvSpPr>
          <p:cNvPr id="11" name="Text Placeholder 2">
            <a:extLst>
              <a:ext uri="{FF2B5EF4-FFF2-40B4-BE49-F238E27FC236}">
                <a16:creationId xmlns:a16="http://schemas.microsoft.com/office/drawing/2014/main" id="{87AEBB8E-F5EE-4F55-BD69-4375B680CC5A}"/>
              </a:ext>
            </a:extLst>
          </p:cNvPr>
          <p:cNvSpPr>
            <a:spLocks noGrp="1"/>
          </p:cNvSpPr>
          <p:nvPr>
            <p:ph type="body" idx="1" hasCustomPrompt="1"/>
          </p:nvPr>
        </p:nvSpPr>
        <p:spPr>
          <a:xfrm>
            <a:off x="806335" y="2202104"/>
            <a:ext cx="7746538" cy="560696"/>
          </a:xfrm>
          <a:prstGeom prst="rect">
            <a:avLst/>
          </a:prstGeom>
        </p:spPr>
        <p:txBody>
          <a:bodyPr>
            <a:normAutofit/>
          </a:bodyPr>
          <a:lstStyle>
            <a:lvl1pPr marL="0" indent="0">
              <a:buNone/>
              <a:defRPr sz="3200" baseline="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4" name="Group 3">
            <a:extLst>
              <a:ext uri="{FF2B5EF4-FFF2-40B4-BE49-F238E27FC236}">
                <a16:creationId xmlns:a16="http://schemas.microsoft.com/office/drawing/2014/main" id="{162D1F4E-2C05-437B-A84E-F2E72295309A}"/>
              </a:ext>
            </a:extLst>
          </p:cNvPr>
          <p:cNvGrpSpPr/>
          <p:nvPr userDrawn="1"/>
        </p:nvGrpSpPr>
        <p:grpSpPr>
          <a:xfrm>
            <a:off x="1" y="3973285"/>
            <a:ext cx="12191998" cy="1829815"/>
            <a:chOff x="1" y="3973285"/>
            <a:chExt cx="12191998" cy="1829815"/>
          </a:xfrm>
        </p:grpSpPr>
        <p:pic>
          <p:nvPicPr>
            <p:cNvPr id="3" name="Picture 2" descr="A picture containing building&#10;&#10;Description generated with high confidence">
              <a:extLst>
                <a:ext uri="{FF2B5EF4-FFF2-40B4-BE49-F238E27FC236}">
                  <a16:creationId xmlns:a16="http://schemas.microsoft.com/office/drawing/2014/main" id="{848A4308-2F72-44D5-9CC0-B01B35B0FE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69324" r="31277"/>
            <a:stretch/>
          </p:blipFill>
          <p:spPr>
            <a:xfrm>
              <a:off x="1" y="3973285"/>
              <a:ext cx="8378722" cy="1778449"/>
            </a:xfrm>
            <a:prstGeom prst="rect">
              <a:avLst/>
            </a:prstGeom>
          </p:spPr>
        </p:pic>
        <p:pic>
          <p:nvPicPr>
            <p:cNvPr id="15" name="Picture 14" descr="A picture containing building&#10;&#10;Description generated with high confidence">
              <a:extLst>
                <a:ext uri="{FF2B5EF4-FFF2-40B4-BE49-F238E27FC236}">
                  <a16:creationId xmlns:a16="http://schemas.microsoft.com/office/drawing/2014/main" id="{B8781C27-8C27-4505-9A29-26BDFAB7E3E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1205" t="80644"/>
            <a:stretch/>
          </p:blipFill>
          <p:spPr>
            <a:xfrm>
              <a:off x="11119756" y="4626429"/>
              <a:ext cx="1072243" cy="1122180"/>
            </a:xfrm>
            <a:prstGeom prst="rect">
              <a:avLst/>
            </a:prstGeom>
          </p:spPr>
        </p:pic>
        <p:pic>
          <p:nvPicPr>
            <p:cNvPr id="17" name="Picture 16" descr="A picture containing building&#10;&#10;Description generated with high confidence">
              <a:extLst>
                <a:ext uri="{FF2B5EF4-FFF2-40B4-BE49-F238E27FC236}">
                  <a16:creationId xmlns:a16="http://schemas.microsoft.com/office/drawing/2014/main" id="{BAA676B1-1506-4CB1-85AC-8D090A924D4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1205" t="80644"/>
            <a:stretch/>
          </p:blipFill>
          <p:spPr>
            <a:xfrm flipH="1">
              <a:off x="10047512" y="4626429"/>
              <a:ext cx="1072243" cy="1122180"/>
            </a:xfrm>
            <a:prstGeom prst="rect">
              <a:avLst/>
            </a:prstGeom>
          </p:spPr>
        </p:pic>
        <p:pic>
          <p:nvPicPr>
            <p:cNvPr id="19" name="Picture 18" descr="A picture containing building&#10;&#10;Description generated with high confidence">
              <a:extLst>
                <a:ext uri="{FF2B5EF4-FFF2-40B4-BE49-F238E27FC236}">
                  <a16:creationId xmlns:a16="http://schemas.microsoft.com/office/drawing/2014/main" id="{5C0A0AB2-F223-4801-A0F5-29663A0545E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1205" t="80644"/>
            <a:stretch/>
          </p:blipFill>
          <p:spPr>
            <a:xfrm>
              <a:off x="8779329" y="4370614"/>
              <a:ext cx="1072243" cy="1377995"/>
            </a:xfrm>
            <a:prstGeom prst="rect">
              <a:avLst/>
            </a:prstGeom>
          </p:spPr>
        </p:pic>
        <p:pic>
          <p:nvPicPr>
            <p:cNvPr id="20" name="Picture 19" descr="A picture containing building&#10;&#10;Description generated with high confidence">
              <a:extLst>
                <a:ext uri="{FF2B5EF4-FFF2-40B4-BE49-F238E27FC236}">
                  <a16:creationId xmlns:a16="http://schemas.microsoft.com/office/drawing/2014/main" id="{2FB8E030-E463-41C7-829B-A282F2483BD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723" t="77064" r="27991" b="-886"/>
            <a:stretch/>
          </p:blipFill>
          <p:spPr>
            <a:xfrm>
              <a:off x="8378721" y="4421980"/>
              <a:ext cx="400607" cy="1381120"/>
            </a:xfrm>
            <a:prstGeom prst="rect">
              <a:avLst/>
            </a:prstGeom>
          </p:spPr>
        </p:pic>
      </p:grpSp>
      <p:pic>
        <p:nvPicPr>
          <p:cNvPr id="9" name="Picture 8">
            <a:extLst>
              <a:ext uri="{FF2B5EF4-FFF2-40B4-BE49-F238E27FC236}">
                <a16:creationId xmlns:a16="http://schemas.microsoft.com/office/drawing/2014/main" id="{F2E61752-7526-451B-A687-724A4CC82A6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30104"/>
          <a:stretch/>
        </p:blipFill>
        <p:spPr>
          <a:xfrm>
            <a:off x="8180036" y="1368537"/>
            <a:ext cx="3873171" cy="4793427"/>
          </a:xfrm>
          <a:prstGeom prst="rect">
            <a:avLst/>
          </a:prstGeom>
        </p:spPr>
      </p:pic>
      <p:sp>
        <p:nvSpPr>
          <p:cNvPr id="12" name="Rectangle 11">
            <a:extLst>
              <a:ext uri="{FF2B5EF4-FFF2-40B4-BE49-F238E27FC236}">
                <a16:creationId xmlns:a16="http://schemas.microsoft.com/office/drawing/2014/main" id="{B2AD1160-CE83-4B04-A491-8C467ACBCDED}"/>
              </a:ext>
            </a:extLst>
          </p:cNvPr>
          <p:cNvSpPr/>
          <p:nvPr userDrawn="1"/>
        </p:nvSpPr>
        <p:spPr bwMode="auto">
          <a:xfrm>
            <a:off x="0" y="5710545"/>
            <a:ext cx="12192000" cy="1154906"/>
          </a:xfrm>
          <a:prstGeom prst="rect">
            <a:avLst/>
          </a:prstGeom>
          <a:solidFill>
            <a:schemeClr val="bg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1AB47D58-8C92-4C2D-B5A5-4F12589ABFFB}"/>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682337" y="5883416"/>
            <a:ext cx="1774259" cy="800522"/>
          </a:xfrm>
          <a:prstGeom prst="rect">
            <a:avLst/>
          </a:prstGeom>
        </p:spPr>
      </p:pic>
      <p:pic>
        <p:nvPicPr>
          <p:cNvPr id="18" name="Picture 17">
            <a:extLst>
              <a:ext uri="{FF2B5EF4-FFF2-40B4-BE49-F238E27FC236}">
                <a16:creationId xmlns:a16="http://schemas.microsoft.com/office/drawing/2014/main" id="{8BBB90FB-6FB7-4504-A8A5-90ABB708255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120953" y="5916457"/>
            <a:ext cx="2388710" cy="743081"/>
          </a:xfrm>
          <a:prstGeom prst="rect">
            <a:avLst/>
          </a:prstGeom>
        </p:spPr>
      </p:pic>
    </p:spTree>
    <p:extLst>
      <p:ext uri="{BB962C8B-B14F-4D97-AF65-F5344CB8AC3E}">
        <p14:creationId xmlns:p14="http://schemas.microsoft.com/office/powerpoint/2010/main" val="197013131"/>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12175"/>
            <a:ext cx="10515600" cy="45923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9667C7CF-52B7-4F27-87C8-B6C19C041935}"/>
              </a:ext>
            </a:extLst>
          </p:cNvPr>
          <p:cNvSpPr>
            <a:spLocks noGrp="1"/>
          </p:cNvSpPr>
          <p:nvPr>
            <p:ph type="title"/>
          </p:nvPr>
        </p:nvSpPr>
        <p:spPr>
          <a:xfrm>
            <a:off x="847724" y="583334"/>
            <a:ext cx="10506075" cy="1137401"/>
          </a:xfrm>
          <a:prstGeom prst="rect">
            <a:avLst/>
          </a:prstGeom>
        </p:spPr>
        <p:txBody>
          <a:bodyPr/>
          <a:lstStyle/>
          <a:p>
            <a:r>
              <a:rPr lang="en-US">
                <a:solidFill>
                  <a:srgbClr val="21B9EC"/>
                </a:solidFill>
              </a:rPr>
              <a:t>Click to edit Master title style</a:t>
            </a:r>
            <a:endParaRPr lang="en-GB">
              <a:solidFill>
                <a:srgbClr val="21B9EC"/>
              </a:solidFill>
            </a:endParaRPr>
          </a:p>
        </p:txBody>
      </p:sp>
    </p:spTree>
    <p:extLst>
      <p:ext uri="{BB962C8B-B14F-4D97-AF65-F5344CB8AC3E}">
        <p14:creationId xmlns:p14="http://schemas.microsoft.com/office/powerpoint/2010/main" val="328427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Rik Hepworth">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BAA1DF2-E601-461E-8716-9BA180493A6D}"/>
              </a:ext>
            </a:extLst>
          </p:cNvPr>
          <p:cNvSpPr/>
          <p:nvPr userDrawn="1"/>
        </p:nvSpPr>
        <p:spPr bwMode="auto">
          <a:xfrm>
            <a:off x="0" y="0"/>
            <a:ext cx="12192000" cy="6856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a:extLst>
              <a:ext uri="{FF2B5EF4-FFF2-40B4-BE49-F238E27FC236}">
                <a16:creationId xmlns:a16="http://schemas.microsoft.com/office/drawing/2014/main" id="{8C39A50E-379E-44CB-860E-A5AEE33D2FA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3973"/>
          <a:stretch/>
        </p:blipFill>
        <p:spPr>
          <a:xfrm>
            <a:off x="8282921" y="1109270"/>
            <a:ext cx="3313340" cy="4589582"/>
          </a:xfrm>
          <a:prstGeom prst="rect">
            <a:avLst/>
          </a:prstGeom>
        </p:spPr>
      </p:pic>
      <p:sp>
        <p:nvSpPr>
          <p:cNvPr id="18" name="Rectangle 17">
            <a:extLst>
              <a:ext uri="{FF2B5EF4-FFF2-40B4-BE49-F238E27FC236}">
                <a16:creationId xmlns:a16="http://schemas.microsoft.com/office/drawing/2014/main" id="{4391A027-E75F-4989-982B-DAAC65C41611}"/>
              </a:ext>
            </a:extLst>
          </p:cNvPr>
          <p:cNvSpPr/>
          <p:nvPr userDrawn="1"/>
        </p:nvSpPr>
        <p:spPr bwMode="auto">
          <a:xfrm>
            <a:off x="0" y="5710545"/>
            <a:ext cx="12192000" cy="1154906"/>
          </a:xfrm>
          <a:prstGeom prst="rect">
            <a:avLst/>
          </a:prstGeom>
          <a:solidFill>
            <a:schemeClr val="bg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a:extLst>
              <a:ext uri="{FF2B5EF4-FFF2-40B4-BE49-F238E27FC236}">
                <a16:creationId xmlns:a16="http://schemas.microsoft.com/office/drawing/2014/main" id="{1D237531-BD89-4EB8-A4F5-25479AA1B13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634" y="6035623"/>
            <a:ext cx="525927" cy="525927"/>
          </a:xfrm>
          <a:prstGeom prst="rect">
            <a:avLst/>
          </a:prstGeom>
        </p:spPr>
      </p:pic>
      <p:pic>
        <p:nvPicPr>
          <p:cNvPr id="21" name="Picture 20">
            <a:extLst>
              <a:ext uri="{FF2B5EF4-FFF2-40B4-BE49-F238E27FC236}">
                <a16:creationId xmlns:a16="http://schemas.microsoft.com/office/drawing/2014/main" id="{89307637-6EBB-41AC-87F9-2FF9F70D3B1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31995" y="6041660"/>
            <a:ext cx="525927" cy="525927"/>
          </a:xfrm>
          <a:prstGeom prst="rect">
            <a:avLst/>
          </a:prstGeom>
        </p:spPr>
      </p:pic>
      <p:sp>
        <p:nvSpPr>
          <p:cNvPr id="25" name="TextBox 24">
            <a:extLst>
              <a:ext uri="{FF2B5EF4-FFF2-40B4-BE49-F238E27FC236}">
                <a16:creationId xmlns:a16="http://schemas.microsoft.com/office/drawing/2014/main" id="{9997588D-22CF-4D9B-8B38-9EB9ED7761CA}"/>
              </a:ext>
            </a:extLst>
          </p:cNvPr>
          <p:cNvSpPr txBox="1"/>
          <p:nvPr userDrawn="1"/>
        </p:nvSpPr>
        <p:spPr>
          <a:xfrm>
            <a:off x="4357276" y="6081491"/>
            <a:ext cx="2975686" cy="400110"/>
          </a:xfrm>
          <a:prstGeom prst="rect">
            <a:avLst/>
          </a:prstGeom>
          <a:noFill/>
        </p:spPr>
        <p:txBody>
          <a:bodyPr wrap="none" rtlCol="0">
            <a:spAutoFit/>
          </a:bodyPr>
          <a:lstStyle/>
          <a:p>
            <a:r>
              <a:rPr lang="en-GB" sz="2000" dirty="0">
                <a:solidFill>
                  <a:srgbClr val="404040"/>
                </a:solidFill>
                <a:latin typeface="Segoe UI" panose="020B0502040204020203" pitchFamily="34" charset="0"/>
                <a:cs typeface="Segoe UI" panose="020B0502040204020203" pitchFamily="34" charset="0"/>
              </a:rPr>
              <a:t>Github.com/</a:t>
            </a:r>
            <a:r>
              <a:rPr lang="en-GB" sz="2000" dirty="0" err="1">
                <a:solidFill>
                  <a:srgbClr val="404040"/>
                </a:solidFill>
                <a:latin typeface="Segoe UI" panose="020B0502040204020203" pitchFamily="34" charset="0"/>
                <a:cs typeface="Segoe UI" panose="020B0502040204020203" pitchFamily="34" charset="0"/>
              </a:rPr>
              <a:t>rikhepworth</a:t>
            </a:r>
            <a:endParaRPr lang="en-GB" sz="2000" dirty="0">
              <a:solidFill>
                <a:srgbClr val="404040"/>
              </a:solidFill>
              <a:latin typeface="Segoe UI" panose="020B0502040204020203" pitchFamily="34" charset="0"/>
              <a:cs typeface="Segoe UI" panose="020B0502040204020203" pitchFamily="34" charset="0"/>
            </a:endParaRPr>
          </a:p>
        </p:txBody>
      </p:sp>
      <p:sp>
        <p:nvSpPr>
          <p:cNvPr id="26" name="TextBox 25">
            <a:extLst>
              <a:ext uri="{FF2B5EF4-FFF2-40B4-BE49-F238E27FC236}">
                <a16:creationId xmlns:a16="http://schemas.microsoft.com/office/drawing/2014/main" id="{5E3043F5-5B8F-4236-AAE9-3292D3D9A3AD}"/>
              </a:ext>
            </a:extLst>
          </p:cNvPr>
          <p:cNvSpPr txBox="1"/>
          <p:nvPr userDrawn="1"/>
        </p:nvSpPr>
        <p:spPr>
          <a:xfrm>
            <a:off x="1362676" y="6081491"/>
            <a:ext cx="1807098" cy="400110"/>
          </a:xfrm>
          <a:prstGeom prst="rect">
            <a:avLst/>
          </a:prstGeom>
          <a:noFill/>
        </p:spPr>
        <p:txBody>
          <a:bodyPr wrap="none" rtlCol="0">
            <a:spAutoFit/>
          </a:bodyPr>
          <a:lstStyle/>
          <a:p>
            <a:r>
              <a:rPr lang="en-GB" sz="2000">
                <a:solidFill>
                  <a:srgbClr val="404040"/>
                </a:solidFill>
                <a:latin typeface="Segoe UI" panose="020B0502040204020203" pitchFamily="34" charset="0"/>
                <a:cs typeface="Segoe UI" panose="020B0502040204020203" pitchFamily="34" charset="0"/>
              </a:rPr>
              <a:t>@</a:t>
            </a:r>
            <a:r>
              <a:rPr lang="en-GB" sz="2000" err="1">
                <a:solidFill>
                  <a:srgbClr val="404040"/>
                </a:solidFill>
                <a:latin typeface="Segoe UI" panose="020B0502040204020203" pitchFamily="34" charset="0"/>
                <a:cs typeface="Segoe UI" panose="020B0502040204020203" pitchFamily="34" charset="0"/>
              </a:rPr>
              <a:t>rikhepworth</a:t>
            </a:r>
            <a:endParaRPr lang="en-GB" sz="2000">
              <a:solidFill>
                <a:srgbClr val="404040"/>
              </a:solidFill>
              <a:latin typeface="Segoe UI" panose="020B0502040204020203" pitchFamily="34" charset="0"/>
              <a:cs typeface="Segoe UI" panose="020B0502040204020203" pitchFamily="34" charset="0"/>
            </a:endParaRPr>
          </a:p>
        </p:txBody>
      </p:sp>
      <p:sp>
        <p:nvSpPr>
          <p:cNvPr id="27" name="TextBox 26">
            <a:extLst>
              <a:ext uri="{FF2B5EF4-FFF2-40B4-BE49-F238E27FC236}">
                <a16:creationId xmlns:a16="http://schemas.microsoft.com/office/drawing/2014/main" id="{B9C55811-0D33-43C7-B8E4-03BE6828EB92}"/>
              </a:ext>
            </a:extLst>
          </p:cNvPr>
          <p:cNvSpPr txBox="1"/>
          <p:nvPr userDrawn="1"/>
        </p:nvSpPr>
        <p:spPr>
          <a:xfrm>
            <a:off x="8529377" y="6081491"/>
            <a:ext cx="2898550" cy="400110"/>
          </a:xfrm>
          <a:prstGeom prst="rect">
            <a:avLst/>
          </a:prstGeom>
          <a:noFill/>
        </p:spPr>
        <p:txBody>
          <a:bodyPr wrap="none" rtlCol="0">
            <a:spAutoFit/>
          </a:bodyPr>
          <a:lstStyle/>
          <a:p>
            <a:r>
              <a:rPr lang="en-GB" sz="2000" dirty="0">
                <a:solidFill>
                  <a:srgbClr val="404040"/>
                </a:solidFill>
                <a:latin typeface="Segoe UI" panose="020B0502040204020203" pitchFamily="34" charset="0"/>
                <a:cs typeface="Segoe UI" panose="020B0502040204020203" pitchFamily="34" charset="0"/>
              </a:rPr>
              <a:t>blogs.blackmarble.co.uk</a:t>
            </a:r>
          </a:p>
        </p:txBody>
      </p:sp>
      <p:sp>
        <p:nvSpPr>
          <p:cNvPr id="42" name="TextBox 41">
            <a:extLst>
              <a:ext uri="{FF2B5EF4-FFF2-40B4-BE49-F238E27FC236}">
                <a16:creationId xmlns:a16="http://schemas.microsoft.com/office/drawing/2014/main" id="{ED5FC0B1-ABB0-4384-A2D5-54055F7A336B}"/>
              </a:ext>
            </a:extLst>
          </p:cNvPr>
          <p:cNvSpPr txBox="1"/>
          <p:nvPr userDrawn="1"/>
        </p:nvSpPr>
        <p:spPr>
          <a:xfrm>
            <a:off x="806336" y="2034019"/>
            <a:ext cx="7476587" cy="892552"/>
          </a:xfrm>
          <a:prstGeom prst="rect">
            <a:avLst/>
          </a:prstGeom>
          <a:noFill/>
        </p:spPr>
        <p:txBody>
          <a:bodyPr wrap="square" rtlCol="0">
            <a:spAutoFit/>
          </a:bodyPr>
          <a:lstStyle/>
          <a:p>
            <a:r>
              <a:rPr lang="en-GB" sz="5200">
                <a:solidFill>
                  <a:srgbClr val="21B9EC"/>
                </a:solidFill>
                <a:latin typeface="Segoe UI Semibold" panose="020B0702040204020203" pitchFamily="34" charset="0"/>
                <a:cs typeface="Segoe UI Semibold" panose="020B0702040204020203" pitchFamily="34" charset="0"/>
              </a:rPr>
              <a:t>Rik Hepworth</a:t>
            </a:r>
          </a:p>
        </p:txBody>
      </p:sp>
      <p:sp>
        <p:nvSpPr>
          <p:cNvPr id="43" name="TextBox 42">
            <a:extLst>
              <a:ext uri="{FF2B5EF4-FFF2-40B4-BE49-F238E27FC236}">
                <a16:creationId xmlns:a16="http://schemas.microsoft.com/office/drawing/2014/main" id="{3FA72A2B-ACE5-4A2C-80B0-CBF2EF4D7AC7}"/>
              </a:ext>
            </a:extLst>
          </p:cNvPr>
          <p:cNvSpPr txBox="1"/>
          <p:nvPr userDrawn="1"/>
        </p:nvSpPr>
        <p:spPr>
          <a:xfrm>
            <a:off x="806335" y="2911551"/>
            <a:ext cx="7476587" cy="1569660"/>
          </a:xfrm>
          <a:prstGeom prst="rect">
            <a:avLst/>
          </a:prstGeom>
          <a:noFill/>
        </p:spPr>
        <p:txBody>
          <a:bodyPr wrap="square" rtlCol="0">
            <a:spAutoFit/>
          </a:bodyPr>
          <a:lstStyle/>
          <a:p>
            <a:r>
              <a:rPr lang="en-GB" sz="3200" dirty="0">
                <a:solidFill>
                  <a:schemeClr val="tx1"/>
                </a:solidFill>
                <a:latin typeface="Segoe UI Semibold" panose="020B0702040204020203" pitchFamily="34" charset="0"/>
                <a:cs typeface="Segoe UI Semibold" panose="020B0702040204020203" pitchFamily="34" charset="0"/>
              </a:rPr>
              <a:t>Chief Consultancy Officer (CCO),</a:t>
            </a:r>
            <a:br>
              <a:rPr lang="en-GB" sz="3200" dirty="0">
                <a:solidFill>
                  <a:schemeClr val="tx1"/>
                </a:solidFill>
                <a:latin typeface="Segoe UI Semibold" panose="020B0702040204020203" pitchFamily="34" charset="0"/>
                <a:cs typeface="Segoe UI Semibold" panose="020B0702040204020203" pitchFamily="34" charset="0"/>
              </a:rPr>
            </a:br>
            <a:r>
              <a:rPr lang="en-GB" sz="3200" dirty="0">
                <a:solidFill>
                  <a:schemeClr val="tx1"/>
                </a:solidFill>
                <a:latin typeface="Segoe UI Semibold" panose="020B0702040204020203" pitchFamily="34" charset="0"/>
                <a:cs typeface="Segoe UI Semibold" panose="020B0702040204020203" pitchFamily="34" charset="0"/>
              </a:rPr>
              <a:t>Black Marble</a:t>
            </a:r>
          </a:p>
          <a:p>
            <a:pPr lvl="0"/>
            <a:r>
              <a:rPr lang="en-US" sz="3200" dirty="0">
                <a:latin typeface="+mj-lt"/>
              </a:rPr>
              <a:t>MVP (Azure)</a:t>
            </a:r>
          </a:p>
        </p:txBody>
      </p:sp>
      <p:pic>
        <p:nvPicPr>
          <p:cNvPr id="14" name="Picture 13">
            <a:extLst>
              <a:ext uri="{FF2B5EF4-FFF2-40B4-BE49-F238E27FC236}">
                <a16:creationId xmlns:a16="http://schemas.microsoft.com/office/drawing/2014/main" id="{7C3FA704-DB3C-48A8-BC39-234306E1366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586212" y="4372495"/>
            <a:ext cx="691546" cy="1152577"/>
          </a:xfrm>
          <a:prstGeom prst="rect">
            <a:avLst/>
          </a:prstGeom>
          <a:ln w="19050">
            <a:solidFill>
              <a:schemeClr val="bg1"/>
            </a:solidFill>
          </a:ln>
        </p:spPr>
      </p:pic>
      <p:pic>
        <p:nvPicPr>
          <p:cNvPr id="15" name="Graphic 14">
            <a:extLst>
              <a:ext uri="{FF2B5EF4-FFF2-40B4-BE49-F238E27FC236}">
                <a16:creationId xmlns:a16="http://schemas.microsoft.com/office/drawing/2014/main" id="{4C3A99DB-5BB3-4305-89C5-9DBD69F2F03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779234" y="6035623"/>
            <a:ext cx="525927" cy="525927"/>
          </a:xfrm>
          <a:prstGeom prst="rect">
            <a:avLst/>
          </a:prstGeom>
        </p:spPr>
      </p:pic>
    </p:spTree>
    <p:extLst>
      <p:ext uri="{BB962C8B-B14F-4D97-AF65-F5344CB8AC3E}">
        <p14:creationId xmlns:p14="http://schemas.microsoft.com/office/powerpoint/2010/main" val="68399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D47C6F66-CC29-4F66-9643-C652E6794768}"/>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icrosoft Ignite cube graphic">
            <a:extLst>
              <a:ext uri="{FF2B5EF4-FFF2-40B4-BE49-F238E27FC236}">
                <a16:creationId xmlns:a16="http://schemas.microsoft.com/office/drawing/2014/main" id="{5FE3E21F-3B29-45AF-A62E-40AAF2B12C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76054" y="0"/>
            <a:ext cx="8115946"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descr="Microsoft Ignite cube graphic">
            <a:extLst>
              <a:ext uri="{FF2B5EF4-FFF2-40B4-BE49-F238E27FC236}">
                <a16:creationId xmlns:a16="http://schemas.microsoft.com/office/drawing/2014/main" id="{87E693D7-9346-4760-B3C6-BF5E7E96456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163E2A-0F0F-4D30-BA3B-64D7F94B8B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5505" y="-10888"/>
            <a:ext cx="7666496" cy="6881401"/>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8B979EA3-9237-4885-9E01-A134FAE63F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457201E-9DAE-41FA-A3D5-E845A60E44BE}"/>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C89205E0-1FE0-2147-A567-C941C5AA176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80D4BB00-622A-BD4E-A722-AD10CF5FFE4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descr="Microsoft Ignite cube graphic">
            <a:extLst>
              <a:ext uri="{FF2B5EF4-FFF2-40B4-BE49-F238E27FC236}">
                <a16:creationId xmlns:a16="http://schemas.microsoft.com/office/drawing/2014/main" id="{3AD0DC0A-7B9F-4357-8D47-F407E99ED68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cube graphic">
            <a:extLst>
              <a:ext uri="{FF2B5EF4-FFF2-40B4-BE49-F238E27FC236}">
                <a16:creationId xmlns:a16="http://schemas.microsoft.com/office/drawing/2014/main" id="{DDF24A8E-E5A8-4838-91D5-F11134AF6A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image" Target="../media/image1.emf"/><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theme" Target="../theme/theme2.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image" Target="../media/image1.emf"/><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theme" Target="../theme/theme3.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8"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 id="2147484914" r:id="rId33"/>
    <p:sldLayoutId id="2147484911" r:id="rId34"/>
    <p:sldLayoutId id="2147484913"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822F-8E5F-4323-907D-1ABB987660E1}"/>
              </a:ext>
            </a:extLst>
          </p:cNvPr>
          <p:cNvSpPr>
            <a:spLocks noGrp="1"/>
          </p:cNvSpPr>
          <p:nvPr>
            <p:ph type="title"/>
          </p:nvPr>
        </p:nvSpPr>
        <p:spPr>
          <a:xfrm>
            <a:off x="838200" y="565151"/>
            <a:ext cx="10515600" cy="658008"/>
          </a:xfrm>
        </p:spPr>
        <p:txBody>
          <a:bodyPr/>
          <a:lstStyle/>
          <a:p>
            <a:r>
              <a:rPr lang="en-GB" dirty="0"/>
              <a:t>Architecture #2 - PULL</a:t>
            </a:r>
            <a:br>
              <a:rPr lang="en-GB" dirty="0"/>
            </a:br>
            <a:endParaRPr lang="en-GB" dirty="0"/>
          </a:p>
        </p:txBody>
      </p:sp>
      <p:sp>
        <p:nvSpPr>
          <p:cNvPr id="3" name="Rectangle 2">
            <a:extLst>
              <a:ext uri="{FF2B5EF4-FFF2-40B4-BE49-F238E27FC236}">
                <a16:creationId xmlns:a16="http://schemas.microsoft.com/office/drawing/2014/main" id="{492AA6FF-DE5A-40A3-88CD-7B05303B5C1F}"/>
              </a:ext>
            </a:extLst>
          </p:cNvPr>
          <p:cNvSpPr>
            <a:spLocks noChangeArrowheads="1"/>
          </p:cNvSpPr>
          <p:nvPr/>
        </p:nvSpPr>
        <p:spPr bwMode="auto">
          <a:xfrm>
            <a:off x="4755962"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4" name="Picture 3">
            <a:extLst>
              <a:ext uri="{FF2B5EF4-FFF2-40B4-BE49-F238E27FC236}">
                <a16:creationId xmlns:a16="http://schemas.microsoft.com/office/drawing/2014/main" id="{D71C42B0-99FA-43C7-9BDE-A66D60E80421}"/>
              </a:ext>
            </a:extLst>
          </p:cNvPr>
          <p:cNvPicPr>
            <a:picLocks noChangeAspect="1"/>
          </p:cNvPicPr>
          <p:nvPr/>
        </p:nvPicPr>
        <p:blipFill>
          <a:blip r:embed="rId3"/>
          <a:stretch>
            <a:fillRect/>
          </a:stretch>
        </p:blipFill>
        <p:spPr>
          <a:xfrm>
            <a:off x="1237636" y="1223158"/>
            <a:ext cx="8826702" cy="5212525"/>
          </a:xfrm>
          <a:prstGeom prst="rect">
            <a:avLst/>
          </a:prstGeom>
        </p:spPr>
      </p:pic>
    </p:spTree>
    <p:extLst>
      <p:ext uri="{BB962C8B-B14F-4D97-AF65-F5344CB8AC3E}">
        <p14:creationId xmlns:p14="http://schemas.microsoft.com/office/powerpoint/2010/main" val="52392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822F-8E5F-4323-907D-1ABB987660E1}"/>
              </a:ext>
            </a:extLst>
          </p:cNvPr>
          <p:cNvSpPr>
            <a:spLocks noGrp="1"/>
          </p:cNvSpPr>
          <p:nvPr>
            <p:ph type="title"/>
          </p:nvPr>
        </p:nvSpPr>
        <p:spPr>
          <a:xfrm>
            <a:off x="838200" y="565151"/>
            <a:ext cx="10515600" cy="658008"/>
          </a:xfrm>
        </p:spPr>
        <p:txBody>
          <a:bodyPr/>
          <a:lstStyle/>
          <a:p>
            <a:r>
              <a:rPr lang="en-GB" dirty="0"/>
              <a:t>Architecture #2 - PULL</a:t>
            </a:r>
            <a:br>
              <a:rPr lang="en-GB" dirty="0"/>
            </a:br>
            <a:endParaRPr lang="en-GB" dirty="0"/>
          </a:p>
        </p:txBody>
      </p:sp>
      <p:sp>
        <p:nvSpPr>
          <p:cNvPr id="3" name="Rectangle 2">
            <a:extLst>
              <a:ext uri="{FF2B5EF4-FFF2-40B4-BE49-F238E27FC236}">
                <a16:creationId xmlns:a16="http://schemas.microsoft.com/office/drawing/2014/main" id="{492AA6FF-DE5A-40A3-88CD-7B05303B5C1F}"/>
              </a:ext>
            </a:extLst>
          </p:cNvPr>
          <p:cNvSpPr>
            <a:spLocks noChangeArrowheads="1"/>
          </p:cNvSpPr>
          <p:nvPr/>
        </p:nvSpPr>
        <p:spPr bwMode="auto">
          <a:xfrm>
            <a:off x="4755962"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Content Placeholder 1">
            <a:extLst>
              <a:ext uri="{FF2B5EF4-FFF2-40B4-BE49-F238E27FC236}">
                <a16:creationId xmlns:a16="http://schemas.microsoft.com/office/drawing/2014/main" id="{6F36EEC4-E99C-4745-ABBD-58A896DAD423}"/>
              </a:ext>
            </a:extLst>
          </p:cNvPr>
          <p:cNvSpPr txBox="1">
            <a:spLocks/>
          </p:cNvSpPr>
          <p:nvPr/>
        </p:nvSpPr>
        <p:spPr>
          <a:xfrm>
            <a:off x="838200" y="1812175"/>
            <a:ext cx="9095509" cy="45923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Pros</a:t>
            </a:r>
          </a:p>
          <a:p>
            <a:pPr lvl="1"/>
            <a:r>
              <a:rPr lang="en-GB" dirty="0"/>
              <a:t>Speed-</a:t>
            </a:r>
            <a:r>
              <a:rPr lang="en-GB" dirty="0" err="1"/>
              <a:t>ish</a:t>
            </a:r>
            <a:r>
              <a:rPr lang="en-GB" dirty="0"/>
              <a:t> propagation of data, Service Bus Long Poll</a:t>
            </a:r>
          </a:p>
          <a:p>
            <a:pPr lvl="1"/>
            <a:r>
              <a:rPr lang="en-GB" dirty="0"/>
              <a:t>Service Bus Messaging Resilience</a:t>
            </a:r>
          </a:p>
          <a:p>
            <a:pPr lvl="1"/>
            <a:r>
              <a:rPr lang="en-GB" dirty="0"/>
              <a:t>Significantly cheaper than #1</a:t>
            </a:r>
          </a:p>
          <a:p>
            <a:pPr marL="0" indent="0">
              <a:buNone/>
            </a:pPr>
            <a:endParaRPr lang="en-GB" dirty="0"/>
          </a:p>
          <a:p>
            <a:pPr marL="0" indent="0">
              <a:buNone/>
            </a:pPr>
            <a:r>
              <a:rPr lang="en-GB" dirty="0"/>
              <a:t>Cons</a:t>
            </a:r>
          </a:p>
          <a:p>
            <a:pPr lvl="1"/>
            <a:r>
              <a:rPr lang="en-GB" dirty="0"/>
              <a:t>None to speak of.</a:t>
            </a:r>
          </a:p>
        </p:txBody>
      </p:sp>
    </p:spTree>
    <p:extLst>
      <p:ext uri="{BB962C8B-B14F-4D97-AF65-F5344CB8AC3E}">
        <p14:creationId xmlns:p14="http://schemas.microsoft.com/office/powerpoint/2010/main" val="253176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822F-8E5F-4323-907D-1ABB987660E1}"/>
              </a:ext>
            </a:extLst>
          </p:cNvPr>
          <p:cNvSpPr>
            <a:spLocks noGrp="1"/>
          </p:cNvSpPr>
          <p:nvPr>
            <p:ph type="title"/>
          </p:nvPr>
        </p:nvSpPr>
        <p:spPr>
          <a:xfrm>
            <a:off x="838200" y="565151"/>
            <a:ext cx="10515600" cy="658008"/>
          </a:xfrm>
        </p:spPr>
        <p:txBody>
          <a:bodyPr/>
          <a:lstStyle/>
          <a:p>
            <a:r>
              <a:rPr lang="en-GB" dirty="0"/>
              <a:t>Architecture #3 – PULL – With Functions!</a:t>
            </a:r>
            <a:br>
              <a:rPr lang="en-GB" dirty="0"/>
            </a:br>
            <a:endParaRPr lang="en-GB" dirty="0"/>
          </a:p>
        </p:txBody>
      </p:sp>
      <p:sp>
        <p:nvSpPr>
          <p:cNvPr id="3" name="Rectangle 2">
            <a:extLst>
              <a:ext uri="{FF2B5EF4-FFF2-40B4-BE49-F238E27FC236}">
                <a16:creationId xmlns:a16="http://schemas.microsoft.com/office/drawing/2014/main" id="{492AA6FF-DE5A-40A3-88CD-7B05303B5C1F}"/>
              </a:ext>
            </a:extLst>
          </p:cNvPr>
          <p:cNvSpPr>
            <a:spLocks noChangeArrowheads="1"/>
          </p:cNvSpPr>
          <p:nvPr/>
        </p:nvSpPr>
        <p:spPr bwMode="auto">
          <a:xfrm>
            <a:off x="4755962"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5" name="Picture 4">
            <a:extLst>
              <a:ext uri="{FF2B5EF4-FFF2-40B4-BE49-F238E27FC236}">
                <a16:creationId xmlns:a16="http://schemas.microsoft.com/office/drawing/2014/main" id="{CFE87DB8-3765-45E9-ABBD-28A0891383B0}"/>
              </a:ext>
            </a:extLst>
          </p:cNvPr>
          <p:cNvPicPr>
            <a:picLocks noChangeAspect="1"/>
          </p:cNvPicPr>
          <p:nvPr/>
        </p:nvPicPr>
        <p:blipFill>
          <a:blip r:embed="rId3"/>
          <a:stretch>
            <a:fillRect/>
          </a:stretch>
        </p:blipFill>
        <p:spPr>
          <a:xfrm>
            <a:off x="574062" y="1528951"/>
            <a:ext cx="10828544" cy="3800097"/>
          </a:xfrm>
          <a:prstGeom prst="rect">
            <a:avLst/>
          </a:prstGeom>
        </p:spPr>
      </p:pic>
    </p:spTree>
    <p:extLst>
      <p:ext uri="{BB962C8B-B14F-4D97-AF65-F5344CB8AC3E}">
        <p14:creationId xmlns:p14="http://schemas.microsoft.com/office/powerpoint/2010/main" val="151292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822F-8E5F-4323-907D-1ABB987660E1}"/>
              </a:ext>
            </a:extLst>
          </p:cNvPr>
          <p:cNvSpPr>
            <a:spLocks noGrp="1"/>
          </p:cNvSpPr>
          <p:nvPr>
            <p:ph type="title"/>
          </p:nvPr>
        </p:nvSpPr>
        <p:spPr>
          <a:xfrm>
            <a:off x="838200" y="565151"/>
            <a:ext cx="10515600" cy="658008"/>
          </a:xfrm>
        </p:spPr>
        <p:txBody>
          <a:bodyPr/>
          <a:lstStyle/>
          <a:p>
            <a:r>
              <a:rPr lang="en-GB" dirty="0"/>
              <a:t>Architecture #3 – PULL – With Functions!</a:t>
            </a:r>
            <a:br>
              <a:rPr lang="en-GB" dirty="0"/>
            </a:br>
            <a:endParaRPr lang="en-GB" dirty="0"/>
          </a:p>
        </p:txBody>
      </p:sp>
      <p:sp>
        <p:nvSpPr>
          <p:cNvPr id="3" name="Rectangle 2">
            <a:extLst>
              <a:ext uri="{FF2B5EF4-FFF2-40B4-BE49-F238E27FC236}">
                <a16:creationId xmlns:a16="http://schemas.microsoft.com/office/drawing/2014/main" id="{492AA6FF-DE5A-40A3-88CD-7B05303B5C1F}"/>
              </a:ext>
            </a:extLst>
          </p:cNvPr>
          <p:cNvSpPr>
            <a:spLocks noChangeArrowheads="1"/>
          </p:cNvSpPr>
          <p:nvPr/>
        </p:nvSpPr>
        <p:spPr bwMode="auto">
          <a:xfrm>
            <a:off x="4755962"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Content Placeholder 1">
            <a:extLst>
              <a:ext uri="{FF2B5EF4-FFF2-40B4-BE49-F238E27FC236}">
                <a16:creationId xmlns:a16="http://schemas.microsoft.com/office/drawing/2014/main" id="{07C442AD-3DF2-4210-9095-E25422A997B8}"/>
              </a:ext>
            </a:extLst>
          </p:cNvPr>
          <p:cNvSpPr txBox="1">
            <a:spLocks/>
          </p:cNvSpPr>
          <p:nvPr/>
        </p:nvSpPr>
        <p:spPr>
          <a:xfrm>
            <a:off x="838200" y="1812175"/>
            <a:ext cx="9095509" cy="45923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Pros</a:t>
            </a:r>
          </a:p>
          <a:p>
            <a:pPr lvl="1"/>
            <a:r>
              <a:rPr lang="en-GB" dirty="0"/>
              <a:t>Speedy propagation of data &amp; configurable (up to 1 second poll interval), Service Bus Long Poll</a:t>
            </a:r>
          </a:p>
          <a:p>
            <a:pPr lvl="1"/>
            <a:r>
              <a:rPr lang="en-GB" dirty="0"/>
              <a:t>Service Bus Messaging Resilience</a:t>
            </a:r>
          </a:p>
          <a:p>
            <a:pPr lvl="1"/>
            <a:r>
              <a:rPr lang="en-GB" dirty="0"/>
              <a:t>Even cheaper than #2 (know your platform features!</a:t>
            </a:r>
            <a:br>
              <a:rPr lang="en-GB" dirty="0"/>
            </a:br>
            <a:r>
              <a:rPr lang="en-GB" dirty="0"/>
              <a:t>1 million free executions per month!)</a:t>
            </a:r>
          </a:p>
          <a:p>
            <a:pPr marL="0" indent="0">
              <a:buNone/>
            </a:pPr>
            <a:endParaRPr lang="en-GB" dirty="0"/>
          </a:p>
          <a:p>
            <a:pPr marL="0" indent="0">
              <a:buNone/>
            </a:pPr>
            <a:r>
              <a:rPr lang="en-GB" dirty="0"/>
              <a:t>Cons</a:t>
            </a:r>
          </a:p>
          <a:p>
            <a:pPr lvl="1"/>
            <a:r>
              <a:rPr lang="en-GB" dirty="0"/>
              <a:t>More moving parts</a:t>
            </a:r>
          </a:p>
        </p:txBody>
      </p:sp>
    </p:spTree>
    <p:extLst>
      <p:ext uri="{BB962C8B-B14F-4D97-AF65-F5344CB8AC3E}">
        <p14:creationId xmlns:p14="http://schemas.microsoft.com/office/powerpoint/2010/main" val="171005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2BB3-910F-4947-A475-1435C9115A37}"/>
              </a:ext>
            </a:extLst>
          </p:cNvPr>
          <p:cNvSpPr>
            <a:spLocks noGrp="1"/>
          </p:cNvSpPr>
          <p:nvPr>
            <p:ph type="title"/>
          </p:nvPr>
        </p:nvSpPr>
        <p:spPr/>
        <p:txBody>
          <a:bodyPr/>
          <a:lstStyle/>
          <a:p>
            <a:r>
              <a:rPr lang="en-GB" dirty="0"/>
              <a:t>Dressing up for Production</a:t>
            </a:r>
          </a:p>
        </p:txBody>
      </p:sp>
      <p:pic>
        <p:nvPicPr>
          <p:cNvPr id="3" name="Picture 2">
            <a:extLst>
              <a:ext uri="{FF2B5EF4-FFF2-40B4-BE49-F238E27FC236}">
                <a16:creationId xmlns:a16="http://schemas.microsoft.com/office/drawing/2014/main" id="{C9A10EF4-5175-4329-9047-505B2E89B6DB}"/>
              </a:ext>
            </a:extLst>
          </p:cNvPr>
          <p:cNvPicPr>
            <a:picLocks noChangeAspect="1"/>
          </p:cNvPicPr>
          <p:nvPr/>
        </p:nvPicPr>
        <p:blipFill>
          <a:blip r:embed="rId3"/>
          <a:stretch>
            <a:fillRect/>
          </a:stretch>
        </p:blipFill>
        <p:spPr>
          <a:xfrm>
            <a:off x="338447" y="1227931"/>
            <a:ext cx="9405256" cy="5266943"/>
          </a:xfrm>
          <a:prstGeom prst="rect">
            <a:avLst/>
          </a:prstGeom>
        </p:spPr>
      </p:pic>
    </p:spTree>
    <p:extLst>
      <p:ext uri="{BB962C8B-B14F-4D97-AF65-F5344CB8AC3E}">
        <p14:creationId xmlns:p14="http://schemas.microsoft.com/office/powerpoint/2010/main" val="424460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45B816-5D4C-43BF-9455-EEB881E7D9D2}"/>
              </a:ext>
            </a:extLst>
          </p:cNvPr>
          <p:cNvSpPr>
            <a:spLocks noGrp="1"/>
          </p:cNvSpPr>
          <p:nvPr>
            <p:ph idx="1"/>
          </p:nvPr>
        </p:nvSpPr>
        <p:spPr>
          <a:xfrm>
            <a:off x="838200" y="1812175"/>
            <a:ext cx="10515600" cy="2843855"/>
          </a:xfrm>
        </p:spPr>
        <p:txBody>
          <a:bodyPr/>
          <a:lstStyle/>
          <a:p>
            <a:r>
              <a:rPr lang="en-GB" dirty="0"/>
              <a:t>Sometimes a bit of innovative development can be cheaper to run</a:t>
            </a:r>
          </a:p>
          <a:p>
            <a:r>
              <a:rPr lang="en-GB" dirty="0"/>
              <a:t>The most technically elegant solution isn’t always what's best for the customer</a:t>
            </a:r>
          </a:p>
          <a:p>
            <a:r>
              <a:rPr lang="en-GB" dirty="0"/>
              <a:t>Design with instrumentation in mind from day one</a:t>
            </a:r>
          </a:p>
          <a:p>
            <a:r>
              <a:rPr lang="en-GB" dirty="0"/>
              <a:t>Logging without correlation is mostly noise</a:t>
            </a:r>
          </a:p>
        </p:txBody>
      </p:sp>
      <p:sp>
        <p:nvSpPr>
          <p:cNvPr id="3" name="Title 2">
            <a:extLst>
              <a:ext uri="{FF2B5EF4-FFF2-40B4-BE49-F238E27FC236}">
                <a16:creationId xmlns:a16="http://schemas.microsoft.com/office/drawing/2014/main" id="{FE2EF2CC-77D7-4471-8660-B4B3EF46A3C3}"/>
              </a:ext>
            </a:extLst>
          </p:cNvPr>
          <p:cNvSpPr>
            <a:spLocks noGrp="1"/>
          </p:cNvSpPr>
          <p:nvPr>
            <p:ph type="title"/>
          </p:nvPr>
        </p:nvSpPr>
        <p:spPr/>
        <p:txBody>
          <a:bodyPr/>
          <a:lstStyle/>
          <a:p>
            <a:r>
              <a:rPr lang="en-GB"/>
              <a:t>Key Learnings</a:t>
            </a:r>
          </a:p>
        </p:txBody>
      </p:sp>
    </p:spTree>
    <p:extLst>
      <p:ext uri="{BB962C8B-B14F-4D97-AF65-F5344CB8AC3E}">
        <p14:creationId xmlns:p14="http://schemas.microsoft.com/office/powerpoint/2010/main" val="337291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7D00-842B-4A74-B56A-94D0872D02AC}"/>
              </a:ext>
            </a:extLst>
          </p:cNvPr>
          <p:cNvSpPr>
            <a:spLocks noGrp="1"/>
          </p:cNvSpPr>
          <p:nvPr>
            <p:ph type="title"/>
          </p:nvPr>
        </p:nvSpPr>
        <p:spPr>
          <a:xfrm>
            <a:off x="806335" y="2372060"/>
            <a:ext cx="7746538" cy="1315448"/>
          </a:xfrm>
        </p:spPr>
        <p:txBody>
          <a:bodyPr>
            <a:normAutofit fontScale="90000"/>
          </a:bodyPr>
          <a:lstStyle/>
          <a:p>
            <a:r>
              <a:rPr lang="en-GB" dirty="0"/>
              <a:t>Scenario Two:</a:t>
            </a:r>
            <a:br>
              <a:rPr lang="en-GB" dirty="0"/>
            </a:br>
            <a:r>
              <a:rPr lang="en-GB" dirty="0"/>
              <a:t>Retail</a:t>
            </a:r>
          </a:p>
        </p:txBody>
      </p:sp>
      <p:sp>
        <p:nvSpPr>
          <p:cNvPr id="3" name="Text Placeholder 2">
            <a:extLst>
              <a:ext uri="{FF2B5EF4-FFF2-40B4-BE49-F238E27FC236}">
                <a16:creationId xmlns:a16="http://schemas.microsoft.com/office/drawing/2014/main" id="{B574FFDA-B64D-4A38-89FB-6942951F3BAB}"/>
              </a:ext>
            </a:extLst>
          </p:cNvPr>
          <p:cNvSpPr>
            <a:spLocks noGrp="1"/>
          </p:cNvSpPr>
          <p:nvPr>
            <p:ph type="body" idx="1"/>
          </p:nvPr>
        </p:nvSpPr>
        <p:spPr>
          <a:xfrm>
            <a:off x="806335" y="3759732"/>
            <a:ext cx="7746538" cy="560696"/>
          </a:xfrm>
        </p:spPr>
        <p:txBody>
          <a:bodyPr/>
          <a:lstStyle/>
          <a:p>
            <a:endParaRPr lang="en-GB" dirty="0"/>
          </a:p>
        </p:txBody>
      </p:sp>
    </p:spTree>
    <p:extLst>
      <p:ext uri="{BB962C8B-B14F-4D97-AF65-F5344CB8AC3E}">
        <p14:creationId xmlns:p14="http://schemas.microsoft.com/office/powerpoint/2010/main" val="101306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F3BF7F-82BF-423A-9385-BA9DB6219CCC}"/>
              </a:ext>
            </a:extLst>
          </p:cNvPr>
          <p:cNvSpPr>
            <a:spLocks noGrp="1"/>
          </p:cNvSpPr>
          <p:nvPr>
            <p:ph idx="1"/>
          </p:nvPr>
        </p:nvSpPr>
        <p:spPr/>
        <p:txBody>
          <a:bodyPr/>
          <a:lstStyle/>
          <a:p>
            <a:r>
              <a:rPr lang="en-GB"/>
              <a:t>Replacement for an inherited and </a:t>
            </a:r>
            <a:r>
              <a:rPr lang="en-GB" b="1"/>
              <a:t>costly</a:t>
            </a:r>
            <a:r>
              <a:rPr lang="en-GB"/>
              <a:t> ‘legacy’ system</a:t>
            </a:r>
          </a:p>
          <a:p>
            <a:r>
              <a:rPr lang="en-GB"/>
              <a:t>Esoteric and archaic message types (various EDI)</a:t>
            </a:r>
          </a:p>
          <a:p>
            <a:r>
              <a:rPr lang="en-GB" dirty="0"/>
              <a:t>Initially </a:t>
            </a:r>
            <a:r>
              <a:rPr lang="en-GB"/>
              <a:t>hybrid with on premises systems</a:t>
            </a:r>
          </a:p>
          <a:p>
            <a:r>
              <a:rPr lang="en-GB"/>
              <a:t>Tight timescales</a:t>
            </a:r>
          </a:p>
          <a:p>
            <a:r>
              <a:rPr lang="en-GB" dirty="0"/>
              <a:t>Uptime is important</a:t>
            </a:r>
          </a:p>
          <a:p>
            <a:r>
              <a:rPr lang="en-GB"/>
              <a:t>Long term ambitions to scale new solution</a:t>
            </a:r>
            <a:endParaRPr lang="en-GB" dirty="0"/>
          </a:p>
          <a:p>
            <a:r>
              <a:rPr lang="en-GB" dirty="0"/>
              <a:t>Customer wants to be Event Driven</a:t>
            </a:r>
          </a:p>
          <a:p>
            <a:r>
              <a:rPr lang="en-GB" dirty="0"/>
              <a:t>Must minimize disruption during switchover, like for like connectivity must be guaranteed</a:t>
            </a:r>
            <a:endParaRPr lang="en-GB"/>
          </a:p>
        </p:txBody>
      </p:sp>
      <p:sp>
        <p:nvSpPr>
          <p:cNvPr id="3" name="Title 2">
            <a:extLst>
              <a:ext uri="{FF2B5EF4-FFF2-40B4-BE49-F238E27FC236}">
                <a16:creationId xmlns:a16="http://schemas.microsoft.com/office/drawing/2014/main" id="{474113C0-F75B-42CC-85E6-5907ADE8DA71}"/>
              </a:ext>
            </a:extLst>
          </p:cNvPr>
          <p:cNvSpPr>
            <a:spLocks noGrp="1"/>
          </p:cNvSpPr>
          <p:nvPr>
            <p:ph type="title"/>
          </p:nvPr>
        </p:nvSpPr>
        <p:spPr/>
        <p:txBody>
          <a:bodyPr/>
          <a:lstStyle/>
          <a:p>
            <a:r>
              <a:rPr lang="en-GB"/>
              <a:t>Retail</a:t>
            </a:r>
          </a:p>
        </p:txBody>
      </p:sp>
    </p:spTree>
    <p:extLst>
      <p:ext uri="{BB962C8B-B14F-4D97-AF65-F5344CB8AC3E}">
        <p14:creationId xmlns:p14="http://schemas.microsoft.com/office/powerpoint/2010/main" val="252167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F3BF7F-82BF-423A-9385-BA9DB6219CCC}"/>
              </a:ext>
            </a:extLst>
          </p:cNvPr>
          <p:cNvSpPr>
            <a:spLocks noGrp="1"/>
          </p:cNvSpPr>
          <p:nvPr>
            <p:ph idx="1"/>
          </p:nvPr>
        </p:nvSpPr>
        <p:spPr>
          <a:xfrm>
            <a:off x="838200" y="1324099"/>
            <a:ext cx="10515600" cy="5080457"/>
          </a:xfrm>
        </p:spPr>
        <p:txBody>
          <a:bodyPr/>
          <a:lstStyle/>
          <a:p>
            <a:pPr marL="0" indent="0">
              <a:buNone/>
            </a:pPr>
            <a:r>
              <a:rPr lang="en-GB" dirty="0"/>
              <a:t>Rinse and repeat, decide on Lego bricks, we asked ourselves the same questions as the small customer with additional questions on…..</a:t>
            </a:r>
          </a:p>
          <a:p>
            <a:r>
              <a:rPr lang="en-GB" dirty="0"/>
              <a:t>Main problem to solve is message transformation</a:t>
            </a:r>
          </a:p>
          <a:p>
            <a:pPr lvl="1"/>
            <a:r>
              <a:rPr lang="en-GB" dirty="0"/>
              <a:t>Transformations are complex</a:t>
            </a:r>
          </a:p>
          <a:p>
            <a:pPr lvl="1"/>
            <a:r>
              <a:rPr lang="en-GB" dirty="0"/>
              <a:t>Myriad Message Types </a:t>
            </a:r>
          </a:p>
          <a:p>
            <a:pPr lvl="1"/>
            <a:r>
              <a:rPr lang="en-GB" dirty="0"/>
              <a:t>Document Types need to be strongly enforced</a:t>
            </a:r>
          </a:p>
          <a:p>
            <a:r>
              <a:rPr lang="en-GB" dirty="0"/>
              <a:t>Uptime and resilience are paramount e.g. </a:t>
            </a:r>
            <a:r>
              <a:rPr lang="en-GB"/>
              <a:t>£17m of revenue in a single week goes through </a:t>
            </a:r>
            <a:r>
              <a:rPr lang="en-GB" i="1"/>
              <a:t>one</a:t>
            </a:r>
            <a:r>
              <a:rPr lang="en-GB"/>
              <a:t> integration</a:t>
            </a:r>
            <a:endParaRPr lang="en-GB" dirty="0"/>
          </a:p>
          <a:p>
            <a:r>
              <a:rPr lang="en-GB" dirty="0"/>
              <a:t>Users connectivity requirements are FTP/SFTP</a:t>
            </a:r>
          </a:p>
          <a:p>
            <a:r>
              <a:rPr lang="en-GB" dirty="0"/>
              <a:t>We PUSH to on premise system, as opposed to RECEIVE</a:t>
            </a:r>
            <a:endParaRPr lang="en-GB"/>
          </a:p>
        </p:txBody>
      </p:sp>
      <p:sp>
        <p:nvSpPr>
          <p:cNvPr id="3" name="Title 2">
            <a:extLst>
              <a:ext uri="{FF2B5EF4-FFF2-40B4-BE49-F238E27FC236}">
                <a16:creationId xmlns:a16="http://schemas.microsoft.com/office/drawing/2014/main" id="{474113C0-F75B-42CC-85E6-5907ADE8DA71}"/>
              </a:ext>
            </a:extLst>
          </p:cNvPr>
          <p:cNvSpPr>
            <a:spLocks noGrp="1"/>
          </p:cNvSpPr>
          <p:nvPr>
            <p:ph type="title"/>
          </p:nvPr>
        </p:nvSpPr>
        <p:spPr/>
        <p:txBody>
          <a:bodyPr/>
          <a:lstStyle/>
          <a:p>
            <a:r>
              <a:rPr lang="en-GB"/>
              <a:t>Retail</a:t>
            </a:r>
          </a:p>
        </p:txBody>
      </p:sp>
    </p:spTree>
    <p:extLst>
      <p:ext uri="{BB962C8B-B14F-4D97-AF65-F5344CB8AC3E}">
        <p14:creationId xmlns:p14="http://schemas.microsoft.com/office/powerpoint/2010/main" val="223344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F3BF7F-82BF-423A-9385-BA9DB6219CCC}"/>
              </a:ext>
            </a:extLst>
          </p:cNvPr>
          <p:cNvSpPr>
            <a:spLocks noGrp="1"/>
          </p:cNvSpPr>
          <p:nvPr>
            <p:ph idx="1"/>
          </p:nvPr>
        </p:nvSpPr>
        <p:spPr>
          <a:xfrm>
            <a:off x="838200" y="1324099"/>
            <a:ext cx="10515600" cy="5080457"/>
          </a:xfrm>
        </p:spPr>
        <p:txBody>
          <a:bodyPr/>
          <a:lstStyle/>
          <a:p>
            <a:pPr marL="0" indent="0">
              <a:buNone/>
            </a:pPr>
            <a:r>
              <a:rPr lang="en-GB" dirty="0"/>
              <a:t>Solution</a:t>
            </a:r>
          </a:p>
          <a:p>
            <a:r>
              <a:rPr lang="en-GB" dirty="0"/>
              <a:t>Logic Apps with Integration Accounts to manage messaging, esoteric message formats and complex transformation</a:t>
            </a:r>
          </a:p>
          <a:p>
            <a:r>
              <a:rPr lang="en-GB" dirty="0"/>
              <a:t>3</a:t>
            </a:r>
            <a:r>
              <a:rPr lang="en-GB" baseline="30000" dirty="0"/>
              <a:t>rd</a:t>
            </a:r>
            <a:r>
              <a:rPr lang="en-GB" dirty="0"/>
              <a:t> Party FTP/SFTP Middleware to manage client connectivity requirements</a:t>
            </a:r>
          </a:p>
          <a:p>
            <a:pPr lvl="1"/>
            <a:r>
              <a:rPr lang="en-GB" dirty="0"/>
              <a:t>Fronting Azure Blob Storage as underlying Storage Layer</a:t>
            </a:r>
          </a:p>
          <a:p>
            <a:pPr lvl="1"/>
            <a:r>
              <a:rPr lang="en-GB" dirty="0"/>
              <a:t>Allows Logic Apps to </a:t>
            </a:r>
            <a:r>
              <a:rPr lang="en-GB" b="1" dirty="0"/>
              <a:t>respond</a:t>
            </a:r>
            <a:r>
              <a:rPr lang="en-GB" dirty="0"/>
              <a:t> to Event Grid triggers</a:t>
            </a:r>
          </a:p>
          <a:p>
            <a:r>
              <a:rPr lang="en-GB" dirty="0"/>
              <a:t>On-Premise data gateway + connectors in theory allow on premises system connectivity.</a:t>
            </a:r>
          </a:p>
        </p:txBody>
      </p:sp>
      <p:sp>
        <p:nvSpPr>
          <p:cNvPr id="3" name="Title 2">
            <a:extLst>
              <a:ext uri="{FF2B5EF4-FFF2-40B4-BE49-F238E27FC236}">
                <a16:creationId xmlns:a16="http://schemas.microsoft.com/office/drawing/2014/main" id="{474113C0-F75B-42CC-85E6-5907ADE8DA71}"/>
              </a:ext>
            </a:extLst>
          </p:cNvPr>
          <p:cNvSpPr>
            <a:spLocks noGrp="1"/>
          </p:cNvSpPr>
          <p:nvPr>
            <p:ph type="title"/>
          </p:nvPr>
        </p:nvSpPr>
        <p:spPr/>
        <p:txBody>
          <a:bodyPr/>
          <a:lstStyle/>
          <a:p>
            <a:r>
              <a:rPr lang="en-GB" dirty="0"/>
              <a:t>Retail - Design</a:t>
            </a:r>
          </a:p>
        </p:txBody>
      </p:sp>
    </p:spTree>
    <p:extLst>
      <p:ext uri="{BB962C8B-B14F-4D97-AF65-F5344CB8AC3E}">
        <p14:creationId xmlns:p14="http://schemas.microsoft.com/office/powerpoint/2010/main" val="208285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871783"/>
            <a:ext cx="5510213" cy="1661993"/>
          </a:xfrm>
        </p:spPr>
        <p:txBody>
          <a:bodyPr/>
          <a:lstStyle/>
          <a:p>
            <a:r>
              <a:rPr lang="en-GB" dirty="0"/>
              <a:t>Logic Apps in the real world for organisations large and small</a:t>
            </a:r>
            <a:endParaRPr lang="en-US" dirty="0"/>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1015663"/>
          </a:xfrm>
        </p:spPr>
        <p:txBody>
          <a:bodyPr/>
          <a:lstStyle/>
          <a:p>
            <a:r>
              <a:rPr lang="en-US" dirty="0"/>
              <a:t>Rik Hepworth</a:t>
            </a:r>
          </a:p>
          <a:p>
            <a:r>
              <a:rPr lang="en-US" dirty="0"/>
              <a:t>Chief Consulting Officer, Black Marble</a:t>
            </a:r>
          </a:p>
          <a:p>
            <a:r>
              <a:rPr lang="en-US" dirty="0"/>
              <a:t>MVP (Azure)</a:t>
            </a:r>
          </a:p>
        </p:txBody>
      </p:sp>
    </p:spTree>
    <p:extLst>
      <p:ext uri="{BB962C8B-B14F-4D97-AF65-F5344CB8AC3E}">
        <p14:creationId xmlns:p14="http://schemas.microsoft.com/office/powerpoint/2010/main" val="6667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A79E95-2D95-4F72-9F53-26B0CDB709AF}"/>
              </a:ext>
            </a:extLst>
          </p:cNvPr>
          <p:cNvSpPr>
            <a:spLocks noGrp="1"/>
          </p:cNvSpPr>
          <p:nvPr>
            <p:ph type="title"/>
          </p:nvPr>
        </p:nvSpPr>
        <p:spPr/>
        <p:txBody>
          <a:bodyPr/>
          <a:lstStyle/>
          <a:p>
            <a:r>
              <a:rPr lang="en-GB" dirty="0"/>
              <a:t>Retail – High Level Architecture</a:t>
            </a:r>
          </a:p>
        </p:txBody>
      </p:sp>
      <p:pic>
        <p:nvPicPr>
          <p:cNvPr id="7" name="Picture 6">
            <a:extLst>
              <a:ext uri="{FF2B5EF4-FFF2-40B4-BE49-F238E27FC236}">
                <a16:creationId xmlns:a16="http://schemas.microsoft.com/office/drawing/2014/main" id="{F4B61670-5256-41C3-AD4B-57EC4E9ACE6B}"/>
              </a:ext>
            </a:extLst>
          </p:cNvPr>
          <p:cNvPicPr>
            <a:picLocks noChangeAspect="1"/>
          </p:cNvPicPr>
          <p:nvPr/>
        </p:nvPicPr>
        <p:blipFill>
          <a:blip r:embed="rId3"/>
          <a:stretch>
            <a:fillRect/>
          </a:stretch>
        </p:blipFill>
        <p:spPr>
          <a:xfrm>
            <a:off x="1654330" y="1217604"/>
            <a:ext cx="9197172" cy="5147455"/>
          </a:xfrm>
          <a:prstGeom prst="rect">
            <a:avLst/>
          </a:prstGeom>
        </p:spPr>
      </p:pic>
    </p:spTree>
    <p:extLst>
      <p:ext uri="{BB962C8B-B14F-4D97-AF65-F5344CB8AC3E}">
        <p14:creationId xmlns:p14="http://schemas.microsoft.com/office/powerpoint/2010/main" val="144844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308E5D-6050-4597-BCA9-F664581E8632}"/>
              </a:ext>
            </a:extLst>
          </p:cNvPr>
          <p:cNvSpPr>
            <a:spLocks noGrp="1"/>
          </p:cNvSpPr>
          <p:nvPr>
            <p:ph idx="1"/>
          </p:nvPr>
        </p:nvSpPr>
        <p:spPr>
          <a:xfrm>
            <a:off x="838200" y="1812175"/>
            <a:ext cx="10515600" cy="3397853"/>
          </a:xfrm>
        </p:spPr>
        <p:txBody>
          <a:bodyPr/>
          <a:lstStyle/>
          <a:p>
            <a:r>
              <a:rPr lang="en-GB" sz="2400" dirty="0"/>
              <a:t>“There’s always a bigger fish”, EDIFACT files can be huge, exposed and exceeded time limits in multiple areas and Logic App Actions.</a:t>
            </a:r>
          </a:p>
          <a:p>
            <a:pPr lvl="1"/>
            <a:r>
              <a:rPr lang="en-GB" sz="2000" dirty="0"/>
              <a:t>Blob storage actions</a:t>
            </a:r>
          </a:p>
          <a:p>
            <a:pPr lvl="1"/>
            <a:r>
              <a:rPr lang="en-GB" sz="2000" dirty="0"/>
              <a:t>Integration Account Actions</a:t>
            </a:r>
          </a:p>
          <a:p>
            <a:pPr lvl="1"/>
            <a:r>
              <a:rPr lang="en-GB" sz="2000" dirty="0"/>
              <a:t>Function App Time limits.</a:t>
            </a:r>
          </a:p>
          <a:p>
            <a:r>
              <a:rPr lang="en-GB" sz="2400" dirty="0"/>
              <a:t>When a part of your solution becomes shared Infrastructure….people using your solution for unanticipated purposes…..sometimes costly unanticipated purposes.</a:t>
            </a:r>
          </a:p>
          <a:p>
            <a:pPr lvl="1"/>
            <a:r>
              <a:rPr lang="en-GB" sz="2000" dirty="0"/>
              <a:t>Governance is needed.</a:t>
            </a:r>
          </a:p>
        </p:txBody>
      </p:sp>
      <p:sp>
        <p:nvSpPr>
          <p:cNvPr id="3" name="Title 2">
            <a:extLst>
              <a:ext uri="{FF2B5EF4-FFF2-40B4-BE49-F238E27FC236}">
                <a16:creationId xmlns:a16="http://schemas.microsoft.com/office/drawing/2014/main" id="{1071167E-972C-4DF4-A275-7899CEA84419}"/>
              </a:ext>
            </a:extLst>
          </p:cNvPr>
          <p:cNvSpPr>
            <a:spLocks noGrp="1"/>
          </p:cNvSpPr>
          <p:nvPr>
            <p:ph type="title"/>
          </p:nvPr>
        </p:nvSpPr>
        <p:spPr/>
        <p:txBody>
          <a:bodyPr/>
          <a:lstStyle/>
          <a:p>
            <a:r>
              <a:rPr lang="en-GB" dirty="0"/>
              <a:t>Retail - Pains</a:t>
            </a:r>
          </a:p>
        </p:txBody>
      </p:sp>
    </p:spTree>
    <p:extLst>
      <p:ext uri="{BB962C8B-B14F-4D97-AF65-F5344CB8AC3E}">
        <p14:creationId xmlns:p14="http://schemas.microsoft.com/office/powerpoint/2010/main" val="242990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308E5D-6050-4597-BCA9-F664581E8632}"/>
              </a:ext>
            </a:extLst>
          </p:cNvPr>
          <p:cNvSpPr>
            <a:spLocks noGrp="1"/>
          </p:cNvSpPr>
          <p:nvPr>
            <p:ph idx="1"/>
          </p:nvPr>
        </p:nvSpPr>
        <p:spPr>
          <a:xfrm>
            <a:off x="838200" y="1812175"/>
            <a:ext cx="10515600" cy="4825937"/>
          </a:xfrm>
        </p:spPr>
        <p:txBody>
          <a:bodyPr/>
          <a:lstStyle/>
          <a:p>
            <a:r>
              <a:rPr lang="en-GB" sz="2400" dirty="0"/>
              <a:t>Throughput. The Connector only handled 300 requests per minute on a single API connection.</a:t>
            </a:r>
          </a:p>
          <a:p>
            <a:r>
              <a:rPr lang="en-GB" sz="2400" dirty="0"/>
              <a:t>When called, the connector queried Oracle to compile a list of every table and every SPROC defined the DB as a background process </a:t>
            </a:r>
            <a:r>
              <a:rPr lang="en-GB" sz="2400" i="1" dirty="0"/>
              <a:t>before</a:t>
            </a:r>
            <a:r>
              <a:rPr lang="en-GB" sz="2400" dirty="0"/>
              <a:t> processing what we asked it to.</a:t>
            </a:r>
            <a:br>
              <a:rPr lang="en-GB" sz="2400" dirty="0"/>
            </a:br>
            <a:r>
              <a:rPr lang="en-GB" sz="2400" dirty="0"/>
              <a:t>The load generated this way exceed the load generated by what we were trying to do, and the DBAs were not happy!</a:t>
            </a:r>
          </a:p>
          <a:p>
            <a:r>
              <a:rPr lang="en-GB" sz="2400" dirty="0"/>
              <a:t>Connector limitations (functional limitations as opposed to service limitations)</a:t>
            </a:r>
          </a:p>
          <a:p>
            <a:pPr lvl="1"/>
            <a:r>
              <a:rPr lang="en-GB" sz="2000" dirty="0"/>
              <a:t>One-directional stored procedures, no support for CLOB, no support for functions in where clauses (e.g. Date()), etc</a:t>
            </a:r>
          </a:p>
          <a:p>
            <a:pPr lvl="1"/>
            <a:r>
              <a:rPr lang="en-GB" sz="2000" dirty="0"/>
              <a:t>In particular we’d like to acknowledge the Oracle connector as a </a:t>
            </a:r>
            <a:r>
              <a:rPr lang="en-GB" sz="2000" b="1" dirty="0"/>
              <a:t>severely </a:t>
            </a:r>
            <a:r>
              <a:rPr lang="en-GB" sz="2000" dirty="0"/>
              <a:t>limited and nearly useless connector.</a:t>
            </a:r>
          </a:p>
        </p:txBody>
      </p:sp>
      <p:sp>
        <p:nvSpPr>
          <p:cNvPr id="3" name="Title 2">
            <a:extLst>
              <a:ext uri="{FF2B5EF4-FFF2-40B4-BE49-F238E27FC236}">
                <a16:creationId xmlns:a16="http://schemas.microsoft.com/office/drawing/2014/main" id="{1071167E-972C-4DF4-A275-7899CEA84419}"/>
              </a:ext>
            </a:extLst>
          </p:cNvPr>
          <p:cNvSpPr>
            <a:spLocks noGrp="1"/>
          </p:cNvSpPr>
          <p:nvPr>
            <p:ph type="title"/>
          </p:nvPr>
        </p:nvSpPr>
        <p:spPr>
          <a:xfrm>
            <a:off x="847724" y="583334"/>
            <a:ext cx="10506075" cy="553998"/>
          </a:xfrm>
        </p:spPr>
        <p:txBody>
          <a:bodyPr/>
          <a:lstStyle/>
          <a:p>
            <a:r>
              <a:rPr lang="en-GB" dirty="0"/>
              <a:t>The Oracle Connector gets its own slide</a:t>
            </a:r>
          </a:p>
        </p:txBody>
      </p:sp>
    </p:spTree>
    <p:extLst>
      <p:ext uri="{BB962C8B-B14F-4D97-AF65-F5344CB8AC3E}">
        <p14:creationId xmlns:p14="http://schemas.microsoft.com/office/powerpoint/2010/main" val="378126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7D00-842B-4A74-B56A-94D0872D02AC}"/>
              </a:ext>
            </a:extLst>
          </p:cNvPr>
          <p:cNvSpPr>
            <a:spLocks noGrp="1"/>
          </p:cNvSpPr>
          <p:nvPr>
            <p:ph type="title"/>
          </p:nvPr>
        </p:nvSpPr>
        <p:spPr>
          <a:xfrm>
            <a:off x="806335" y="2372060"/>
            <a:ext cx="7746538" cy="1315448"/>
          </a:xfrm>
        </p:spPr>
        <p:txBody>
          <a:bodyPr>
            <a:normAutofit/>
          </a:bodyPr>
          <a:lstStyle/>
          <a:p>
            <a:r>
              <a:rPr lang="en-GB" dirty="0"/>
              <a:t>Conclusions</a:t>
            </a:r>
          </a:p>
        </p:txBody>
      </p:sp>
      <p:sp>
        <p:nvSpPr>
          <p:cNvPr id="3" name="Text Placeholder 2">
            <a:extLst>
              <a:ext uri="{FF2B5EF4-FFF2-40B4-BE49-F238E27FC236}">
                <a16:creationId xmlns:a16="http://schemas.microsoft.com/office/drawing/2014/main" id="{B574FFDA-B64D-4A38-89FB-6942951F3BAB}"/>
              </a:ext>
            </a:extLst>
          </p:cNvPr>
          <p:cNvSpPr>
            <a:spLocks noGrp="1"/>
          </p:cNvSpPr>
          <p:nvPr>
            <p:ph type="body" idx="1"/>
          </p:nvPr>
        </p:nvSpPr>
        <p:spPr>
          <a:xfrm>
            <a:off x="806335" y="3759732"/>
            <a:ext cx="7746538" cy="560696"/>
          </a:xfrm>
        </p:spPr>
        <p:txBody>
          <a:bodyPr/>
          <a:lstStyle/>
          <a:p>
            <a:endParaRPr lang="en-GB" dirty="0"/>
          </a:p>
        </p:txBody>
      </p:sp>
    </p:spTree>
    <p:extLst>
      <p:ext uri="{BB962C8B-B14F-4D97-AF65-F5344CB8AC3E}">
        <p14:creationId xmlns:p14="http://schemas.microsoft.com/office/powerpoint/2010/main" val="101593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2EF4-65AD-4E79-B841-E7765C00FAAC}"/>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3A8F1F2B-3397-4731-B900-F3FD65B0C2A1}"/>
              </a:ext>
            </a:extLst>
          </p:cNvPr>
          <p:cNvSpPr>
            <a:spLocks noGrp="1"/>
          </p:cNvSpPr>
          <p:nvPr>
            <p:ph sz="quarter" idx="10"/>
          </p:nvPr>
        </p:nvSpPr>
        <p:spPr>
          <a:xfrm>
            <a:off x="584200" y="1435100"/>
            <a:ext cx="11018838" cy="4998291"/>
          </a:xfrm>
        </p:spPr>
        <p:txBody>
          <a:bodyPr/>
          <a:lstStyle/>
          <a:p>
            <a:r>
              <a:rPr lang="en-GB" dirty="0"/>
              <a:t>Azure integration options can deliver for both large and small organisations</a:t>
            </a:r>
          </a:p>
          <a:p>
            <a:r>
              <a:rPr lang="en-GB" dirty="0"/>
              <a:t>Design patterns scale well</a:t>
            </a:r>
          </a:p>
          <a:p>
            <a:r>
              <a:rPr lang="en-GB" dirty="0"/>
              <a:t>Always iterate your design based on key customer needs</a:t>
            </a:r>
          </a:p>
          <a:p>
            <a:r>
              <a:rPr lang="en-GB" dirty="0"/>
              <a:t>Be prepared to evolve during development</a:t>
            </a:r>
          </a:p>
          <a:p>
            <a:r>
              <a:rPr lang="en-GB" dirty="0"/>
              <a:t>Be critical of your technology choices</a:t>
            </a:r>
          </a:p>
          <a:p>
            <a:r>
              <a:rPr lang="en-GB" dirty="0"/>
              <a:t>Sometimes a left-field approach is required</a:t>
            </a:r>
          </a:p>
          <a:p>
            <a:r>
              <a:rPr lang="en-GB" dirty="0"/>
              <a:t>Telemetry is key</a:t>
            </a:r>
          </a:p>
          <a:p>
            <a:r>
              <a:rPr lang="en-GB" dirty="0"/>
              <a:t>Speed of delivery is a key benefit</a:t>
            </a:r>
          </a:p>
          <a:p>
            <a:endParaRPr lang="en-GB" dirty="0"/>
          </a:p>
        </p:txBody>
      </p:sp>
    </p:spTree>
    <p:extLst>
      <p:ext uri="{BB962C8B-B14F-4D97-AF65-F5344CB8AC3E}">
        <p14:creationId xmlns:p14="http://schemas.microsoft.com/office/powerpoint/2010/main" val="301460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293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05869-DBDA-4F97-8B0D-22811C06A78A}"/>
              </a:ext>
            </a:extLst>
          </p:cNvPr>
          <p:cNvSpPr>
            <a:spLocks noGrp="1"/>
          </p:cNvSpPr>
          <p:nvPr>
            <p:ph type="title"/>
          </p:nvPr>
        </p:nvSpPr>
        <p:spPr>
          <a:xfrm>
            <a:off x="806335" y="1843132"/>
            <a:ext cx="7746538" cy="1315448"/>
          </a:xfrm>
        </p:spPr>
        <p:txBody>
          <a:bodyPr anchor="b">
            <a:noAutofit/>
          </a:bodyPr>
          <a:lstStyle/>
          <a:p>
            <a:r>
              <a:rPr lang="en-GB" sz="5400" dirty="0"/>
              <a:t>Logic Apps in the real world for organisations large and small</a:t>
            </a:r>
          </a:p>
        </p:txBody>
      </p:sp>
      <p:sp>
        <p:nvSpPr>
          <p:cNvPr id="3" name="Text Placeholder 2">
            <a:extLst>
              <a:ext uri="{FF2B5EF4-FFF2-40B4-BE49-F238E27FC236}">
                <a16:creationId xmlns:a16="http://schemas.microsoft.com/office/drawing/2014/main" id="{008A28F4-C1D5-42CD-9025-704B7EE8BFCE}"/>
              </a:ext>
            </a:extLst>
          </p:cNvPr>
          <p:cNvSpPr>
            <a:spLocks noGrp="1"/>
          </p:cNvSpPr>
          <p:nvPr>
            <p:ph type="body" idx="1"/>
          </p:nvPr>
        </p:nvSpPr>
        <p:spPr>
          <a:xfrm>
            <a:off x="806335" y="3355990"/>
            <a:ext cx="7746538" cy="560696"/>
          </a:xfrm>
        </p:spPr>
        <p:txBody>
          <a:bodyPr/>
          <a:lstStyle/>
          <a:p>
            <a:endParaRPr lang="en-GB"/>
          </a:p>
        </p:txBody>
      </p:sp>
    </p:spTree>
    <p:extLst>
      <p:ext uri="{BB962C8B-B14F-4D97-AF65-F5344CB8AC3E}">
        <p14:creationId xmlns:p14="http://schemas.microsoft.com/office/powerpoint/2010/main" val="162594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A39EA8-2154-4BE1-B1F5-DE65754ADB5F}"/>
              </a:ext>
            </a:extLst>
          </p:cNvPr>
          <p:cNvSpPr>
            <a:spLocks noGrp="1"/>
          </p:cNvSpPr>
          <p:nvPr>
            <p:ph idx="1"/>
          </p:nvPr>
        </p:nvSpPr>
        <p:spPr/>
        <p:txBody>
          <a:bodyPr>
            <a:normAutofit/>
          </a:bodyPr>
          <a:lstStyle/>
          <a:p>
            <a:r>
              <a:rPr lang="en-GB" dirty="0"/>
              <a:t>Two Scenarios:</a:t>
            </a:r>
          </a:p>
          <a:p>
            <a:pPr lvl="1"/>
            <a:r>
              <a:rPr lang="en-GB" dirty="0"/>
              <a:t>One:</a:t>
            </a:r>
            <a:br>
              <a:rPr lang="en-GB" dirty="0"/>
            </a:br>
            <a:r>
              <a:rPr lang="en-GB" dirty="0"/>
              <a:t>A charity, where running costs are a key are of focus and the solution is small, but still critical to their operation.</a:t>
            </a:r>
          </a:p>
          <a:p>
            <a:pPr lvl="1"/>
            <a:r>
              <a:rPr lang="en-GB" dirty="0"/>
              <a:t>Two:</a:t>
            </a:r>
            <a:br>
              <a:rPr lang="en-GB" dirty="0"/>
            </a:br>
            <a:r>
              <a:rPr lang="en-GB" dirty="0"/>
              <a:t>A large retailer, where reliability and throughput are important, although value for money is still an area of focus.</a:t>
            </a:r>
          </a:p>
          <a:p>
            <a:r>
              <a:rPr lang="en-GB" dirty="0"/>
              <a:t>What were our solution choices?</a:t>
            </a:r>
          </a:p>
          <a:p>
            <a:r>
              <a:rPr lang="en-GB" dirty="0"/>
              <a:t>Why did we pick the final design?</a:t>
            </a:r>
          </a:p>
          <a:p>
            <a:r>
              <a:rPr lang="en-GB" dirty="0"/>
              <a:t>What did we learn on the way (and what should </a:t>
            </a:r>
            <a:r>
              <a:rPr lang="en-GB" i="1" dirty="0"/>
              <a:t>you</a:t>
            </a:r>
            <a:r>
              <a:rPr lang="en-GB" dirty="0"/>
              <a:t> avoid)?</a:t>
            </a:r>
          </a:p>
          <a:p>
            <a:pPr lvl="1"/>
            <a:endParaRPr lang="en-GB" dirty="0"/>
          </a:p>
          <a:p>
            <a:pPr lvl="1"/>
            <a:endParaRPr lang="en-GB" dirty="0"/>
          </a:p>
          <a:p>
            <a:endParaRPr lang="en-GB" dirty="0"/>
          </a:p>
        </p:txBody>
      </p:sp>
      <p:sp>
        <p:nvSpPr>
          <p:cNvPr id="3" name="Title 2">
            <a:extLst>
              <a:ext uri="{FF2B5EF4-FFF2-40B4-BE49-F238E27FC236}">
                <a16:creationId xmlns:a16="http://schemas.microsoft.com/office/drawing/2014/main" id="{04C30005-C48E-42B9-BB51-629C1EC64DE7}"/>
              </a:ext>
            </a:extLst>
          </p:cNvPr>
          <p:cNvSpPr>
            <a:spLocks noGrp="1"/>
          </p:cNvSpPr>
          <p:nvPr>
            <p:ph type="title"/>
          </p:nvPr>
        </p:nvSpPr>
        <p:spPr>
          <a:xfrm>
            <a:off x="847725" y="674774"/>
            <a:ext cx="10506075" cy="553998"/>
          </a:xfrm>
        </p:spPr>
        <p:txBody>
          <a:bodyPr/>
          <a:lstStyle/>
          <a:p>
            <a:r>
              <a:rPr lang="en-GB" dirty="0"/>
              <a:t>What are we going to cover?</a:t>
            </a:r>
          </a:p>
        </p:txBody>
      </p:sp>
    </p:spTree>
    <p:extLst>
      <p:ext uri="{BB962C8B-B14F-4D97-AF65-F5344CB8AC3E}">
        <p14:creationId xmlns:p14="http://schemas.microsoft.com/office/powerpoint/2010/main" val="291173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7D00-842B-4A74-B56A-94D0872D02AC}"/>
              </a:ext>
            </a:extLst>
          </p:cNvPr>
          <p:cNvSpPr>
            <a:spLocks noGrp="1"/>
          </p:cNvSpPr>
          <p:nvPr>
            <p:ph type="title"/>
          </p:nvPr>
        </p:nvSpPr>
        <p:spPr>
          <a:xfrm>
            <a:off x="806335" y="2372060"/>
            <a:ext cx="7746538" cy="1315448"/>
          </a:xfrm>
        </p:spPr>
        <p:txBody>
          <a:bodyPr>
            <a:normAutofit fontScale="90000"/>
          </a:bodyPr>
          <a:lstStyle/>
          <a:p>
            <a:r>
              <a:rPr lang="en-GB" dirty="0"/>
              <a:t>Scenario One:</a:t>
            </a:r>
            <a:br>
              <a:rPr lang="en-GB" dirty="0"/>
            </a:br>
            <a:r>
              <a:rPr lang="en-GB" dirty="0"/>
              <a:t>Charity</a:t>
            </a:r>
          </a:p>
        </p:txBody>
      </p:sp>
      <p:sp>
        <p:nvSpPr>
          <p:cNvPr id="3" name="Text Placeholder 2">
            <a:extLst>
              <a:ext uri="{FF2B5EF4-FFF2-40B4-BE49-F238E27FC236}">
                <a16:creationId xmlns:a16="http://schemas.microsoft.com/office/drawing/2014/main" id="{B574FFDA-B64D-4A38-89FB-6942951F3BAB}"/>
              </a:ext>
            </a:extLst>
          </p:cNvPr>
          <p:cNvSpPr>
            <a:spLocks noGrp="1"/>
          </p:cNvSpPr>
          <p:nvPr>
            <p:ph type="body" idx="1"/>
          </p:nvPr>
        </p:nvSpPr>
        <p:spPr>
          <a:xfrm>
            <a:off x="806335" y="3759732"/>
            <a:ext cx="7746538" cy="560696"/>
          </a:xfrm>
        </p:spPr>
        <p:txBody>
          <a:bodyPr/>
          <a:lstStyle/>
          <a:p>
            <a:endParaRPr lang="en-GB" dirty="0"/>
          </a:p>
        </p:txBody>
      </p:sp>
    </p:spTree>
    <p:extLst>
      <p:ext uri="{BB962C8B-B14F-4D97-AF65-F5344CB8AC3E}">
        <p14:creationId xmlns:p14="http://schemas.microsoft.com/office/powerpoint/2010/main" val="75669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70BD8-E4BE-47B7-A57E-49DCE05F714D}"/>
              </a:ext>
            </a:extLst>
          </p:cNvPr>
          <p:cNvSpPr>
            <a:spLocks noGrp="1"/>
          </p:cNvSpPr>
          <p:nvPr>
            <p:ph idx="1"/>
          </p:nvPr>
        </p:nvSpPr>
        <p:spPr>
          <a:xfrm>
            <a:off x="838200" y="1812175"/>
            <a:ext cx="10515600" cy="4308872"/>
          </a:xfrm>
        </p:spPr>
        <p:txBody>
          <a:bodyPr/>
          <a:lstStyle/>
          <a:p>
            <a:r>
              <a:rPr lang="en-GB" dirty="0"/>
              <a:t>Needed to rapidly create new contacts in an on-prem CRM system and propagate to their hosted payment management system.</a:t>
            </a:r>
          </a:p>
          <a:p>
            <a:r>
              <a:rPr lang="en-GB" dirty="0"/>
              <a:t>Replacing a manual solution (re-keying, costing time and error-prone)</a:t>
            </a:r>
          </a:p>
          <a:p>
            <a:r>
              <a:rPr lang="en-GB" dirty="0"/>
              <a:t>Very sensitive to both development and operating costs</a:t>
            </a:r>
          </a:p>
          <a:p>
            <a:r>
              <a:rPr lang="en-GB" dirty="0"/>
              <a:t>CRM System reliability a known issue</a:t>
            </a:r>
          </a:p>
          <a:p>
            <a:r>
              <a:rPr lang="en-GB" dirty="0"/>
              <a:t>Needed to avoid supplier lock-in</a:t>
            </a:r>
          </a:p>
          <a:p>
            <a:r>
              <a:rPr lang="en-GB" dirty="0"/>
              <a:t>Afraid of integration dying silently, bad past experience</a:t>
            </a:r>
          </a:p>
        </p:txBody>
      </p:sp>
      <p:sp>
        <p:nvSpPr>
          <p:cNvPr id="3" name="Title 2">
            <a:extLst>
              <a:ext uri="{FF2B5EF4-FFF2-40B4-BE49-F238E27FC236}">
                <a16:creationId xmlns:a16="http://schemas.microsoft.com/office/drawing/2014/main" id="{1F4706C1-8614-4E62-99A0-3BE26A0F1FA1}"/>
              </a:ext>
            </a:extLst>
          </p:cNvPr>
          <p:cNvSpPr>
            <a:spLocks noGrp="1"/>
          </p:cNvSpPr>
          <p:nvPr>
            <p:ph type="title"/>
          </p:nvPr>
        </p:nvSpPr>
        <p:spPr/>
        <p:txBody>
          <a:bodyPr/>
          <a:lstStyle/>
          <a:p>
            <a:r>
              <a:rPr lang="en-GB"/>
              <a:t>Charity</a:t>
            </a:r>
          </a:p>
        </p:txBody>
      </p:sp>
    </p:spTree>
    <p:extLst>
      <p:ext uri="{BB962C8B-B14F-4D97-AF65-F5344CB8AC3E}">
        <p14:creationId xmlns:p14="http://schemas.microsoft.com/office/powerpoint/2010/main" val="27658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7D3875-1100-4E80-A6A7-A8E7B0EED56F}"/>
              </a:ext>
            </a:extLst>
          </p:cNvPr>
          <p:cNvSpPr>
            <a:spLocks noGrp="1"/>
          </p:cNvSpPr>
          <p:nvPr>
            <p:ph idx="1"/>
          </p:nvPr>
        </p:nvSpPr>
        <p:spPr/>
        <p:txBody>
          <a:bodyPr/>
          <a:lstStyle/>
          <a:p>
            <a:r>
              <a:rPr lang="en-GB"/>
              <a:t>What Lego bricks do we have to work with first</a:t>
            </a:r>
          </a:p>
          <a:p>
            <a:pPr lvl="1"/>
            <a:r>
              <a:rPr lang="en-GB"/>
              <a:t>Q: What delivers resilient messaging?</a:t>
            </a:r>
            <a:br>
              <a:rPr lang="en-GB"/>
            </a:br>
            <a:r>
              <a:rPr lang="en-GB"/>
              <a:t>A: Service Bus</a:t>
            </a:r>
          </a:p>
          <a:p>
            <a:pPr lvl="1"/>
            <a:r>
              <a:rPr lang="en-GB"/>
              <a:t>Q: How can we process records quickly? </a:t>
            </a:r>
            <a:br>
              <a:rPr lang="en-GB"/>
            </a:br>
            <a:r>
              <a:rPr lang="en-GB"/>
              <a:t>A: Push vs Pull/ Trigger vs Poll</a:t>
            </a:r>
          </a:p>
          <a:p>
            <a:pPr lvl="1"/>
            <a:r>
              <a:rPr lang="en-GB"/>
              <a:t>Q: What message types are in play?</a:t>
            </a:r>
            <a:br>
              <a:rPr lang="en-GB"/>
            </a:br>
            <a:r>
              <a:rPr lang="en-GB"/>
              <a:t>A: Then what transformation techniques to use, Logic Apps or Logic Apps with Integration Account.</a:t>
            </a:r>
          </a:p>
          <a:p>
            <a:pPr lvl="1"/>
            <a:r>
              <a:rPr lang="en-GB" dirty="0"/>
              <a:t>Q: What volume of messages/transactions does the system need to accommodate? How big are those messages.</a:t>
            </a:r>
            <a:br>
              <a:rPr lang="en-GB" dirty="0"/>
            </a:br>
            <a:r>
              <a:rPr lang="en-GB" dirty="0"/>
              <a:t>A: Determines which message processing technologies to use.</a:t>
            </a:r>
          </a:p>
          <a:p>
            <a:r>
              <a:rPr lang="en-GB"/>
              <a:t>Once you’ve got a box of Lego….try some different designs</a:t>
            </a:r>
          </a:p>
          <a:p>
            <a:pPr lvl="1"/>
            <a:endParaRPr lang="en-GB"/>
          </a:p>
          <a:p>
            <a:pPr lvl="2"/>
            <a:endParaRPr lang="en-GB"/>
          </a:p>
        </p:txBody>
      </p:sp>
      <p:sp>
        <p:nvSpPr>
          <p:cNvPr id="3" name="Title 2">
            <a:extLst>
              <a:ext uri="{FF2B5EF4-FFF2-40B4-BE49-F238E27FC236}">
                <a16:creationId xmlns:a16="http://schemas.microsoft.com/office/drawing/2014/main" id="{79DEE949-64A6-409A-A0A5-46172C476B9A}"/>
              </a:ext>
            </a:extLst>
          </p:cNvPr>
          <p:cNvSpPr>
            <a:spLocks noGrp="1"/>
          </p:cNvSpPr>
          <p:nvPr>
            <p:ph type="title"/>
          </p:nvPr>
        </p:nvSpPr>
        <p:spPr/>
        <p:txBody>
          <a:bodyPr/>
          <a:lstStyle/>
          <a:p>
            <a:r>
              <a:rPr lang="en-GB"/>
              <a:t>Designing a System</a:t>
            </a:r>
          </a:p>
        </p:txBody>
      </p:sp>
    </p:spTree>
    <p:extLst>
      <p:ext uri="{BB962C8B-B14F-4D97-AF65-F5344CB8AC3E}">
        <p14:creationId xmlns:p14="http://schemas.microsoft.com/office/powerpoint/2010/main" val="387183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822F-8E5F-4323-907D-1ABB987660E1}"/>
              </a:ext>
            </a:extLst>
          </p:cNvPr>
          <p:cNvSpPr>
            <a:spLocks noGrp="1"/>
          </p:cNvSpPr>
          <p:nvPr>
            <p:ph type="title"/>
          </p:nvPr>
        </p:nvSpPr>
        <p:spPr>
          <a:xfrm>
            <a:off x="838200" y="565151"/>
            <a:ext cx="10515600" cy="658008"/>
          </a:xfrm>
        </p:spPr>
        <p:txBody>
          <a:bodyPr/>
          <a:lstStyle/>
          <a:p>
            <a:r>
              <a:rPr lang="en-GB"/>
              <a:t>Architecture #1</a:t>
            </a:r>
            <a:r>
              <a:rPr lang="en-GB" dirty="0"/>
              <a:t> - PUSH</a:t>
            </a:r>
            <a:br>
              <a:rPr lang="en-GB" dirty="0"/>
            </a:br>
            <a:endParaRPr lang="en-GB"/>
          </a:p>
        </p:txBody>
      </p:sp>
      <p:sp>
        <p:nvSpPr>
          <p:cNvPr id="3" name="Rectangle 2">
            <a:extLst>
              <a:ext uri="{FF2B5EF4-FFF2-40B4-BE49-F238E27FC236}">
                <a16:creationId xmlns:a16="http://schemas.microsoft.com/office/drawing/2014/main" id="{492AA6FF-DE5A-40A3-88CD-7B05303B5C1F}"/>
              </a:ext>
            </a:extLst>
          </p:cNvPr>
          <p:cNvSpPr>
            <a:spLocks noChangeArrowheads="1"/>
          </p:cNvSpPr>
          <p:nvPr/>
        </p:nvSpPr>
        <p:spPr bwMode="auto">
          <a:xfrm>
            <a:off x="4755962"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7" name="Picture 6">
            <a:extLst>
              <a:ext uri="{FF2B5EF4-FFF2-40B4-BE49-F238E27FC236}">
                <a16:creationId xmlns:a16="http://schemas.microsoft.com/office/drawing/2014/main" id="{2A02641B-04E6-4BF5-BC50-2F721095D652}"/>
              </a:ext>
            </a:extLst>
          </p:cNvPr>
          <p:cNvPicPr>
            <a:picLocks noChangeAspect="1"/>
          </p:cNvPicPr>
          <p:nvPr/>
        </p:nvPicPr>
        <p:blipFill>
          <a:blip r:embed="rId3"/>
          <a:stretch>
            <a:fillRect/>
          </a:stretch>
        </p:blipFill>
        <p:spPr>
          <a:xfrm>
            <a:off x="838200" y="1223159"/>
            <a:ext cx="9382134" cy="5266706"/>
          </a:xfrm>
          <a:prstGeom prst="rect">
            <a:avLst/>
          </a:prstGeom>
        </p:spPr>
      </p:pic>
    </p:spTree>
    <p:extLst>
      <p:ext uri="{BB962C8B-B14F-4D97-AF65-F5344CB8AC3E}">
        <p14:creationId xmlns:p14="http://schemas.microsoft.com/office/powerpoint/2010/main" val="280181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822F-8E5F-4323-907D-1ABB987660E1}"/>
              </a:ext>
            </a:extLst>
          </p:cNvPr>
          <p:cNvSpPr>
            <a:spLocks noGrp="1"/>
          </p:cNvSpPr>
          <p:nvPr>
            <p:ph type="title"/>
          </p:nvPr>
        </p:nvSpPr>
        <p:spPr>
          <a:xfrm>
            <a:off x="838200" y="565151"/>
            <a:ext cx="10515600" cy="658008"/>
          </a:xfrm>
        </p:spPr>
        <p:txBody>
          <a:bodyPr/>
          <a:lstStyle/>
          <a:p>
            <a:r>
              <a:rPr lang="en-GB" dirty="0"/>
              <a:t>Architecture #1 - PUSH</a:t>
            </a:r>
            <a:br>
              <a:rPr lang="en-GB" dirty="0"/>
            </a:br>
            <a:endParaRPr lang="en-GB" dirty="0"/>
          </a:p>
        </p:txBody>
      </p:sp>
      <p:sp>
        <p:nvSpPr>
          <p:cNvPr id="3" name="Rectangle 2">
            <a:extLst>
              <a:ext uri="{FF2B5EF4-FFF2-40B4-BE49-F238E27FC236}">
                <a16:creationId xmlns:a16="http://schemas.microsoft.com/office/drawing/2014/main" id="{492AA6FF-DE5A-40A3-88CD-7B05303B5C1F}"/>
              </a:ext>
            </a:extLst>
          </p:cNvPr>
          <p:cNvSpPr>
            <a:spLocks noChangeArrowheads="1"/>
          </p:cNvSpPr>
          <p:nvPr/>
        </p:nvSpPr>
        <p:spPr bwMode="auto">
          <a:xfrm>
            <a:off x="4755962"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Content Placeholder 1">
            <a:extLst>
              <a:ext uri="{FF2B5EF4-FFF2-40B4-BE49-F238E27FC236}">
                <a16:creationId xmlns:a16="http://schemas.microsoft.com/office/drawing/2014/main" id="{0B042A29-07A2-4A53-B566-08B07D03F40A}"/>
              </a:ext>
            </a:extLst>
          </p:cNvPr>
          <p:cNvSpPr txBox="1">
            <a:spLocks/>
          </p:cNvSpPr>
          <p:nvPr/>
        </p:nvSpPr>
        <p:spPr>
          <a:xfrm>
            <a:off x="838200" y="1812175"/>
            <a:ext cx="9095509" cy="45923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Pros</a:t>
            </a:r>
          </a:p>
          <a:p>
            <a:pPr lvl="1"/>
            <a:r>
              <a:rPr lang="en-GB" dirty="0"/>
              <a:t>Speedy propagation of data, Event Grid Triggers in Service Bus</a:t>
            </a:r>
          </a:p>
          <a:p>
            <a:pPr lvl="1"/>
            <a:r>
              <a:rPr lang="en-GB" dirty="0"/>
              <a:t>Service Bus Messaging Resilience</a:t>
            </a:r>
          </a:p>
          <a:p>
            <a:pPr marL="0" indent="0">
              <a:buNone/>
            </a:pPr>
            <a:endParaRPr lang="en-GB" dirty="0"/>
          </a:p>
          <a:p>
            <a:pPr marL="0" indent="0">
              <a:buNone/>
            </a:pPr>
            <a:r>
              <a:rPr lang="en-GB" dirty="0"/>
              <a:t>Cons</a:t>
            </a:r>
          </a:p>
          <a:p>
            <a:pPr lvl="1"/>
            <a:r>
              <a:rPr lang="en-GB" dirty="0"/>
              <a:t>Probably out of budget….Event Grid events only emitted by SB Premium.</a:t>
            </a:r>
          </a:p>
        </p:txBody>
      </p:sp>
    </p:spTree>
    <p:extLst>
      <p:ext uri="{BB962C8B-B14F-4D97-AF65-F5344CB8AC3E}">
        <p14:creationId xmlns:p14="http://schemas.microsoft.com/office/powerpoint/2010/main" val="197969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e4aa919a-b200-49cb-beca-4c7e0810321e"/>
  </ds:schemaRefs>
</ds:datastoreItem>
</file>

<file path=customXml/itemProps3.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Microsoft_Ignite_2019_16x9_Breakout_Template</Template>
  <TotalTime>129</TotalTime>
  <Words>1090</Words>
  <Application>Microsoft Office PowerPoint</Application>
  <PresentationFormat>Widescreen</PresentationFormat>
  <Paragraphs>135</Paragraphs>
  <Slides>25</Slides>
  <Notes>17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Arial</vt:lpstr>
      <vt:lpstr>Consolas</vt:lpstr>
      <vt:lpstr>Segoe UI</vt:lpstr>
      <vt:lpstr>Segoe UI Semibold</vt:lpstr>
      <vt:lpstr>Wingdings</vt:lpstr>
      <vt:lpstr>White Template</vt:lpstr>
      <vt:lpstr>Light Gray Template</vt:lpstr>
      <vt:lpstr>Black Template</vt:lpstr>
      <vt:lpstr>PowerPoint Presentation</vt:lpstr>
      <vt:lpstr>Logic Apps in the real world for organisations large and small</vt:lpstr>
      <vt:lpstr>Logic Apps in the real world for organisations large and small</vt:lpstr>
      <vt:lpstr>What are we going to cover?</vt:lpstr>
      <vt:lpstr>Scenario One: Charity</vt:lpstr>
      <vt:lpstr>Charity</vt:lpstr>
      <vt:lpstr>Designing a System</vt:lpstr>
      <vt:lpstr>Architecture #1 - PUSH </vt:lpstr>
      <vt:lpstr>Architecture #1 - PUSH </vt:lpstr>
      <vt:lpstr>Architecture #2 - PULL </vt:lpstr>
      <vt:lpstr>Architecture #2 - PULL </vt:lpstr>
      <vt:lpstr>Architecture #3 – PULL – With Functions! </vt:lpstr>
      <vt:lpstr>Architecture #3 – PULL – With Functions! </vt:lpstr>
      <vt:lpstr>Dressing up for Production</vt:lpstr>
      <vt:lpstr>Key Learnings</vt:lpstr>
      <vt:lpstr>Scenario Two: Retail</vt:lpstr>
      <vt:lpstr>Retail</vt:lpstr>
      <vt:lpstr>Retail</vt:lpstr>
      <vt:lpstr>Retail - Design</vt:lpstr>
      <vt:lpstr>Retail – High Level Architecture</vt:lpstr>
      <vt:lpstr>Retail - Pains</vt:lpstr>
      <vt:lpstr>The Oracle Connector gets its own slide</vt:lpstr>
      <vt:lpstr>Conclusions</vt:lpstr>
      <vt:lpstr>Conclusions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Brieanne Vanderpool</dc:creator>
  <cp:keywords>Microsoft Ignite 2019</cp:keywords>
  <dc:description/>
  <cp:lastModifiedBy>Rik Hepworth</cp:lastModifiedBy>
  <cp:revision>27</cp:revision>
  <dcterms:created xsi:type="dcterms:W3CDTF">2019-08-26T20:18:51Z</dcterms:created>
  <dcterms:modified xsi:type="dcterms:W3CDTF">2019-11-05T15:55:15Z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