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57" r:id="rId5"/>
    <p:sldId id="275" r:id="rId6"/>
    <p:sldId id="276" r:id="rId7"/>
    <p:sldId id="272" r:id="rId8"/>
    <p:sldId id="277" r:id="rId9"/>
    <p:sldId id="273" r:id="rId10"/>
    <p:sldId id="274" r:id="rId11"/>
    <p:sldId id="281" r:id="rId12"/>
    <p:sldId id="278" r:id="rId13"/>
    <p:sldId id="269" r:id="rId14"/>
    <p:sldId id="270" r:id="rId15"/>
    <p:sldId id="280" r:id="rId16"/>
    <p:sldId id="265" r:id="rId17"/>
    <p:sldId id="258" r:id="rId18"/>
    <p:sldId id="259" r:id="rId19"/>
    <p:sldId id="260" r:id="rId20"/>
    <p:sldId id="262" r:id="rId21"/>
    <p:sldId id="263" r:id="rId22"/>
    <p:sldId id="26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B7116DA-024C-4F13-BC9C-E98AC90574D1}">
          <p14:sldIdLst>
            <p14:sldId id="257"/>
            <p14:sldId id="275"/>
            <p14:sldId id="276"/>
            <p14:sldId id="272"/>
            <p14:sldId id="277"/>
            <p14:sldId id="273"/>
            <p14:sldId id="274"/>
            <p14:sldId id="281"/>
            <p14:sldId id="278"/>
            <p14:sldId id="269"/>
            <p14:sldId id="270"/>
            <p14:sldId id="280"/>
            <p14:sldId id="265"/>
          </p14:sldIdLst>
        </p14:section>
        <p14:section name="Case Study slide for use if needed" id="{16B2BB19-7E55-4C7C-AA41-DCE3AC7ED8C7}">
          <p14:sldIdLst>
            <p14:sldId id="258"/>
            <p14:sldId id="259"/>
            <p14:sldId id="260"/>
            <p14:sldId id="262"/>
            <p14:sldId id="263"/>
            <p14:sldId id="26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a:srgbClr val="21B9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45" autoAdjust="0"/>
    <p:restoredTop sz="94660"/>
  </p:normalViewPr>
  <p:slideViewPr>
    <p:cSldViewPr snapToGrid="0" showGuides="1">
      <p:cViewPr varScale="1">
        <p:scale>
          <a:sx n="119" d="100"/>
          <a:sy n="119" d="100"/>
        </p:scale>
        <p:origin x="76" y="33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C772EA-99BB-47AB-9AD2-E623201CD098}" type="datetimeFigureOut">
              <a:rPr lang="en-GB" smtClean="0"/>
              <a:t>06/12/2016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6D4C5B-17B5-480C-A232-8A35B3C2681B}" type="slidenum">
              <a:rPr lang="en-GB" smtClean="0"/>
              <a:t>‹#›</a:t>
            </a:fld>
            <a:endParaRPr lang="en-GB"/>
          </a:p>
        </p:txBody>
      </p:sp>
    </p:spTree>
    <p:extLst>
      <p:ext uri="{BB962C8B-B14F-4D97-AF65-F5344CB8AC3E}">
        <p14:creationId xmlns:p14="http://schemas.microsoft.com/office/powerpoint/2010/main" val="1950480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dirty="0">
                <a:latin typeface="Segoe UI" panose="020B0502040204020203" pitchFamily="34" charset="0"/>
                <a:cs typeface="Segoe UI" panose="020B0502040204020203" pitchFamily="34" charset="0"/>
              </a:rPr>
              <a:t>So, what is </a:t>
            </a:r>
            <a:r>
              <a:rPr lang="en-US" sz="1200" dirty="0" err="1">
                <a:latin typeface="Segoe UI" panose="020B0502040204020203" pitchFamily="34" charset="0"/>
                <a:cs typeface="Segoe UI" panose="020B0502040204020203" pitchFamily="34" charset="0"/>
              </a:rPr>
              <a:t>DevOps</a:t>
            </a:r>
            <a:r>
              <a:rPr lang="en-US" sz="1200" dirty="0">
                <a:latin typeface="Segoe UI" panose="020B0502040204020203" pitchFamily="34" charset="0"/>
                <a:cs typeface="Segoe UI" panose="020B0502040204020203" pitchFamily="34" charset="0"/>
              </a:rPr>
              <a:t> exactly?</a:t>
            </a:r>
          </a:p>
          <a:p>
            <a:pPr marL="0" indent="0">
              <a:buFont typeface="Arial" panose="020B0604020202020204" pitchFamily="34" charset="0"/>
              <a:buNone/>
            </a:pPr>
            <a:endParaRPr lang="en-US" sz="1200" baseline="0" dirty="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sz="1200" dirty="0" err="1">
                <a:solidFill>
                  <a:schemeClr val="tx1"/>
                </a:solidFill>
                <a:latin typeface="Segoe UI" panose="020B0502040204020203" pitchFamily="34" charset="0"/>
                <a:cs typeface="Segoe UI" panose="020B0502040204020203" pitchFamily="34" charset="0"/>
              </a:rPr>
              <a:t>DevOps</a:t>
            </a:r>
            <a:r>
              <a:rPr lang="en-US" sz="1200" dirty="0">
                <a:solidFill>
                  <a:schemeClr val="tx1"/>
                </a:solidFill>
                <a:latin typeface="Segoe UI" panose="020B0502040204020203" pitchFamily="34" charset="0"/>
                <a:cs typeface="Segoe UI" panose="020B0502040204020203" pitchFamily="34" charset="0"/>
              </a:rPr>
              <a:t> is a term for a group of </a:t>
            </a:r>
            <a:r>
              <a:rPr lang="en-US" sz="1200" b="1" dirty="0">
                <a:solidFill>
                  <a:schemeClr val="tx1"/>
                </a:solidFill>
                <a:latin typeface="Segoe UI" panose="020B0502040204020203" pitchFamily="34" charset="0"/>
                <a:cs typeface="Segoe UI" panose="020B0502040204020203" pitchFamily="34" charset="0"/>
              </a:rPr>
              <a:t>concepts</a:t>
            </a:r>
            <a:r>
              <a:rPr lang="en-US" sz="1200" dirty="0">
                <a:solidFill>
                  <a:schemeClr val="tx1"/>
                </a:solidFill>
                <a:latin typeface="Segoe UI" panose="020B0502040204020203" pitchFamily="34" charset="0"/>
                <a:cs typeface="Segoe UI" panose="020B0502040204020203" pitchFamily="34" charset="0"/>
              </a:rPr>
              <a:t> that, while not all new, have catalyzed into a movement and are rapidly spreading throughout the technical community.</a:t>
            </a:r>
          </a:p>
          <a:p>
            <a:pPr marL="171450" indent="-171450">
              <a:buFont typeface="Arial" panose="020B0604020202020204" pitchFamily="34" charset="0"/>
              <a:buChar char="•"/>
            </a:pPr>
            <a:r>
              <a:rPr lang="en-US" sz="1200" dirty="0">
                <a:effectLst/>
                <a:latin typeface="Segoe UI" panose="020B0502040204020203" pitchFamily="34" charset="0"/>
                <a:cs typeface="Segoe UI" panose="020B0502040204020203" pitchFamily="34" charset="0"/>
              </a:rPr>
              <a:t>Like any new and popular term, people have different and sometimes contradictory perceptions of what it is.</a:t>
            </a:r>
          </a:p>
          <a:p>
            <a:pPr marL="171450" indent="-171450">
              <a:buFont typeface="Arial" panose="020B0604020202020204" pitchFamily="34" charset="0"/>
              <a:buChar char="•"/>
            </a:pPr>
            <a:r>
              <a:rPr lang="en-US" sz="1200" dirty="0">
                <a:solidFill>
                  <a:schemeClr val="tx1"/>
                </a:solidFill>
                <a:effectLst/>
                <a:latin typeface="Segoe UI" panose="020B0502040204020203" pitchFamily="34" charset="0"/>
                <a:cs typeface="Segoe UI" panose="020B0502040204020203" pitchFamily="34" charset="0"/>
              </a:rPr>
              <a:t>One</a:t>
            </a:r>
            <a:r>
              <a:rPr lang="en-US" sz="1200" baseline="0" dirty="0">
                <a:solidFill>
                  <a:schemeClr val="tx1"/>
                </a:solidFill>
                <a:effectLst/>
                <a:latin typeface="Segoe UI" panose="020B0502040204020203" pitchFamily="34" charset="0"/>
                <a:cs typeface="Segoe UI" panose="020B0502040204020203" pitchFamily="34" charset="0"/>
              </a:rPr>
              <a:t> thing is sure: i</a:t>
            </a:r>
            <a:r>
              <a:rPr lang="en-US" sz="1200" dirty="0">
                <a:solidFill>
                  <a:schemeClr val="tx1"/>
                </a:solidFill>
                <a:latin typeface="Segoe UI" panose="020B0502040204020203" pitchFamily="34" charset="0"/>
                <a:cs typeface="Segoe UI" panose="020B0502040204020203" pitchFamily="34" charset="0"/>
              </a:rPr>
              <a:t>t’s not a product that you buy and install</a:t>
            </a:r>
            <a:r>
              <a:rPr lang="en-US" sz="1200" baseline="0" dirty="0">
                <a:solidFill>
                  <a:schemeClr val="tx1"/>
                </a:solidFill>
                <a:latin typeface="Segoe UI" panose="020B0502040204020203" pitchFamily="34" charset="0"/>
                <a:cs typeface="Segoe UI" panose="020B0502040204020203" pitchFamily="34" charset="0"/>
              </a:rPr>
              <a:t> to fix everything that is wrong or broken with software development.</a:t>
            </a:r>
          </a:p>
          <a:p>
            <a:pPr marL="171450" indent="-171450">
              <a:buFont typeface="Arial" panose="020B0604020202020204" pitchFamily="34" charset="0"/>
              <a:buChar char="•"/>
            </a:pPr>
            <a:r>
              <a:rPr lang="en-US" sz="1200" baseline="0" dirty="0">
                <a:solidFill>
                  <a:schemeClr val="tx1"/>
                </a:solidFill>
                <a:latin typeface="Segoe UI" panose="020B0502040204020203" pitchFamily="34" charset="0"/>
                <a:cs typeface="Segoe UI" panose="020B0502040204020203" pitchFamily="34" charset="0"/>
              </a:rPr>
              <a:t>However, tooling is an integral part of any </a:t>
            </a:r>
            <a:r>
              <a:rPr lang="en-US" sz="1200" baseline="0" dirty="0" err="1">
                <a:solidFill>
                  <a:schemeClr val="tx1"/>
                </a:solidFill>
                <a:latin typeface="Segoe UI" panose="020B0502040204020203" pitchFamily="34" charset="0"/>
                <a:cs typeface="Segoe UI" panose="020B0502040204020203" pitchFamily="34" charset="0"/>
              </a:rPr>
              <a:t>DevOps</a:t>
            </a:r>
            <a:r>
              <a:rPr lang="en-US" sz="1200" baseline="0" dirty="0">
                <a:solidFill>
                  <a:schemeClr val="tx1"/>
                </a:solidFill>
                <a:latin typeface="Segoe UI" panose="020B0502040204020203" pitchFamily="34" charset="0"/>
                <a:cs typeface="Segoe UI" panose="020B0502040204020203" pitchFamily="34" charset="0"/>
              </a:rPr>
              <a:t> discussion because tools help you execute on your </a:t>
            </a:r>
            <a:r>
              <a:rPr lang="en-US" sz="1200" baseline="0" dirty="0" err="1">
                <a:solidFill>
                  <a:schemeClr val="tx1"/>
                </a:solidFill>
                <a:latin typeface="Segoe UI" panose="020B0502040204020203" pitchFamily="34" charset="0"/>
                <a:cs typeface="Segoe UI" panose="020B0502040204020203" pitchFamily="34" charset="0"/>
              </a:rPr>
              <a:t>DevOps</a:t>
            </a:r>
            <a:r>
              <a:rPr lang="en-US" sz="1200" baseline="0" dirty="0">
                <a:solidFill>
                  <a:schemeClr val="tx1"/>
                </a:solidFill>
                <a:latin typeface="Segoe UI" panose="020B0502040204020203" pitchFamily="34" charset="0"/>
                <a:cs typeface="Segoe UI" panose="020B0502040204020203" pitchFamily="34" charset="0"/>
              </a:rPr>
              <a:t> strategy.</a:t>
            </a:r>
          </a:p>
          <a:p>
            <a:pPr marL="171450" indent="-171450" defTabSz="932341">
              <a:buFont typeface="Arial" panose="020B0604020202020204" pitchFamily="34" charset="0"/>
              <a:buChar char="•"/>
            </a:pPr>
            <a:r>
              <a:rPr lang="en-US" sz="1200" dirty="0">
                <a:latin typeface="Segoe UI" panose="020B0502040204020203" pitchFamily="34" charset="0"/>
                <a:cs typeface="Segoe UI" panose="020B0502040204020203" pitchFamily="34" charset="0"/>
              </a:rPr>
              <a:t>Today we’ll talk about how the application lifecycle is changing as it extends into IT operations and will take a closer look</a:t>
            </a:r>
            <a:r>
              <a:rPr lang="en-US" sz="1200" baseline="0" dirty="0">
                <a:latin typeface="Segoe UI" panose="020B0502040204020203" pitchFamily="34" charset="0"/>
                <a:cs typeface="Segoe UI" panose="020B0502040204020203" pitchFamily="34" charset="0"/>
              </a:rPr>
              <a:t> at </a:t>
            </a:r>
            <a:r>
              <a:rPr lang="en-US" sz="1200" dirty="0">
                <a:latin typeface="Segoe UI" panose="020B0502040204020203" pitchFamily="34" charset="0"/>
                <a:cs typeface="Segoe UI" panose="020B0502040204020203" pitchFamily="34" charset="0"/>
              </a:rPr>
              <a:t>our next wave of ALM and </a:t>
            </a:r>
            <a:r>
              <a:rPr lang="en-US" sz="1200" dirty="0" err="1">
                <a:latin typeface="Segoe UI" panose="020B0502040204020203" pitchFamily="34" charset="0"/>
                <a:cs typeface="Segoe UI" panose="020B0502040204020203" pitchFamily="34" charset="0"/>
              </a:rPr>
              <a:t>DevOps</a:t>
            </a:r>
            <a:r>
              <a:rPr lang="en-US" sz="1200" dirty="0">
                <a:latin typeface="Segoe UI" panose="020B0502040204020203" pitchFamily="34" charset="0"/>
                <a:cs typeface="Segoe UI" panose="020B0502040204020203" pitchFamily="34" charset="0"/>
              </a:rPr>
              <a:t> investments.</a:t>
            </a:r>
            <a:endParaRPr lang="en-US" sz="1200" baseline="0" dirty="0">
              <a:solidFill>
                <a:schemeClr val="tx1"/>
              </a:solidFill>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endParaRPr lang="en-US" sz="1200" dirty="0">
              <a:latin typeface="Segoe UI" panose="020B0502040204020203" pitchFamily="34" charset="0"/>
              <a:cs typeface="Segoe UI" panose="020B0502040204020203" pitchFamily="34" charset="0"/>
            </a:endParaRPr>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12/6/2016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20287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9E12A4F-0D34-42CB-B219-28FA2998F40F}" type="slidenum">
              <a:rPr lang="en-GB" smtClean="0"/>
              <a:t>17</a:t>
            </a:fld>
            <a:endParaRPr lang="en-GB"/>
          </a:p>
        </p:txBody>
      </p:sp>
    </p:spTree>
    <p:extLst>
      <p:ext uri="{BB962C8B-B14F-4D97-AF65-F5344CB8AC3E}">
        <p14:creationId xmlns:p14="http://schemas.microsoft.com/office/powerpoint/2010/main" val="3085798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9E12A4F-0D34-42CB-B219-28FA2998F40F}" type="slidenum">
              <a:rPr lang="en-GB" smtClean="0"/>
              <a:t>18</a:t>
            </a:fld>
            <a:endParaRPr lang="en-GB"/>
          </a:p>
        </p:txBody>
      </p:sp>
    </p:spTree>
    <p:extLst>
      <p:ext uri="{BB962C8B-B14F-4D97-AF65-F5344CB8AC3E}">
        <p14:creationId xmlns:p14="http://schemas.microsoft.com/office/powerpoint/2010/main" val="42850191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3.pn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4.png"/><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5.png"/><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30.png"/><Relationship Id="rId4" Type="http://schemas.openxmlformats.org/officeDocument/2006/relationships/image" Target="../media/image29.png"/></Relationships>
</file>

<file path=ppt/slideLayouts/_rels/slideLayout2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8.png"/><Relationship Id="rId7" Type="http://schemas.openxmlformats.org/officeDocument/2006/relationships/image" Target="../media/image31.png"/><Relationship Id="rId2" Type="http://schemas.openxmlformats.org/officeDocument/2006/relationships/image" Target="../media/image27.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26.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7" name="Rectangle 16"/>
          <p:cNvSpPr/>
          <p:nvPr userDrawn="1"/>
        </p:nvSpPr>
        <p:spPr>
          <a:xfrm>
            <a:off x="0" y="3423425"/>
            <a:ext cx="12192000" cy="3434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itle 1"/>
          <p:cNvSpPr>
            <a:spLocks noGrp="1"/>
          </p:cNvSpPr>
          <p:nvPr>
            <p:ph type="title"/>
          </p:nvPr>
        </p:nvSpPr>
        <p:spPr>
          <a:xfrm>
            <a:off x="831850" y="3646446"/>
            <a:ext cx="10515600" cy="1730064"/>
          </a:xfrm>
        </p:spPr>
        <p:txBody>
          <a:bodyPr anchor="b"/>
          <a:lstStyle>
            <a:lvl1pPr>
              <a:defRPr sz="6000">
                <a:solidFill>
                  <a:schemeClr val="bg1"/>
                </a:solidFill>
              </a:defRPr>
            </a:lvl1pPr>
          </a:lstStyle>
          <a:p>
            <a:r>
              <a:rPr lang="en-US"/>
              <a:t>Click to edit Master title style</a:t>
            </a:r>
            <a:endParaRPr lang="en-GB"/>
          </a:p>
        </p:txBody>
      </p:sp>
      <p:sp>
        <p:nvSpPr>
          <p:cNvPr id="16" name="Text Placeholder 2"/>
          <p:cNvSpPr>
            <a:spLocks noGrp="1"/>
          </p:cNvSpPr>
          <p:nvPr>
            <p:ph type="body" idx="1"/>
          </p:nvPr>
        </p:nvSpPr>
        <p:spPr>
          <a:xfrm>
            <a:off x="831850" y="5403499"/>
            <a:ext cx="10515600" cy="113111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8" name="Picture 7"/>
          <p:cNvPicPr/>
          <p:nvPr userDrawn="1"/>
        </p:nvPicPr>
        <p:blipFill>
          <a:blip r:embed="rId2">
            <a:extLst>
              <a:ext uri="{28A0092B-C50C-407E-A947-70E740481C1C}">
                <a14:useLocalDpi xmlns:a14="http://schemas.microsoft.com/office/drawing/2010/main" val="0"/>
              </a:ext>
            </a:extLst>
          </a:blip>
          <a:stretch>
            <a:fillRect/>
          </a:stretch>
        </p:blipFill>
        <p:spPr>
          <a:xfrm>
            <a:off x="7702114" y="1371384"/>
            <a:ext cx="3084946" cy="1391888"/>
          </a:xfrm>
          <a:prstGeom prst="rect">
            <a:avLst/>
          </a:prstGeom>
        </p:spPr>
      </p:pic>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1276" y="2146258"/>
            <a:ext cx="2300779" cy="1464464"/>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503305" y="2146259"/>
            <a:ext cx="2565564" cy="1464463"/>
          </a:xfrm>
          <a:prstGeom prst="rect">
            <a:avLst/>
          </a:prstGeom>
        </p:spPr>
      </p:pic>
    </p:spTree>
    <p:extLst>
      <p:ext uri="{BB962C8B-B14F-4D97-AF65-F5344CB8AC3E}">
        <p14:creationId xmlns:p14="http://schemas.microsoft.com/office/powerpoint/2010/main" val="2917056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ndy Dawson">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3423425"/>
            <a:ext cx="12192000" cy="3434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3171338" y="4152198"/>
            <a:ext cx="7979882" cy="858644"/>
          </a:xfrm>
        </p:spPr>
        <p:txBody>
          <a:bodyPr anchor="b"/>
          <a:lstStyle>
            <a:lvl1pPr>
              <a:defRPr sz="6000">
                <a:solidFill>
                  <a:schemeClr val="bg1"/>
                </a:solidFill>
              </a:defRPr>
            </a:lvl1pPr>
          </a:lstStyle>
          <a:p>
            <a:r>
              <a:rPr lang="en-US" dirty="0"/>
              <a:t>Andy Dawson</a:t>
            </a:r>
            <a:endParaRPr lang="en-GB" dirty="0"/>
          </a:p>
        </p:txBody>
      </p:sp>
      <p:sp>
        <p:nvSpPr>
          <p:cNvPr id="3" name="Text Placeholder 2"/>
          <p:cNvSpPr>
            <a:spLocks noGrp="1"/>
          </p:cNvSpPr>
          <p:nvPr>
            <p:ph type="body" idx="1"/>
          </p:nvPr>
        </p:nvSpPr>
        <p:spPr>
          <a:xfrm>
            <a:off x="3171338" y="5166960"/>
            <a:ext cx="7979882" cy="1621770"/>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91514" y="3577896"/>
            <a:ext cx="327088" cy="327088"/>
          </a:xfrm>
          <a:prstGeom prst="rect">
            <a:avLst/>
          </a:prstGeom>
        </p:spPr>
      </p:pic>
      <p:sp>
        <p:nvSpPr>
          <p:cNvPr id="13" name="Text Placeholder 12"/>
          <p:cNvSpPr>
            <a:spLocks noGrp="1"/>
          </p:cNvSpPr>
          <p:nvPr>
            <p:ph type="body" sz="quarter" idx="11"/>
          </p:nvPr>
        </p:nvSpPr>
        <p:spPr>
          <a:xfrm>
            <a:off x="3499009" y="3557290"/>
            <a:ext cx="1887750" cy="368300"/>
          </a:xfrm>
        </p:spPr>
        <p:txBody>
          <a:bodyPr anchor="ctr">
            <a:normAutofit/>
          </a:bodyPr>
          <a:lstStyle>
            <a:lvl1pPr marL="0" indent="0">
              <a:buFontTx/>
              <a:buNone/>
              <a:defRPr sz="1400" baseline="0">
                <a:solidFill>
                  <a:schemeClr val="bg1"/>
                </a:solidFill>
              </a:defRPr>
            </a:lvl1pPr>
          </a:lstStyle>
          <a:p>
            <a:pPr lvl="0"/>
            <a:r>
              <a:rPr lang="en-US"/>
              <a:t>Edit Master text styles</a:t>
            </a: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71338" y="3579542"/>
            <a:ext cx="327671" cy="327671"/>
          </a:xfrm>
          <a:prstGeom prst="rect">
            <a:avLst/>
          </a:prstGeom>
        </p:spPr>
      </p:pic>
      <p:sp>
        <p:nvSpPr>
          <p:cNvPr id="14" name="Text Placeholder 12"/>
          <p:cNvSpPr>
            <a:spLocks noGrp="1"/>
          </p:cNvSpPr>
          <p:nvPr>
            <p:ph type="body" sz="quarter" idx="12" hasCustomPrompt="1"/>
          </p:nvPr>
        </p:nvSpPr>
        <p:spPr>
          <a:xfrm>
            <a:off x="5818603" y="3557290"/>
            <a:ext cx="3600198" cy="368300"/>
          </a:xfr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400" baseline="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Tx/>
              <a:buNone/>
              <a:tabLst/>
              <a:defRPr/>
            </a:pPr>
            <a:r>
              <a:rPr lang="en-US" dirty="0"/>
              <a:t>blogs.blackmarble.co.uk/blogs/</a:t>
            </a:r>
            <a:r>
              <a:rPr lang="en-US" dirty="0" err="1"/>
              <a:t>adawson</a:t>
            </a:r>
            <a:endParaRPr lang="en-US" dirty="0"/>
          </a:p>
        </p:txBody>
      </p:sp>
      <p:pic>
        <p:nvPicPr>
          <p:cNvPr id="15" name="Picture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56480" y="3577896"/>
            <a:ext cx="338554" cy="338554"/>
          </a:xfrm>
          <a:prstGeom prst="rect">
            <a:avLst/>
          </a:prstGeom>
        </p:spPr>
      </p:pic>
      <p:sp>
        <p:nvSpPr>
          <p:cNvPr id="16" name="Text Placeholder 12"/>
          <p:cNvSpPr>
            <a:spLocks noGrp="1"/>
          </p:cNvSpPr>
          <p:nvPr>
            <p:ph type="body" sz="quarter" idx="13" hasCustomPrompt="1"/>
          </p:nvPr>
        </p:nvSpPr>
        <p:spPr>
          <a:xfrm>
            <a:off x="10001249" y="3557290"/>
            <a:ext cx="2015259" cy="368300"/>
          </a:xfrm>
        </p:spPr>
        <p:txBody>
          <a:bodyPr anchor="ctr">
            <a:normAutofit/>
          </a:bodyPr>
          <a:lstStyle>
            <a:lvl1pPr marL="0" indent="0">
              <a:buFontTx/>
              <a:buNone/>
              <a:defRPr sz="1400" baseline="0">
                <a:solidFill>
                  <a:schemeClr val="bg1"/>
                </a:solidFill>
              </a:defRPr>
            </a:lvl1pPr>
          </a:lstStyle>
          <a:p>
            <a:pPr lvl="0"/>
            <a:r>
              <a:rPr lang="en-US" dirty="0"/>
              <a:t>Black Marble</a:t>
            </a:r>
          </a:p>
        </p:txBody>
      </p:sp>
      <p:pic>
        <p:nvPicPr>
          <p:cNvPr id="18" name="Picture 1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63974" y="1861219"/>
            <a:ext cx="2417018" cy="4662752"/>
          </a:xfrm>
          <a:prstGeom prst="rect">
            <a:avLst/>
          </a:prstGeom>
        </p:spPr>
      </p:pic>
    </p:spTree>
    <p:extLst>
      <p:ext uri="{BB962C8B-B14F-4D97-AF65-F5344CB8AC3E}">
        <p14:creationId xmlns:p14="http://schemas.microsoft.com/office/powerpoint/2010/main" val="54126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iccardo Viglianisi">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3423425"/>
            <a:ext cx="12192000" cy="3434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3171338" y="4152198"/>
            <a:ext cx="7979882" cy="858644"/>
          </a:xfrm>
        </p:spPr>
        <p:txBody>
          <a:bodyPr anchor="b"/>
          <a:lstStyle>
            <a:lvl1pPr>
              <a:defRPr sz="6000">
                <a:solidFill>
                  <a:schemeClr val="bg1"/>
                </a:solidFill>
              </a:defRPr>
            </a:lvl1pPr>
          </a:lstStyle>
          <a:p>
            <a:r>
              <a:rPr lang="en-US" dirty="0"/>
              <a:t>Riccardo Viglianisi</a:t>
            </a:r>
            <a:endParaRPr lang="en-GB" dirty="0"/>
          </a:p>
        </p:txBody>
      </p:sp>
      <p:sp>
        <p:nvSpPr>
          <p:cNvPr id="3" name="Text Placeholder 2"/>
          <p:cNvSpPr>
            <a:spLocks noGrp="1"/>
          </p:cNvSpPr>
          <p:nvPr>
            <p:ph type="body" idx="1"/>
          </p:nvPr>
        </p:nvSpPr>
        <p:spPr>
          <a:xfrm>
            <a:off x="3171338" y="5166960"/>
            <a:ext cx="7979882" cy="1621770"/>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574294" y="3577896"/>
            <a:ext cx="327088" cy="327088"/>
          </a:xfrm>
          <a:prstGeom prst="rect">
            <a:avLst/>
          </a:prstGeom>
        </p:spPr>
      </p:pic>
      <p:sp>
        <p:nvSpPr>
          <p:cNvPr id="13" name="Text Placeholder 12"/>
          <p:cNvSpPr>
            <a:spLocks noGrp="1"/>
          </p:cNvSpPr>
          <p:nvPr>
            <p:ph type="body" sz="quarter" idx="11" hasCustomPrompt="1"/>
          </p:nvPr>
        </p:nvSpPr>
        <p:spPr>
          <a:xfrm>
            <a:off x="3499009" y="3557290"/>
            <a:ext cx="1887750" cy="368300"/>
          </a:xfrm>
        </p:spPr>
        <p:txBody>
          <a:bodyPr anchor="ctr">
            <a:normAutofit/>
          </a:bodyPr>
          <a:lstStyle>
            <a:lvl1pPr marL="0" indent="0">
              <a:buFontTx/>
              <a:buNone/>
              <a:defRPr sz="1400" baseline="0">
                <a:solidFill>
                  <a:schemeClr val="bg1"/>
                </a:solidFill>
              </a:defRPr>
            </a:lvl1pPr>
          </a:lstStyle>
          <a:p>
            <a:pPr lvl="0"/>
            <a:r>
              <a:rPr lang="en-US" dirty="0"/>
              <a:t>@</a:t>
            </a:r>
            <a:r>
              <a:rPr lang="en-US" dirty="0" err="1"/>
              <a:t>CaptainShmaser</a:t>
            </a:r>
            <a:endParaRPr lang="en-US" dirty="0"/>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71338" y="3579542"/>
            <a:ext cx="327671" cy="327671"/>
          </a:xfrm>
          <a:prstGeom prst="rect">
            <a:avLst/>
          </a:prstGeom>
        </p:spPr>
      </p:pic>
      <p:sp>
        <p:nvSpPr>
          <p:cNvPr id="14" name="Text Placeholder 12"/>
          <p:cNvSpPr>
            <a:spLocks noGrp="1"/>
          </p:cNvSpPr>
          <p:nvPr>
            <p:ph type="body" sz="quarter" idx="12" hasCustomPrompt="1"/>
          </p:nvPr>
        </p:nvSpPr>
        <p:spPr>
          <a:xfrm>
            <a:off x="5901382" y="3557290"/>
            <a:ext cx="3414068" cy="368300"/>
          </a:xfrm>
        </p:spPr>
        <p:txBody>
          <a:bodyPr anchor="ctr">
            <a:noAutofit/>
          </a:bodyPr>
          <a:lstStyle>
            <a:lvl1pPr marL="0" marR="0" indent="0" algn="l" defTabSz="914400" rtl="0" eaLnBrk="1" fontAlgn="auto" latinLnBrk="0" hangingPunct="1">
              <a:lnSpc>
                <a:spcPct val="90000"/>
              </a:lnSpc>
              <a:spcBef>
                <a:spcPts val="1000"/>
              </a:spcBef>
              <a:spcAft>
                <a:spcPts val="0"/>
              </a:spcAft>
              <a:buClrTx/>
              <a:buSzTx/>
              <a:buFontTx/>
              <a:buNone/>
              <a:tabLst/>
              <a:defRPr sz="1400" baseline="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Tx/>
              <a:buNone/>
              <a:tabLst/>
              <a:defRPr/>
            </a:pPr>
            <a:r>
              <a:rPr lang="en-US" dirty="0"/>
              <a:t>blogs.blackmarble.co.uk/blogs/</a:t>
            </a:r>
            <a:r>
              <a:rPr lang="en-US" dirty="0" err="1"/>
              <a:t>rviglianisi</a:t>
            </a:r>
            <a:endParaRPr lang="en-US" dirty="0"/>
          </a:p>
        </p:txBody>
      </p:sp>
      <p:pic>
        <p:nvPicPr>
          <p:cNvPr id="15" name="Picture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56480" y="3577896"/>
            <a:ext cx="338554" cy="338554"/>
          </a:xfrm>
          <a:prstGeom prst="rect">
            <a:avLst/>
          </a:prstGeom>
        </p:spPr>
      </p:pic>
      <p:sp>
        <p:nvSpPr>
          <p:cNvPr id="16" name="Text Placeholder 12"/>
          <p:cNvSpPr>
            <a:spLocks noGrp="1"/>
          </p:cNvSpPr>
          <p:nvPr>
            <p:ph type="body" sz="quarter" idx="13" hasCustomPrompt="1"/>
          </p:nvPr>
        </p:nvSpPr>
        <p:spPr>
          <a:xfrm>
            <a:off x="10001249" y="3557290"/>
            <a:ext cx="2015259" cy="368300"/>
          </a:xfrm>
        </p:spPr>
        <p:txBody>
          <a:bodyPr anchor="ctr">
            <a:normAutofit/>
          </a:bodyPr>
          <a:lstStyle>
            <a:lvl1pPr marL="0" indent="0">
              <a:buFontTx/>
              <a:buNone/>
              <a:defRPr sz="1400" baseline="0">
                <a:solidFill>
                  <a:schemeClr val="bg1"/>
                </a:solidFill>
              </a:defRPr>
            </a:lvl1pPr>
          </a:lstStyle>
          <a:p>
            <a:pPr lvl="0"/>
            <a:r>
              <a:rPr lang="en-US" dirty="0"/>
              <a:t>Black Marble</a:t>
            </a:r>
          </a:p>
        </p:txBody>
      </p:sp>
      <p:pic>
        <p:nvPicPr>
          <p:cNvPr id="4" name="Picture 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02573" y="1504109"/>
            <a:ext cx="1821734" cy="5023364"/>
          </a:xfrm>
          <a:prstGeom prst="rect">
            <a:avLst/>
          </a:prstGeom>
        </p:spPr>
      </p:pic>
    </p:spTree>
    <p:extLst>
      <p:ext uri="{BB962C8B-B14F-4D97-AF65-F5344CB8AC3E}">
        <p14:creationId xmlns:p14="http://schemas.microsoft.com/office/powerpoint/2010/main" val="501291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Riccardo Viglianisi">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3423425"/>
            <a:ext cx="12192000" cy="3434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3171338" y="4152198"/>
            <a:ext cx="7979882" cy="858644"/>
          </a:xfrm>
        </p:spPr>
        <p:txBody>
          <a:bodyPr anchor="b"/>
          <a:lstStyle>
            <a:lvl1pPr>
              <a:defRPr sz="6000">
                <a:solidFill>
                  <a:schemeClr val="bg1"/>
                </a:solidFill>
              </a:defRPr>
            </a:lvl1pPr>
          </a:lstStyle>
          <a:p>
            <a:r>
              <a:rPr lang="en-US" dirty="0"/>
              <a:t>Rik Hepworth</a:t>
            </a:r>
            <a:endParaRPr lang="en-GB" dirty="0"/>
          </a:p>
        </p:txBody>
      </p:sp>
      <p:sp>
        <p:nvSpPr>
          <p:cNvPr id="3" name="Text Placeholder 2"/>
          <p:cNvSpPr>
            <a:spLocks noGrp="1"/>
          </p:cNvSpPr>
          <p:nvPr>
            <p:ph type="body" idx="1"/>
          </p:nvPr>
        </p:nvSpPr>
        <p:spPr>
          <a:xfrm>
            <a:off x="4117474" y="5166960"/>
            <a:ext cx="7033745" cy="1621770"/>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574294" y="3577896"/>
            <a:ext cx="327088" cy="327088"/>
          </a:xfrm>
          <a:prstGeom prst="rect">
            <a:avLst/>
          </a:prstGeom>
        </p:spPr>
      </p:pic>
      <p:sp>
        <p:nvSpPr>
          <p:cNvPr id="13" name="Text Placeholder 12"/>
          <p:cNvSpPr>
            <a:spLocks noGrp="1"/>
          </p:cNvSpPr>
          <p:nvPr>
            <p:ph type="body" sz="quarter" idx="11" hasCustomPrompt="1"/>
          </p:nvPr>
        </p:nvSpPr>
        <p:spPr>
          <a:xfrm>
            <a:off x="3499009" y="3557290"/>
            <a:ext cx="1887750" cy="368300"/>
          </a:xfrm>
        </p:spPr>
        <p:txBody>
          <a:bodyPr anchor="ctr">
            <a:normAutofit/>
          </a:bodyPr>
          <a:lstStyle>
            <a:lvl1pPr marL="0" indent="0">
              <a:buFontTx/>
              <a:buNone/>
              <a:defRPr sz="1400" baseline="0">
                <a:solidFill>
                  <a:schemeClr val="bg1"/>
                </a:solidFill>
              </a:defRPr>
            </a:lvl1pPr>
          </a:lstStyle>
          <a:p>
            <a:pPr lvl="0"/>
            <a:r>
              <a:rPr lang="en-US" dirty="0"/>
              <a:t>@</a:t>
            </a:r>
            <a:r>
              <a:rPr lang="en-US" dirty="0" err="1"/>
              <a:t>rikhepworth</a:t>
            </a:r>
            <a:endParaRPr lang="en-US" dirty="0"/>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71338" y="3579542"/>
            <a:ext cx="327671" cy="327671"/>
          </a:xfrm>
          <a:prstGeom prst="rect">
            <a:avLst/>
          </a:prstGeom>
        </p:spPr>
      </p:pic>
      <p:sp>
        <p:nvSpPr>
          <p:cNvPr id="14" name="Text Placeholder 12"/>
          <p:cNvSpPr>
            <a:spLocks noGrp="1"/>
          </p:cNvSpPr>
          <p:nvPr>
            <p:ph type="body" sz="quarter" idx="12" hasCustomPrompt="1"/>
          </p:nvPr>
        </p:nvSpPr>
        <p:spPr>
          <a:xfrm>
            <a:off x="5901381" y="3557290"/>
            <a:ext cx="3512039" cy="368300"/>
          </a:xfrm>
        </p:spPr>
        <p:txBody>
          <a:bodyPr anchor="ctr">
            <a:noAutofit/>
          </a:bodyPr>
          <a:lstStyle>
            <a:lvl1pPr marL="0" marR="0" indent="0" algn="l" defTabSz="914400" rtl="0" eaLnBrk="1" fontAlgn="auto" latinLnBrk="0" hangingPunct="1">
              <a:lnSpc>
                <a:spcPct val="90000"/>
              </a:lnSpc>
              <a:spcBef>
                <a:spcPts val="1000"/>
              </a:spcBef>
              <a:spcAft>
                <a:spcPts val="0"/>
              </a:spcAft>
              <a:buClrTx/>
              <a:buSzTx/>
              <a:buFontTx/>
              <a:buNone/>
              <a:tabLst/>
              <a:defRPr sz="1400" baseline="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Tx/>
              <a:buNone/>
              <a:tabLst/>
              <a:defRPr/>
            </a:pPr>
            <a:r>
              <a:rPr lang="en-US" dirty="0"/>
              <a:t>blogs.blackmarble.co.uk/blogs/</a:t>
            </a:r>
            <a:r>
              <a:rPr lang="en-US" dirty="0" err="1"/>
              <a:t>rhepworth</a:t>
            </a:r>
            <a:endParaRPr lang="en-US" dirty="0"/>
          </a:p>
        </p:txBody>
      </p:sp>
      <p:pic>
        <p:nvPicPr>
          <p:cNvPr id="15" name="Picture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56480" y="3577896"/>
            <a:ext cx="338554" cy="338554"/>
          </a:xfrm>
          <a:prstGeom prst="rect">
            <a:avLst/>
          </a:prstGeom>
        </p:spPr>
      </p:pic>
      <p:sp>
        <p:nvSpPr>
          <p:cNvPr id="16" name="Text Placeholder 12"/>
          <p:cNvSpPr>
            <a:spLocks noGrp="1"/>
          </p:cNvSpPr>
          <p:nvPr>
            <p:ph type="body" sz="quarter" idx="13" hasCustomPrompt="1"/>
          </p:nvPr>
        </p:nvSpPr>
        <p:spPr>
          <a:xfrm>
            <a:off x="10001249" y="3557290"/>
            <a:ext cx="2015259" cy="368300"/>
          </a:xfrm>
        </p:spPr>
        <p:txBody>
          <a:bodyPr anchor="ctr">
            <a:normAutofit/>
          </a:bodyPr>
          <a:lstStyle>
            <a:lvl1pPr marL="0" indent="0">
              <a:buFontTx/>
              <a:buNone/>
              <a:defRPr sz="1400" baseline="0">
                <a:solidFill>
                  <a:schemeClr val="bg1"/>
                </a:solidFill>
              </a:defRPr>
            </a:lvl1pPr>
          </a:lstStyle>
          <a:p>
            <a:pPr lvl="0"/>
            <a:r>
              <a:rPr lang="en-US" dirty="0"/>
              <a:t>Black Marble</a:t>
            </a:r>
          </a:p>
        </p:txBody>
      </p:sp>
      <p:pic>
        <p:nvPicPr>
          <p:cNvPr id="4" name="Picture 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84683" y="1756983"/>
            <a:ext cx="2699120" cy="4822692"/>
          </a:xfrm>
          <a:prstGeom prst="rect">
            <a:avLst/>
          </a:prstGeom>
        </p:spPr>
      </p:pic>
      <p:pic>
        <p:nvPicPr>
          <p:cNvPr id="12" name="Picture 1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171338" y="5166960"/>
            <a:ext cx="858374" cy="1330093"/>
          </a:xfrm>
          <a:prstGeom prst="rect">
            <a:avLst/>
          </a:prstGeom>
        </p:spPr>
      </p:pic>
    </p:spTree>
    <p:extLst>
      <p:ext uri="{BB962C8B-B14F-4D97-AF65-F5344CB8AC3E}">
        <p14:creationId xmlns:p14="http://schemas.microsoft.com/office/powerpoint/2010/main" val="22790741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obert Hogg">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3423424"/>
            <a:ext cx="12192000" cy="3434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3262815" y="4152198"/>
            <a:ext cx="7486861" cy="858644"/>
          </a:xfrm>
        </p:spPr>
        <p:txBody>
          <a:bodyPr anchor="b"/>
          <a:lstStyle>
            <a:lvl1pPr>
              <a:defRPr sz="6000">
                <a:solidFill>
                  <a:schemeClr val="bg1"/>
                </a:solidFill>
              </a:defRPr>
            </a:lvl1pPr>
          </a:lstStyle>
          <a:p>
            <a:r>
              <a:rPr lang="en-US" dirty="0"/>
              <a:t>Robert Hogg</a:t>
            </a:r>
            <a:endParaRPr lang="en-GB" dirty="0"/>
          </a:p>
        </p:txBody>
      </p:sp>
      <p:sp>
        <p:nvSpPr>
          <p:cNvPr id="3" name="Text Placeholder 2"/>
          <p:cNvSpPr>
            <a:spLocks noGrp="1"/>
          </p:cNvSpPr>
          <p:nvPr>
            <p:ph type="body" idx="1"/>
          </p:nvPr>
        </p:nvSpPr>
        <p:spPr>
          <a:xfrm>
            <a:off x="3262815" y="5166960"/>
            <a:ext cx="7486861" cy="1621770"/>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83010" y="3577896"/>
            <a:ext cx="327088" cy="327088"/>
          </a:xfrm>
          <a:prstGeom prst="rect">
            <a:avLst/>
          </a:prstGeom>
        </p:spPr>
      </p:pic>
      <p:sp>
        <p:nvSpPr>
          <p:cNvPr id="13" name="Text Placeholder 12"/>
          <p:cNvSpPr>
            <a:spLocks noGrp="1"/>
          </p:cNvSpPr>
          <p:nvPr>
            <p:ph type="body" sz="quarter" idx="11" hasCustomPrompt="1"/>
          </p:nvPr>
        </p:nvSpPr>
        <p:spPr>
          <a:xfrm>
            <a:off x="3590486" y="3557290"/>
            <a:ext cx="1618328" cy="368300"/>
          </a:xfrm>
        </p:spPr>
        <p:txBody>
          <a:bodyPr anchor="ctr">
            <a:noAutofit/>
          </a:bodyPr>
          <a:lstStyle>
            <a:lvl1pPr marL="0" indent="0">
              <a:buFontTx/>
              <a:buNone/>
              <a:defRPr sz="1400" baseline="0">
                <a:solidFill>
                  <a:schemeClr val="bg1"/>
                </a:solidFill>
              </a:defRPr>
            </a:lvl1pPr>
          </a:lstStyle>
          <a:p>
            <a:pPr lvl="0"/>
            <a:r>
              <a:rPr lang="en-US" dirty="0"/>
              <a:t>@</a:t>
            </a:r>
            <a:r>
              <a:rPr lang="en-US" dirty="0" err="1"/>
              <a:t>roberthogg</a:t>
            </a:r>
            <a:endParaRPr lang="en-US" dirty="0"/>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62815" y="3579542"/>
            <a:ext cx="327671" cy="327671"/>
          </a:xfrm>
          <a:prstGeom prst="rect">
            <a:avLst/>
          </a:prstGeom>
        </p:spPr>
      </p:pic>
      <p:sp>
        <p:nvSpPr>
          <p:cNvPr id="14" name="Text Placeholder 12"/>
          <p:cNvSpPr>
            <a:spLocks noGrp="1"/>
          </p:cNvSpPr>
          <p:nvPr>
            <p:ph type="body" sz="quarter" idx="12" hasCustomPrompt="1"/>
          </p:nvPr>
        </p:nvSpPr>
        <p:spPr>
          <a:xfrm>
            <a:off x="6010099" y="3557290"/>
            <a:ext cx="3448030" cy="368300"/>
          </a:xfrm>
        </p:spPr>
        <p:txBody>
          <a:bodyPr anchor="ctr">
            <a:noAutofit/>
          </a:bodyPr>
          <a:lstStyle>
            <a:lvl1pPr marL="0" indent="0">
              <a:buFontTx/>
              <a:buNone/>
              <a:defRPr sz="1400" baseline="0">
                <a:solidFill>
                  <a:schemeClr val="bg1"/>
                </a:solidFill>
              </a:defRPr>
            </a:lvl1pPr>
          </a:lstStyle>
          <a:p>
            <a:pPr lvl="0"/>
            <a:r>
              <a:rPr lang="en-US" dirty="0"/>
              <a:t>blogs.blackmarble.co.uk/blogs/boss</a:t>
            </a:r>
          </a:p>
        </p:txBody>
      </p:sp>
      <p:pic>
        <p:nvPicPr>
          <p:cNvPr id="15" name="Picture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593771" y="3577896"/>
            <a:ext cx="338554" cy="338554"/>
          </a:xfrm>
          <a:prstGeom prst="rect">
            <a:avLst/>
          </a:prstGeom>
        </p:spPr>
      </p:pic>
      <p:sp>
        <p:nvSpPr>
          <p:cNvPr id="16" name="Text Placeholder 12"/>
          <p:cNvSpPr>
            <a:spLocks noGrp="1"/>
          </p:cNvSpPr>
          <p:nvPr>
            <p:ph type="body" sz="quarter" idx="13" hasCustomPrompt="1"/>
          </p:nvPr>
        </p:nvSpPr>
        <p:spPr>
          <a:xfrm>
            <a:off x="9932325" y="3557290"/>
            <a:ext cx="1424196" cy="368300"/>
          </a:xfrm>
        </p:spPr>
        <p:txBody>
          <a:bodyPr anchor="ctr">
            <a:noAutofit/>
          </a:bodyPr>
          <a:lstStyle>
            <a:lvl1pPr marL="0" indent="0">
              <a:buFontTx/>
              <a:buNone/>
              <a:defRPr sz="1400" baseline="0">
                <a:solidFill>
                  <a:schemeClr val="bg1"/>
                </a:solidFill>
              </a:defRPr>
            </a:lvl1pPr>
          </a:lstStyle>
          <a:p>
            <a:pPr lvl="0"/>
            <a:r>
              <a:rPr lang="en-US" dirty="0"/>
              <a:t>Black Marble</a:t>
            </a:r>
          </a:p>
        </p:txBody>
      </p:sp>
      <p:pic>
        <p:nvPicPr>
          <p:cNvPr id="17" name="Picture 1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957057" y="4495216"/>
            <a:ext cx="1001646" cy="1552100"/>
          </a:xfrm>
          <a:prstGeom prst="rect">
            <a:avLst/>
          </a:prstGeom>
        </p:spPr>
      </p:pic>
      <p:pic>
        <p:nvPicPr>
          <p:cNvPr id="5" name="Picture 4"/>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18916" y="1967594"/>
            <a:ext cx="2883998" cy="4715001"/>
          </a:xfrm>
          <a:prstGeom prst="rect">
            <a:avLst/>
          </a:prstGeom>
        </p:spPr>
      </p:pic>
    </p:spTree>
    <p:extLst>
      <p:ext uri="{BB962C8B-B14F-4D97-AF65-F5344CB8AC3E}">
        <p14:creationId xmlns:p14="http://schemas.microsoft.com/office/powerpoint/2010/main" val="753683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ichard Fennell">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3423424"/>
            <a:ext cx="12192000" cy="3434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3262815" y="4152198"/>
            <a:ext cx="7486861" cy="858644"/>
          </a:xfrm>
        </p:spPr>
        <p:txBody>
          <a:bodyPr anchor="b"/>
          <a:lstStyle>
            <a:lvl1pPr>
              <a:defRPr sz="6000">
                <a:solidFill>
                  <a:schemeClr val="bg1"/>
                </a:solidFill>
              </a:defRPr>
            </a:lvl1pPr>
          </a:lstStyle>
          <a:p>
            <a:r>
              <a:rPr lang="en-US" dirty="0"/>
              <a:t>Richard Fennell</a:t>
            </a:r>
            <a:endParaRPr lang="en-GB" dirty="0"/>
          </a:p>
        </p:txBody>
      </p:sp>
      <p:sp>
        <p:nvSpPr>
          <p:cNvPr id="3" name="Text Placeholder 2"/>
          <p:cNvSpPr>
            <a:spLocks noGrp="1"/>
          </p:cNvSpPr>
          <p:nvPr>
            <p:ph type="body" idx="1"/>
          </p:nvPr>
        </p:nvSpPr>
        <p:spPr>
          <a:xfrm>
            <a:off x="3262815" y="5166960"/>
            <a:ext cx="7486861" cy="1621770"/>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08486" y="3577896"/>
            <a:ext cx="327088" cy="327088"/>
          </a:xfrm>
          <a:prstGeom prst="rect">
            <a:avLst/>
          </a:prstGeom>
        </p:spPr>
      </p:pic>
      <p:sp>
        <p:nvSpPr>
          <p:cNvPr id="13" name="Text Placeholder 12"/>
          <p:cNvSpPr>
            <a:spLocks noGrp="1"/>
          </p:cNvSpPr>
          <p:nvPr>
            <p:ph type="body" sz="quarter" idx="11" hasCustomPrompt="1"/>
          </p:nvPr>
        </p:nvSpPr>
        <p:spPr>
          <a:xfrm>
            <a:off x="3590486" y="3557290"/>
            <a:ext cx="1748957" cy="368300"/>
          </a:xfrm>
        </p:spPr>
        <p:txBody>
          <a:bodyPr anchor="ctr">
            <a:normAutofit/>
          </a:bodyPr>
          <a:lstStyle>
            <a:lvl1pPr marL="0" indent="0">
              <a:buFontTx/>
              <a:buNone/>
              <a:defRPr sz="1400" baseline="0">
                <a:solidFill>
                  <a:schemeClr val="bg1"/>
                </a:solidFill>
              </a:defRPr>
            </a:lvl1pPr>
          </a:lstStyle>
          <a:p>
            <a:pPr lvl="0"/>
            <a:r>
              <a:rPr lang="en-US" dirty="0"/>
              <a:t>@</a:t>
            </a:r>
            <a:r>
              <a:rPr lang="en-US" dirty="0" err="1"/>
              <a:t>richardfennell</a:t>
            </a:r>
            <a:endParaRPr lang="en-US" dirty="0"/>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62815" y="3579542"/>
            <a:ext cx="327671" cy="327671"/>
          </a:xfrm>
          <a:prstGeom prst="rect">
            <a:avLst/>
          </a:prstGeom>
        </p:spPr>
      </p:pic>
      <p:sp>
        <p:nvSpPr>
          <p:cNvPr id="14" name="Text Placeholder 12"/>
          <p:cNvSpPr>
            <a:spLocks noGrp="1"/>
          </p:cNvSpPr>
          <p:nvPr>
            <p:ph type="body" sz="quarter" idx="12" hasCustomPrompt="1"/>
          </p:nvPr>
        </p:nvSpPr>
        <p:spPr>
          <a:xfrm>
            <a:off x="5926792" y="3557290"/>
            <a:ext cx="3338009" cy="368300"/>
          </a:xfrm>
        </p:spPr>
        <p:txBody>
          <a:bodyPr anchor="ctr">
            <a:noAutofit/>
          </a:bodyPr>
          <a:lstStyle>
            <a:lvl1pPr marL="0" marR="0" indent="0" algn="l" defTabSz="914400" rtl="0" eaLnBrk="1" fontAlgn="auto" latinLnBrk="0" hangingPunct="1">
              <a:lnSpc>
                <a:spcPct val="90000"/>
              </a:lnSpc>
              <a:spcBef>
                <a:spcPts val="1000"/>
              </a:spcBef>
              <a:spcAft>
                <a:spcPts val="0"/>
              </a:spcAft>
              <a:buClrTx/>
              <a:buSzTx/>
              <a:buFontTx/>
              <a:buNone/>
              <a:tabLst/>
              <a:defRPr sz="1400" baseline="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Tx/>
              <a:buNone/>
              <a:tabLst/>
              <a:defRPr/>
            </a:pPr>
            <a:r>
              <a:rPr lang="en-US" dirty="0"/>
              <a:t>blogs.blackmarble.co.uk/blogs/</a:t>
            </a:r>
            <a:r>
              <a:rPr lang="en-US" dirty="0" err="1"/>
              <a:t>rfennell</a:t>
            </a:r>
            <a:endParaRPr lang="en-US" dirty="0"/>
          </a:p>
        </p:txBody>
      </p:sp>
      <p:pic>
        <p:nvPicPr>
          <p:cNvPr id="15" name="Picture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62178" y="3577896"/>
            <a:ext cx="338554" cy="338554"/>
          </a:xfrm>
          <a:prstGeom prst="rect">
            <a:avLst/>
          </a:prstGeom>
        </p:spPr>
      </p:pic>
      <p:sp>
        <p:nvSpPr>
          <p:cNvPr id="16" name="Text Placeholder 12"/>
          <p:cNvSpPr>
            <a:spLocks noGrp="1"/>
          </p:cNvSpPr>
          <p:nvPr>
            <p:ph type="body" sz="quarter" idx="13" hasCustomPrompt="1"/>
          </p:nvPr>
        </p:nvSpPr>
        <p:spPr>
          <a:xfrm>
            <a:off x="10000732" y="3557290"/>
            <a:ext cx="1559897" cy="368300"/>
          </a:xfrm>
        </p:spPr>
        <p:txBody>
          <a:bodyPr anchor="ctr">
            <a:normAutofit/>
          </a:bodyPr>
          <a:lstStyle>
            <a:lvl1pPr marL="0" indent="0">
              <a:buFontTx/>
              <a:buNone/>
              <a:defRPr sz="1400" baseline="0">
                <a:solidFill>
                  <a:schemeClr val="bg1"/>
                </a:solidFill>
              </a:defRPr>
            </a:lvl1pPr>
          </a:lstStyle>
          <a:p>
            <a:pPr lvl="0"/>
            <a:r>
              <a:rPr lang="en-US" dirty="0"/>
              <a:t>Black Marble</a:t>
            </a:r>
          </a:p>
        </p:txBody>
      </p:sp>
      <p:pic>
        <p:nvPicPr>
          <p:cNvPr id="17" name="Picture 1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957057" y="4495216"/>
            <a:ext cx="1001646" cy="1552100"/>
          </a:xfrm>
          <a:prstGeom prst="rect">
            <a:avLst/>
          </a:prstGeom>
        </p:spPr>
      </p:pic>
      <p:pic>
        <p:nvPicPr>
          <p:cNvPr id="6" name="Picture 5"/>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688538" y="1560655"/>
            <a:ext cx="1986927" cy="5142223"/>
          </a:xfrm>
          <a:prstGeom prst="rect">
            <a:avLst/>
          </a:prstGeom>
        </p:spPr>
      </p:pic>
    </p:spTree>
    <p:extLst>
      <p:ext uri="{BB962C8B-B14F-4D97-AF65-F5344CB8AC3E}">
        <p14:creationId xmlns:p14="http://schemas.microsoft.com/office/powerpoint/2010/main" val="37769035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Speak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3423424"/>
            <a:ext cx="12192000" cy="3434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Picture Placeholder 5"/>
          <p:cNvSpPr>
            <a:spLocks noGrp="1"/>
          </p:cNvSpPr>
          <p:nvPr>
            <p:ph type="pic" sz="quarter" idx="12" hasCustomPrompt="1"/>
          </p:nvPr>
        </p:nvSpPr>
        <p:spPr>
          <a:xfrm>
            <a:off x="472432" y="2765502"/>
            <a:ext cx="2157822" cy="3925230"/>
          </a:xfrm>
        </p:spPr>
        <p:txBody>
          <a:bodyPr anchor="b"/>
          <a:lstStyle>
            <a:lvl1pPr marL="0" indent="0">
              <a:buNone/>
              <a:defRPr>
                <a:solidFill>
                  <a:schemeClr val="bg1"/>
                </a:solidFill>
              </a:defRPr>
            </a:lvl1pPr>
          </a:lstStyle>
          <a:p>
            <a:r>
              <a:rPr lang="en-GB" dirty="0"/>
              <a:t>Click to add mini-me</a:t>
            </a:r>
          </a:p>
        </p:txBody>
      </p:sp>
      <p:sp>
        <p:nvSpPr>
          <p:cNvPr id="12" name="Picture Placeholder 5"/>
          <p:cNvSpPr>
            <a:spLocks noGrp="1"/>
          </p:cNvSpPr>
          <p:nvPr>
            <p:ph type="pic" sz="quarter" idx="13" hasCustomPrompt="1"/>
          </p:nvPr>
        </p:nvSpPr>
        <p:spPr>
          <a:xfrm>
            <a:off x="6274783" y="2765502"/>
            <a:ext cx="2157822" cy="3925230"/>
          </a:xfrm>
        </p:spPr>
        <p:txBody>
          <a:bodyPr anchor="b"/>
          <a:lstStyle>
            <a:lvl1pPr marL="0" indent="0">
              <a:buNone/>
              <a:defRPr>
                <a:solidFill>
                  <a:schemeClr val="bg1"/>
                </a:solidFill>
              </a:defRPr>
            </a:lvl1pPr>
          </a:lstStyle>
          <a:p>
            <a:r>
              <a:rPr lang="en-GB" dirty="0"/>
              <a:t>Click to add mini-me</a:t>
            </a:r>
          </a:p>
        </p:txBody>
      </p:sp>
      <p:sp>
        <p:nvSpPr>
          <p:cNvPr id="6" name="Title 1"/>
          <p:cNvSpPr txBox="1">
            <a:spLocks/>
          </p:cNvSpPr>
          <p:nvPr userDrawn="1"/>
        </p:nvSpPr>
        <p:spPr>
          <a:xfrm>
            <a:off x="2713053" y="3579542"/>
            <a:ext cx="3342060" cy="858644"/>
          </a:xfrm>
          <a:prstGeom prst="rect">
            <a:avLst/>
          </a:prstGeom>
        </p:spPr>
        <p:txBody>
          <a:bodyPr vert="horz" lIns="91440" tIns="45720" rIns="91440" bIns="45720" rtlCol="0" anchor="b">
            <a:normAutofit fontScale="55000" lnSpcReduction="20000"/>
          </a:bodyPr>
          <a:lstStyle>
            <a:lvl1pPr algn="l"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dirty="0"/>
              <a:t>Speaker Name</a:t>
            </a:r>
            <a:endParaRPr lang="en-GB" dirty="0"/>
          </a:p>
        </p:txBody>
      </p:sp>
      <p:sp>
        <p:nvSpPr>
          <p:cNvPr id="9" name="Text Placeholder 2"/>
          <p:cNvSpPr>
            <a:spLocks noGrp="1"/>
          </p:cNvSpPr>
          <p:nvPr>
            <p:ph type="body" idx="10"/>
          </p:nvPr>
        </p:nvSpPr>
        <p:spPr>
          <a:xfrm>
            <a:off x="2713053" y="4594303"/>
            <a:ext cx="3342060" cy="1773044"/>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4" name="Title 1"/>
          <p:cNvSpPr txBox="1">
            <a:spLocks/>
          </p:cNvSpPr>
          <p:nvPr userDrawn="1"/>
        </p:nvSpPr>
        <p:spPr>
          <a:xfrm>
            <a:off x="8535424" y="3579542"/>
            <a:ext cx="3342060" cy="858644"/>
          </a:xfrm>
          <a:prstGeom prst="rect">
            <a:avLst/>
          </a:prstGeom>
        </p:spPr>
        <p:txBody>
          <a:bodyPr vert="horz" lIns="91440" tIns="45720" rIns="91440" bIns="45720" rtlCol="0" anchor="b">
            <a:normAutofit fontScale="55000" lnSpcReduction="20000"/>
          </a:bodyPr>
          <a:lstStyle>
            <a:lvl1pPr algn="l"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dirty="0"/>
              <a:t>Speaker Name</a:t>
            </a:r>
            <a:endParaRPr lang="en-GB" dirty="0"/>
          </a:p>
        </p:txBody>
      </p:sp>
      <p:sp>
        <p:nvSpPr>
          <p:cNvPr id="15" name="Text Placeholder 2"/>
          <p:cNvSpPr>
            <a:spLocks noGrp="1"/>
          </p:cNvSpPr>
          <p:nvPr>
            <p:ph type="body" idx="11"/>
          </p:nvPr>
        </p:nvSpPr>
        <p:spPr>
          <a:xfrm>
            <a:off x="8535424" y="4594303"/>
            <a:ext cx="3342060" cy="1773044"/>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6890777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Two Speak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3423424"/>
            <a:ext cx="12192000" cy="3434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p:cNvSpPr txBox="1">
            <a:spLocks/>
          </p:cNvSpPr>
          <p:nvPr userDrawn="1"/>
        </p:nvSpPr>
        <p:spPr>
          <a:xfrm>
            <a:off x="3309711" y="3579542"/>
            <a:ext cx="3342060" cy="8586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3300" dirty="0"/>
              <a:t>Robert</a:t>
            </a:r>
            <a:r>
              <a:rPr lang="en-US" sz="3300" baseline="0" dirty="0"/>
              <a:t> Hogg</a:t>
            </a:r>
            <a:endParaRPr lang="en-GB" sz="3300" dirty="0"/>
          </a:p>
        </p:txBody>
      </p:sp>
      <p:sp>
        <p:nvSpPr>
          <p:cNvPr id="14" name="Title 1"/>
          <p:cNvSpPr txBox="1">
            <a:spLocks/>
          </p:cNvSpPr>
          <p:nvPr userDrawn="1"/>
        </p:nvSpPr>
        <p:spPr>
          <a:xfrm>
            <a:off x="8387143" y="3579542"/>
            <a:ext cx="3342060" cy="8586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3300" dirty="0"/>
              <a:t>Jessica Armitage</a:t>
            </a:r>
            <a:endParaRPr lang="en-GB" sz="3300" dirty="0"/>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1338" y="1865265"/>
            <a:ext cx="2927937" cy="4786837"/>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30098" y="1487693"/>
            <a:ext cx="2734962" cy="5393064"/>
          </a:xfrm>
          <a:prstGeom prst="rect">
            <a:avLst/>
          </a:prstGeom>
        </p:spPr>
      </p:pic>
      <p:sp>
        <p:nvSpPr>
          <p:cNvPr id="10" name="Title 1"/>
          <p:cNvSpPr txBox="1">
            <a:spLocks/>
          </p:cNvSpPr>
          <p:nvPr userDrawn="1"/>
        </p:nvSpPr>
        <p:spPr>
          <a:xfrm>
            <a:off x="3309711" y="5140712"/>
            <a:ext cx="3342060" cy="8586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2400" dirty="0">
                <a:latin typeface="+mn-lt"/>
              </a:rPr>
              <a:t>Managing Director</a:t>
            </a:r>
            <a:r>
              <a:rPr lang="en-US" sz="2400" baseline="0" dirty="0">
                <a:latin typeface="+mn-lt"/>
              </a:rPr>
              <a:t> at Black Marble, MVP and Microsoft Regional Director</a:t>
            </a:r>
            <a:endParaRPr lang="en-GB" sz="2400" dirty="0">
              <a:latin typeface="+mn-lt"/>
            </a:endParaRPr>
          </a:p>
        </p:txBody>
      </p:sp>
      <p:sp>
        <p:nvSpPr>
          <p:cNvPr id="11" name="Title 1"/>
          <p:cNvSpPr txBox="1">
            <a:spLocks/>
          </p:cNvSpPr>
          <p:nvPr userDrawn="1"/>
        </p:nvSpPr>
        <p:spPr>
          <a:xfrm>
            <a:off x="8387143" y="4495350"/>
            <a:ext cx="3342060" cy="8586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2400" dirty="0">
                <a:latin typeface="+mn-lt"/>
              </a:rPr>
              <a:t>Business Development Manager</a:t>
            </a:r>
            <a:endParaRPr lang="en-GB" sz="2400" dirty="0">
              <a:latin typeface="+mn-lt"/>
            </a:endParaRPr>
          </a:p>
        </p:txBody>
      </p:sp>
    </p:spTree>
    <p:extLst>
      <p:ext uri="{BB962C8B-B14F-4D97-AF65-F5344CB8AC3E}">
        <p14:creationId xmlns:p14="http://schemas.microsoft.com/office/powerpoint/2010/main" val="17678132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Two Speak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3423424"/>
            <a:ext cx="12192000" cy="3434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p:cNvSpPr txBox="1">
            <a:spLocks/>
          </p:cNvSpPr>
          <p:nvPr userDrawn="1"/>
        </p:nvSpPr>
        <p:spPr>
          <a:xfrm>
            <a:off x="3309711" y="3579542"/>
            <a:ext cx="3342060" cy="8586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3300" dirty="0"/>
              <a:t>Robert</a:t>
            </a:r>
            <a:r>
              <a:rPr lang="en-US" sz="3300" baseline="0" dirty="0"/>
              <a:t> Hogg</a:t>
            </a:r>
            <a:endParaRPr lang="en-GB" sz="3300" dirty="0"/>
          </a:p>
        </p:txBody>
      </p:sp>
      <p:sp>
        <p:nvSpPr>
          <p:cNvPr id="14" name="Title 1"/>
          <p:cNvSpPr txBox="1">
            <a:spLocks/>
          </p:cNvSpPr>
          <p:nvPr userDrawn="1"/>
        </p:nvSpPr>
        <p:spPr>
          <a:xfrm>
            <a:off x="8387143" y="3579542"/>
            <a:ext cx="3342060" cy="8586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3300" dirty="0"/>
              <a:t>Amy Gwyther</a:t>
            </a:r>
            <a:endParaRPr lang="en-GB" sz="3300" dirty="0"/>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1338" y="1865265"/>
            <a:ext cx="2927937" cy="4786837"/>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331469" y="1872176"/>
            <a:ext cx="2174802" cy="5018776"/>
          </a:xfrm>
          <a:prstGeom prst="rect">
            <a:avLst/>
          </a:prstGeom>
        </p:spPr>
      </p:pic>
      <p:sp>
        <p:nvSpPr>
          <p:cNvPr id="10" name="Title 1"/>
          <p:cNvSpPr txBox="1">
            <a:spLocks/>
          </p:cNvSpPr>
          <p:nvPr userDrawn="1"/>
        </p:nvSpPr>
        <p:spPr>
          <a:xfrm>
            <a:off x="3309711" y="5140712"/>
            <a:ext cx="3342060" cy="8586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2400" dirty="0">
                <a:latin typeface="+mn-lt"/>
              </a:rPr>
              <a:t>Managing Director</a:t>
            </a:r>
            <a:r>
              <a:rPr lang="en-US" sz="2400" baseline="0" dirty="0">
                <a:latin typeface="+mn-lt"/>
              </a:rPr>
              <a:t> at Black Marble, MVP and Microsoft Regional Director</a:t>
            </a:r>
            <a:endParaRPr lang="en-GB" sz="2400" dirty="0">
              <a:latin typeface="+mn-lt"/>
            </a:endParaRPr>
          </a:p>
        </p:txBody>
      </p:sp>
      <p:sp>
        <p:nvSpPr>
          <p:cNvPr id="12" name="Title 1"/>
          <p:cNvSpPr txBox="1">
            <a:spLocks/>
          </p:cNvSpPr>
          <p:nvPr userDrawn="1"/>
        </p:nvSpPr>
        <p:spPr>
          <a:xfrm>
            <a:off x="8387143" y="4495350"/>
            <a:ext cx="3342060" cy="8586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2400" dirty="0">
                <a:latin typeface="+mn-lt"/>
              </a:rPr>
              <a:t>Business Development Manager</a:t>
            </a:r>
            <a:endParaRPr lang="en-GB" sz="2400" dirty="0">
              <a:latin typeface="+mn-lt"/>
            </a:endParaRPr>
          </a:p>
        </p:txBody>
      </p:sp>
    </p:spTree>
    <p:extLst>
      <p:ext uri="{BB962C8B-B14F-4D97-AF65-F5344CB8AC3E}">
        <p14:creationId xmlns:p14="http://schemas.microsoft.com/office/powerpoint/2010/main" val="37076398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Two Speak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3423424"/>
            <a:ext cx="12192000" cy="3434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p:cNvSpPr txBox="1">
            <a:spLocks/>
          </p:cNvSpPr>
          <p:nvPr userDrawn="1"/>
        </p:nvSpPr>
        <p:spPr>
          <a:xfrm>
            <a:off x="3309711" y="3579542"/>
            <a:ext cx="3342060" cy="8586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3300" dirty="0"/>
              <a:t>Robert</a:t>
            </a:r>
            <a:r>
              <a:rPr lang="en-US" sz="3300" baseline="0" dirty="0"/>
              <a:t> Hogg</a:t>
            </a:r>
            <a:endParaRPr lang="en-GB" sz="3300" dirty="0"/>
          </a:p>
        </p:txBody>
      </p:sp>
      <p:sp>
        <p:nvSpPr>
          <p:cNvPr id="14" name="Title 1"/>
          <p:cNvSpPr txBox="1">
            <a:spLocks/>
          </p:cNvSpPr>
          <p:nvPr userDrawn="1"/>
        </p:nvSpPr>
        <p:spPr>
          <a:xfrm>
            <a:off x="8387143" y="3579542"/>
            <a:ext cx="3342060" cy="8586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3300" dirty="0"/>
              <a:t>Katy Webb</a:t>
            </a:r>
            <a:endParaRPr lang="en-GB" sz="3300" dirty="0"/>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1338" y="1865265"/>
            <a:ext cx="2927937" cy="4786837"/>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79485" y="1573426"/>
            <a:ext cx="2679944" cy="5284573"/>
          </a:xfrm>
          <a:prstGeom prst="rect">
            <a:avLst/>
          </a:prstGeom>
        </p:spPr>
      </p:pic>
      <p:sp>
        <p:nvSpPr>
          <p:cNvPr id="11" name="Title 1"/>
          <p:cNvSpPr txBox="1">
            <a:spLocks/>
          </p:cNvSpPr>
          <p:nvPr userDrawn="1"/>
        </p:nvSpPr>
        <p:spPr>
          <a:xfrm>
            <a:off x="3309711" y="5140712"/>
            <a:ext cx="3342060" cy="8586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2400" dirty="0">
                <a:latin typeface="+mn-lt"/>
              </a:rPr>
              <a:t>Managing Director</a:t>
            </a:r>
            <a:r>
              <a:rPr lang="en-US" sz="2400" baseline="0" dirty="0">
                <a:latin typeface="+mn-lt"/>
              </a:rPr>
              <a:t> at Black Marble, MVP and Microsoft Regional Director</a:t>
            </a:r>
            <a:endParaRPr lang="en-GB" sz="2400" dirty="0">
              <a:latin typeface="+mn-lt"/>
            </a:endParaRPr>
          </a:p>
        </p:txBody>
      </p:sp>
      <p:sp>
        <p:nvSpPr>
          <p:cNvPr id="12" name="Title 1"/>
          <p:cNvSpPr txBox="1">
            <a:spLocks/>
          </p:cNvSpPr>
          <p:nvPr userDrawn="1"/>
        </p:nvSpPr>
        <p:spPr>
          <a:xfrm>
            <a:off x="8387143" y="4495350"/>
            <a:ext cx="3342060" cy="8586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2400" dirty="0">
                <a:latin typeface="+mn-lt"/>
              </a:rPr>
              <a:t>Business Development Director</a:t>
            </a:r>
            <a:endParaRPr lang="en-GB" sz="2400" dirty="0">
              <a:latin typeface="+mn-lt"/>
            </a:endParaRPr>
          </a:p>
        </p:txBody>
      </p:sp>
    </p:spTree>
    <p:extLst>
      <p:ext uri="{BB962C8B-B14F-4D97-AF65-F5344CB8AC3E}">
        <p14:creationId xmlns:p14="http://schemas.microsoft.com/office/powerpoint/2010/main" val="6360512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Two Speak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3423424"/>
            <a:ext cx="12192000" cy="3434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p:cNvSpPr txBox="1">
            <a:spLocks/>
          </p:cNvSpPr>
          <p:nvPr userDrawn="1"/>
        </p:nvSpPr>
        <p:spPr>
          <a:xfrm>
            <a:off x="3309711" y="3579542"/>
            <a:ext cx="3342060" cy="8586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3300" dirty="0"/>
              <a:t>Robert</a:t>
            </a:r>
            <a:r>
              <a:rPr lang="en-US" sz="3300" baseline="0" dirty="0"/>
              <a:t> Hogg</a:t>
            </a:r>
            <a:endParaRPr lang="en-GB" sz="3300" dirty="0"/>
          </a:p>
        </p:txBody>
      </p:sp>
      <p:sp>
        <p:nvSpPr>
          <p:cNvPr id="14" name="Title 1"/>
          <p:cNvSpPr txBox="1">
            <a:spLocks/>
          </p:cNvSpPr>
          <p:nvPr userDrawn="1"/>
        </p:nvSpPr>
        <p:spPr>
          <a:xfrm>
            <a:off x="8387143" y="3579542"/>
            <a:ext cx="3541246" cy="8586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3300" dirty="0"/>
              <a:t>Hannah </a:t>
            </a:r>
            <a:r>
              <a:rPr lang="en-US" sz="3300" dirty="0" err="1"/>
              <a:t>Ackroyd</a:t>
            </a:r>
            <a:endParaRPr lang="en-GB" sz="3300" dirty="0"/>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1338" y="1865265"/>
            <a:ext cx="2927937" cy="4786837"/>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90288" y="1894299"/>
            <a:ext cx="1843686" cy="4779926"/>
          </a:xfrm>
          <a:prstGeom prst="rect">
            <a:avLst/>
          </a:prstGeom>
        </p:spPr>
      </p:pic>
      <p:sp>
        <p:nvSpPr>
          <p:cNvPr id="10" name="Title 1"/>
          <p:cNvSpPr txBox="1">
            <a:spLocks/>
          </p:cNvSpPr>
          <p:nvPr userDrawn="1"/>
        </p:nvSpPr>
        <p:spPr>
          <a:xfrm>
            <a:off x="3309711" y="5140712"/>
            <a:ext cx="3342060" cy="8586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2400" dirty="0">
                <a:latin typeface="+mn-lt"/>
              </a:rPr>
              <a:t>Managing Director</a:t>
            </a:r>
            <a:r>
              <a:rPr lang="en-US" sz="2400" baseline="0" dirty="0">
                <a:latin typeface="+mn-lt"/>
              </a:rPr>
              <a:t> at Black Marble, MVP and Microsoft Regional Director</a:t>
            </a:r>
            <a:endParaRPr lang="en-GB" sz="2400" dirty="0">
              <a:latin typeface="+mn-lt"/>
            </a:endParaRPr>
          </a:p>
        </p:txBody>
      </p:sp>
      <p:sp>
        <p:nvSpPr>
          <p:cNvPr id="11" name="Title 1"/>
          <p:cNvSpPr txBox="1">
            <a:spLocks/>
          </p:cNvSpPr>
          <p:nvPr userDrawn="1"/>
        </p:nvSpPr>
        <p:spPr>
          <a:xfrm>
            <a:off x="8387143" y="4495350"/>
            <a:ext cx="3342060" cy="8586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2400" dirty="0">
                <a:latin typeface="+mn-lt"/>
              </a:rPr>
              <a:t>Business Development Manager</a:t>
            </a:r>
            <a:endParaRPr lang="en-GB" sz="2400" dirty="0">
              <a:latin typeface="+mn-lt"/>
            </a:endParaRPr>
          </a:p>
        </p:txBody>
      </p:sp>
    </p:spTree>
    <p:extLst>
      <p:ext uri="{BB962C8B-B14F-4D97-AF65-F5344CB8AC3E}">
        <p14:creationId xmlns:p14="http://schemas.microsoft.com/office/powerpoint/2010/main" val="1507480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4310880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10515600" cy="5982666"/>
          </a:xfrm>
        </p:spPr>
        <p:txBody>
          <a:bodyPr>
            <a:normAutofit/>
          </a:bodyPr>
          <a:lstStyle>
            <a:lvl1pPr>
              <a:lnSpc>
                <a:spcPct val="125000"/>
              </a:lnSpc>
              <a:defRPr sz="4000">
                <a:solidFill>
                  <a:schemeClr val="tx1"/>
                </a:solidFill>
              </a:defRPr>
            </a:lvl1pPr>
          </a:lstStyle>
          <a:p>
            <a:r>
              <a:rPr lang="en-US" dirty="0"/>
              <a:t>Click to edit Agenda</a:t>
            </a:r>
            <a:endParaRPr lang="en-GB" dirty="0"/>
          </a:p>
        </p:txBody>
      </p:sp>
    </p:spTree>
    <p:extLst>
      <p:ext uri="{BB962C8B-B14F-4D97-AF65-F5344CB8AC3E}">
        <p14:creationId xmlns:p14="http://schemas.microsoft.com/office/powerpoint/2010/main" val="12399973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831850" y="4653611"/>
            <a:ext cx="10515600" cy="1730064"/>
          </a:xfrm>
        </p:spPr>
        <p:txBody>
          <a:bodyPr anchor="t">
            <a:normAutofit/>
          </a:bodyPr>
          <a:lstStyle>
            <a:lvl1pPr>
              <a:defRPr sz="3600">
                <a:solidFill>
                  <a:schemeClr val="tx1"/>
                </a:solidFill>
              </a:defRPr>
            </a:lvl1pPr>
          </a:lstStyle>
          <a:p>
            <a:r>
              <a:rPr lang="en-US" dirty="0"/>
              <a:t>Click to edit Citation</a:t>
            </a:r>
            <a:endParaRPr lang="en-GB" dirty="0"/>
          </a:p>
        </p:txBody>
      </p:sp>
      <p:sp>
        <p:nvSpPr>
          <p:cNvPr id="16" name="Text Placeholder 2"/>
          <p:cNvSpPr>
            <a:spLocks noGrp="1"/>
          </p:cNvSpPr>
          <p:nvPr>
            <p:ph type="body" idx="1" hasCustomPrompt="1"/>
          </p:nvPr>
        </p:nvSpPr>
        <p:spPr>
          <a:xfrm>
            <a:off x="831850" y="543340"/>
            <a:ext cx="10515600" cy="4002156"/>
          </a:xfrm>
        </p:spPr>
        <p:txBody>
          <a:bodyPr anchor="ctr">
            <a:normAutofit/>
          </a:bodyPr>
          <a:lstStyle>
            <a:lvl1pPr marL="0" indent="0">
              <a:buNone/>
              <a:defRPr sz="4800">
                <a:solidFill>
                  <a:srgbClr val="21B9EC"/>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Quote</a:t>
            </a:r>
          </a:p>
        </p:txBody>
      </p:sp>
    </p:spTree>
    <p:extLst>
      <p:ext uri="{BB962C8B-B14F-4D97-AF65-F5344CB8AC3E}">
        <p14:creationId xmlns:p14="http://schemas.microsoft.com/office/powerpoint/2010/main" val="9942927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5068830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7570591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3081872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23909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Technologies">
    <p:spTree>
      <p:nvGrpSpPr>
        <p:cNvPr id="1" name=""/>
        <p:cNvGrpSpPr/>
        <p:nvPr/>
      </p:nvGrpSpPr>
      <p:grpSpPr>
        <a:xfrm>
          <a:off x="0" y="0"/>
          <a:ext cx="0" cy="0"/>
          <a:chOff x="0" y="0"/>
          <a:chExt cx="0" cy="0"/>
        </a:xfrm>
      </p:grpSpPr>
      <p:pic>
        <p:nvPicPr>
          <p:cNvPr id="15" name="Picture 14"/>
          <p:cNvPicPr/>
          <p:nvPr userDrawn="1"/>
        </p:nvPicPr>
        <p:blipFill>
          <a:blip r:embed="rId2">
            <a:extLst>
              <a:ext uri="{28A0092B-C50C-407E-A947-70E740481C1C}">
                <a14:useLocalDpi xmlns:a14="http://schemas.microsoft.com/office/drawing/2010/main" val="0"/>
              </a:ext>
            </a:extLst>
          </a:blip>
          <a:stretch>
            <a:fillRect/>
          </a:stretch>
        </p:blipFill>
        <p:spPr>
          <a:xfrm>
            <a:off x="7702114" y="1371384"/>
            <a:ext cx="3084946" cy="1391888"/>
          </a:xfrm>
          <a:prstGeom prst="rect">
            <a:avLst/>
          </a:prstGeom>
        </p:spPr>
      </p:pic>
      <p:pic>
        <p:nvPicPr>
          <p:cNvPr id="12" name="Picture 8"/>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52986" y="3702911"/>
            <a:ext cx="2335956" cy="41387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52986" y="5809170"/>
            <a:ext cx="2280406" cy="455303"/>
          </a:xfrm>
          <a:prstGeom prst="rect">
            <a:avLst/>
          </a:prstGeom>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43744" y="4332398"/>
            <a:ext cx="3122692" cy="506382"/>
          </a:xfrm>
          <a:prstGeom prst="rect">
            <a:avLst/>
          </a:prstGeom>
        </p:spPr>
      </p:pic>
      <p:pic>
        <p:nvPicPr>
          <p:cNvPr id="17" name="Picture 16"/>
          <p:cNvPicPr>
            <a:picLocks noChangeAspect="1" noChangeArrowheads="1"/>
          </p:cNvPicPr>
          <p:nvPr userDrawn="1"/>
        </p:nvPicPr>
        <p:blipFill rotWithShape="1">
          <a:blip r:embed="rId6" cstate="print">
            <a:extLst>
              <a:ext uri="{28A0092B-C50C-407E-A947-70E740481C1C}">
                <a14:useLocalDpi xmlns:a14="http://schemas.microsoft.com/office/drawing/2010/main" val="0"/>
              </a:ext>
            </a:extLst>
          </a:blip>
          <a:srcRect r="34011"/>
          <a:stretch/>
        </p:blipFill>
        <p:spPr bwMode="auto">
          <a:xfrm>
            <a:off x="1052986" y="1503126"/>
            <a:ext cx="1916918" cy="41505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C:\Users\rik\Pictures\BizTalk_h_rgb.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008101" y="5025732"/>
            <a:ext cx="1459945" cy="55345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052986" y="2220910"/>
            <a:ext cx="3810000" cy="419100"/>
          </a:xfrm>
          <a:prstGeom prst="rect">
            <a:avLst/>
          </a:prstGeom>
        </p:spPr>
      </p:pic>
      <p:pic>
        <p:nvPicPr>
          <p:cNvPr id="20" name="Picture 19"/>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943744" y="904892"/>
            <a:ext cx="2959700" cy="407079"/>
          </a:xfrm>
          <a:prstGeom prst="rect">
            <a:avLst/>
          </a:prstGeom>
        </p:spPr>
      </p:pic>
      <p:pic>
        <p:nvPicPr>
          <p:cNvPr id="23" name="Picture 2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052986" y="2998893"/>
            <a:ext cx="1538342" cy="432201"/>
          </a:xfrm>
          <a:prstGeom prst="rect">
            <a:avLst/>
          </a:prstGeom>
        </p:spPr>
      </p:pic>
      <p:pic>
        <p:nvPicPr>
          <p:cNvPr id="30" name="Picture 29"/>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6513252" y="3544729"/>
            <a:ext cx="4352925" cy="1362075"/>
          </a:xfrm>
          <a:prstGeom prst="rect">
            <a:avLst/>
          </a:prstGeom>
        </p:spPr>
      </p:pic>
    </p:spTree>
    <p:extLst>
      <p:ext uri="{BB962C8B-B14F-4D97-AF65-F5344CB8AC3E}">
        <p14:creationId xmlns:p14="http://schemas.microsoft.com/office/powerpoint/2010/main" val="5786748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Contact">
    <p:spTree>
      <p:nvGrpSpPr>
        <p:cNvPr id="1" name=""/>
        <p:cNvGrpSpPr/>
        <p:nvPr/>
      </p:nvGrpSpPr>
      <p:grpSpPr>
        <a:xfrm>
          <a:off x="0" y="0"/>
          <a:ext cx="0" cy="0"/>
          <a:chOff x="0" y="0"/>
          <a:chExt cx="0" cy="0"/>
        </a:xfrm>
      </p:grpSpPr>
      <p:sp>
        <p:nvSpPr>
          <p:cNvPr id="18" name="TextBox 17"/>
          <p:cNvSpPr txBox="1"/>
          <p:nvPr userDrawn="1"/>
        </p:nvSpPr>
        <p:spPr>
          <a:xfrm>
            <a:off x="2060979" y="1170679"/>
            <a:ext cx="2505814" cy="369332"/>
          </a:xfrm>
          <a:prstGeom prst="rect">
            <a:avLst/>
          </a:prstGeom>
          <a:noFill/>
        </p:spPr>
        <p:txBody>
          <a:bodyPr wrap="none" rtlCol="0">
            <a:spAutoFit/>
          </a:bodyPr>
          <a:lstStyle/>
          <a:p>
            <a:r>
              <a:rPr lang="en-GB" sz="1800" dirty="0">
                <a:latin typeface="Segoe UI Light" pitchFamily="34" charset="0"/>
              </a:rPr>
              <a:t>sales@blackmarble.com</a:t>
            </a:r>
          </a:p>
        </p:txBody>
      </p:sp>
      <p:sp>
        <p:nvSpPr>
          <p:cNvPr id="19" name="TextBox 18"/>
          <p:cNvSpPr txBox="1"/>
          <p:nvPr userDrawn="1"/>
        </p:nvSpPr>
        <p:spPr>
          <a:xfrm>
            <a:off x="2060979" y="2182345"/>
            <a:ext cx="2063385" cy="369332"/>
          </a:xfrm>
          <a:prstGeom prst="rect">
            <a:avLst/>
          </a:prstGeom>
          <a:noFill/>
        </p:spPr>
        <p:txBody>
          <a:bodyPr wrap="none" rtlCol="0">
            <a:spAutoFit/>
          </a:bodyPr>
          <a:lstStyle/>
          <a:p>
            <a:r>
              <a:rPr lang="en-GB" sz="1800" dirty="0">
                <a:latin typeface="Segoe UI Light" pitchFamily="34" charset="0"/>
              </a:rPr>
              <a:t>+44 (0)1274 300175</a:t>
            </a:r>
          </a:p>
        </p:txBody>
      </p:sp>
      <p:sp>
        <p:nvSpPr>
          <p:cNvPr id="20" name="TextBox 19"/>
          <p:cNvSpPr txBox="1"/>
          <p:nvPr userDrawn="1"/>
        </p:nvSpPr>
        <p:spPr>
          <a:xfrm>
            <a:off x="2060979" y="3188433"/>
            <a:ext cx="1574470" cy="369332"/>
          </a:xfrm>
          <a:prstGeom prst="rect">
            <a:avLst/>
          </a:prstGeom>
          <a:noFill/>
        </p:spPr>
        <p:txBody>
          <a:bodyPr wrap="none" rtlCol="0">
            <a:spAutoFit/>
          </a:bodyPr>
          <a:lstStyle/>
          <a:p>
            <a:r>
              <a:rPr lang="en-GB" sz="1800" dirty="0">
                <a:latin typeface="Segoe UI Light" pitchFamily="34" charset="0"/>
              </a:rPr>
              <a:t>@</a:t>
            </a:r>
            <a:r>
              <a:rPr lang="en-GB" sz="1800" dirty="0" err="1">
                <a:latin typeface="Segoe UI Light" pitchFamily="34" charset="0"/>
              </a:rPr>
              <a:t>blackmarble</a:t>
            </a:r>
            <a:endParaRPr lang="en-GB" sz="1800" dirty="0">
              <a:latin typeface="Segoe UI Light" pitchFamily="34" charset="0"/>
            </a:endParaRPr>
          </a:p>
        </p:txBody>
      </p:sp>
      <p:sp>
        <p:nvSpPr>
          <p:cNvPr id="21" name="TextBox 20"/>
          <p:cNvSpPr txBox="1"/>
          <p:nvPr userDrawn="1"/>
        </p:nvSpPr>
        <p:spPr>
          <a:xfrm>
            <a:off x="2060979" y="4194521"/>
            <a:ext cx="1831142" cy="369332"/>
          </a:xfrm>
          <a:prstGeom prst="rect">
            <a:avLst/>
          </a:prstGeom>
          <a:noFill/>
        </p:spPr>
        <p:txBody>
          <a:bodyPr wrap="none" rtlCol="0">
            <a:spAutoFit/>
          </a:bodyPr>
          <a:lstStyle/>
          <a:p>
            <a:r>
              <a:rPr lang="en-GB" sz="1800" dirty="0">
                <a:latin typeface="Segoe UI Light" pitchFamily="34" charset="0"/>
              </a:rPr>
              <a:t>Black Marble Ltd.</a:t>
            </a:r>
          </a:p>
        </p:txBody>
      </p:sp>
      <p:sp>
        <p:nvSpPr>
          <p:cNvPr id="22" name="TextBox 21"/>
          <p:cNvSpPr txBox="1"/>
          <p:nvPr userDrawn="1"/>
        </p:nvSpPr>
        <p:spPr>
          <a:xfrm>
            <a:off x="2060979" y="5200609"/>
            <a:ext cx="1417376" cy="369332"/>
          </a:xfrm>
          <a:prstGeom prst="rect">
            <a:avLst/>
          </a:prstGeom>
          <a:noFill/>
        </p:spPr>
        <p:txBody>
          <a:bodyPr wrap="none" rtlCol="0">
            <a:spAutoFit/>
          </a:bodyPr>
          <a:lstStyle/>
          <a:p>
            <a:r>
              <a:rPr lang="en-GB" sz="1800" dirty="0">
                <a:latin typeface="Segoe UI Light" pitchFamily="34" charset="0"/>
              </a:rPr>
              <a:t>Black Marble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0442" y="4995887"/>
            <a:ext cx="778780" cy="778780"/>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0442" y="1977621"/>
            <a:ext cx="778780" cy="778780"/>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0442" y="2983709"/>
            <a:ext cx="778780" cy="778780"/>
          </a:xfrm>
          <a:prstGeom prst="rect">
            <a:avLst/>
          </a:prstGeom>
        </p:spPr>
      </p:pic>
      <p:pic>
        <p:nvPicPr>
          <p:cNvPr id="7" name="Picture 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60442" y="3989797"/>
            <a:ext cx="778780" cy="778780"/>
          </a:xfrm>
          <a:prstGeom prst="rect">
            <a:avLst/>
          </a:prstGeom>
        </p:spPr>
      </p:pic>
      <p:pic>
        <p:nvPicPr>
          <p:cNvPr id="15" name="Picture 14"/>
          <p:cNvPicPr/>
          <p:nvPr userDrawn="1"/>
        </p:nvPicPr>
        <p:blipFill>
          <a:blip r:embed="rId6">
            <a:extLst>
              <a:ext uri="{28A0092B-C50C-407E-A947-70E740481C1C}">
                <a14:useLocalDpi xmlns:a14="http://schemas.microsoft.com/office/drawing/2010/main" val="0"/>
              </a:ext>
            </a:extLst>
          </a:blip>
          <a:stretch>
            <a:fillRect/>
          </a:stretch>
        </p:blipFill>
        <p:spPr>
          <a:xfrm>
            <a:off x="7702114" y="1371384"/>
            <a:ext cx="3084946" cy="1391888"/>
          </a:xfrm>
          <a:prstGeom prst="rect">
            <a:avLst/>
          </a:prstGeom>
        </p:spPr>
      </p:pic>
      <p:sp>
        <p:nvSpPr>
          <p:cNvPr id="16" name="Oval 15"/>
          <p:cNvSpPr/>
          <p:nvPr userDrawn="1"/>
        </p:nvSpPr>
        <p:spPr>
          <a:xfrm>
            <a:off x="1060442" y="971533"/>
            <a:ext cx="778780" cy="778778"/>
          </a:xfrm>
          <a:prstGeom prst="ellipse">
            <a:avLst/>
          </a:prstGeom>
          <a:solidFill>
            <a:srgbClr val="293A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7" name="Group 16"/>
          <p:cNvGrpSpPr/>
          <p:nvPr userDrawn="1"/>
        </p:nvGrpSpPr>
        <p:grpSpPr>
          <a:xfrm>
            <a:off x="1209969" y="1208659"/>
            <a:ext cx="486359" cy="306635"/>
            <a:chOff x="1197690" y="1202458"/>
            <a:chExt cx="486359" cy="306635"/>
          </a:xfrm>
        </p:grpSpPr>
        <p:sp>
          <p:nvSpPr>
            <p:cNvPr id="23" name="Isosceles Triangle 22"/>
            <p:cNvSpPr/>
            <p:nvPr userDrawn="1"/>
          </p:nvSpPr>
          <p:spPr>
            <a:xfrm rot="10800000">
              <a:off x="1197690" y="1202458"/>
              <a:ext cx="486357" cy="136458"/>
            </a:xfrm>
            <a:prstGeom prst="triangle">
              <a:avLst>
                <a:gd name="adj" fmla="val 4927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Freeform 23"/>
            <p:cNvSpPr/>
            <p:nvPr userDrawn="1"/>
          </p:nvSpPr>
          <p:spPr>
            <a:xfrm>
              <a:off x="1197694" y="1241944"/>
              <a:ext cx="486355" cy="267149"/>
            </a:xfrm>
            <a:custGeom>
              <a:avLst/>
              <a:gdLst>
                <a:gd name="connsiteX0" fmla="*/ 3891 w 933855"/>
                <a:gd name="connsiteY0" fmla="*/ 15564 h 447472"/>
                <a:gd name="connsiteX1" fmla="*/ 470818 w 933855"/>
                <a:gd name="connsiteY1" fmla="*/ 256810 h 447472"/>
                <a:gd name="connsiteX2" fmla="*/ 933855 w 933855"/>
                <a:gd name="connsiteY2" fmla="*/ 0 h 447472"/>
                <a:gd name="connsiteX3" fmla="*/ 933855 w 933855"/>
                <a:gd name="connsiteY3" fmla="*/ 443581 h 447472"/>
                <a:gd name="connsiteX4" fmla="*/ 0 w 933855"/>
                <a:gd name="connsiteY4" fmla="*/ 447472 h 447472"/>
                <a:gd name="connsiteX5" fmla="*/ 3891 w 933855"/>
                <a:gd name="connsiteY5" fmla="*/ 15564 h 4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3855" h="447472">
                  <a:moveTo>
                    <a:pt x="3891" y="15564"/>
                  </a:moveTo>
                  <a:lnTo>
                    <a:pt x="470818" y="256810"/>
                  </a:lnTo>
                  <a:lnTo>
                    <a:pt x="933855" y="0"/>
                  </a:lnTo>
                  <a:lnTo>
                    <a:pt x="933855" y="443581"/>
                  </a:lnTo>
                  <a:lnTo>
                    <a:pt x="0" y="447472"/>
                  </a:lnTo>
                  <a:lnTo>
                    <a:pt x="3891" y="1556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25" name="Picture 24"/>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513252" y="3544729"/>
            <a:ext cx="4352925" cy="1362075"/>
          </a:xfrm>
          <a:prstGeom prst="rect">
            <a:avLst/>
          </a:prstGeom>
        </p:spPr>
      </p:pic>
    </p:spTree>
    <p:extLst>
      <p:ext uri="{BB962C8B-B14F-4D97-AF65-F5344CB8AC3E}">
        <p14:creationId xmlns:p14="http://schemas.microsoft.com/office/powerpoint/2010/main" val="8677375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og Contact">
    <p:spTree>
      <p:nvGrpSpPr>
        <p:cNvPr id="1" name=""/>
        <p:cNvGrpSpPr/>
        <p:nvPr/>
      </p:nvGrpSpPr>
      <p:grpSpPr>
        <a:xfrm>
          <a:off x="0" y="0"/>
          <a:ext cx="0" cy="0"/>
          <a:chOff x="0" y="0"/>
          <a:chExt cx="0" cy="0"/>
        </a:xfrm>
      </p:grpSpPr>
      <p:sp>
        <p:nvSpPr>
          <p:cNvPr id="42" name="Oval 41"/>
          <p:cNvSpPr/>
          <p:nvPr userDrawn="1"/>
        </p:nvSpPr>
        <p:spPr>
          <a:xfrm>
            <a:off x="1060442" y="971533"/>
            <a:ext cx="778780" cy="778778"/>
          </a:xfrm>
          <a:prstGeom prst="ellipse">
            <a:avLst/>
          </a:prstGeom>
          <a:solidFill>
            <a:srgbClr val="293A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p:cNvSpPr txBox="1"/>
          <p:nvPr userDrawn="1"/>
        </p:nvSpPr>
        <p:spPr>
          <a:xfrm>
            <a:off x="2060979" y="1170679"/>
            <a:ext cx="2496196" cy="369332"/>
          </a:xfrm>
          <a:prstGeom prst="rect">
            <a:avLst/>
          </a:prstGeom>
          <a:noFill/>
        </p:spPr>
        <p:txBody>
          <a:bodyPr wrap="none" rtlCol="0">
            <a:spAutoFit/>
          </a:bodyPr>
          <a:lstStyle/>
          <a:p>
            <a:r>
              <a:rPr lang="en-GB" sz="1800" dirty="0">
                <a:latin typeface="Segoe UI Light" pitchFamily="34" charset="0"/>
              </a:rPr>
              <a:t>blogs.blackmarble.co.uk</a:t>
            </a:r>
          </a:p>
        </p:txBody>
      </p:sp>
      <p:sp>
        <p:nvSpPr>
          <p:cNvPr id="19" name="TextBox 18"/>
          <p:cNvSpPr txBox="1"/>
          <p:nvPr userDrawn="1"/>
        </p:nvSpPr>
        <p:spPr>
          <a:xfrm>
            <a:off x="2060979" y="2182345"/>
            <a:ext cx="2063385" cy="369332"/>
          </a:xfrm>
          <a:prstGeom prst="rect">
            <a:avLst/>
          </a:prstGeom>
          <a:noFill/>
        </p:spPr>
        <p:txBody>
          <a:bodyPr wrap="none" rtlCol="0">
            <a:spAutoFit/>
          </a:bodyPr>
          <a:lstStyle/>
          <a:p>
            <a:r>
              <a:rPr lang="en-GB" sz="1800" dirty="0">
                <a:latin typeface="Segoe UI Light" pitchFamily="34" charset="0"/>
              </a:rPr>
              <a:t>+44 (0)1274 300175</a:t>
            </a:r>
          </a:p>
        </p:txBody>
      </p:sp>
      <p:sp>
        <p:nvSpPr>
          <p:cNvPr id="20" name="TextBox 19"/>
          <p:cNvSpPr txBox="1"/>
          <p:nvPr userDrawn="1"/>
        </p:nvSpPr>
        <p:spPr>
          <a:xfrm>
            <a:off x="2060979" y="3188433"/>
            <a:ext cx="1574470" cy="369332"/>
          </a:xfrm>
          <a:prstGeom prst="rect">
            <a:avLst/>
          </a:prstGeom>
          <a:noFill/>
        </p:spPr>
        <p:txBody>
          <a:bodyPr wrap="none" rtlCol="0">
            <a:spAutoFit/>
          </a:bodyPr>
          <a:lstStyle/>
          <a:p>
            <a:r>
              <a:rPr lang="en-GB" sz="1800" dirty="0">
                <a:latin typeface="Segoe UI Light" pitchFamily="34" charset="0"/>
              </a:rPr>
              <a:t>@</a:t>
            </a:r>
            <a:r>
              <a:rPr lang="en-GB" sz="1800" dirty="0" err="1">
                <a:latin typeface="Segoe UI Light" pitchFamily="34" charset="0"/>
              </a:rPr>
              <a:t>blackmarble</a:t>
            </a:r>
            <a:endParaRPr lang="en-GB" sz="1800" dirty="0">
              <a:latin typeface="Segoe UI Light" pitchFamily="34" charset="0"/>
            </a:endParaRPr>
          </a:p>
        </p:txBody>
      </p:sp>
      <p:sp>
        <p:nvSpPr>
          <p:cNvPr id="21" name="TextBox 20"/>
          <p:cNvSpPr txBox="1"/>
          <p:nvPr userDrawn="1"/>
        </p:nvSpPr>
        <p:spPr>
          <a:xfrm>
            <a:off x="2060979" y="4194521"/>
            <a:ext cx="1831142" cy="369332"/>
          </a:xfrm>
          <a:prstGeom prst="rect">
            <a:avLst/>
          </a:prstGeom>
          <a:noFill/>
        </p:spPr>
        <p:txBody>
          <a:bodyPr wrap="none" rtlCol="0">
            <a:spAutoFit/>
          </a:bodyPr>
          <a:lstStyle/>
          <a:p>
            <a:r>
              <a:rPr lang="en-GB" sz="1800" dirty="0">
                <a:latin typeface="Segoe UI Light" pitchFamily="34" charset="0"/>
              </a:rPr>
              <a:t>Black Marble Ltd.</a:t>
            </a:r>
          </a:p>
        </p:txBody>
      </p:sp>
      <p:sp>
        <p:nvSpPr>
          <p:cNvPr id="22" name="TextBox 21"/>
          <p:cNvSpPr txBox="1"/>
          <p:nvPr userDrawn="1"/>
        </p:nvSpPr>
        <p:spPr>
          <a:xfrm>
            <a:off x="2060979" y="5200609"/>
            <a:ext cx="1417376" cy="369332"/>
          </a:xfrm>
          <a:prstGeom prst="rect">
            <a:avLst/>
          </a:prstGeom>
          <a:noFill/>
        </p:spPr>
        <p:txBody>
          <a:bodyPr wrap="none" rtlCol="0">
            <a:spAutoFit/>
          </a:bodyPr>
          <a:lstStyle/>
          <a:p>
            <a:r>
              <a:rPr lang="en-GB" sz="1800" dirty="0">
                <a:latin typeface="Segoe UI Light" pitchFamily="34" charset="0"/>
              </a:rPr>
              <a:t>Black Marble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0442" y="4995887"/>
            <a:ext cx="778780" cy="778780"/>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0442" y="1977621"/>
            <a:ext cx="778780" cy="778780"/>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0442" y="2983709"/>
            <a:ext cx="778780" cy="778780"/>
          </a:xfrm>
          <a:prstGeom prst="rect">
            <a:avLst/>
          </a:prstGeom>
        </p:spPr>
      </p:pic>
      <p:pic>
        <p:nvPicPr>
          <p:cNvPr id="7" name="Picture 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60442" y="3989797"/>
            <a:ext cx="778780" cy="778780"/>
          </a:xfrm>
          <a:prstGeom prst="rect">
            <a:avLst/>
          </a:prstGeom>
        </p:spPr>
      </p:pic>
      <p:pic>
        <p:nvPicPr>
          <p:cNvPr id="15" name="Picture 14"/>
          <p:cNvPicPr/>
          <p:nvPr userDrawn="1"/>
        </p:nvPicPr>
        <p:blipFill>
          <a:blip r:embed="rId6">
            <a:extLst>
              <a:ext uri="{28A0092B-C50C-407E-A947-70E740481C1C}">
                <a14:useLocalDpi xmlns:a14="http://schemas.microsoft.com/office/drawing/2010/main" val="0"/>
              </a:ext>
            </a:extLst>
          </a:blip>
          <a:stretch>
            <a:fillRect/>
          </a:stretch>
        </p:blipFill>
        <p:spPr>
          <a:xfrm>
            <a:off x="7702114" y="1371384"/>
            <a:ext cx="3084946" cy="1391888"/>
          </a:xfrm>
          <a:prstGeom prst="rect">
            <a:avLst/>
          </a:prstGeom>
        </p:spPr>
      </p:pic>
      <p:pic>
        <p:nvPicPr>
          <p:cNvPr id="41" name="Picture 40"/>
          <p:cNvPicPr>
            <a:picLocks noChangeAspect="1"/>
          </p:cNvPicPr>
          <p:nvPr userDrawn="1"/>
        </p:nvPicPr>
        <p:blipFill>
          <a:blip r:embed="rId7" cstate="print">
            <a:clrChange>
              <a:clrFrom>
                <a:srgbClr val="000000"/>
              </a:clrFrom>
              <a:clrTo>
                <a:srgbClr val="000000">
                  <a:alpha val="0"/>
                </a:srgbClr>
              </a:clrTo>
            </a:clrChange>
            <a:biLevel thresh="25000"/>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tretch>
            <a:fillRect/>
          </a:stretch>
        </p:blipFill>
        <p:spPr>
          <a:xfrm>
            <a:off x="1181982" y="1085837"/>
            <a:ext cx="539016" cy="539016"/>
          </a:xfrm>
          <a:prstGeom prst="rect">
            <a:avLst/>
          </a:prstGeom>
        </p:spPr>
      </p:pic>
      <p:pic>
        <p:nvPicPr>
          <p:cNvPr id="16" name="Picture 15"/>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6513252" y="3544729"/>
            <a:ext cx="4352925" cy="1362075"/>
          </a:xfrm>
          <a:prstGeom prst="rect">
            <a:avLst/>
          </a:prstGeom>
        </p:spPr>
      </p:pic>
    </p:spTree>
    <p:extLst>
      <p:ext uri="{BB962C8B-B14F-4D97-AF65-F5344CB8AC3E}">
        <p14:creationId xmlns:p14="http://schemas.microsoft.com/office/powerpoint/2010/main" val="14828568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093393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3423425"/>
            <a:ext cx="12192000" cy="3434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3262815" y="3579541"/>
            <a:ext cx="8084635" cy="1852729"/>
          </a:xfrm>
        </p:spPr>
        <p:txBody>
          <a:bodyPr anchor="b"/>
          <a:lstStyle>
            <a:lvl1pPr>
              <a:defRPr sz="6000">
                <a:solidFill>
                  <a:schemeClr val="bg1"/>
                </a:solidFill>
              </a:defRPr>
            </a:lvl1pPr>
          </a:lstStyle>
          <a:p>
            <a:r>
              <a:rPr lang="en-US"/>
              <a:t>Click to edit Master title style</a:t>
            </a:r>
            <a:endParaRPr lang="en-GB"/>
          </a:p>
        </p:txBody>
      </p:sp>
      <p:sp>
        <p:nvSpPr>
          <p:cNvPr id="3" name="Text Placeholder 2"/>
          <p:cNvSpPr>
            <a:spLocks noGrp="1"/>
          </p:cNvSpPr>
          <p:nvPr>
            <p:ph type="body" idx="1"/>
          </p:nvPr>
        </p:nvSpPr>
        <p:spPr>
          <a:xfrm>
            <a:off x="3262815" y="5459259"/>
            <a:ext cx="8084635" cy="90808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Picture Placeholder 5"/>
          <p:cNvSpPr>
            <a:spLocks noGrp="1"/>
          </p:cNvSpPr>
          <p:nvPr>
            <p:ph type="pic" sz="quarter" idx="10" hasCustomPrompt="1"/>
          </p:nvPr>
        </p:nvSpPr>
        <p:spPr>
          <a:xfrm>
            <a:off x="568719" y="2538297"/>
            <a:ext cx="1939059" cy="3829050"/>
          </a:xfrm>
        </p:spPr>
        <p:txBody>
          <a:bodyPr anchor="b"/>
          <a:lstStyle>
            <a:lvl1pPr marL="0" indent="0">
              <a:buNone/>
              <a:defRPr>
                <a:solidFill>
                  <a:schemeClr val="bg1"/>
                </a:solidFill>
              </a:defRPr>
            </a:lvl1pPr>
          </a:lstStyle>
          <a:p>
            <a:r>
              <a:rPr lang="en-GB" dirty="0"/>
              <a:t>Click to add mini-me</a:t>
            </a:r>
          </a:p>
        </p:txBody>
      </p:sp>
      <p:pic>
        <p:nvPicPr>
          <p:cNvPr id="8" name="Picture 7"/>
          <p:cNvPicPr/>
          <p:nvPr userDrawn="1"/>
        </p:nvPicPr>
        <p:blipFill>
          <a:blip r:embed="rId2">
            <a:extLst>
              <a:ext uri="{28A0092B-C50C-407E-A947-70E740481C1C}">
                <a14:useLocalDpi xmlns:a14="http://schemas.microsoft.com/office/drawing/2010/main" val="0"/>
              </a:ext>
            </a:extLst>
          </a:blip>
          <a:stretch>
            <a:fillRect/>
          </a:stretch>
        </p:blipFill>
        <p:spPr>
          <a:xfrm>
            <a:off x="7702114" y="1371384"/>
            <a:ext cx="3084946" cy="1391888"/>
          </a:xfrm>
          <a:prstGeom prst="rect">
            <a:avLst/>
          </a:prstGeom>
        </p:spPr>
      </p:pic>
    </p:spTree>
    <p:extLst>
      <p:ext uri="{BB962C8B-B14F-4D97-AF65-F5344CB8AC3E}">
        <p14:creationId xmlns:p14="http://schemas.microsoft.com/office/powerpoint/2010/main" val="21275617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7450921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998878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53763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eak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3423425"/>
            <a:ext cx="12192000" cy="3434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Picture Placeholder 5"/>
          <p:cNvSpPr>
            <a:spLocks noGrp="1"/>
          </p:cNvSpPr>
          <p:nvPr>
            <p:ph type="pic" sz="quarter" idx="10" hasCustomPrompt="1"/>
          </p:nvPr>
        </p:nvSpPr>
        <p:spPr>
          <a:xfrm>
            <a:off x="472431" y="1992068"/>
            <a:ext cx="2583003" cy="4698663"/>
          </a:xfrm>
        </p:spPr>
        <p:txBody>
          <a:bodyPr anchor="b"/>
          <a:lstStyle>
            <a:lvl1pPr marL="0" indent="0">
              <a:buNone/>
              <a:defRPr>
                <a:solidFill>
                  <a:schemeClr val="bg1"/>
                </a:solidFill>
              </a:defRPr>
            </a:lvl1pPr>
          </a:lstStyle>
          <a:p>
            <a:r>
              <a:rPr lang="en-GB" dirty="0"/>
              <a:t>Click to add mini-me</a:t>
            </a:r>
          </a:p>
        </p:txBody>
      </p:sp>
      <p:sp>
        <p:nvSpPr>
          <p:cNvPr id="2" name="Title 1"/>
          <p:cNvSpPr>
            <a:spLocks noGrp="1"/>
          </p:cNvSpPr>
          <p:nvPr>
            <p:ph type="title" hasCustomPrompt="1"/>
          </p:nvPr>
        </p:nvSpPr>
        <p:spPr>
          <a:xfrm>
            <a:off x="3262815" y="4152198"/>
            <a:ext cx="7888405" cy="858644"/>
          </a:xfrm>
        </p:spPr>
        <p:txBody>
          <a:bodyPr anchor="b"/>
          <a:lstStyle>
            <a:lvl1pPr>
              <a:defRPr sz="6000">
                <a:solidFill>
                  <a:schemeClr val="bg1"/>
                </a:solidFill>
              </a:defRPr>
            </a:lvl1pPr>
          </a:lstStyle>
          <a:p>
            <a:r>
              <a:rPr lang="en-US" dirty="0"/>
              <a:t>Speaker Name</a:t>
            </a:r>
            <a:endParaRPr lang="en-GB" dirty="0"/>
          </a:p>
        </p:txBody>
      </p:sp>
      <p:sp>
        <p:nvSpPr>
          <p:cNvPr id="3" name="Text Placeholder 2"/>
          <p:cNvSpPr>
            <a:spLocks noGrp="1"/>
          </p:cNvSpPr>
          <p:nvPr>
            <p:ph type="body" idx="1"/>
          </p:nvPr>
        </p:nvSpPr>
        <p:spPr>
          <a:xfrm>
            <a:off x="3262815" y="5166960"/>
            <a:ext cx="7888405" cy="1621770"/>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84213" y="3577896"/>
            <a:ext cx="327088" cy="327088"/>
          </a:xfrm>
          <a:prstGeom prst="rect">
            <a:avLst/>
          </a:prstGeom>
        </p:spPr>
      </p:pic>
      <p:sp>
        <p:nvSpPr>
          <p:cNvPr id="13" name="Text Placeholder 12"/>
          <p:cNvSpPr>
            <a:spLocks noGrp="1"/>
          </p:cNvSpPr>
          <p:nvPr>
            <p:ph type="body" sz="quarter" idx="11" hasCustomPrompt="1"/>
          </p:nvPr>
        </p:nvSpPr>
        <p:spPr>
          <a:xfrm>
            <a:off x="3590486" y="3557290"/>
            <a:ext cx="2322258" cy="368300"/>
          </a:xfrm>
        </p:spPr>
        <p:txBody>
          <a:bodyPr anchor="ctr">
            <a:normAutofit/>
          </a:bodyPr>
          <a:lstStyle>
            <a:lvl1pPr marL="0" indent="0">
              <a:buFontTx/>
              <a:buNone/>
              <a:defRPr sz="1400" baseline="0">
                <a:solidFill>
                  <a:schemeClr val="bg1"/>
                </a:solidFill>
              </a:defRPr>
            </a:lvl1pPr>
          </a:lstStyle>
          <a:p>
            <a:pPr lvl="0"/>
            <a:r>
              <a:rPr lang="en-US" dirty="0"/>
              <a:t>Click to add Twitter</a:t>
            </a: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62815" y="3579542"/>
            <a:ext cx="327671" cy="327671"/>
          </a:xfrm>
          <a:prstGeom prst="rect">
            <a:avLst/>
          </a:prstGeom>
        </p:spPr>
      </p:pic>
      <p:sp>
        <p:nvSpPr>
          <p:cNvPr id="14" name="Text Placeholder 12"/>
          <p:cNvSpPr>
            <a:spLocks noGrp="1"/>
          </p:cNvSpPr>
          <p:nvPr>
            <p:ph type="body" sz="quarter" idx="12" hasCustomPrompt="1"/>
          </p:nvPr>
        </p:nvSpPr>
        <p:spPr>
          <a:xfrm>
            <a:off x="6411302" y="3557290"/>
            <a:ext cx="2772568" cy="368300"/>
          </a:xfrm>
        </p:spPr>
        <p:txBody>
          <a:bodyPr anchor="ctr">
            <a:normAutofit/>
          </a:bodyPr>
          <a:lstStyle>
            <a:lvl1pPr marL="0" indent="0">
              <a:buFontTx/>
              <a:buNone/>
              <a:defRPr sz="1400" baseline="0">
                <a:solidFill>
                  <a:schemeClr val="bg1"/>
                </a:solidFill>
              </a:defRPr>
            </a:lvl1pPr>
          </a:lstStyle>
          <a:p>
            <a:pPr lvl="0"/>
            <a:r>
              <a:rPr lang="en-US" dirty="0"/>
              <a:t>Click to add Blog</a:t>
            </a:r>
          </a:p>
        </p:txBody>
      </p:sp>
      <p:pic>
        <p:nvPicPr>
          <p:cNvPr id="15" name="Picture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343771" y="3577896"/>
            <a:ext cx="338554" cy="338554"/>
          </a:xfrm>
          <a:prstGeom prst="rect">
            <a:avLst/>
          </a:prstGeom>
        </p:spPr>
      </p:pic>
      <p:sp>
        <p:nvSpPr>
          <p:cNvPr id="16" name="Text Placeholder 12"/>
          <p:cNvSpPr>
            <a:spLocks noGrp="1"/>
          </p:cNvSpPr>
          <p:nvPr>
            <p:ph type="body" sz="quarter" idx="13" hasCustomPrompt="1"/>
          </p:nvPr>
        </p:nvSpPr>
        <p:spPr>
          <a:xfrm>
            <a:off x="9682325" y="3557290"/>
            <a:ext cx="2334184" cy="368300"/>
          </a:xfrm>
        </p:spPr>
        <p:txBody>
          <a:bodyPr anchor="ctr">
            <a:normAutofit/>
          </a:bodyPr>
          <a:lstStyle>
            <a:lvl1pPr marL="0" indent="0">
              <a:buFontTx/>
              <a:buNone/>
              <a:defRPr sz="1400" baseline="0">
                <a:solidFill>
                  <a:schemeClr val="bg1"/>
                </a:solidFill>
              </a:defRPr>
            </a:lvl1pPr>
          </a:lstStyle>
          <a:p>
            <a:pPr lvl="0"/>
            <a:r>
              <a:rPr lang="en-US" dirty="0"/>
              <a:t>Black Marble</a:t>
            </a:r>
          </a:p>
        </p:txBody>
      </p:sp>
    </p:spTree>
    <p:extLst>
      <p:ext uri="{BB962C8B-B14F-4D97-AF65-F5344CB8AC3E}">
        <p14:creationId xmlns:p14="http://schemas.microsoft.com/office/powerpoint/2010/main" val="2075430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MVP">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3423424"/>
            <a:ext cx="12192000" cy="3434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Picture Placeholder 5"/>
          <p:cNvSpPr>
            <a:spLocks noGrp="1"/>
          </p:cNvSpPr>
          <p:nvPr>
            <p:ph type="pic" sz="quarter" idx="10" hasCustomPrompt="1"/>
          </p:nvPr>
        </p:nvSpPr>
        <p:spPr>
          <a:xfrm>
            <a:off x="472431" y="1992068"/>
            <a:ext cx="2583003" cy="4698663"/>
          </a:xfrm>
        </p:spPr>
        <p:txBody>
          <a:bodyPr anchor="b"/>
          <a:lstStyle>
            <a:lvl1pPr marL="0" indent="0">
              <a:buNone/>
              <a:defRPr>
                <a:solidFill>
                  <a:schemeClr val="bg1"/>
                </a:solidFill>
              </a:defRPr>
            </a:lvl1pPr>
          </a:lstStyle>
          <a:p>
            <a:r>
              <a:rPr lang="en-GB" dirty="0"/>
              <a:t>Click to add mini-me</a:t>
            </a:r>
          </a:p>
        </p:txBody>
      </p:sp>
      <p:sp>
        <p:nvSpPr>
          <p:cNvPr id="2" name="Title 1"/>
          <p:cNvSpPr>
            <a:spLocks noGrp="1"/>
          </p:cNvSpPr>
          <p:nvPr>
            <p:ph type="title" hasCustomPrompt="1"/>
          </p:nvPr>
        </p:nvSpPr>
        <p:spPr>
          <a:xfrm>
            <a:off x="3262815" y="4152198"/>
            <a:ext cx="7486861" cy="858644"/>
          </a:xfrm>
        </p:spPr>
        <p:txBody>
          <a:bodyPr anchor="b"/>
          <a:lstStyle>
            <a:lvl1pPr>
              <a:defRPr sz="6000">
                <a:solidFill>
                  <a:schemeClr val="bg1"/>
                </a:solidFill>
              </a:defRPr>
            </a:lvl1pPr>
          </a:lstStyle>
          <a:p>
            <a:r>
              <a:rPr lang="en-US" dirty="0"/>
              <a:t>Speaker Name</a:t>
            </a:r>
            <a:endParaRPr lang="en-GB" dirty="0"/>
          </a:p>
        </p:txBody>
      </p:sp>
      <p:sp>
        <p:nvSpPr>
          <p:cNvPr id="3" name="Text Placeholder 2"/>
          <p:cNvSpPr>
            <a:spLocks noGrp="1"/>
          </p:cNvSpPr>
          <p:nvPr>
            <p:ph type="body" idx="1"/>
          </p:nvPr>
        </p:nvSpPr>
        <p:spPr>
          <a:xfrm>
            <a:off x="3262815" y="5166960"/>
            <a:ext cx="7486861" cy="1621770"/>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84213" y="3577896"/>
            <a:ext cx="327088" cy="327088"/>
          </a:xfrm>
          <a:prstGeom prst="rect">
            <a:avLst/>
          </a:prstGeom>
        </p:spPr>
      </p:pic>
      <p:sp>
        <p:nvSpPr>
          <p:cNvPr id="13" name="Text Placeholder 12"/>
          <p:cNvSpPr>
            <a:spLocks noGrp="1"/>
          </p:cNvSpPr>
          <p:nvPr>
            <p:ph type="body" sz="quarter" idx="11" hasCustomPrompt="1"/>
          </p:nvPr>
        </p:nvSpPr>
        <p:spPr>
          <a:xfrm>
            <a:off x="3590486" y="3557290"/>
            <a:ext cx="2322258" cy="368300"/>
          </a:xfrm>
        </p:spPr>
        <p:txBody>
          <a:bodyPr anchor="ctr">
            <a:normAutofit/>
          </a:bodyPr>
          <a:lstStyle>
            <a:lvl1pPr marL="0" indent="0">
              <a:buFontTx/>
              <a:buNone/>
              <a:defRPr sz="1400" baseline="0">
                <a:solidFill>
                  <a:schemeClr val="bg1"/>
                </a:solidFill>
              </a:defRPr>
            </a:lvl1pPr>
          </a:lstStyle>
          <a:p>
            <a:pPr lvl="0"/>
            <a:r>
              <a:rPr lang="en-US" dirty="0"/>
              <a:t>Click to add Twitter</a:t>
            </a: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62815" y="3579542"/>
            <a:ext cx="327671" cy="327671"/>
          </a:xfrm>
          <a:prstGeom prst="rect">
            <a:avLst/>
          </a:prstGeom>
        </p:spPr>
      </p:pic>
      <p:sp>
        <p:nvSpPr>
          <p:cNvPr id="14" name="Text Placeholder 12"/>
          <p:cNvSpPr>
            <a:spLocks noGrp="1"/>
          </p:cNvSpPr>
          <p:nvPr>
            <p:ph type="body" sz="quarter" idx="12" hasCustomPrompt="1"/>
          </p:nvPr>
        </p:nvSpPr>
        <p:spPr>
          <a:xfrm>
            <a:off x="6411302" y="3557290"/>
            <a:ext cx="2772568" cy="368300"/>
          </a:xfrm>
        </p:spPr>
        <p:txBody>
          <a:bodyPr anchor="ctr">
            <a:normAutofit/>
          </a:bodyPr>
          <a:lstStyle>
            <a:lvl1pPr marL="0" indent="0">
              <a:buFontTx/>
              <a:buNone/>
              <a:defRPr sz="1400" baseline="0">
                <a:solidFill>
                  <a:schemeClr val="bg1"/>
                </a:solidFill>
              </a:defRPr>
            </a:lvl1pPr>
          </a:lstStyle>
          <a:p>
            <a:pPr lvl="0"/>
            <a:r>
              <a:rPr lang="en-US" dirty="0"/>
              <a:t>Click to add Blog</a:t>
            </a:r>
          </a:p>
        </p:txBody>
      </p:sp>
      <p:pic>
        <p:nvPicPr>
          <p:cNvPr id="15" name="Picture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343771" y="3577896"/>
            <a:ext cx="338554" cy="338554"/>
          </a:xfrm>
          <a:prstGeom prst="rect">
            <a:avLst/>
          </a:prstGeom>
        </p:spPr>
      </p:pic>
      <p:sp>
        <p:nvSpPr>
          <p:cNvPr id="16" name="Text Placeholder 12"/>
          <p:cNvSpPr>
            <a:spLocks noGrp="1"/>
          </p:cNvSpPr>
          <p:nvPr>
            <p:ph type="body" sz="quarter" idx="13" hasCustomPrompt="1"/>
          </p:nvPr>
        </p:nvSpPr>
        <p:spPr>
          <a:xfrm>
            <a:off x="9682325" y="3557290"/>
            <a:ext cx="2334184" cy="368300"/>
          </a:xfrm>
        </p:spPr>
        <p:txBody>
          <a:bodyPr anchor="ctr">
            <a:normAutofit/>
          </a:bodyPr>
          <a:lstStyle>
            <a:lvl1pPr marL="0" indent="0">
              <a:buFontTx/>
              <a:buNone/>
              <a:defRPr sz="1400" baseline="0">
                <a:solidFill>
                  <a:schemeClr val="bg1"/>
                </a:solidFill>
              </a:defRPr>
            </a:lvl1pPr>
          </a:lstStyle>
          <a:p>
            <a:pPr lvl="0"/>
            <a:r>
              <a:rPr lang="en-US" dirty="0"/>
              <a:t>Click to add LinkedIn</a:t>
            </a:r>
          </a:p>
        </p:txBody>
      </p:sp>
      <p:pic>
        <p:nvPicPr>
          <p:cNvPr id="17" name="Picture 1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957057" y="4495216"/>
            <a:ext cx="1001646" cy="1552100"/>
          </a:xfrm>
          <a:prstGeom prst="rect">
            <a:avLst/>
          </a:prstGeom>
        </p:spPr>
      </p:pic>
    </p:spTree>
    <p:extLst>
      <p:ext uri="{BB962C8B-B14F-4D97-AF65-F5344CB8AC3E}">
        <p14:creationId xmlns:p14="http://schemas.microsoft.com/office/powerpoint/2010/main" val="4197458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Andy Dawson">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3423425"/>
            <a:ext cx="12192000" cy="3434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6263" y="1661933"/>
            <a:ext cx="2599931" cy="5126797"/>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61956" y="3579542"/>
            <a:ext cx="327671" cy="327671"/>
          </a:xfrm>
          <a:prstGeom prst="rect">
            <a:avLst/>
          </a:prstGeom>
        </p:spPr>
      </p:pic>
      <p:pic>
        <p:nvPicPr>
          <p:cNvPr id="15" name="Picture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00892" y="3577896"/>
            <a:ext cx="338554" cy="338554"/>
          </a:xfrm>
          <a:prstGeom prst="rect">
            <a:avLst/>
          </a:prstGeom>
        </p:spPr>
      </p:pic>
      <p:pic>
        <p:nvPicPr>
          <p:cNvPr id="17" name="Picture 1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563783" y="3569658"/>
            <a:ext cx="351848" cy="338554"/>
          </a:xfrm>
          <a:prstGeom prst="rect">
            <a:avLst/>
          </a:prstGeom>
        </p:spPr>
      </p:pic>
      <p:sp>
        <p:nvSpPr>
          <p:cNvPr id="4" name="TextBox 3"/>
          <p:cNvSpPr txBox="1"/>
          <p:nvPr userDrawn="1"/>
        </p:nvSpPr>
        <p:spPr>
          <a:xfrm>
            <a:off x="3589627" y="3577229"/>
            <a:ext cx="2746442" cy="307777"/>
          </a:xfrm>
          <a:prstGeom prst="rect">
            <a:avLst/>
          </a:prstGeom>
          <a:noFill/>
        </p:spPr>
        <p:txBody>
          <a:bodyPr wrap="square" rtlCol="0">
            <a:spAutoFit/>
          </a:bodyPr>
          <a:lstStyle/>
          <a:p>
            <a:r>
              <a:rPr lang="en-GB" sz="1400" dirty="0">
                <a:solidFill>
                  <a:schemeClr val="bg1"/>
                </a:solidFill>
              </a:rPr>
              <a:t>@</a:t>
            </a:r>
            <a:r>
              <a:rPr lang="en-GB" sz="1400" dirty="0" err="1">
                <a:solidFill>
                  <a:schemeClr val="bg1"/>
                </a:solidFill>
              </a:rPr>
              <a:t>BlackMarble</a:t>
            </a:r>
            <a:endParaRPr lang="en-GB" sz="1400" dirty="0">
              <a:solidFill>
                <a:schemeClr val="bg1"/>
              </a:solidFill>
            </a:endParaRPr>
          </a:p>
        </p:txBody>
      </p:sp>
      <p:sp>
        <p:nvSpPr>
          <p:cNvPr id="18" name="TextBox 17"/>
          <p:cNvSpPr txBox="1"/>
          <p:nvPr userDrawn="1"/>
        </p:nvSpPr>
        <p:spPr>
          <a:xfrm>
            <a:off x="5915631" y="3575070"/>
            <a:ext cx="2746442" cy="307777"/>
          </a:xfrm>
          <a:prstGeom prst="rect">
            <a:avLst/>
          </a:prstGeom>
          <a:noFill/>
        </p:spPr>
        <p:txBody>
          <a:bodyPr wrap="square" rtlCol="0">
            <a:spAutoFit/>
          </a:bodyPr>
          <a:lstStyle/>
          <a:p>
            <a:r>
              <a:rPr lang="en-GB" sz="1400" dirty="0">
                <a:solidFill>
                  <a:schemeClr val="bg1"/>
                </a:solidFill>
              </a:rPr>
              <a:t>sales@blackmarble.co.uk</a:t>
            </a:r>
          </a:p>
        </p:txBody>
      </p:sp>
      <p:sp>
        <p:nvSpPr>
          <p:cNvPr id="20" name="TextBox 19"/>
          <p:cNvSpPr txBox="1"/>
          <p:nvPr userDrawn="1"/>
        </p:nvSpPr>
        <p:spPr>
          <a:xfrm>
            <a:off x="9047684" y="3577228"/>
            <a:ext cx="2746442" cy="307777"/>
          </a:xfrm>
          <a:prstGeom prst="rect">
            <a:avLst/>
          </a:prstGeom>
          <a:noFill/>
        </p:spPr>
        <p:txBody>
          <a:bodyPr wrap="square" rtlCol="0">
            <a:spAutoFit/>
          </a:bodyPr>
          <a:lstStyle/>
          <a:p>
            <a:r>
              <a:rPr lang="en-GB" sz="1400" dirty="0">
                <a:solidFill>
                  <a:schemeClr val="bg1"/>
                </a:solidFill>
              </a:rPr>
              <a:t>Black Marble</a:t>
            </a:r>
          </a:p>
        </p:txBody>
      </p:sp>
      <p:sp>
        <p:nvSpPr>
          <p:cNvPr id="21" name="TextBox 20"/>
          <p:cNvSpPr txBox="1"/>
          <p:nvPr userDrawn="1"/>
        </p:nvSpPr>
        <p:spPr>
          <a:xfrm>
            <a:off x="3161815" y="4006783"/>
            <a:ext cx="6863634" cy="1015663"/>
          </a:xfrm>
          <a:prstGeom prst="rect">
            <a:avLst/>
          </a:prstGeom>
          <a:noFill/>
        </p:spPr>
        <p:txBody>
          <a:bodyPr wrap="square" rtlCol="0">
            <a:spAutoFit/>
          </a:bodyPr>
          <a:lstStyle/>
          <a:p>
            <a:r>
              <a:rPr lang="en-GB" sz="6000" dirty="0">
                <a:solidFill>
                  <a:schemeClr val="bg1"/>
                </a:solidFill>
                <a:latin typeface="+mj-lt"/>
              </a:rPr>
              <a:t>Jessica Armitage</a:t>
            </a:r>
          </a:p>
        </p:txBody>
      </p:sp>
      <p:sp>
        <p:nvSpPr>
          <p:cNvPr id="22" name="TextBox 21"/>
          <p:cNvSpPr txBox="1"/>
          <p:nvPr userDrawn="1"/>
        </p:nvSpPr>
        <p:spPr>
          <a:xfrm>
            <a:off x="3171338" y="5138144"/>
            <a:ext cx="6863634" cy="461665"/>
          </a:xfrm>
          <a:prstGeom prst="rect">
            <a:avLst/>
          </a:prstGeom>
          <a:noFill/>
        </p:spPr>
        <p:txBody>
          <a:bodyPr wrap="square" rtlCol="0">
            <a:spAutoFit/>
          </a:bodyPr>
          <a:lstStyle/>
          <a:p>
            <a:r>
              <a:rPr lang="en-GB" sz="2400" dirty="0">
                <a:solidFill>
                  <a:schemeClr val="bg1"/>
                </a:solidFill>
                <a:latin typeface="+mn-lt"/>
              </a:rPr>
              <a:t>Business Development Manager</a:t>
            </a:r>
          </a:p>
        </p:txBody>
      </p:sp>
    </p:spTree>
    <p:extLst>
      <p:ext uri="{BB962C8B-B14F-4D97-AF65-F5344CB8AC3E}">
        <p14:creationId xmlns:p14="http://schemas.microsoft.com/office/powerpoint/2010/main" val="159073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Andy Dawson">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3423425"/>
            <a:ext cx="12192000" cy="3434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61956" y="3579542"/>
            <a:ext cx="327671" cy="327671"/>
          </a:xfrm>
          <a:prstGeom prst="rect">
            <a:avLst/>
          </a:prstGeom>
        </p:spPr>
      </p:pic>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700892" y="3577896"/>
            <a:ext cx="338554" cy="338554"/>
          </a:xfrm>
          <a:prstGeom prst="rect">
            <a:avLst/>
          </a:prstGeom>
        </p:spPr>
      </p:pic>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563783" y="3569658"/>
            <a:ext cx="351848" cy="338554"/>
          </a:xfrm>
          <a:prstGeom prst="rect">
            <a:avLst/>
          </a:prstGeom>
        </p:spPr>
      </p:pic>
      <p:sp>
        <p:nvSpPr>
          <p:cNvPr id="4" name="TextBox 3"/>
          <p:cNvSpPr txBox="1"/>
          <p:nvPr userDrawn="1"/>
        </p:nvSpPr>
        <p:spPr>
          <a:xfrm>
            <a:off x="3589627" y="3577229"/>
            <a:ext cx="2746442" cy="307777"/>
          </a:xfrm>
          <a:prstGeom prst="rect">
            <a:avLst/>
          </a:prstGeom>
          <a:noFill/>
        </p:spPr>
        <p:txBody>
          <a:bodyPr wrap="square" rtlCol="0">
            <a:spAutoFit/>
          </a:bodyPr>
          <a:lstStyle/>
          <a:p>
            <a:r>
              <a:rPr lang="en-GB" sz="1400" dirty="0">
                <a:solidFill>
                  <a:schemeClr val="bg1"/>
                </a:solidFill>
              </a:rPr>
              <a:t>@</a:t>
            </a:r>
            <a:r>
              <a:rPr lang="en-GB" sz="1400" dirty="0" err="1">
                <a:solidFill>
                  <a:schemeClr val="bg1"/>
                </a:solidFill>
              </a:rPr>
              <a:t>BlackMarble</a:t>
            </a:r>
            <a:endParaRPr lang="en-GB" sz="1400" dirty="0">
              <a:solidFill>
                <a:schemeClr val="bg1"/>
              </a:solidFill>
            </a:endParaRPr>
          </a:p>
        </p:txBody>
      </p:sp>
      <p:sp>
        <p:nvSpPr>
          <p:cNvPr id="18" name="TextBox 17"/>
          <p:cNvSpPr txBox="1"/>
          <p:nvPr userDrawn="1"/>
        </p:nvSpPr>
        <p:spPr>
          <a:xfrm>
            <a:off x="5915631" y="3575070"/>
            <a:ext cx="2746442" cy="307777"/>
          </a:xfrm>
          <a:prstGeom prst="rect">
            <a:avLst/>
          </a:prstGeom>
          <a:noFill/>
        </p:spPr>
        <p:txBody>
          <a:bodyPr wrap="square" rtlCol="0">
            <a:spAutoFit/>
          </a:bodyPr>
          <a:lstStyle/>
          <a:p>
            <a:r>
              <a:rPr lang="en-GB" sz="1400" dirty="0">
                <a:solidFill>
                  <a:schemeClr val="bg1"/>
                </a:solidFill>
              </a:rPr>
              <a:t>sales@blackmarble.co.uk</a:t>
            </a:r>
          </a:p>
        </p:txBody>
      </p:sp>
      <p:sp>
        <p:nvSpPr>
          <p:cNvPr id="20" name="TextBox 19"/>
          <p:cNvSpPr txBox="1"/>
          <p:nvPr userDrawn="1"/>
        </p:nvSpPr>
        <p:spPr>
          <a:xfrm>
            <a:off x="9047684" y="3577228"/>
            <a:ext cx="2746442" cy="307777"/>
          </a:xfrm>
          <a:prstGeom prst="rect">
            <a:avLst/>
          </a:prstGeom>
          <a:noFill/>
        </p:spPr>
        <p:txBody>
          <a:bodyPr wrap="square" rtlCol="0">
            <a:spAutoFit/>
          </a:bodyPr>
          <a:lstStyle/>
          <a:p>
            <a:r>
              <a:rPr lang="en-GB" sz="1400" dirty="0">
                <a:solidFill>
                  <a:schemeClr val="bg1"/>
                </a:solidFill>
              </a:rPr>
              <a:t>Black Marble</a:t>
            </a:r>
          </a:p>
        </p:txBody>
      </p:sp>
      <p:sp>
        <p:nvSpPr>
          <p:cNvPr id="21" name="TextBox 20"/>
          <p:cNvSpPr txBox="1"/>
          <p:nvPr userDrawn="1"/>
        </p:nvSpPr>
        <p:spPr>
          <a:xfrm>
            <a:off x="3161815" y="4006783"/>
            <a:ext cx="6863634" cy="1015663"/>
          </a:xfrm>
          <a:prstGeom prst="rect">
            <a:avLst/>
          </a:prstGeom>
          <a:noFill/>
        </p:spPr>
        <p:txBody>
          <a:bodyPr wrap="square" rtlCol="0">
            <a:spAutoFit/>
          </a:bodyPr>
          <a:lstStyle/>
          <a:p>
            <a:r>
              <a:rPr lang="en-GB" sz="6000" dirty="0">
                <a:solidFill>
                  <a:schemeClr val="bg1"/>
                </a:solidFill>
                <a:latin typeface="+mj-lt"/>
              </a:rPr>
              <a:t>Amy Gwyther</a:t>
            </a:r>
          </a:p>
        </p:txBody>
      </p:sp>
      <p:sp>
        <p:nvSpPr>
          <p:cNvPr id="22" name="TextBox 21"/>
          <p:cNvSpPr txBox="1"/>
          <p:nvPr userDrawn="1"/>
        </p:nvSpPr>
        <p:spPr>
          <a:xfrm>
            <a:off x="3171338" y="5138144"/>
            <a:ext cx="6863634" cy="461665"/>
          </a:xfrm>
          <a:prstGeom prst="rect">
            <a:avLst/>
          </a:prstGeom>
          <a:noFill/>
        </p:spPr>
        <p:txBody>
          <a:bodyPr wrap="square" rtlCol="0">
            <a:spAutoFit/>
          </a:bodyPr>
          <a:lstStyle/>
          <a:p>
            <a:r>
              <a:rPr lang="en-GB" sz="2400" dirty="0">
                <a:solidFill>
                  <a:schemeClr val="bg1"/>
                </a:solidFill>
                <a:latin typeface="+mn-lt"/>
              </a:rPr>
              <a:t>Business Development Manager</a:t>
            </a:r>
          </a:p>
        </p:txBody>
      </p:sp>
      <p:pic>
        <p:nvPicPr>
          <p:cNvPr id="13" name="Picture 1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41104" y="1723834"/>
            <a:ext cx="2209796" cy="5099531"/>
          </a:xfrm>
          <a:prstGeom prst="rect">
            <a:avLst/>
          </a:prstGeom>
        </p:spPr>
      </p:pic>
    </p:spTree>
    <p:extLst>
      <p:ext uri="{BB962C8B-B14F-4D97-AF65-F5344CB8AC3E}">
        <p14:creationId xmlns:p14="http://schemas.microsoft.com/office/powerpoint/2010/main" val="1535376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Andy Dawson">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3423425"/>
            <a:ext cx="12192000" cy="3434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61956" y="3579542"/>
            <a:ext cx="327671" cy="327671"/>
          </a:xfrm>
          <a:prstGeom prst="rect">
            <a:avLst/>
          </a:prstGeom>
        </p:spPr>
      </p:pic>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700892" y="3577896"/>
            <a:ext cx="338554" cy="338554"/>
          </a:xfrm>
          <a:prstGeom prst="rect">
            <a:avLst/>
          </a:prstGeom>
        </p:spPr>
      </p:pic>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563783" y="3569658"/>
            <a:ext cx="351848" cy="338554"/>
          </a:xfrm>
          <a:prstGeom prst="rect">
            <a:avLst/>
          </a:prstGeom>
        </p:spPr>
      </p:pic>
      <p:sp>
        <p:nvSpPr>
          <p:cNvPr id="4" name="TextBox 3"/>
          <p:cNvSpPr txBox="1"/>
          <p:nvPr userDrawn="1"/>
        </p:nvSpPr>
        <p:spPr>
          <a:xfrm>
            <a:off x="3589627" y="3577229"/>
            <a:ext cx="2746442" cy="307777"/>
          </a:xfrm>
          <a:prstGeom prst="rect">
            <a:avLst/>
          </a:prstGeom>
          <a:noFill/>
        </p:spPr>
        <p:txBody>
          <a:bodyPr wrap="square" rtlCol="0">
            <a:spAutoFit/>
          </a:bodyPr>
          <a:lstStyle/>
          <a:p>
            <a:r>
              <a:rPr lang="en-GB" sz="1400" dirty="0">
                <a:solidFill>
                  <a:schemeClr val="bg1"/>
                </a:solidFill>
              </a:rPr>
              <a:t>@</a:t>
            </a:r>
            <a:r>
              <a:rPr lang="en-GB" sz="1400" dirty="0" err="1">
                <a:solidFill>
                  <a:schemeClr val="bg1"/>
                </a:solidFill>
              </a:rPr>
              <a:t>BlackMarble</a:t>
            </a:r>
            <a:endParaRPr lang="en-GB" sz="1400" dirty="0">
              <a:solidFill>
                <a:schemeClr val="bg1"/>
              </a:solidFill>
            </a:endParaRPr>
          </a:p>
        </p:txBody>
      </p:sp>
      <p:sp>
        <p:nvSpPr>
          <p:cNvPr id="18" name="TextBox 17"/>
          <p:cNvSpPr txBox="1"/>
          <p:nvPr userDrawn="1"/>
        </p:nvSpPr>
        <p:spPr>
          <a:xfrm>
            <a:off x="5915631" y="3575070"/>
            <a:ext cx="2746442" cy="307777"/>
          </a:xfrm>
          <a:prstGeom prst="rect">
            <a:avLst/>
          </a:prstGeom>
          <a:noFill/>
        </p:spPr>
        <p:txBody>
          <a:bodyPr wrap="square" rtlCol="0">
            <a:spAutoFit/>
          </a:bodyPr>
          <a:lstStyle/>
          <a:p>
            <a:r>
              <a:rPr lang="en-GB" sz="1400" dirty="0">
                <a:solidFill>
                  <a:schemeClr val="bg1"/>
                </a:solidFill>
              </a:rPr>
              <a:t>sales@blackmarble.co.uk</a:t>
            </a:r>
          </a:p>
        </p:txBody>
      </p:sp>
      <p:sp>
        <p:nvSpPr>
          <p:cNvPr id="20" name="TextBox 19"/>
          <p:cNvSpPr txBox="1"/>
          <p:nvPr userDrawn="1"/>
        </p:nvSpPr>
        <p:spPr>
          <a:xfrm>
            <a:off x="9047684" y="3577228"/>
            <a:ext cx="2746442" cy="307777"/>
          </a:xfrm>
          <a:prstGeom prst="rect">
            <a:avLst/>
          </a:prstGeom>
          <a:noFill/>
        </p:spPr>
        <p:txBody>
          <a:bodyPr wrap="square" rtlCol="0">
            <a:spAutoFit/>
          </a:bodyPr>
          <a:lstStyle/>
          <a:p>
            <a:r>
              <a:rPr lang="en-GB" sz="1400" dirty="0">
                <a:solidFill>
                  <a:schemeClr val="bg1"/>
                </a:solidFill>
              </a:rPr>
              <a:t>Black Marble</a:t>
            </a:r>
          </a:p>
        </p:txBody>
      </p:sp>
      <p:sp>
        <p:nvSpPr>
          <p:cNvPr id="21" name="TextBox 20"/>
          <p:cNvSpPr txBox="1"/>
          <p:nvPr userDrawn="1"/>
        </p:nvSpPr>
        <p:spPr>
          <a:xfrm>
            <a:off x="3161815" y="4006783"/>
            <a:ext cx="6863634" cy="1015663"/>
          </a:xfrm>
          <a:prstGeom prst="rect">
            <a:avLst/>
          </a:prstGeom>
          <a:noFill/>
        </p:spPr>
        <p:txBody>
          <a:bodyPr wrap="square" rtlCol="0">
            <a:spAutoFit/>
          </a:bodyPr>
          <a:lstStyle/>
          <a:p>
            <a:r>
              <a:rPr lang="en-GB" sz="6000" dirty="0">
                <a:solidFill>
                  <a:schemeClr val="bg1"/>
                </a:solidFill>
                <a:latin typeface="+mj-lt"/>
              </a:rPr>
              <a:t>Katy Webb</a:t>
            </a:r>
          </a:p>
        </p:txBody>
      </p:sp>
      <p:sp>
        <p:nvSpPr>
          <p:cNvPr id="22" name="TextBox 21"/>
          <p:cNvSpPr txBox="1"/>
          <p:nvPr userDrawn="1"/>
        </p:nvSpPr>
        <p:spPr>
          <a:xfrm>
            <a:off x="3171338" y="5138144"/>
            <a:ext cx="6863634" cy="461665"/>
          </a:xfrm>
          <a:prstGeom prst="rect">
            <a:avLst/>
          </a:prstGeom>
          <a:noFill/>
        </p:spPr>
        <p:txBody>
          <a:bodyPr wrap="square" rtlCol="0">
            <a:spAutoFit/>
          </a:bodyPr>
          <a:lstStyle/>
          <a:p>
            <a:r>
              <a:rPr lang="en-GB" sz="2400" dirty="0">
                <a:solidFill>
                  <a:schemeClr val="bg1"/>
                </a:solidFill>
                <a:latin typeface="+mn-lt"/>
              </a:rPr>
              <a:t>Business Development Director</a:t>
            </a:r>
          </a:p>
        </p:txBody>
      </p:sp>
      <p:pic>
        <p:nvPicPr>
          <p:cNvPr id="13" name="Picture 1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65377" y="1329246"/>
            <a:ext cx="2803774" cy="5528754"/>
          </a:xfrm>
          <a:prstGeom prst="rect">
            <a:avLst/>
          </a:prstGeom>
        </p:spPr>
      </p:pic>
    </p:spTree>
    <p:extLst>
      <p:ext uri="{BB962C8B-B14F-4D97-AF65-F5344CB8AC3E}">
        <p14:creationId xmlns:p14="http://schemas.microsoft.com/office/powerpoint/2010/main" val="2894850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Andy Dawson">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3423425"/>
            <a:ext cx="12192000" cy="3434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61956" y="3579542"/>
            <a:ext cx="327671" cy="327671"/>
          </a:xfrm>
          <a:prstGeom prst="rect">
            <a:avLst/>
          </a:prstGeom>
        </p:spPr>
      </p:pic>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700892" y="3577896"/>
            <a:ext cx="338554" cy="338554"/>
          </a:xfrm>
          <a:prstGeom prst="rect">
            <a:avLst/>
          </a:prstGeom>
        </p:spPr>
      </p:pic>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563783" y="3569658"/>
            <a:ext cx="351848" cy="338554"/>
          </a:xfrm>
          <a:prstGeom prst="rect">
            <a:avLst/>
          </a:prstGeom>
        </p:spPr>
      </p:pic>
      <p:sp>
        <p:nvSpPr>
          <p:cNvPr id="4" name="TextBox 3"/>
          <p:cNvSpPr txBox="1"/>
          <p:nvPr userDrawn="1"/>
        </p:nvSpPr>
        <p:spPr>
          <a:xfrm>
            <a:off x="3589627" y="3577229"/>
            <a:ext cx="2746442" cy="307777"/>
          </a:xfrm>
          <a:prstGeom prst="rect">
            <a:avLst/>
          </a:prstGeom>
          <a:noFill/>
        </p:spPr>
        <p:txBody>
          <a:bodyPr wrap="square" rtlCol="0">
            <a:spAutoFit/>
          </a:bodyPr>
          <a:lstStyle/>
          <a:p>
            <a:r>
              <a:rPr lang="en-GB" sz="1400" dirty="0">
                <a:solidFill>
                  <a:schemeClr val="bg1"/>
                </a:solidFill>
              </a:rPr>
              <a:t>@</a:t>
            </a:r>
            <a:r>
              <a:rPr lang="en-GB" sz="1400" dirty="0" err="1">
                <a:solidFill>
                  <a:schemeClr val="bg1"/>
                </a:solidFill>
              </a:rPr>
              <a:t>BlackMarble</a:t>
            </a:r>
            <a:endParaRPr lang="en-GB" sz="1400" dirty="0">
              <a:solidFill>
                <a:schemeClr val="bg1"/>
              </a:solidFill>
            </a:endParaRPr>
          </a:p>
        </p:txBody>
      </p:sp>
      <p:sp>
        <p:nvSpPr>
          <p:cNvPr id="18" name="TextBox 17"/>
          <p:cNvSpPr txBox="1"/>
          <p:nvPr userDrawn="1"/>
        </p:nvSpPr>
        <p:spPr>
          <a:xfrm>
            <a:off x="5915631" y="3575070"/>
            <a:ext cx="2746442" cy="307777"/>
          </a:xfrm>
          <a:prstGeom prst="rect">
            <a:avLst/>
          </a:prstGeom>
          <a:noFill/>
        </p:spPr>
        <p:txBody>
          <a:bodyPr wrap="square" rtlCol="0">
            <a:spAutoFit/>
          </a:bodyPr>
          <a:lstStyle/>
          <a:p>
            <a:r>
              <a:rPr lang="en-GB" sz="1400" dirty="0">
                <a:solidFill>
                  <a:schemeClr val="bg1"/>
                </a:solidFill>
              </a:rPr>
              <a:t>sales@blackmarble.co.uk</a:t>
            </a:r>
          </a:p>
        </p:txBody>
      </p:sp>
      <p:sp>
        <p:nvSpPr>
          <p:cNvPr id="20" name="TextBox 19"/>
          <p:cNvSpPr txBox="1"/>
          <p:nvPr userDrawn="1"/>
        </p:nvSpPr>
        <p:spPr>
          <a:xfrm>
            <a:off x="9047684" y="3577228"/>
            <a:ext cx="2746442" cy="307777"/>
          </a:xfrm>
          <a:prstGeom prst="rect">
            <a:avLst/>
          </a:prstGeom>
          <a:noFill/>
        </p:spPr>
        <p:txBody>
          <a:bodyPr wrap="square" rtlCol="0">
            <a:spAutoFit/>
          </a:bodyPr>
          <a:lstStyle/>
          <a:p>
            <a:r>
              <a:rPr lang="en-GB" sz="1400" dirty="0">
                <a:solidFill>
                  <a:schemeClr val="bg1"/>
                </a:solidFill>
              </a:rPr>
              <a:t>Black Marble</a:t>
            </a:r>
          </a:p>
        </p:txBody>
      </p:sp>
      <p:sp>
        <p:nvSpPr>
          <p:cNvPr id="21" name="TextBox 20"/>
          <p:cNvSpPr txBox="1"/>
          <p:nvPr userDrawn="1"/>
        </p:nvSpPr>
        <p:spPr>
          <a:xfrm>
            <a:off x="3161815" y="4006783"/>
            <a:ext cx="6863634" cy="1015663"/>
          </a:xfrm>
          <a:prstGeom prst="rect">
            <a:avLst/>
          </a:prstGeom>
          <a:noFill/>
        </p:spPr>
        <p:txBody>
          <a:bodyPr wrap="square" rtlCol="0">
            <a:spAutoFit/>
          </a:bodyPr>
          <a:lstStyle/>
          <a:p>
            <a:r>
              <a:rPr lang="en-GB" sz="6000" dirty="0">
                <a:solidFill>
                  <a:schemeClr val="bg1"/>
                </a:solidFill>
                <a:latin typeface="+mj-lt"/>
              </a:rPr>
              <a:t>Hannah </a:t>
            </a:r>
            <a:r>
              <a:rPr lang="en-GB" sz="6000" dirty="0" err="1">
                <a:solidFill>
                  <a:schemeClr val="bg1"/>
                </a:solidFill>
                <a:latin typeface="+mj-lt"/>
              </a:rPr>
              <a:t>Ackroyd</a:t>
            </a:r>
            <a:endParaRPr lang="en-GB" sz="6000" dirty="0">
              <a:solidFill>
                <a:schemeClr val="bg1"/>
              </a:solidFill>
              <a:latin typeface="+mj-lt"/>
            </a:endParaRPr>
          </a:p>
        </p:txBody>
      </p:sp>
      <p:sp>
        <p:nvSpPr>
          <p:cNvPr id="22" name="TextBox 21"/>
          <p:cNvSpPr txBox="1"/>
          <p:nvPr userDrawn="1"/>
        </p:nvSpPr>
        <p:spPr>
          <a:xfrm>
            <a:off x="3171338" y="5138144"/>
            <a:ext cx="6863634" cy="461665"/>
          </a:xfrm>
          <a:prstGeom prst="rect">
            <a:avLst/>
          </a:prstGeom>
          <a:noFill/>
        </p:spPr>
        <p:txBody>
          <a:bodyPr wrap="square" rtlCol="0">
            <a:spAutoFit/>
          </a:bodyPr>
          <a:lstStyle/>
          <a:p>
            <a:r>
              <a:rPr lang="en-GB" sz="2400" dirty="0">
                <a:solidFill>
                  <a:schemeClr val="bg1"/>
                </a:solidFill>
                <a:latin typeface="+mn-lt"/>
              </a:rPr>
              <a:t>Business Development Manager</a:t>
            </a:r>
          </a:p>
        </p:txBody>
      </p:sp>
      <p:pic>
        <p:nvPicPr>
          <p:cNvPr id="12" name="Picture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96992" y="1565021"/>
            <a:ext cx="1943498" cy="5038699"/>
          </a:xfrm>
          <a:prstGeom prst="rect">
            <a:avLst/>
          </a:prstGeom>
        </p:spPr>
      </p:pic>
    </p:spTree>
    <p:extLst>
      <p:ext uri="{BB962C8B-B14F-4D97-AF65-F5344CB8AC3E}">
        <p14:creationId xmlns:p14="http://schemas.microsoft.com/office/powerpoint/2010/main" val="352342961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grpSp>
        <p:nvGrpSpPr>
          <p:cNvPr id="7" name="Group 6"/>
          <p:cNvGrpSpPr/>
          <p:nvPr userDrawn="1"/>
        </p:nvGrpSpPr>
        <p:grpSpPr>
          <a:xfrm>
            <a:off x="0" y="-41502"/>
            <a:ext cx="12192000" cy="369332"/>
            <a:chOff x="0" y="932934"/>
            <a:chExt cx="12192000" cy="369332"/>
          </a:xfrm>
        </p:grpSpPr>
        <p:sp>
          <p:nvSpPr>
            <p:cNvPr id="8" name="Rectangle 7"/>
            <p:cNvSpPr/>
            <p:nvPr userDrawn="1"/>
          </p:nvSpPr>
          <p:spPr>
            <a:xfrm>
              <a:off x="0" y="969818"/>
              <a:ext cx="12192000" cy="2955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userDrawn="1"/>
          </p:nvSpPr>
          <p:spPr>
            <a:xfrm>
              <a:off x="1052945" y="932934"/>
              <a:ext cx="2161309" cy="36933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bg1"/>
                  </a:solidFill>
                  <a:effectLst/>
                  <a:latin typeface="+mn-lt"/>
                  <a:ea typeface="+mn-ea"/>
                  <a:cs typeface="+mn-cs"/>
                </a:rPr>
                <a:t>+44 1274 300 175</a:t>
              </a:r>
            </a:p>
          </p:txBody>
        </p:sp>
        <p:sp>
          <p:nvSpPr>
            <p:cNvPr id="10" name="TextBox 9"/>
            <p:cNvSpPr txBox="1"/>
            <p:nvPr userDrawn="1"/>
          </p:nvSpPr>
          <p:spPr>
            <a:xfrm>
              <a:off x="8977746" y="932934"/>
              <a:ext cx="2161310" cy="369332"/>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bg1"/>
                  </a:solidFill>
                  <a:effectLst/>
                  <a:latin typeface="+mn-lt"/>
                  <a:ea typeface="+mn-ea"/>
                  <a:cs typeface="+mn-cs"/>
                </a:rPr>
                <a:t>blackmarble.com</a:t>
              </a:r>
            </a:p>
          </p:txBody>
        </p:sp>
      </p:grpSp>
      <p:sp>
        <p:nvSpPr>
          <p:cNvPr id="11" name="Rectangle 10"/>
          <p:cNvSpPr/>
          <p:nvPr userDrawn="1"/>
        </p:nvSpPr>
        <p:spPr>
          <a:xfrm>
            <a:off x="0" y="6575822"/>
            <a:ext cx="12192000" cy="2913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70511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6" r:id="rId5"/>
    <p:sldLayoutId id="2147483678" r:id="rId6"/>
    <p:sldLayoutId id="2147483682" r:id="rId7"/>
    <p:sldLayoutId id="2147483683" r:id="rId8"/>
    <p:sldLayoutId id="2147483684" r:id="rId9"/>
    <p:sldLayoutId id="2147483670" r:id="rId10"/>
    <p:sldLayoutId id="2147483671" r:id="rId11"/>
    <p:sldLayoutId id="2147483673" r:id="rId12"/>
    <p:sldLayoutId id="2147483667" r:id="rId13"/>
    <p:sldLayoutId id="2147483672" r:id="rId14"/>
    <p:sldLayoutId id="2147483661" r:id="rId15"/>
    <p:sldLayoutId id="2147483674" r:id="rId16"/>
    <p:sldLayoutId id="2147483675" r:id="rId17"/>
    <p:sldLayoutId id="2147483676" r:id="rId18"/>
    <p:sldLayoutId id="2147483677" r:id="rId19"/>
    <p:sldLayoutId id="2147483665" r:id="rId20"/>
    <p:sldLayoutId id="2147483664" r:id="rId21"/>
    <p:sldLayoutId id="2147483652" r:id="rId22"/>
    <p:sldLayoutId id="2147483653" r:id="rId23"/>
    <p:sldLayoutId id="2147483654" r:id="rId24"/>
    <p:sldLayoutId id="2147483655" r:id="rId25"/>
    <p:sldLayoutId id="2147483662" r:id="rId26"/>
    <p:sldLayoutId id="2147483663" r:id="rId27"/>
    <p:sldLayoutId id="2147483685" r:id="rId28"/>
    <p:sldLayoutId id="2147483656" r:id="rId29"/>
    <p:sldLayoutId id="2147483657" r:id="rId30"/>
    <p:sldLayoutId id="2147483658" r:id="rId31"/>
    <p:sldLayoutId id="2147483659" r:id="rId32"/>
  </p:sldLayoutIdLst>
  <p:txStyles>
    <p:titleStyle>
      <a:lvl1pPr algn="l" defTabSz="914400" rtl="0" eaLnBrk="1" latinLnBrk="0" hangingPunct="1">
        <a:lnSpc>
          <a:spcPct val="90000"/>
        </a:lnSpc>
        <a:spcBef>
          <a:spcPct val="0"/>
        </a:spcBef>
        <a:buNone/>
        <a:defRPr sz="4400" kern="1200">
          <a:solidFill>
            <a:srgbClr val="21B9EC"/>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2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7.png"/><Relationship Id="rId1" Type="http://schemas.openxmlformats.org/officeDocument/2006/relationships/slideLayout" Target="../slideLayouts/slideLayout25.xml"/><Relationship Id="rId5" Type="http://schemas.openxmlformats.org/officeDocument/2006/relationships/image" Target="../media/image4.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4.xml"/><Relationship Id="rId5" Type="http://schemas.openxmlformats.org/officeDocument/2006/relationships/image" Target="../media/image37.png"/><Relationship Id="rId4" Type="http://schemas.openxmlformats.org/officeDocument/2006/relationships/image" Target="../media/image36.png"/></Relationships>
</file>

<file path=ppt/slides/_rels/slide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rikhepworth/" TargetMode="External"/><Relationship Id="rId2" Type="http://schemas.openxmlformats.org/officeDocument/2006/relationships/hyperlink" Target="http://bit.ly/VSTSBM" TargetMode="External"/><Relationship Id="rId1" Type="http://schemas.openxmlformats.org/officeDocument/2006/relationships/slideLayout" Target="../slideLayouts/slideLayout2.xml"/><Relationship Id="rId5" Type="http://schemas.openxmlformats.org/officeDocument/2006/relationships/hyperlink" Target="http://blogs.blackmarble.co.uk/" TargetMode="External"/><Relationship Id="rId4" Type="http://schemas.openxmlformats.org/officeDocument/2006/relationships/hyperlink" Target="https://github.com/rfennell"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Living the dream</a:t>
            </a:r>
          </a:p>
        </p:txBody>
      </p:sp>
      <p:sp>
        <p:nvSpPr>
          <p:cNvPr id="3" name="Text Placeholder 2"/>
          <p:cNvSpPr>
            <a:spLocks noGrp="1"/>
          </p:cNvSpPr>
          <p:nvPr>
            <p:ph type="body" idx="1"/>
          </p:nvPr>
        </p:nvSpPr>
        <p:spPr/>
        <p:txBody>
          <a:bodyPr/>
          <a:lstStyle/>
          <a:p>
            <a:r>
              <a:rPr lang="en-GB" dirty="0"/>
              <a:t>Real world DevOps with Azure and VSTS</a:t>
            </a:r>
          </a:p>
        </p:txBody>
      </p:sp>
    </p:spTree>
    <p:extLst>
      <p:ext uri="{BB962C8B-B14F-4D97-AF65-F5344CB8AC3E}">
        <p14:creationId xmlns:p14="http://schemas.microsoft.com/office/powerpoint/2010/main" val="3158612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Black Marble DevOps Package Offering</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20293"/>
            <a:ext cx="3943350" cy="3943350"/>
          </a:xfrm>
          <a:prstGeom prst="rect">
            <a:avLst/>
          </a:prstGeom>
        </p:spPr>
      </p:pic>
      <p:sp>
        <p:nvSpPr>
          <p:cNvPr id="4" name="TextBox 3"/>
          <p:cNvSpPr txBox="1"/>
          <p:nvPr/>
        </p:nvSpPr>
        <p:spPr>
          <a:xfrm>
            <a:off x="5563181" y="2101025"/>
            <a:ext cx="4758931" cy="369332"/>
          </a:xfrm>
          <a:prstGeom prst="rect">
            <a:avLst/>
          </a:prstGeom>
          <a:noFill/>
        </p:spPr>
        <p:txBody>
          <a:bodyPr wrap="none" rtlCol="0">
            <a:spAutoFit/>
          </a:bodyPr>
          <a:lstStyle/>
          <a:p>
            <a:r>
              <a:rPr lang="en-GB" dirty="0">
                <a:solidFill>
                  <a:schemeClr val="tx2"/>
                </a:solidFill>
                <a:latin typeface="+mj-lt"/>
              </a:rPr>
              <a:t>An initial four day fixed package containing</a:t>
            </a:r>
          </a:p>
        </p:txBody>
      </p:sp>
      <p:sp>
        <p:nvSpPr>
          <p:cNvPr id="8" name="Rectangle 7"/>
          <p:cNvSpPr/>
          <p:nvPr/>
        </p:nvSpPr>
        <p:spPr>
          <a:xfrm>
            <a:off x="5563181" y="2652387"/>
            <a:ext cx="5947090" cy="6157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Scoping workshop to identify suitable POC projects</a:t>
            </a:r>
          </a:p>
        </p:txBody>
      </p:sp>
      <p:sp>
        <p:nvSpPr>
          <p:cNvPr id="9" name="Rectangle 8"/>
          <p:cNvSpPr/>
          <p:nvPr/>
        </p:nvSpPr>
        <p:spPr>
          <a:xfrm>
            <a:off x="5563181" y="3450170"/>
            <a:ext cx="5947090" cy="6157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Implementation of a VSTS/ARM based sample solution</a:t>
            </a:r>
          </a:p>
        </p:txBody>
      </p:sp>
      <p:sp>
        <p:nvSpPr>
          <p:cNvPr id="10" name="Rectangle 9"/>
          <p:cNvSpPr/>
          <p:nvPr/>
        </p:nvSpPr>
        <p:spPr>
          <a:xfrm>
            <a:off x="5563181" y="4247953"/>
            <a:ext cx="5947090" cy="6157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Report including recommended roadmap</a:t>
            </a:r>
          </a:p>
        </p:txBody>
      </p:sp>
      <p:sp>
        <p:nvSpPr>
          <p:cNvPr id="11" name="TextBox 10"/>
          <p:cNvSpPr txBox="1"/>
          <p:nvPr/>
        </p:nvSpPr>
        <p:spPr>
          <a:xfrm>
            <a:off x="5563182" y="5045736"/>
            <a:ext cx="5947090" cy="646331"/>
          </a:xfrm>
          <a:prstGeom prst="rect">
            <a:avLst/>
          </a:prstGeom>
          <a:noFill/>
        </p:spPr>
        <p:txBody>
          <a:bodyPr wrap="square" rtlCol="0">
            <a:spAutoFit/>
          </a:bodyPr>
          <a:lstStyle/>
          <a:p>
            <a:r>
              <a:rPr lang="en-GB" dirty="0">
                <a:solidFill>
                  <a:schemeClr val="tx2"/>
                </a:solidFill>
                <a:latin typeface="+mj-lt"/>
              </a:rPr>
              <a:t>Followed by a packaged phase of work for POC or production projects</a:t>
            </a:r>
          </a:p>
        </p:txBody>
      </p:sp>
    </p:spTree>
    <p:extLst>
      <p:ext uri="{BB962C8B-B14F-4D97-AF65-F5344CB8AC3E}">
        <p14:creationId xmlns:p14="http://schemas.microsoft.com/office/powerpoint/2010/main" val="3002794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p:cNvGraphicFramePr>
            <a:graphicFrameLocks noGrp="1"/>
          </p:cNvGraphicFramePr>
          <p:nvPr>
            <p:extLst>
              <p:ext uri="{D42A27DB-BD31-4B8C-83A1-F6EECF244321}">
                <p14:modId xmlns:p14="http://schemas.microsoft.com/office/powerpoint/2010/main" val="3352404546"/>
              </p:ext>
            </p:extLst>
          </p:nvPr>
        </p:nvGraphicFramePr>
        <p:xfrm>
          <a:off x="5563181" y="2652387"/>
          <a:ext cx="5947091" cy="2211320"/>
        </p:xfrm>
        <a:graphic>
          <a:graphicData uri="http://schemas.openxmlformats.org/drawingml/2006/table">
            <a:tbl>
              <a:tblPr firstRow="1" bandRow="1">
                <a:tableStyleId>{5C22544A-7EE6-4342-B048-85BDC9FD1C3A}</a:tableStyleId>
              </a:tblPr>
              <a:tblGrid>
                <a:gridCol w="1447616">
                  <a:extLst>
                    <a:ext uri="{9D8B030D-6E8A-4147-A177-3AD203B41FA5}">
                      <a16:colId xmlns:a16="http://schemas.microsoft.com/office/drawing/2014/main" val="224105448"/>
                    </a:ext>
                  </a:extLst>
                </a:gridCol>
                <a:gridCol w="1525929">
                  <a:extLst>
                    <a:ext uri="{9D8B030D-6E8A-4147-A177-3AD203B41FA5}">
                      <a16:colId xmlns:a16="http://schemas.microsoft.com/office/drawing/2014/main" val="1482926704"/>
                    </a:ext>
                  </a:extLst>
                </a:gridCol>
                <a:gridCol w="1486773">
                  <a:extLst>
                    <a:ext uri="{9D8B030D-6E8A-4147-A177-3AD203B41FA5}">
                      <a16:colId xmlns:a16="http://schemas.microsoft.com/office/drawing/2014/main" val="1887930424"/>
                    </a:ext>
                  </a:extLst>
                </a:gridCol>
                <a:gridCol w="1486773">
                  <a:extLst>
                    <a:ext uri="{9D8B030D-6E8A-4147-A177-3AD203B41FA5}">
                      <a16:colId xmlns:a16="http://schemas.microsoft.com/office/drawing/2014/main" val="1623392066"/>
                    </a:ext>
                  </a:extLst>
                </a:gridCol>
              </a:tblGrid>
              <a:tr h="442264">
                <a:tc>
                  <a:txBody>
                    <a:bodyPr/>
                    <a:lstStyle/>
                    <a:p>
                      <a:pPr algn="ctr"/>
                      <a:r>
                        <a:rPr lang="en-GB" b="0" dirty="0">
                          <a:latin typeface="+mj-lt"/>
                        </a:rPr>
                        <a:t>Size</a:t>
                      </a:r>
                    </a:p>
                  </a:txBody>
                  <a:tcPr/>
                </a:tc>
                <a:tc>
                  <a:txBody>
                    <a:bodyPr/>
                    <a:lstStyle/>
                    <a:p>
                      <a:pPr algn="ctr"/>
                      <a:r>
                        <a:rPr lang="en-GB" b="0" dirty="0">
                          <a:latin typeface="+mj-lt"/>
                        </a:rPr>
                        <a:t>Planning</a:t>
                      </a:r>
                    </a:p>
                  </a:txBody>
                  <a:tcPr/>
                </a:tc>
                <a:tc>
                  <a:txBody>
                    <a:bodyPr/>
                    <a:lstStyle/>
                    <a:p>
                      <a:pPr algn="ctr"/>
                      <a:r>
                        <a:rPr lang="en-GB" b="0" dirty="0">
                          <a:latin typeface="+mj-lt"/>
                        </a:rPr>
                        <a:t>POC</a:t>
                      </a:r>
                    </a:p>
                  </a:txBody>
                  <a:tcPr/>
                </a:tc>
                <a:tc>
                  <a:txBody>
                    <a:bodyPr/>
                    <a:lstStyle/>
                    <a:p>
                      <a:pPr algn="ctr"/>
                      <a:r>
                        <a:rPr lang="en-GB" b="0" dirty="0">
                          <a:latin typeface="+mj-lt"/>
                        </a:rPr>
                        <a:t>Delivery</a:t>
                      </a:r>
                    </a:p>
                  </a:txBody>
                  <a:tcPr/>
                </a:tc>
                <a:extLst>
                  <a:ext uri="{0D108BD9-81ED-4DB2-BD59-A6C34878D82A}">
                    <a16:rowId xmlns:a16="http://schemas.microsoft.com/office/drawing/2014/main" val="90679350"/>
                  </a:ext>
                </a:extLst>
              </a:tr>
              <a:tr h="442264">
                <a:tc>
                  <a:txBody>
                    <a:bodyPr/>
                    <a:lstStyle/>
                    <a:p>
                      <a:pPr algn="ctr"/>
                      <a:r>
                        <a:rPr lang="en-GB" dirty="0">
                          <a:solidFill>
                            <a:schemeClr val="tx2"/>
                          </a:solidFill>
                          <a:latin typeface="+mj-lt"/>
                        </a:rPr>
                        <a:t>S</a:t>
                      </a:r>
                    </a:p>
                  </a:txBody>
                  <a:tcPr/>
                </a:tc>
                <a:tc>
                  <a:txBody>
                    <a:bodyPr/>
                    <a:lstStyle/>
                    <a:p>
                      <a:pPr algn="r"/>
                      <a:r>
                        <a:rPr lang="en-GB" dirty="0">
                          <a:solidFill>
                            <a:schemeClr val="tx2"/>
                          </a:solidFill>
                        </a:rPr>
                        <a:t>4</a:t>
                      </a:r>
                    </a:p>
                  </a:txBody>
                  <a:tcPr/>
                </a:tc>
                <a:tc>
                  <a:txBody>
                    <a:bodyPr/>
                    <a:lstStyle/>
                    <a:p>
                      <a:pPr algn="r"/>
                      <a:r>
                        <a:rPr lang="en-GB" dirty="0">
                          <a:solidFill>
                            <a:schemeClr val="tx2"/>
                          </a:solidFill>
                        </a:rPr>
                        <a:t>8</a:t>
                      </a:r>
                    </a:p>
                  </a:txBody>
                  <a:tcPr/>
                </a:tc>
                <a:tc>
                  <a:txBody>
                    <a:bodyPr/>
                    <a:lstStyle/>
                    <a:p>
                      <a:pPr algn="r"/>
                      <a:r>
                        <a:rPr lang="en-GB" dirty="0">
                          <a:solidFill>
                            <a:schemeClr val="tx2"/>
                          </a:solidFill>
                        </a:rPr>
                        <a:t>20</a:t>
                      </a:r>
                    </a:p>
                  </a:txBody>
                  <a:tcPr/>
                </a:tc>
                <a:extLst>
                  <a:ext uri="{0D108BD9-81ED-4DB2-BD59-A6C34878D82A}">
                    <a16:rowId xmlns:a16="http://schemas.microsoft.com/office/drawing/2014/main" val="1964305136"/>
                  </a:ext>
                </a:extLst>
              </a:tr>
              <a:tr h="442264">
                <a:tc>
                  <a:txBody>
                    <a:bodyPr/>
                    <a:lstStyle/>
                    <a:p>
                      <a:pPr algn="ctr"/>
                      <a:r>
                        <a:rPr lang="en-GB" dirty="0">
                          <a:solidFill>
                            <a:schemeClr val="tx2"/>
                          </a:solidFill>
                          <a:latin typeface="+mj-lt"/>
                        </a:rPr>
                        <a:t>M</a:t>
                      </a:r>
                    </a:p>
                  </a:txBody>
                  <a:tcPr/>
                </a:tc>
                <a:tc>
                  <a:txBody>
                    <a:bodyPr/>
                    <a:lstStyle/>
                    <a:p>
                      <a:pPr algn="r"/>
                      <a:r>
                        <a:rPr lang="en-GB" dirty="0">
                          <a:solidFill>
                            <a:schemeClr val="tx2"/>
                          </a:solidFill>
                        </a:rPr>
                        <a:t>4</a:t>
                      </a:r>
                    </a:p>
                  </a:txBody>
                  <a:tcPr/>
                </a:tc>
                <a:tc>
                  <a:txBody>
                    <a:bodyPr/>
                    <a:lstStyle/>
                    <a:p>
                      <a:pPr algn="r"/>
                      <a:r>
                        <a:rPr lang="en-GB" dirty="0">
                          <a:solidFill>
                            <a:schemeClr val="tx2"/>
                          </a:solidFill>
                        </a:rPr>
                        <a:t>10</a:t>
                      </a:r>
                    </a:p>
                  </a:txBody>
                  <a:tcPr/>
                </a:tc>
                <a:tc>
                  <a:txBody>
                    <a:bodyPr/>
                    <a:lstStyle/>
                    <a:p>
                      <a:pPr algn="r"/>
                      <a:r>
                        <a:rPr lang="en-GB" dirty="0">
                          <a:solidFill>
                            <a:schemeClr val="tx2"/>
                          </a:solidFill>
                        </a:rPr>
                        <a:t>30</a:t>
                      </a:r>
                    </a:p>
                  </a:txBody>
                  <a:tcPr/>
                </a:tc>
                <a:extLst>
                  <a:ext uri="{0D108BD9-81ED-4DB2-BD59-A6C34878D82A}">
                    <a16:rowId xmlns:a16="http://schemas.microsoft.com/office/drawing/2014/main" val="818878251"/>
                  </a:ext>
                </a:extLst>
              </a:tr>
              <a:tr h="442264">
                <a:tc>
                  <a:txBody>
                    <a:bodyPr/>
                    <a:lstStyle/>
                    <a:p>
                      <a:pPr algn="ctr"/>
                      <a:r>
                        <a:rPr lang="en-GB" dirty="0">
                          <a:solidFill>
                            <a:schemeClr val="tx2"/>
                          </a:solidFill>
                          <a:latin typeface="+mj-lt"/>
                        </a:rPr>
                        <a:t>L</a:t>
                      </a:r>
                    </a:p>
                  </a:txBody>
                  <a:tcPr/>
                </a:tc>
                <a:tc>
                  <a:txBody>
                    <a:bodyPr/>
                    <a:lstStyle/>
                    <a:p>
                      <a:pPr algn="r"/>
                      <a:r>
                        <a:rPr lang="en-GB" dirty="0">
                          <a:solidFill>
                            <a:schemeClr val="tx2"/>
                          </a:solidFill>
                        </a:rPr>
                        <a:t>10</a:t>
                      </a:r>
                    </a:p>
                  </a:txBody>
                  <a:tcPr/>
                </a:tc>
                <a:tc>
                  <a:txBody>
                    <a:bodyPr/>
                    <a:lstStyle/>
                    <a:p>
                      <a:pPr algn="r"/>
                      <a:r>
                        <a:rPr lang="en-GB" dirty="0">
                          <a:solidFill>
                            <a:schemeClr val="tx2"/>
                          </a:solidFill>
                        </a:rPr>
                        <a:t>25</a:t>
                      </a:r>
                    </a:p>
                  </a:txBody>
                  <a:tcPr/>
                </a:tc>
                <a:tc>
                  <a:txBody>
                    <a:bodyPr/>
                    <a:lstStyle/>
                    <a:p>
                      <a:pPr algn="r"/>
                      <a:r>
                        <a:rPr lang="en-GB" dirty="0">
                          <a:solidFill>
                            <a:schemeClr val="tx2"/>
                          </a:solidFill>
                        </a:rPr>
                        <a:t>65</a:t>
                      </a:r>
                    </a:p>
                  </a:txBody>
                  <a:tcPr/>
                </a:tc>
                <a:extLst>
                  <a:ext uri="{0D108BD9-81ED-4DB2-BD59-A6C34878D82A}">
                    <a16:rowId xmlns:a16="http://schemas.microsoft.com/office/drawing/2014/main" val="3005615773"/>
                  </a:ext>
                </a:extLst>
              </a:tr>
              <a:tr h="442264">
                <a:tc>
                  <a:txBody>
                    <a:bodyPr/>
                    <a:lstStyle/>
                    <a:p>
                      <a:pPr algn="ctr"/>
                      <a:r>
                        <a:rPr lang="en-GB" dirty="0">
                          <a:solidFill>
                            <a:schemeClr val="tx2"/>
                          </a:solidFill>
                          <a:latin typeface="+mj-lt"/>
                        </a:rPr>
                        <a:t>XL</a:t>
                      </a:r>
                    </a:p>
                  </a:txBody>
                  <a:tcPr/>
                </a:tc>
                <a:tc>
                  <a:txBody>
                    <a:bodyPr/>
                    <a:lstStyle/>
                    <a:p>
                      <a:pPr algn="r"/>
                      <a:r>
                        <a:rPr lang="en-GB" dirty="0">
                          <a:solidFill>
                            <a:schemeClr val="tx2"/>
                          </a:solidFill>
                        </a:rPr>
                        <a:t>20</a:t>
                      </a:r>
                    </a:p>
                  </a:txBody>
                  <a:tcPr/>
                </a:tc>
                <a:tc>
                  <a:txBody>
                    <a:bodyPr/>
                    <a:lstStyle/>
                    <a:p>
                      <a:pPr algn="r"/>
                      <a:r>
                        <a:rPr lang="en-GB" dirty="0">
                          <a:solidFill>
                            <a:schemeClr val="tx2"/>
                          </a:solidFill>
                        </a:rPr>
                        <a:t>35</a:t>
                      </a:r>
                    </a:p>
                  </a:txBody>
                  <a:tcPr/>
                </a:tc>
                <a:tc>
                  <a:txBody>
                    <a:bodyPr/>
                    <a:lstStyle/>
                    <a:p>
                      <a:pPr algn="r"/>
                      <a:r>
                        <a:rPr lang="en-GB" dirty="0">
                          <a:solidFill>
                            <a:schemeClr val="tx2"/>
                          </a:solidFill>
                        </a:rPr>
                        <a:t>120</a:t>
                      </a:r>
                    </a:p>
                  </a:txBody>
                  <a:tcPr/>
                </a:tc>
                <a:extLst>
                  <a:ext uri="{0D108BD9-81ED-4DB2-BD59-A6C34878D82A}">
                    <a16:rowId xmlns:a16="http://schemas.microsoft.com/office/drawing/2014/main" val="3865827896"/>
                  </a:ext>
                </a:extLst>
              </a:tr>
            </a:tbl>
          </a:graphicData>
        </a:graphic>
      </p:graphicFrame>
      <p:sp>
        <p:nvSpPr>
          <p:cNvPr id="2" name="Title 1"/>
          <p:cNvSpPr>
            <a:spLocks noGrp="1"/>
          </p:cNvSpPr>
          <p:nvPr>
            <p:ph type="title"/>
          </p:nvPr>
        </p:nvSpPr>
        <p:spPr/>
        <p:txBody>
          <a:bodyPr/>
          <a:lstStyle/>
          <a:p>
            <a:r>
              <a:rPr lang="en-GB" dirty="0"/>
              <a:t>Black Marble DevOps Package Offering</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20293"/>
            <a:ext cx="3943350" cy="3943350"/>
          </a:xfrm>
          <a:prstGeom prst="rect">
            <a:avLst/>
          </a:prstGeom>
        </p:spPr>
      </p:pic>
      <p:sp>
        <p:nvSpPr>
          <p:cNvPr id="4" name="TextBox 3"/>
          <p:cNvSpPr txBox="1"/>
          <p:nvPr/>
        </p:nvSpPr>
        <p:spPr>
          <a:xfrm>
            <a:off x="5563181" y="2101025"/>
            <a:ext cx="3862724" cy="369332"/>
          </a:xfrm>
          <a:prstGeom prst="rect">
            <a:avLst/>
          </a:prstGeom>
          <a:noFill/>
        </p:spPr>
        <p:txBody>
          <a:bodyPr wrap="none" rtlCol="0">
            <a:spAutoFit/>
          </a:bodyPr>
          <a:lstStyle/>
          <a:p>
            <a:r>
              <a:rPr lang="en-GB" dirty="0">
                <a:solidFill>
                  <a:schemeClr val="tx2"/>
                </a:solidFill>
                <a:latin typeface="+mj-lt"/>
              </a:rPr>
              <a:t>Suggested follow-on package sizes</a:t>
            </a:r>
          </a:p>
        </p:txBody>
      </p:sp>
    </p:spTree>
    <p:extLst>
      <p:ext uri="{BB962C8B-B14F-4D97-AF65-F5344CB8AC3E}">
        <p14:creationId xmlns:p14="http://schemas.microsoft.com/office/powerpoint/2010/main" val="3291866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Black Marble VSTS Migration Offering</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20293"/>
            <a:ext cx="3943350" cy="3943350"/>
          </a:xfrm>
          <a:prstGeom prst="rect">
            <a:avLst/>
          </a:prstGeom>
        </p:spPr>
      </p:pic>
      <p:sp>
        <p:nvSpPr>
          <p:cNvPr id="4" name="TextBox 3"/>
          <p:cNvSpPr txBox="1"/>
          <p:nvPr/>
        </p:nvSpPr>
        <p:spPr>
          <a:xfrm>
            <a:off x="5563181" y="2101025"/>
            <a:ext cx="5055551" cy="369332"/>
          </a:xfrm>
          <a:prstGeom prst="rect">
            <a:avLst/>
          </a:prstGeom>
          <a:noFill/>
        </p:spPr>
        <p:txBody>
          <a:bodyPr wrap="none" rtlCol="0">
            <a:spAutoFit/>
          </a:bodyPr>
          <a:lstStyle/>
          <a:p>
            <a:r>
              <a:rPr lang="en-GB" dirty="0">
                <a:solidFill>
                  <a:schemeClr val="tx2"/>
                </a:solidFill>
                <a:latin typeface="+mj-lt"/>
              </a:rPr>
              <a:t>A Microsoft Gold DevOps Partner-Led offering</a:t>
            </a:r>
          </a:p>
        </p:txBody>
      </p:sp>
      <p:sp>
        <p:nvSpPr>
          <p:cNvPr id="8" name="Rectangle 7"/>
          <p:cNvSpPr/>
          <p:nvPr/>
        </p:nvSpPr>
        <p:spPr>
          <a:xfrm>
            <a:off x="5563181" y="2652387"/>
            <a:ext cx="5947090" cy="6157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Assess TFS with migration tools</a:t>
            </a:r>
          </a:p>
        </p:txBody>
      </p:sp>
      <p:sp>
        <p:nvSpPr>
          <p:cNvPr id="9" name="Rectangle 8"/>
          <p:cNvSpPr/>
          <p:nvPr/>
        </p:nvSpPr>
        <p:spPr>
          <a:xfrm>
            <a:off x="5563181" y="3450170"/>
            <a:ext cx="5947090" cy="6157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Perform a dry run migration to the cloud</a:t>
            </a:r>
          </a:p>
        </p:txBody>
      </p:sp>
      <p:sp>
        <p:nvSpPr>
          <p:cNvPr id="10" name="Rectangle 9"/>
          <p:cNvSpPr/>
          <p:nvPr/>
        </p:nvSpPr>
        <p:spPr>
          <a:xfrm>
            <a:off x="5563181" y="4247953"/>
            <a:ext cx="5947090" cy="6157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Perform live migration to VSTS</a:t>
            </a:r>
          </a:p>
        </p:txBody>
      </p:sp>
      <p:sp>
        <p:nvSpPr>
          <p:cNvPr id="11" name="TextBox 10"/>
          <p:cNvSpPr txBox="1"/>
          <p:nvPr/>
        </p:nvSpPr>
        <p:spPr>
          <a:xfrm>
            <a:off x="5563182" y="5045736"/>
            <a:ext cx="5947090" cy="646331"/>
          </a:xfrm>
          <a:prstGeom prst="rect">
            <a:avLst/>
          </a:prstGeom>
          <a:noFill/>
        </p:spPr>
        <p:txBody>
          <a:bodyPr wrap="square" rtlCol="0">
            <a:spAutoFit/>
          </a:bodyPr>
          <a:lstStyle/>
          <a:p>
            <a:r>
              <a:rPr lang="en-GB" dirty="0">
                <a:solidFill>
                  <a:schemeClr val="tx2"/>
                </a:solidFill>
                <a:latin typeface="+mj-lt"/>
              </a:rPr>
              <a:t>This is a service that may qualify for Microsoft funding.</a:t>
            </a:r>
          </a:p>
          <a:p>
            <a:r>
              <a:rPr lang="en-GB" dirty="0">
                <a:solidFill>
                  <a:schemeClr val="tx2"/>
                </a:solidFill>
                <a:latin typeface="+mj-lt"/>
              </a:rPr>
              <a:t>Talk to us for more details</a:t>
            </a:r>
          </a:p>
        </p:txBody>
      </p:sp>
    </p:spTree>
    <p:extLst>
      <p:ext uri="{BB962C8B-B14F-4D97-AF65-F5344CB8AC3E}">
        <p14:creationId xmlns:p14="http://schemas.microsoft.com/office/powerpoint/2010/main" val="3886665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7881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1850" y="543339"/>
            <a:ext cx="5432316" cy="5840335"/>
          </a:xfrm>
        </p:spPr>
        <p:txBody>
          <a:bodyPr>
            <a:normAutofit fontScale="62500" lnSpcReduction="20000"/>
          </a:bodyPr>
          <a:lstStyle/>
          <a:p>
            <a:pPr>
              <a:lnSpc>
                <a:spcPct val="130000"/>
              </a:lnSpc>
              <a:spcBef>
                <a:spcPts val="600"/>
              </a:spcBef>
              <a:spcAft>
                <a:spcPts val="600"/>
              </a:spcAft>
            </a:pPr>
            <a:r>
              <a:rPr lang="en-GB" dirty="0"/>
              <a:t>“It was taking up to 12 days to develop a line of code – that didn’t feel appropriate to the speed at which we wanted to deliver features to our customers.</a:t>
            </a:r>
          </a:p>
          <a:p>
            <a:pPr>
              <a:lnSpc>
                <a:spcPct val="130000"/>
              </a:lnSpc>
              <a:spcBef>
                <a:spcPts val="600"/>
              </a:spcBef>
              <a:spcAft>
                <a:spcPts val="600"/>
              </a:spcAft>
            </a:pPr>
            <a:r>
              <a:rPr lang="en-GB" dirty="0"/>
              <a:t>Thanks to the work we’ve undertaken with Black Marble and Microsoft this process is now down to a matter of hours.”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1527" y="5497405"/>
            <a:ext cx="786743" cy="786743"/>
          </a:xfrm>
          <a:prstGeom prst="rect">
            <a:avLst/>
          </a:prstGeom>
        </p:spPr>
      </p:pic>
      <p:sp>
        <p:nvSpPr>
          <p:cNvPr id="9" name="TextBox 8"/>
          <p:cNvSpPr txBox="1"/>
          <p:nvPr/>
        </p:nvSpPr>
        <p:spPr>
          <a:xfrm>
            <a:off x="7558306" y="5822483"/>
            <a:ext cx="3609386" cy="461665"/>
          </a:xfrm>
          <a:prstGeom prst="rect">
            <a:avLst/>
          </a:prstGeom>
          <a:noFill/>
        </p:spPr>
        <p:txBody>
          <a:bodyPr wrap="none" rtlCol="0">
            <a:spAutoFit/>
          </a:bodyPr>
          <a:lstStyle/>
          <a:p>
            <a:r>
              <a:rPr lang="en-GB" sz="2400" dirty="0">
                <a:solidFill>
                  <a:schemeClr val="tx2"/>
                </a:solidFill>
              </a:rPr>
              <a:t> - Chief Product Architect</a:t>
            </a:r>
          </a:p>
        </p:txBody>
      </p:sp>
    </p:spTree>
    <p:extLst>
      <p:ext uri="{BB962C8B-B14F-4D97-AF65-F5344CB8AC3E}">
        <p14:creationId xmlns:p14="http://schemas.microsoft.com/office/powerpoint/2010/main" val="1888957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Three Objectives</a:t>
            </a:r>
          </a:p>
        </p:txBody>
      </p:sp>
      <p:sp>
        <p:nvSpPr>
          <p:cNvPr id="3" name="Oval 2"/>
          <p:cNvSpPr/>
          <p:nvPr/>
        </p:nvSpPr>
        <p:spPr>
          <a:xfrm>
            <a:off x="793531" y="2081047"/>
            <a:ext cx="3005959" cy="300595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Automated environment creation</a:t>
            </a:r>
          </a:p>
        </p:txBody>
      </p:sp>
      <p:sp>
        <p:nvSpPr>
          <p:cNvPr id="4" name="Oval 3"/>
          <p:cNvSpPr/>
          <p:nvPr/>
        </p:nvSpPr>
        <p:spPr>
          <a:xfrm>
            <a:off x="4593021" y="2081047"/>
            <a:ext cx="3005959" cy="300595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Change attitude to environments</a:t>
            </a:r>
          </a:p>
        </p:txBody>
      </p:sp>
      <p:sp>
        <p:nvSpPr>
          <p:cNvPr id="5" name="Oval 4"/>
          <p:cNvSpPr/>
          <p:nvPr/>
        </p:nvSpPr>
        <p:spPr>
          <a:xfrm>
            <a:off x="8392511" y="2081047"/>
            <a:ext cx="3005959" cy="300595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Rapid deployment of new environments</a:t>
            </a:r>
          </a:p>
        </p:txBody>
      </p:sp>
    </p:spTree>
    <p:extLst>
      <p:ext uri="{BB962C8B-B14F-4D97-AF65-F5344CB8AC3E}">
        <p14:creationId xmlns:p14="http://schemas.microsoft.com/office/powerpoint/2010/main" val="1003415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Rectangle 16"/>
          <p:cNvSpPr/>
          <p:nvPr/>
        </p:nvSpPr>
        <p:spPr>
          <a:xfrm>
            <a:off x="3055439" y="2753710"/>
            <a:ext cx="2980752" cy="381461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6137092" y="2753710"/>
            <a:ext cx="2980752" cy="381461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9211248" y="2753710"/>
            <a:ext cx="2980752" cy="381461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6464" y="2753710"/>
            <a:ext cx="2980752" cy="381461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itle 3"/>
          <p:cNvSpPr>
            <a:spLocks noGrp="1"/>
          </p:cNvSpPr>
          <p:nvPr>
            <p:ph type="title"/>
          </p:nvPr>
        </p:nvSpPr>
        <p:spPr/>
        <p:txBody>
          <a:bodyPr/>
          <a:lstStyle/>
          <a:p>
            <a:r>
              <a:rPr lang="en-GB" dirty="0"/>
              <a:t>The Technologies</a:t>
            </a: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06695" y="1762647"/>
            <a:ext cx="780290" cy="780290"/>
          </a:xfr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1479" y="1762647"/>
            <a:ext cx="780290" cy="78029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55670" y="1762647"/>
            <a:ext cx="780290" cy="780290"/>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36422" y="1762647"/>
            <a:ext cx="780290" cy="780290"/>
          </a:xfrm>
          <a:prstGeom prst="rect">
            <a:avLst/>
          </a:prstGeom>
        </p:spPr>
      </p:pic>
      <p:sp>
        <p:nvSpPr>
          <p:cNvPr id="12" name="TextBox 11"/>
          <p:cNvSpPr txBox="1"/>
          <p:nvPr/>
        </p:nvSpPr>
        <p:spPr>
          <a:xfrm>
            <a:off x="6464" y="2860073"/>
            <a:ext cx="2980752" cy="646331"/>
          </a:xfrm>
          <a:prstGeom prst="rect">
            <a:avLst/>
          </a:prstGeom>
          <a:noFill/>
        </p:spPr>
        <p:txBody>
          <a:bodyPr wrap="square" rtlCol="0">
            <a:spAutoFit/>
          </a:bodyPr>
          <a:lstStyle/>
          <a:p>
            <a:pPr algn="ctr"/>
            <a:r>
              <a:rPr lang="en-GB" dirty="0">
                <a:solidFill>
                  <a:schemeClr val="tx2"/>
                </a:solidFill>
                <a:latin typeface="+mj-lt"/>
              </a:rPr>
              <a:t>Visual Studio Team Services</a:t>
            </a:r>
          </a:p>
        </p:txBody>
      </p:sp>
      <p:sp>
        <p:nvSpPr>
          <p:cNvPr id="13" name="TextBox 12"/>
          <p:cNvSpPr txBox="1"/>
          <p:nvPr/>
        </p:nvSpPr>
        <p:spPr>
          <a:xfrm>
            <a:off x="3055440" y="2860073"/>
            <a:ext cx="2980751" cy="369332"/>
          </a:xfrm>
          <a:prstGeom prst="rect">
            <a:avLst/>
          </a:prstGeom>
          <a:noFill/>
        </p:spPr>
        <p:txBody>
          <a:bodyPr wrap="square" rtlCol="0">
            <a:spAutoFit/>
          </a:bodyPr>
          <a:lstStyle/>
          <a:p>
            <a:pPr algn="ctr"/>
            <a:r>
              <a:rPr lang="en-GB" dirty="0">
                <a:solidFill>
                  <a:schemeClr val="tx2"/>
                </a:solidFill>
                <a:latin typeface="+mj-lt"/>
              </a:rPr>
              <a:t>Azure IaaS</a:t>
            </a:r>
          </a:p>
        </p:txBody>
      </p:sp>
      <p:sp>
        <p:nvSpPr>
          <p:cNvPr id="14" name="TextBox 13"/>
          <p:cNvSpPr txBox="1"/>
          <p:nvPr/>
        </p:nvSpPr>
        <p:spPr>
          <a:xfrm>
            <a:off x="6138041" y="2860073"/>
            <a:ext cx="2979803" cy="646331"/>
          </a:xfrm>
          <a:prstGeom prst="rect">
            <a:avLst/>
          </a:prstGeom>
          <a:noFill/>
        </p:spPr>
        <p:txBody>
          <a:bodyPr wrap="square" rtlCol="0">
            <a:spAutoFit/>
          </a:bodyPr>
          <a:lstStyle/>
          <a:p>
            <a:pPr algn="ctr"/>
            <a:r>
              <a:rPr lang="en-GB" dirty="0">
                <a:solidFill>
                  <a:schemeClr val="tx2"/>
                </a:solidFill>
                <a:latin typeface="+mj-lt"/>
              </a:rPr>
              <a:t>Azure Resource</a:t>
            </a:r>
          </a:p>
          <a:p>
            <a:pPr algn="ctr"/>
            <a:r>
              <a:rPr lang="en-GB" dirty="0">
                <a:solidFill>
                  <a:schemeClr val="tx2"/>
                </a:solidFill>
                <a:latin typeface="+mj-lt"/>
              </a:rPr>
              <a:t>Templates</a:t>
            </a:r>
          </a:p>
        </p:txBody>
      </p:sp>
      <p:sp>
        <p:nvSpPr>
          <p:cNvPr id="15" name="TextBox 14"/>
          <p:cNvSpPr txBox="1"/>
          <p:nvPr/>
        </p:nvSpPr>
        <p:spPr>
          <a:xfrm>
            <a:off x="9211248" y="2860073"/>
            <a:ext cx="2980752" cy="369332"/>
          </a:xfrm>
          <a:prstGeom prst="rect">
            <a:avLst/>
          </a:prstGeom>
          <a:noFill/>
        </p:spPr>
        <p:txBody>
          <a:bodyPr wrap="square" rtlCol="0">
            <a:spAutoFit/>
          </a:bodyPr>
          <a:lstStyle/>
          <a:p>
            <a:pPr algn="ctr"/>
            <a:r>
              <a:rPr lang="en-GB" dirty="0">
                <a:solidFill>
                  <a:schemeClr val="tx2"/>
                </a:solidFill>
                <a:latin typeface="+mj-lt"/>
              </a:rPr>
              <a:t>Azure DevTest Labs</a:t>
            </a:r>
          </a:p>
        </p:txBody>
      </p:sp>
      <p:sp>
        <p:nvSpPr>
          <p:cNvPr id="20" name="TextBox 19"/>
          <p:cNvSpPr txBox="1"/>
          <p:nvPr/>
        </p:nvSpPr>
        <p:spPr>
          <a:xfrm>
            <a:off x="6464" y="3663974"/>
            <a:ext cx="2980752" cy="1200329"/>
          </a:xfrm>
          <a:prstGeom prst="rect">
            <a:avLst/>
          </a:prstGeom>
          <a:noFill/>
        </p:spPr>
        <p:txBody>
          <a:bodyPr wrap="square" rtlCol="0">
            <a:spAutoFit/>
          </a:bodyPr>
          <a:lstStyle/>
          <a:p>
            <a:pPr algn="ctr"/>
            <a:r>
              <a:rPr lang="en-GB" dirty="0">
                <a:solidFill>
                  <a:schemeClr val="tx2"/>
                </a:solidFill>
              </a:rPr>
              <a:t>Work tracking</a:t>
            </a:r>
          </a:p>
          <a:p>
            <a:pPr algn="ctr"/>
            <a:r>
              <a:rPr lang="en-GB" dirty="0">
                <a:solidFill>
                  <a:schemeClr val="tx2"/>
                </a:solidFill>
              </a:rPr>
              <a:t>Source repository</a:t>
            </a:r>
          </a:p>
          <a:p>
            <a:pPr algn="ctr"/>
            <a:r>
              <a:rPr lang="en-GB" dirty="0">
                <a:solidFill>
                  <a:schemeClr val="tx2"/>
                </a:solidFill>
              </a:rPr>
              <a:t>Automated build</a:t>
            </a:r>
          </a:p>
          <a:p>
            <a:pPr algn="ctr"/>
            <a:r>
              <a:rPr lang="en-GB" dirty="0">
                <a:solidFill>
                  <a:schemeClr val="tx2"/>
                </a:solidFill>
              </a:rPr>
              <a:t>Automated release</a:t>
            </a:r>
          </a:p>
        </p:txBody>
      </p:sp>
      <p:sp>
        <p:nvSpPr>
          <p:cNvPr id="21" name="TextBox 20"/>
          <p:cNvSpPr txBox="1"/>
          <p:nvPr/>
        </p:nvSpPr>
        <p:spPr>
          <a:xfrm>
            <a:off x="3055440" y="3663974"/>
            <a:ext cx="2980751" cy="923330"/>
          </a:xfrm>
          <a:prstGeom prst="rect">
            <a:avLst/>
          </a:prstGeom>
          <a:noFill/>
        </p:spPr>
        <p:txBody>
          <a:bodyPr wrap="square" rtlCol="0">
            <a:spAutoFit/>
          </a:bodyPr>
          <a:lstStyle/>
          <a:p>
            <a:pPr algn="ctr"/>
            <a:r>
              <a:rPr lang="en-GB" dirty="0">
                <a:solidFill>
                  <a:schemeClr val="tx2"/>
                </a:solidFill>
              </a:rPr>
              <a:t>Multi-server environments for dev and test</a:t>
            </a:r>
          </a:p>
          <a:p>
            <a:pPr algn="ctr"/>
            <a:r>
              <a:rPr lang="en-GB" dirty="0">
                <a:solidFill>
                  <a:schemeClr val="tx2"/>
                </a:solidFill>
              </a:rPr>
              <a:t>Windows and Linux</a:t>
            </a:r>
          </a:p>
        </p:txBody>
      </p:sp>
      <p:sp>
        <p:nvSpPr>
          <p:cNvPr id="22" name="TextBox 21"/>
          <p:cNvSpPr txBox="1"/>
          <p:nvPr/>
        </p:nvSpPr>
        <p:spPr>
          <a:xfrm>
            <a:off x="6137091" y="3663974"/>
            <a:ext cx="2980753" cy="923330"/>
          </a:xfrm>
          <a:prstGeom prst="rect">
            <a:avLst/>
          </a:prstGeom>
          <a:noFill/>
        </p:spPr>
        <p:txBody>
          <a:bodyPr wrap="square" rtlCol="0">
            <a:spAutoFit/>
          </a:bodyPr>
          <a:lstStyle/>
          <a:p>
            <a:pPr algn="ctr"/>
            <a:r>
              <a:rPr lang="en-GB" dirty="0">
                <a:solidFill>
                  <a:schemeClr val="tx2"/>
                </a:solidFill>
              </a:rPr>
              <a:t>Configuration as code declaration of environments</a:t>
            </a:r>
          </a:p>
        </p:txBody>
      </p:sp>
      <p:sp>
        <p:nvSpPr>
          <p:cNvPr id="23" name="TextBox 22"/>
          <p:cNvSpPr txBox="1"/>
          <p:nvPr/>
        </p:nvSpPr>
        <p:spPr>
          <a:xfrm>
            <a:off x="9211248" y="3663974"/>
            <a:ext cx="2980752" cy="646331"/>
          </a:xfrm>
          <a:prstGeom prst="rect">
            <a:avLst/>
          </a:prstGeom>
          <a:noFill/>
        </p:spPr>
        <p:txBody>
          <a:bodyPr wrap="square" rtlCol="0">
            <a:spAutoFit/>
          </a:bodyPr>
          <a:lstStyle/>
          <a:p>
            <a:pPr algn="ctr"/>
            <a:r>
              <a:rPr lang="en-GB" dirty="0">
                <a:solidFill>
                  <a:schemeClr val="tx2"/>
                </a:solidFill>
              </a:rPr>
              <a:t>Managed wrapper for dev team environments</a:t>
            </a:r>
          </a:p>
        </p:txBody>
      </p:sp>
    </p:spTree>
    <p:extLst>
      <p:ext uri="{BB962C8B-B14F-4D97-AF65-F5344CB8AC3E}">
        <p14:creationId xmlns:p14="http://schemas.microsoft.com/office/powerpoint/2010/main" val="3137083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par>
                                <p:cTn id="8" presetID="42"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anim calcmode="lin" valueType="num">
                                      <p:cBhvr>
                                        <p:cTn id="11" dur="1000" fill="hold"/>
                                        <p:tgtEl>
                                          <p:spTgt spid="7"/>
                                        </p:tgtEl>
                                        <p:attrNameLst>
                                          <p:attrName>ppt_x</p:attrName>
                                        </p:attrNameLst>
                                      </p:cBhvr>
                                      <p:tavLst>
                                        <p:tav tm="0">
                                          <p:val>
                                            <p:strVal val="#ppt_x"/>
                                          </p:val>
                                        </p:tav>
                                        <p:tav tm="100000">
                                          <p:val>
                                            <p:strVal val="#ppt_x"/>
                                          </p:val>
                                        </p:tav>
                                      </p:tavLst>
                                    </p:anim>
                                    <p:anim calcmode="lin" valueType="num">
                                      <p:cBhvr>
                                        <p:cTn id="12" dur="1000" fill="hold"/>
                                        <p:tgtEl>
                                          <p:spTgt spid="7"/>
                                        </p:tgtEl>
                                        <p:attrNameLst>
                                          <p:attrName>ppt_y</p:attrName>
                                        </p:attrNameLst>
                                      </p:cBhvr>
                                      <p:tavLst>
                                        <p:tav tm="0">
                                          <p:val>
                                            <p:strVal val="#ppt_y+.1"/>
                                          </p:val>
                                        </p:tav>
                                        <p:tav tm="100000">
                                          <p:val>
                                            <p:strVal val="#ppt_y"/>
                                          </p:val>
                                        </p:tav>
                                      </p:tavLst>
                                    </p:anim>
                                  </p:childTnLst>
                                </p:cTn>
                              </p:par>
                              <p:par>
                                <p:cTn id="13" presetID="10" presetClass="entr" presetSubtype="0" fill="hold" grpId="0" nodeType="withEffect">
                                  <p:stCondLst>
                                    <p:cond delay="100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100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22" presetClass="entr" presetSubtype="4" fill="hold" grpId="0" nodeType="withEffect">
                                  <p:stCondLst>
                                    <p:cond delay="1500"/>
                                  </p:stCondLst>
                                  <p:childTnLst>
                                    <p:set>
                                      <p:cBhvr>
                                        <p:cTn id="20" dur="1" fill="hold">
                                          <p:stCondLst>
                                            <p:cond delay="0"/>
                                          </p:stCondLst>
                                        </p:cTn>
                                        <p:tgtEl>
                                          <p:spTgt spid="17"/>
                                        </p:tgtEl>
                                        <p:attrNameLst>
                                          <p:attrName>style.visibility</p:attrName>
                                        </p:attrNameLst>
                                      </p:cBhvr>
                                      <p:to>
                                        <p:strVal val="visible"/>
                                      </p:to>
                                    </p:set>
                                    <p:animEffect transition="in" filter="wipe(down)">
                                      <p:cBhvr>
                                        <p:cTn id="21" dur="500"/>
                                        <p:tgtEl>
                                          <p:spTgt spid="17"/>
                                        </p:tgtEl>
                                      </p:cBhvr>
                                    </p:animEffect>
                                  </p:childTnLst>
                                </p:cTn>
                              </p:par>
                              <p:par>
                                <p:cTn id="22" presetID="42" presetClass="entr" presetSubtype="0" fill="hold" nodeType="withEffect">
                                  <p:stCondLst>
                                    <p:cond delay="100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par>
                                <p:cTn id="27" presetID="10" presetClass="entr" presetSubtype="0" fill="hold" grpId="0" nodeType="withEffect">
                                  <p:stCondLst>
                                    <p:cond delay="200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grpId="0" nodeType="withEffect">
                                  <p:stCondLst>
                                    <p:cond delay="200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par>
                                <p:cTn id="33" presetID="22" presetClass="entr" presetSubtype="4" fill="hold" grpId="0" nodeType="withEffect">
                                  <p:stCondLst>
                                    <p:cond delay="2500"/>
                                  </p:stCondLst>
                                  <p:childTnLst>
                                    <p:set>
                                      <p:cBhvr>
                                        <p:cTn id="34" dur="1" fill="hold">
                                          <p:stCondLst>
                                            <p:cond delay="0"/>
                                          </p:stCondLst>
                                        </p:cTn>
                                        <p:tgtEl>
                                          <p:spTgt spid="18"/>
                                        </p:tgtEl>
                                        <p:attrNameLst>
                                          <p:attrName>style.visibility</p:attrName>
                                        </p:attrNameLst>
                                      </p:cBhvr>
                                      <p:to>
                                        <p:strVal val="visible"/>
                                      </p:to>
                                    </p:set>
                                    <p:animEffect transition="in" filter="wipe(down)">
                                      <p:cBhvr>
                                        <p:cTn id="35" dur="500"/>
                                        <p:tgtEl>
                                          <p:spTgt spid="18"/>
                                        </p:tgtEl>
                                      </p:cBhvr>
                                    </p:animEffect>
                                  </p:childTnLst>
                                </p:cTn>
                              </p:par>
                              <p:par>
                                <p:cTn id="36" presetID="42" presetClass="entr" presetSubtype="0" fill="hold" nodeType="withEffect">
                                  <p:stCondLst>
                                    <p:cond delay="200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1000"/>
                                        <p:tgtEl>
                                          <p:spTgt spid="11"/>
                                        </p:tgtEl>
                                      </p:cBhvr>
                                    </p:animEffect>
                                    <p:anim calcmode="lin" valueType="num">
                                      <p:cBhvr>
                                        <p:cTn id="39" dur="1000" fill="hold"/>
                                        <p:tgtEl>
                                          <p:spTgt spid="11"/>
                                        </p:tgtEl>
                                        <p:attrNameLst>
                                          <p:attrName>ppt_x</p:attrName>
                                        </p:attrNameLst>
                                      </p:cBhvr>
                                      <p:tavLst>
                                        <p:tav tm="0">
                                          <p:val>
                                            <p:strVal val="#ppt_x"/>
                                          </p:val>
                                        </p:tav>
                                        <p:tav tm="100000">
                                          <p:val>
                                            <p:strVal val="#ppt_x"/>
                                          </p:val>
                                        </p:tav>
                                      </p:tavLst>
                                    </p:anim>
                                    <p:anim calcmode="lin" valueType="num">
                                      <p:cBhvr>
                                        <p:cTn id="40" dur="1000" fill="hold"/>
                                        <p:tgtEl>
                                          <p:spTgt spid="11"/>
                                        </p:tgtEl>
                                        <p:attrNameLst>
                                          <p:attrName>ppt_y</p:attrName>
                                        </p:attrNameLst>
                                      </p:cBhvr>
                                      <p:tavLst>
                                        <p:tav tm="0">
                                          <p:val>
                                            <p:strVal val="#ppt_y+.1"/>
                                          </p:val>
                                        </p:tav>
                                        <p:tav tm="100000">
                                          <p:val>
                                            <p:strVal val="#ppt_y"/>
                                          </p:val>
                                        </p:tav>
                                      </p:tavLst>
                                    </p:anim>
                                  </p:childTnLst>
                                </p:cTn>
                              </p:par>
                              <p:par>
                                <p:cTn id="41" presetID="10" presetClass="entr" presetSubtype="0" fill="hold" grpId="0" nodeType="withEffect">
                                  <p:stCondLst>
                                    <p:cond delay="300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par>
                                <p:cTn id="44" presetID="10" presetClass="entr" presetSubtype="0" fill="hold" grpId="0" nodeType="withEffect">
                                  <p:stCondLst>
                                    <p:cond delay="300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par>
                                <p:cTn id="47" presetID="22" presetClass="entr" presetSubtype="4" fill="hold" grpId="0" nodeType="withEffect">
                                  <p:stCondLst>
                                    <p:cond delay="3500"/>
                                  </p:stCondLst>
                                  <p:childTnLst>
                                    <p:set>
                                      <p:cBhvr>
                                        <p:cTn id="48" dur="1" fill="hold">
                                          <p:stCondLst>
                                            <p:cond delay="0"/>
                                          </p:stCondLst>
                                        </p:cTn>
                                        <p:tgtEl>
                                          <p:spTgt spid="19"/>
                                        </p:tgtEl>
                                        <p:attrNameLst>
                                          <p:attrName>style.visibility</p:attrName>
                                        </p:attrNameLst>
                                      </p:cBhvr>
                                      <p:to>
                                        <p:strVal val="visible"/>
                                      </p:to>
                                    </p:set>
                                    <p:animEffect transition="in" filter="wipe(down)">
                                      <p:cBhvr>
                                        <p:cTn id="49" dur="500"/>
                                        <p:tgtEl>
                                          <p:spTgt spid="19"/>
                                        </p:tgtEl>
                                      </p:cBhvr>
                                    </p:animEffect>
                                  </p:childTnLst>
                                </p:cTn>
                              </p:par>
                              <p:par>
                                <p:cTn id="50" presetID="42" presetClass="entr" presetSubtype="0" fill="hold" nodeType="withEffect">
                                  <p:stCondLst>
                                    <p:cond delay="300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1000"/>
                                        <p:tgtEl>
                                          <p:spTgt spid="8"/>
                                        </p:tgtEl>
                                      </p:cBhvr>
                                    </p:animEffect>
                                    <p:anim calcmode="lin" valueType="num">
                                      <p:cBhvr>
                                        <p:cTn id="53" dur="1000" fill="hold"/>
                                        <p:tgtEl>
                                          <p:spTgt spid="8"/>
                                        </p:tgtEl>
                                        <p:attrNameLst>
                                          <p:attrName>ppt_x</p:attrName>
                                        </p:attrNameLst>
                                      </p:cBhvr>
                                      <p:tavLst>
                                        <p:tav tm="0">
                                          <p:val>
                                            <p:strVal val="#ppt_x"/>
                                          </p:val>
                                        </p:tav>
                                        <p:tav tm="100000">
                                          <p:val>
                                            <p:strVal val="#ppt_x"/>
                                          </p:val>
                                        </p:tav>
                                      </p:tavLst>
                                    </p:anim>
                                    <p:anim calcmode="lin" valueType="num">
                                      <p:cBhvr>
                                        <p:cTn id="54" dur="1000" fill="hold"/>
                                        <p:tgtEl>
                                          <p:spTgt spid="8"/>
                                        </p:tgtEl>
                                        <p:attrNameLst>
                                          <p:attrName>ppt_y</p:attrName>
                                        </p:attrNameLst>
                                      </p:cBhvr>
                                      <p:tavLst>
                                        <p:tav tm="0">
                                          <p:val>
                                            <p:strVal val="#ppt_y+.1"/>
                                          </p:val>
                                        </p:tav>
                                        <p:tav tm="100000">
                                          <p:val>
                                            <p:strVal val="#ppt_y"/>
                                          </p:val>
                                        </p:tav>
                                      </p:tavLst>
                                    </p:anim>
                                  </p:childTnLst>
                                </p:cTn>
                              </p:par>
                              <p:par>
                                <p:cTn id="55" presetID="10" presetClass="entr" presetSubtype="0" fill="hold" grpId="0" nodeType="withEffect">
                                  <p:stCondLst>
                                    <p:cond delay="400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500"/>
                                        <p:tgtEl>
                                          <p:spTgt spid="15"/>
                                        </p:tgtEl>
                                      </p:cBhvr>
                                    </p:animEffect>
                                  </p:childTnLst>
                                </p:cTn>
                              </p:par>
                              <p:par>
                                <p:cTn id="58" presetID="10" presetClass="entr" presetSubtype="0" fill="hold" grpId="0" nodeType="withEffect">
                                  <p:stCondLst>
                                    <p:cond delay="400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16" grpId="0" animBg="1"/>
      <p:bldP spid="12" grpId="0"/>
      <p:bldP spid="13" grpId="0"/>
      <p:bldP spid="14" grpId="0"/>
      <p:bldP spid="15" grpId="0"/>
      <p:bldP spid="20" grpId="0"/>
      <p:bldP spid="21" grpId="0"/>
      <p:bldP spid="22" grpId="0"/>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Early project wins</a:t>
            </a:r>
            <a:endParaRPr lang="en-GB" dirty="0"/>
          </a:p>
        </p:txBody>
      </p:sp>
      <p:sp>
        <p:nvSpPr>
          <p:cNvPr id="5" name="Content Placeholder 4"/>
          <p:cNvSpPr>
            <a:spLocks noGrp="1"/>
          </p:cNvSpPr>
          <p:nvPr>
            <p:ph sz="half" idx="1"/>
          </p:nvPr>
        </p:nvSpPr>
        <p:spPr/>
        <p:txBody>
          <a:bodyPr>
            <a:normAutofit fontScale="92500" lnSpcReduction="10000"/>
          </a:bodyPr>
          <a:lstStyle/>
          <a:p>
            <a:r>
              <a:rPr lang="en-US" dirty="0">
                <a:solidFill>
                  <a:schemeClr val="tx2"/>
                </a:solidFill>
              </a:rPr>
              <a:t>Kick-started cultural change in development </a:t>
            </a:r>
          </a:p>
          <a:p>
            <a:r>
              <a:rPr lang="en-US" dirty="0">
                <a:solidFill>
                  <a:schemeClr val="tx2"/>
                </a:solidFill>
              </a:rPr>
              <a:t>Demonstrated that up to 60% of time spent on activities such as regression testing will no longer be needed </a:t>
            </a:r>
          </a:p>
          <a:p>
            <a:r>
              <a:rPr lang="en-US" dirty="0">
                <a:solidFill>
                  <a:schemeClr val="tx2"/>
                </a:solidFill>
              </a:rPr>
              <a:t>Increased the SLA that can be offered to customers </a:t>
            </a:r>
          </a:p>
          <a:p>
            <a:r>
              <a:rPr lang="en-US" dirty="0">
                <a:solidFill>
                  <a:schemeClr val="tx2"/>
                </a:solidFill>
              </a:rPr>
              <a:t>Demonstrated a way to rapidly develop &amp; release individual customer requests </a:t>
            </a:r>
          </a:p>
        </p:txBody>
      </p:sp>
      <p:sp>
        <p:nvSpPr>
          <p:cNvPr id="6" name="Content Placeholder 5"/>
          <p:cNvSpPr>
            <a:spLocks noGrp="1"/>
          </p:cNvSpPr>
          <p:nvPr>
            <p:ph sz="half" idx="2"/>
          </p:nvPr>
        </p:nvSpPr>
        <p:spPr/>
        <p:txBody>
          <a:bodyPr>
            <a:normAutofit fontScale="92500" lnSpcReduction="10000"/>
          </a:bodyPr>
          <a:lstStyle/>
          <a:p>
            <a:r>
              <a:rPr lang="en-US" dirty="0">
                <a:solidFill>
                  <a:schemeClr val="tx2"/>
                </a:solidFill>
              </a:rPr>
              <a:t>Architected a way to reduce Code to Customer times from weeks to hours </a:t>
            </a:r>
          </a:p>
          <a:p>
            <a:r>
              <a:rPr lang="en-US" dirty="0">
                <a:solidFill>
                  <a:schemeClr val="tx2"/>
                </a:solidFill>
              </a:rPr>
              <a:t>Reduced projected cost of service in dev time, and hosting costs </a:t>
            </a:r>
          </a:p>
          <a:p>
            <a:r>
              <a:rPr lang="en-US" dirty="0">
                <a:solidFill>
                  <a:schemeClr val="tx2"/>
                </a:solidFill>
              </a:rPr>
              <a:t>Removed server downtime </a:t>
            </a:r>
          </a:p>
          <a:p>
            <a:r>
              <a:rPr lang="en-US" dirty="0">
                <a:solidFill>
                  <a:schemeClr val="tx2"/>
                </a:solidFill>
              </a:rPr>
              <a:t>Provided a safe way to try new ideas at minimal cost </a:t>
            </a:r>
          </a:p>
          <a:p>
            <a:r>
              <a:rPr lang="en-US" dirty="0">
                <a:solidFill>
                  <a:schemeClr val="tx2"/>
                </a:solidFill>
              </a:rPr>
              <a:t>Enabled dev streams to be re-launched</a:t>
            </a:r>
            <a:endParaRPr lang="en-GB" dirty="0">
              <a:solidFill>
                <a:schemeClr val="tx2"/>
              </a:solidFill>
            </a:endParaRPr>
          </a:p>
          <a:p>
            <a:endParaRPr lang="en-GB" dirty="0">
              <a:solidFill>
                <a:schemeClr val="tx2"/>
              </a:solidFill>
            </a:endParaRPr>
          </a:p>
        </p:txBody>
      </p:sp>
    </p:spTree>
    <p:extLst>
      <p:ext uri="{BB962C8B-B14F-4D97-AF65-F5344CB8AC3E}">
        <p14:creationId xmlns:p14="http://schemas.microsoft.com/office/powerpoint/2010/main" val="2035494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fade">
                                      <p:cBhvr>
                                        <p:cTn id="32" dur="500"/>
                                        <p:tgtEl>
                                          <p:spTgt spid="6">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Effect transition="in" filter="fade">
                                      <p:cBhvr>
                                        <p:cTn id="37" dur="500"/>
                                        <p:tgtEl>
                                          <p:spTgt spid="6">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3" end="3"/>
                                            </p:txEl>
                                          </p:spTgt>
                                        </p:tgtEl>
                                        <p:attrNameLst>
                                          <p:attrName>style.visibility</p:attrName>
                                        </p:attrNameLst>
                                      </p:cBhvr>
                                      <p:to>
                                        <p:strVal val="visible"/>
                                      </p:to>
                                    </p:set>
                                    <p:animEffect transition="in" filter="fade">
                                      <p:cBhvr>
                                        <p:cTn id="42" dur="500"/>
                                        <p:tgtEl>
                                          <p:spTgt spid="6">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4" end="4"/>
                                            </p:txEl>
                                          </p:spTgt>
                                        </p:tgtEl>
                                        <p:attrNameLst>
                                          <p:attrName>style.visibility</p:attrName>
                                        </p:attrNameLst>
                                      </p:cBhvr>
                                      <p:to>
                                        <p:strVal val="visible"/>
                                      </p:to>
                                    </p:set>
                                    <p:animEffect transition="in" filter="fade">
                                      <p:cBhvr>
                                        <p:cTn id="4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for end customers</a:t>
            </a:r>
            <a:endParaRPr lang="en-GB" dirty="0"/>
          </a:p>
        </p:txBody>
      </p:sp>
      <p:sp>
        <p:nvSpPr>
          <p:cNvPr id="3" name="Content Placeholder 2"/>
          <p:cNvSpPr>
            <a:spLocks noGrp="1"/>
          </p:cNvSpPr>
          <p:nvPr>
            <p:ph sz="half" idx="1"/>
          </p:nvPr>
        </p:nvSpPr>
        <p:spPr/>
        <p:txBody>
          <a:bodyPr>
            <a:normAutofit/>
          </a:bodyPr>
          <a:lstStyle/>
          <a:p>
            <a:r>
              <a:rPr lang="en-US" dirty="0">
                <a:solidFill>
                  <a:schemeClr val="tx2"/>
                </a:solidFill>
              </a:rPr>
              <a:t>Cost savings through increased service availability </a:t>
            </a:r>
          </a:p>
          <a:p>
            <a:r>
              <a:rPr lang="en-US" dirty="0">
                <a:solidFill>
                  <a:schemeClr val="tx2"/>
                </a:solidFill>
              </a:rPr>
              <a:t>Feature releases in hours, not weeks </a:t>
            </a:r>
          </a:p>
          <a:p>
            <a:r>
              <a:rPr lang="en-US" dirty="0">
                <a:solidFill>
                  <a:schemeClr val="tx2"/>
                </a:solidFill>
              </a:rPr>
              <a:t>Shortened service request cycles </a:t>
            </a:r>
          </a:p>
          <a:p>
            <a:r>
              <a:rPr lang="en-US" dirty="0">
                <a:solidFill>
                  <a:schemeClr val="tx2"/>
                </a:solidFill>
              </a:rPr>
              <a:t>‘Single Pane of Glass’ web-based services where customer &amp; engineer can work hand-in-hand </a:t>
            </a:r>
          </a:p>
          <a:p>
            <a:endParaRPr lang="en-GB" dirty="0">
              <a:solidFill>
                <a:schemeClr val="tx2"/>
              </a:solidFill>
            </a:endParaRPr>
          </a:p>
        </p:txBody>
      </p:sp>
      <p:sp>
        <p:nvSpPr>
          <p:cNvPr id="4" name="Content Placeholder 3"/>
          <p:cNvSpPr>
            <a:spLocks noGrp="1"/>
          </p:cNvSpPr>
          <p:nvPr>
            <p:ph sz="half" idx="2"/>
          </p:nvPr>
        </p:nvSpPr>
        <p:spPr/>
        <p:txBody>
          <a:bodyPr>
            <a:normAutofit/>
          </a:bodyPr>
          <a:lstStyle/>
          <a:p>
            <a:r>
              <a:rPr lang="en-US" dirty="0">
                <a:solidFill>
                  <a:schemeClr val="tx2"/>
                </a:solidFill>
              </a:rPr>
              <a:t>Closer relationship through more regular interaction </a:t>
            </a:r>
          </a:p>
          <a:p>
            <a:r>
              <a:rPr lang="en-US" dirty="0">
                <a:solidFill>
                  <a:schemeClr val="tx2"/>
                </a:solidFill>
              </a:rPr>
              <a:t>Faster, smaller updates vs bulky major releases </a:t>
            </a:r>
          </a:p>
          <a:p>
            <a:r>
              <a:rPr lang="en-US" dirty="0">
                <a:solidFill>
                  <a:schemeClr val="tx2"/>
                </a:solidFill>
              </a:rPr>
              <a:t>Increased opportunity for innovation as ideas can be rapidly put into play in test environments</a:t>
            </a:r>
          </a:p>
          <a:p>
            <a:endParaRPr lang="en-GB" dirty="0">
              <a:solidFill>
                <a:schemeClr val="tx2"/>
              </a:solidFill>
            </a:endParaRPr>
          </a:p>
        </p:txBody>
      </p:sp>
    </p:spTree>
    <p:extLst>
      <p:ext uri="{BB962C8B-B14F-4D97-AF65-F5344CB8AC3E}">
        <p14:creationId xmlns:p14="http://schemas.microsoft.com/office/powerpoint/2010/main" val="359780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fade">
                                      <p:cBhvr>
                                        <p:cTn id="27" dur="500"/>
                                        <p:tgtEl>
                                          <p:spTgt spid="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fade">
                                      <p:cBhvr>
                                        <p:cTn id="32" dur="500"/>
                                        <p:tgtEl>
                                          <p:spTgt spid="4">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Effect transition="in" filter="fade">
                                      <p:cBhvr>
                                        <p:cTn id="3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831850" y="543339"/>
            <a:ext cx="5436327" cy="5906321"/>
          </a:xfrm>
        </p:spPr>
        <p:txBody>
          <a:bodyPr>
            <a:normAutofit fontScale="55000" lnSpcReduction="20000"/>
          </a:bodyPr>
          <a:lstStyle/>
          <a:p>
            <a:pPr>
              <a:lnSpc>
                <a:spcPct val="130000"/>
              </a:lnSpc>
              <a:spcBef>
                <a:spcPts val="600"/>
              </a:spcBef>
              <a:spcAft>
                <a:spcPts val="600"/>
              </a:spcAft>
            </a:pPr>
            <a:r>
              <a:rPr lang="en-GB" dirty="0"/>
              <a:t>“It’s a </a:t>
            </a:r>
            <a:r>
              <a:rPr lang="en-GB" dirty="0" err="1"/>
              <a:t>mindset</a:t>
            </a:r>
            <a:r>
              <a:rPr lang="en-GB" dirty="0"/>
              <a:t> and organisational change – we had been fairly ‘traditional’ when it came to IT services so we didn’t take lightly the decision to introduce DevOps, but we knew in Black Marble we had absolutely the right partner for the job. The fact they’d been referred to us by their peers said a lot to use about the quality of what they could deliver.”</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91527" y="5497405"/>
            <a:ext cx="786743" cy="786743"/>
          </a:xfrm>
          <a:prstGeom prst="rect">
            <a:avLst/>
          </a:prstGeom>
        </p:spPr>
      </p:pic>
      <p:sp>
        <p:nvSpPr>
          <p:cNvPr id="8" name="TextBox 7"/>
          <p:cNvSpPr txBox="1"/>
          <p:nvPr/>
        </p:nvSpPr>
        <p:spPr>
          <a:xfrm>
            <a:off x="7558306" y="5822483"/>
            <a:ext cx="3609386" cy="461665"/>
          </a:xfrm>
          <a:prstGeom prst="rect">
            <a:avLst/>
          </a:prstGeom>
          <a:noFill/>
        </p:spPr>
        <p:txBody>
          <a:bodyPr wrap="none" rtlCol="0">
            <a:spAutoFit/>
          </a:bodyPr>
          <a:lstStyle/>
          <a:p>
            <a:r>
              <a:rPr lang="en-GB" sz="2400" dirty="0">
                <a:solidFill>
                  <a:schemeClr val="tx2"/>
                </a:solidFill>
              </a:rPr>
              <a:t> - Chief Product Architect</a:t>
            </a:r>
          </a:p>
        </p:txBody>
      </p:sp>
    </p:spTree>
    <p:extLst>
      <p:ext uri="{BB962C8B-B14F-4D97-AF65-F5344CB8AC3E}">
        <p14:creationId xmlns:p14="http://schemas.microsoft.com/office/powerpoint/2010/main" val="34874688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6154056"/>
            <a:ext cx="12192000" cy="70394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 Placeholder 4"/>
          <p:cNvSpPr>
            <a:spLocks noGrp="1"/>
          </p:cNvSpPr>
          <p:nvPr/>
        </p:nvSpPr>
        <p:spPr bwMode="white">
          <a:xfrm>
            <a:off x="1625987" y="1851824"/>
            <a:ext cx="6185677" cy="1828007"/>
          </a:xfrm>
          <a:prstGeom prst="rect">
            <a:avLst/>
          </a:prstGeom>
          <a:noFill/>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91000">
                      <a:schemeClr val="tx1"/>
                    </a:gs>
                    <a:gs pos="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solidFill>
                  <a:schemeClr val="bg2">
                    <a:lumMod val="25000"/>
                  </a:schemeClr>
                </a:solidFill>
                <a:latin typeface="+mn-lt"/>
              </a:rPr>
              <a:t>Richard Fennell</a:t>
            </a:r>
          </a:p>
          <a:p>
            <a:r>
              <a:rPr lang="en-US" sz="2400" dirty="0">
                <a:solidFill>
                  <a:schemeClr val="bg2">
                    <a:lumMod val="25000"/>
                  </a:schemeClr>
                </a:solidFill>
              </a:rPr>
              <a:t>Engineering Director, Black Marble</a:t>
            </a:r>
          </a:p>
          <a:p>
            <a:r>
              <a:rPr lang="en-US" sz="2400" dirty="0">
                <a:solidFill>
                  <a:schemeClr val="bg2">
                    <a:lumMod val="25000"/>
                  </a:schemeClr>
                </a:solidFill>
              </a:rPr>
              <a:t>MVP (Visual Studio and Developer Tools)</a:t>
            </a:r>
          </a:p>
          <a:p>
            <a:r>
              <a:rPr lang="en-US" sz="2400" dirty="0">
                <a:solidFill>
                  <a:schemeClr val="bg2">
                    <a:lumMod val="25000"/>
                  </a:schemeClr>
                </a:solidFill>
              </a:rPr>
              <a:t>ALM Ranger</a:t>
            </a:r>
          </a:p>
          <a:p>
            <a:endParaRPr lang="en-US" sz="1200" dirty="0">
              <a:solidFill>
                <a:schemeClr val="bg2">
                  <a:lumMod val="25000"/>
                </a:schemeClr>
              </a:solidFill>
              <a:latin typeface="+mn-lt"/>
            </a:endParaRPr>
          </a:p>
          <a:p>
            <a:r>
              <a:rPr lang="en-US" sz="2800" dirty="0">
                <a:solidFill>
                  <a:schemeClr val="bg2">
                    <a:lumMod val="25000"/>
                  </a:schemeClr>
                </a:solidFill>
                <a:latin typeface="+mn-lt"/>
              </a:rPr>
              <a:t>Rik Hepworth</a:t>
            </a:r>
          </a:p>
          <a:p>
            <a:r>
              <a:rPr lang="en-US" sz="2400" dirty="0">
                <a:solidFill>
                  <a:schemeClr val="bg2">
                    <a:lumMod val="25000"/>
                  </a:schemeClr>
                </a:solidFill>
              </a:rPr>
              <a:t>IT Director, Black Marble</a:t>
            </a:r>
          </a:p>
          <a:p>
            <a:r>
              <a:rPr lang="en-US" sz="2400" dirty="0">
                <a:solidFill>
                  <a:schemeClr val="bg2">
                    <a:lumMod val="25000"/>
                  </a:schemeClr>
                </a:solidFill>
              </a:rPr>
              <a:t>MVP (Azure)</a:t>
            </a:r>
          </a:p>
          <a:p>
            <a:endParaRPr lang="en-US" sz="2800" dirty="0">
              <a:solidFill>
                <a:schemeClr val="bg2">
                  <a:lumMod val="25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032" y="2557783"/>
            <a:ext cx="858374" cy="1330093"/>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4828" y="1394227"/>
            <a:ext cx="4039836" cy="4039836"/>
          </a:xfrm>
          <a:prstGeom prst="rect">
            <a:avLst/>
          </a:prstGeom>
        </p:spPr>
      </p:pic>
      <p:sp>
        <p:nvSpPr>
          <p:cNvPr id="7" name="Text Placeholder 12"/>
          <p:cNvSpPr txBox="1">
            <a:spLocks/>
          </p:cNvSpPr>
          <p:nvPr/>
        </p:nvSpPr>
        <p:spPr>
          <a:xfrm>
            <a:off x="2075415" y="6326615"/>
            <a:ext cx="1887750" cy="368300"/>
          </a:xfrm>
          <a:prstGeom prst="rect">
            <a:avLst/>
          </a:prstGeom>
        </p:spPr>
        <p:txBody>
          <a:bodyPr anchor="ctr">
            <a:norm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dirty="0">
                <a:solidFill>
                  <a:schemeClr val="bg1"/>
                </a:solidFill>
              </a:rPr>
              <a:t>@</a:t>
            </a:r>
            <a:r>
              <a:rPr lang="en-US" dirty="0" err="1">
                <a:solidFill>
                  <a:schemeClr val="bg1"/>
                </a:solidFill>
              </a:rPr>
              <a:t>rikhepworth</a:t>
            </a:r>
            <a:endParaRPr lang="en-US" dirty="0">
              <a:solidFill>
                <a:schemeClr val="bg1"/>
              </a:solidFill>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47744" y="6348867"/>
            <a:ext cx="327671" cy="327671"/>
          </a:xfrm>
          <a:prstGeom prst="rect">
            <a:avLst/>
          </a:prstGeom>
        </p:spPr>
      </p:pic>
      <p:sp>
        <p:nvSpPr>
          <p:cNvPr id="9" name="Text Placeholder 12"/>
          <p:cNvSpPr txBox="1">
            <a:spLocks/>
          </p:cNvSpPr>
          <p:nvPr/>
        </p:nvSpPr>
        <p:spPr>
          <a:xfrm>
            <a:off x="4618507" y="6326615"/>
            <a:ext cx="1887750" cy="368300"/>
          </a:xfrm>
          <a:prstGeom prst="rect">
            <a:avLst/>
          </a:prstGeom>
        </p:spPr>
        <p:txBody>
          <a:bodyPr anchor="ctr">
            <a:norm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dirty="0">
                <a:solidFill>
                  <a:schemeClr val="bg1"/>
                </a:solidFill>
              </a:rPr>
              <a:t>@</a:t>
            </a:r>
            <a:r>
              <a:rPr lang="en-US" dirty="0" err="1">
                <a:solidFill>
                  <a:schemeClr val="bg1"/>
                </a:solidFill>
              </a:rPr>
              <a:t>richardfennell</a:t>
            </a:r>
            <a:endParaRPr lang="en-US" dirty="0">
              <a:solidFill>
                <a:schemeClr val="bg1"/>
              </a:solidFill>
            </a:endParaRP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90836" y="6348867"/>
            <a:ext cx="327671" cy="327671"/>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33928" y="6326615"/>
            <a:ext cx="327088" cy="327088"/>
          </a:xfrm>
          <a:prstGeom prst="rect">
            <a:avLst/>
          </a:prstGeom>
        </p:spPr>
      </p:pic>
      <p:sp>
        <p:nvSpPr>
          <p:cNvPr id="13" name="Text Placeholder 12"/>
          <p:cNvSpPr txBox="1">
            <a:spLocks/>
          </p:cNvSpPr>
          <p:nvPr/>
        </p:nvSpPr>
        <p:spPr>
          <a:xfrm>
            <a:off x="7161015" y="6326615"/>
            <a:ext cx="2890127" cy="368300"/>
          </a:xfrm>
          <a:prstGeom prst="rect">
            <a:avLst/>
          </a:prstGeom>
        </p:spPr>
        <p:txBody>
          <a:bodyPr anchor="ctr">
            <a:norm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dirty="0">
                <a:solidFill>
                  <a:schemeClr val="bg1"/>
                </a:solidFill>
              </a:rPr>
              <a:t>blogs.blackmarble.co.uk</a:t>
            </a:r>
          </a:p>
        </p:txBody>
      </p:sp>
    </p:spTree>
    <p:extLst>
      <p:ext uri="{BB962C8B-B14F-4D97-AF65-F5344CB8AC3E}">
        <p14:creationId xmlns:p14="http://schemas.microsoft.com/office/powerpoint/2010/main" val="249294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bwMode="auto">
          <a:xfrm>
            <a:off x="0" y="1741713"/>
            <a:ext cx="12192000" cy="4477657"/>
          </a:xfrm>
          <a:prstGeom prst="rect">
            <a:avLst/>
          </a:prstGeom>
          <a:solidFill>
            <a:srgbClr val="01BBF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45244" y="1795176"/>
            <a:ext cx="7677087" cy="4348185"/>
          </a:xfrm>
          <a:prstGeom prst="rect">
            <a:avLst/>
          </a:prstGeom>
          <a:solidFill>
            <a:srgbClr val="01BBF6"/>
          </a:solidFill>
        </p:spPr>
      </p:pic>
      <p:sp>
        <p:nvSpPr>
          <p:cNvPr id="37" name="Rectangle 36"/>
          <p:cNvSpPr/>
          <p:nvPr/>
        </p:nvSpPr>
        <p:spPr bwMode="auto">
          <a:xfrm>
            <a:off x="5798991" y="888813"/>
            <a:ext cx="1646319" cy="779823"/>
          </a:xfrm>
          <a:prstGeom prst="rect">
            <a:avLst/>
          </a:prstGeom>
          <a:solidFill>
            <a:srgbClr val="8A3986"/>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r>
              <a:rPr lang="en-US" sz="1372" dirty="0">
                <a:solidFill>
                  <a:srgbClr val="FFFFFF"/>
                </a:solidFill>
              </a:rPr>
              <a:t>“Development </a:t>
            </a:r>
            <a:br>
              <a:rPr lang="en-US" sz="1372" dirty="0">
                <a:solidFill>
                  <a:srgbClr val="FFFFFF"/>
                </a:solidFill>
              </a:rPr>
            </a:br>
            <a:r>
              <a:rPr lang="en-US" sz="1372" dirty="0">
                <a:solidFill>
                  <a:srgbClr val="FFFFFF"/>
                </a:solidFill>
              </a:rPr>
              <a:t>and Operations collaboration”</a:t>
            </a:r>
          </a:p>
        </p:txBody>
      </p:sp>
      <p:sp>
        <p:nvSpPr>
          <p:cNvPr id="38" name="Right Triangle 37"/>
          <p:cNvSpPr/>
          <p:nvPr/>
        </p:nvSpPr>
        <p:spPr bwMode="auto">
          <a:xfrm flipH="1" flipV="1">
            <a:off x="6864690" y="1653699"/>
            <a:ext cx="451935" cy="390883"/>
          </a:xfrm>
          <a:prstGeom prst="rtTriangle">
            <a:avLst/>
          </a:prstGeom>
          <a:solidFill>
            <a:srgbClr val="8A3986"/>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 name="Rectangle 34"/>
          <p:cNvSpPr/>
          <p:nvPr/>
        </p:nvSpPr>
        <p:spPr bwMode="auto">
          <a:xfrm>
            <a:off x="4473003" y="3349402"/>
            <a:ext cx="1348705" cy="638851"/>
          </a:xfrm>
          <a:prstGeom prst="rect">
            <a:avLst/>
          </a:prstGeom>
          <a:solidFill>
            <a:srgbClr val="8A3986"/>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73" fontAlgn="base">
              <a:lnSpc>
                <a:spcPct val="90000"/>
              </a:lnSpc>
              <a:spcBef>
                <a:spcPct val="0"/>
              </a:spcBef>
              <a:spcAft>
                <a:spcPct val="0"/>
              </a:spcAft>
              <a:defRPr/>
            </a:pPr>
            <a:r>
              <a:rPr lang="en-US" sz="1372" kern="0" dirty="0">
                <a:gradFill>
                  <a:gsLst>
                    <a:gs pos="2917">
                      <a:srgbClr val="FFFFFF"/>
                    </a:gs>
                    <a:gs pos="30000">
                      <a:srgbClr val="FFFFFF"/>
                    </a:gs>
                  </a:gsLst>
                  <a:lin ang="5400000" scaled="0"/>
                </a:gradFill>
                <a:latin typeface="Segoe UI"/>
                <a:cs typeface="Segoe UI" panose="020B0502040204020203" pitchFamily="34" charset="0"/>
              </a:rPr>
              <a:t>“A job title”</a:t>
            </a:r>
          </a:p>
        </p:txBody>
      </p:sp>
      <p:sp>
        <p:nvSpPr>
          <p:cNvPr id="36" name="Right Triangle 35"/>
          <p:cNvSpPr/>
          <p:nvPr/>
        </p:nvSpPr>
        <p:spPr bwMode="auto">
          <a:xfrm flipH="1" flipV="1">
            <a:off x="4651471" y="3973316"/>
            <a:ext cx="370237" cy="320221"/>
          </a:xfrm>
          <a:prstGeom prst="rtTriangle">
            <a:avLst/>
          </a:prstGeom>
          <a:solidFill>
            <a:srgbClr val="8A3986"/>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Rectangle 32"/>
          <p:cNvSpPr/>
          <p:nvPr/>
        </p:nvSpPr>
        <p:spPr bwMode="auto">
          <a:xfrm>
            <a:off x="9454786" y="3090394"/>
            <a:ext cx="1711697" cy="810792"/>
          </a:xfrm>
          <a:prstGeom prst="rect">
            <a:avLst/>
          </a:prstGeom>
          <a:solidFill>
            <a:srgbClr val="8A3986"/>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73" fontAlgn="base">
              <a:lnSpc>
                <a:spcPct val="90000"/>
              </a:lnSpc>
              <a:spcBef>
                <a:spcPct val="0"/>
              </a:spcBef>
              <a:spcAft>
                <a:spcPct val="0"/>
              </a:spcAft>
              <a:defRPr/>
            </a:pPr>
            <a:r>
              <a:rPr lang="en-US" sz="1372" kern="0" dirty="0">
                <a:gradFill>
                  <a:gsLst>
                    <a:gs pos="2917">
                      <a:srgbClr val="FFFFFF"/>
                    </a:gs>
                    <a:gs pos="30000">
                      <a:srgbClr val="FFFFFF"/>
                    </a:gs>
                  </a:gsLst>
                  <a:lin ang="5400000" scaled="0"/>
                </a:gradFill>
                <a:latin typeface="Segoe UI"/>
                <a:cs typeface="Segoe UI" panose="020B0502040204020203" pitchFamily="34" charset="0"/>
              </a:rPr>
              <a:t>“Faster and smaller releases”</a:t>
            </a:r>
          </a:p>
        </p:txBody>
      </p:sp>
      <p:sp>
        <p:nvSpPr>
          <p:cNvPr id="34" name="Right Triangle 33"/>
          <p:cNvSpPr/>
          <p:nvPr/>
        </p:nvSpPr>
        <p:spPr bwMode="auto">
          <a:xfrm flipV="1">
            <a:off x="10478533" y="3886250"/>
            <a:ext cx="469883" cy="406405"/>
          </a:xfrm>
          <a:prstGeom prst="rtTriangle">
            <a:avLst/>
          </a:prstGeom>
          <a:solidFill>
            <a:srgbClr val="8A3986"/>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1" name="Rectangle 30"/>
          <p:cNvSpPr/>
          <p:nvPr/>
        </p:nvSpPr>
        <p:spPr bwMode="auto">
          <a:xfrm>
            <a:off x="7742847" y="2897127"/>
            <a:ext cx="1348705" cy="638852"/>
          </a:xfrm>
          <a:prstGeom prst="rect">
            <a:avLst/>
          </a:prstGeom>
          <a:solidFill>
            <a:srgbClr val="8A3986"/>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73" fontAlgn="base">
              <a:lnSpc>
                <a:spcPct val="90000"/>
              </a:lnSpc>
              <a:spcBef>
                <a:spcPct val="0"/>
              </a:spcBef>
              <a:spcAft>
                <a:spcPct val="0"/>
              </a:spcAft>
              <a:defRPr/>
            </a:pPr>
            <a:r>
              <a:rPr lang="en-US" sz="1372" kern="0" spc="-39" dirty="0">
                <a:gradFill>
                  <a:gsLst>
                    <a:gs pos="2917">
                      <a:srgbClr val="FFFFFF"/>
                    </a:gs>
                    <a:gs pos="30000">
                      <a:srgbClr val="FFFFFF"/>
                    </a:gs>
                  </a:gsLst>
                  <a:lin ang="5400000" scaled="0"/>
                </a:gradFill>
                <a:cs typeface="Segoe UI" panose="020B0502040204020203" pitchFamily="34" charset="0"/>
              </a:rPr>
              <a:t>“Automation”</a:t>
            </a:r>
          </a:p>
        </p:txBody>
      </p:sp>
      <p:sp>
        <p:nvSpPr>
          <p:cNvPr id="32" name="Right Triangle 31"/>
          <p:cNvSpPr/>
          <p:nvPr/>
        </p:nvSpPr>
        <p:spPr bwMode="auto">
          <a:xfrm flipV="1">
            <a:off x="7921315" y="3521042"/>
            <a:ext cx="370237" cy="320221"/>
          </a:xfrm>
          <a:prstGeom prst="rtTriangle">
            <a:avLst/>
          </a:prstGeom>
          <a:solidFill>
            <a:srgbClr val="8A3986"/>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 name="Title 1"/>
          <p:cNvSpPr>
            <a:spLocks noGrp="1"/>
          </p:cNvSpPr>
          <p:nvPr>
            <p:ph type="title"/>
          </p:nvPr>
        </p:nvSpPr>
        <p:spPr/>
        <p:txBody>
          <a:bodyPr/>
          <a:lstStyle/>
          <a:p>
            <a:r>
              <a:rPr lang="en-GB" dirty="0"/>
              <a:t>What is DevOps</a:t>
            </a:r>
          </a:p>
        </p:txBody>
      </p:sp>
    </p:spTree>
    <p:extLst>
      <p:ext uri="{BB962C8B-B14F-4D97-AF65-F5344CB8AC3E}">
        <p14:creationId xmlns:p14="http://schemas.microsoft.com/office/powerpoint/2010/main" val="2951366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Walking through the process</a:t>
            </a:r>
          </a:p>
        </p:txBody>
      </p:sp>
      <p:sp>
        <p:nvSpPr>
          <p:cNvPr id="3" name="Oval 2"/>
          <p:cNvSpPr/>
          <p:nvPr/>
        </p:nvSpPr>
        <p:spPr bwMode="auto">
          <a:xfrm>
            <a:off x="3489939" y="1460397"/>
            <a:ext cx="5083834" cy="508383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p:cNvGrpSpPr/>
          <p:nvPr/>
        </p:nvGrpSpPr>
        <p:grpSpPr>
          <a:xfrm flipH="1">
            <a:off x="3568988" y="1577390"/>
            <a:ext cx="4918520" cy="4898325"/>
            <a:chOff x="4044950" y="1273175"/>
            <a:chExt cx="4610100" cy="4611688"/>
          </a:xfrm>
        </p:grpSpPr>
        <p:grpSp>
          <p:nvGrpSpPr>
            <p:cNvPr id="9" name="Group 8"/>
            <p:cNvGrpSpPr/>
            <p:nvPr/>
          </p:nvGrpSpPr>
          <p:grpSpPr>
            <a:xfrm>
              <a:off x="4778884" y="2720445"/>
              <a:ext cx="3142340" cy="1716304"/>
              <a:chOff x="5059675" y="2889461"/>
              <a:chExt cx="2330173" cy="1272709"/>
            </a:xfrm>
          </p:grpSpPr>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67600" y="2889461"/>
                <a:ext cx="1322248" cy="1195374"/>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59675" y="2891895"/>
                <a:ext cx="1398679" cy="1270275"/>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49554" y="3639227"/>
                <a:ext cx="248694" cy="204640"/>
              </a:xfrm>
              <a:prstGeom prst="rect">
                <a:avLst/>
              </a:prstGeom>
            </p:spPr>
          </p:pic>
        </p:grpSp>
        <p:pic>
          <p:nvPicPr>
            <p:cNvPr id="10" name="Picture 9"/>
            <p:cNvPicPr>
              <a:picLocks noChangeAspect="1"/>
            </p:cNvPicPr>
            <p:nvPr/>
          </p:nvPicPr>
          <p:blipFill>
            <a:blip r:embed="rId5" cstate="print">
              <a:duotone>
                <a:srgbClr val="FFFFFF">
                  <a:shade val="45000"/>
                  <a:satMod val="135000"/>
                </a:srgbClr>
                <a:prstClr val="white"/>
              </a:duotone>
              <a:extLst>
                <a:ext uri="{28A0092B-C50C-407E-A947-70E740481C1C}">
                  <a14:useLocalDpi xmlns:a14="http://schemas.microsoft.com/office/drawing/2010/main" val="0"/>
                </a:ext>
              </a:extLst>
            </a:blip>
            <a:stretch>
              <a:fillRect/>
            </a:stretch>
          </p:blipFill>
          <p:spPr>
            <a:xfrm>
              <a:off x="4125069" y="1353526"/>
              <a:ext cx="4449971" cy="4450143"/>
            </a:xfrm>
            <a:prstGeom prst="rect">
              <a:avLst/>
            </a:prstGeom>
          </p:spPr>
        </p:pic>
        <p:sp>
          <p:nvSpPr>
            <p:cNvPr id="11" name="Freeform 36"/>
            <p:cNvSpPr>
              <a:spLocks/>
            </p:cNvSpPr>
            <p:nvPr/>
          </p:nvSpPr>
          <p:spPr bwMode="auto">
            <a:xfrm>
              <a:off x="4044950" y="1273175"/>
              <a:ext cx="2305050" cy="2305050"/>
            </a:xfrm>
            <a:custGeom>
              <a:avLst/>
              <a:gdLst>
                <a:gd name="T0" fmla="*/ 80 w 2679"/>
                <a:gd name="T1" fmla="*/ 2678 h 2678"/>
                <a:gd name="T2" fmla="*/ 80 w 2679"/>
                <a:gd name="T3" fmla="*/ 2678 h 2678"/>
                <a:gd name="T4" fmla="*/ 0 w 2679"/>
                <a:gd name="T5" fmla="*/ 2678 h 2678"/>
                <a:gd name="T6" fmla="*/ 2679 w 2679"/>
                <a:gd name="T7" fmla="*/ 0 h 2678"/>
                <a:gd name="T8" fmla="*/ 2679 w 2679"/>
                <a:gd name="T9" fmla="*/ 80 h 2678"/>
                <a:gd name="T10" fmla="*/ 80 w 2679"/>
                <a:gd name="T11" fmla="*/ 2678 h 2678"/>
              </a:gdLst>
              <a:ahLst/>
              <a:cxnLst>
                <a:cxn ang="0">
                  <a:pos x="T0" y="T1"/>
                </a:cxn>
                <a:cxn ang="0">
                  <a:pos x="T2" y="T3"/>
                </a:cxn>
                <a:cxn ang="0">
                  <a:pos x="T4" y="T5"/>
                </a:cxn>
                <a:cxn ang="0">
                  <a:pos x="T6" y="T7"/>
                </a:cxn>
                <a:cxn ang="0">
                  <a:pos x="T8" y="T9"/>
                </a:cxn>
                <a:cxn ang="0">
                  <a:pos x="T10" y="T11"/>
                </a:cxn>
              </a:cxnLst>
              <a:rect l="0" t="0" r="r" b="b"/>
              <a:pathLst>
                <a:path w="2679" h="2678">
                  <a:moveTo>
                    <a:pt x="80" y="2678"/>
                  </a:moveTo>
                  <a:lnTo>
                    <a:pt x="80" y="2678"/>
                  </a:lnTo>
                  <a:lnTo>
                    <a:pt x="0" y="2678"/>
                  </a:lnTo>
                  <a:cubicBezTo>
                    <a:pt x="0" y="1201"/>
                    <a:pt x="1202" y="0"/>
                    <a:pt x="2679" y="0"/>
                  </a:cubicBezTo>
                  <a:lnTo>
                    <a:pt x="2679" y="80"/>
                  </a:lnTo>
                  <a:cubicBezTo>
                    <a:pt x="1246" y="80"/>
                    <a:pt x="80" y="1245"/>
                    <a:pt x="80" y="2678"/>
                  </a:cubicBezTo>
                  <a:close/>
                </a:path>
              </a:pathLst>
            </a:custGeom>
            <a:solidFill>
              <a:srgbClr val="B92B9C"/>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sp>
          <p:nvSpPr>
            <p:cNvPr id="12" name="Freeform 37"/>
            <p:cNvSpPr>
              <a:spLocks/>
            </p:cNvSpPr>
            <p:nvPr/>
          </p:nvSpPr>
          <p:spPr bwMode="auto">
            <a:xfrm>
              <a:off x="4044950" y="1273175"/>
              <a:ext cx="2305050" cy="2305050"/>
            </a:xfrm>
            <a:custGeom>
              <a:avLst/>
              <a:gdLst>
                <a:gd name="T0" fmla="*/ 80 w 2679"/>
                <a:gd name="T1" fmla="*/ 2678 h 2678"/>
                <a:gd name="T2" fmla="*/ 80 w 2679"/>
                <a:gd name="T3" fmla="*/ 2678 h 2678"/>
                <a:gd name="T4" fmla="*/ 0 w 2679"/>
                <a:gd name="T5" fmla="*/ 2678 h 2678"/>
                <a:gd name="T6" fmla="*/ 2679 w 2679"/>
                <a:gd name="T7" fmla="*/ 0 h 2678"/>
                <a:gd name="T8" fmla="*/ 2679 w 2679"/>
                <a:gd name="T9" fmla="*/ 80 h 2678"/>
                <a:gd name="T10" fmla="*/ 80 w 2679"/>
                <a:gd name="T11" fmla="*/ 2678 h 2678"/>
                <a:gd name="T12" fmla="*/ 80 w 2679"/>
                <a:gd name="T13" fmla="*/ 2678 h 2678"/>
              </a:gdLst>
              <a:ahLst/>
              <a:cxnLst>
                <a:cxn ang="0">
                  <a:pos x="T0" y="T1"/>
                </a:cxn>
                <a:cxn ang="0">
                  <a:pos x="T2" y="T3"/>
                </a:cxn>
                <a:cxn ang="0">
                  <a:pos x="T4" y="T5"/>
                </a:cxn>
                <a:cxn ang="0">
                  <a:pos x="T6" y="T7"/>
                </a:cxn>
                <a:cxn ang="0">
                  <a:pos x="T8" y="T9"/>
                </a:cxn>
                <a:cxn ang="0">
                  <a:pos x="T10" y="T11"/>
                </a:cxn>
                <a:cxn ang="0">
                  <a:pos x="T12" y="T13"/>
                </a:cxn>
              </a:cxnLst>
              <a:rect l="0" t="0" r="r" b="b"/>
              <a:pathLst>
                <a:path w="2679" h="2678">
                  <a:moveTo>
                    <a:pt x="80" y="2678"/>
                  </a:moveTo>
                  <a:lnTo>
                    <a:pt x="80" y="2678"/>
                  </a:lnTo>
                  <a:lnTo>
                    <a:pt x="0" y="2678"/>
                  </a:lnTo>
                  <a:cubicBezTo>
                    <a:pt x="0" y="1201"/>
                    <a:pt x="1202" y="0"/>
                    <a:pt x="2679" y="0"/>
                  </a:cubicBezTo>
                  <a:lnTo>
                    <a:pt x="2679" y="80"/>
                  </a:lnTo>
                  <a:cubicBezTo>
                    <a:pt x="1246" y="80"/>
                    <a:pt x="80" y="1245"/>
                    <a:pt x="80" y="2678"/>
                  </a:cubicBezTo>
                  <a:lnTo>
                    <a:pt x="80" y="2678"/>
                  </a:lnTo>
                  <a:close/>
                </a:path>
              </a:pathLst>
            </a:custGeom>
            <a:noFill/>
            <a:ln w="22225" cap="flat">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sp>
          <p:nvSpPr>
            <p:cNvPr id="13" name="Freeform 38"/>
            <p:cNvSpPr>
              <a:spLocks/>
            </p:cNvSpPr>
            <p:nvPr/>
          </p:nvSpPr>
          <p:spPr bwMode="auto">
            <a:xfrm>
              <a:off x="4044950" y="3578225"/>
              <a:ext cx="2305050" cy="2306638"/>
            </a:xfrm>
            <a:custGeom>
              <a:avLst/>
              <a:gdLst>
                <a:gd name="T0" fmla="*/ 2679 w 2679"/>
                <a:gd name="T1" fmla="*/ 2679 h 2679"/>
                <a:gd name="T2" fmla="*/ 2679 w 2679"/>
                <a:gd name="T3" fmla="*/ 2679 h 2679"/>
                <a:gd name="T4" fmla="*/ 0 w 2679"/>
                <a:gd name="T5" fmla="*/ 0 h 2679"/>
                <a:gd name="T6" fmla="*/ 80 w 2679"/>
                <a:gd name="T7" fmla="*/ 0 h 2679"/>
                <a:gd name="T8" fmla="*/ 2679 w 2679"/>
                <a:gd name="T9" fmla="*/ 2599 h 2679"/>
                <a:gd name="T10" fmla="*/ 2679 w 2679"/>
                <a:gd name="T11" fmla="*/ 2679 h 2679"/>
              </a:gdLst>
              <a:ahLst/>
              <a:cxnLst>
                <a:cxn ang="0">
                  <a:pos x="T0" y="T1"/>
                </a:cxn>
                <a:cxn ang="0">
                  <a:pos x="T2" y="T3"/>
                </a:cxn>
                <a:cxn ang="0">
                  <a:pos x="T4" y="T5"/>
                </a:cxn>
                <a:cxn ang="0">
                  <a:pos x="T6" y="T7"/>
                </a:cxn>
                <a:cxn ang="0">
                  <a:pos x="T8" y="T9"/>
                </a:cxn>
                <a:cxn ang="0">
                  <a:pos x="T10" y="T11"/>
                </a:cxn>
              </a:cxnLst>
              <a:rect l="0" t="0" r="r" b="b"/>
              <a:pathLst>
                <a:path w="2679" h="2679">
                  <a:moveTo>
                    <a:pt x="2679" y="2679"/>
                  </a:moveTo>
                  <a:lnTo>
                    <a:pt x="2679" y="2679"/>
                  </a:lnTo>
                  <a:cubicBezTo>
                    <a:pt x="1202" y="2679"/>
                    <a:pt x="0" y="1477"/>
                    <a:pt x="0" y="0"/>
                  </a:cubicBezTo>
                  <a:lnTo>
                    <a:pt x="80" y="0"/>
                  </a:lnTo>
                  <a:cubicBezTo>
                    <a:pt x="80" y="1433"/>
                    <a:pt x="1246" y="2599"/>
                    <a:pt x="2679" y="2599"/>
                  </a:cubicBezTo>
                  <a:lnTo>
                    <a:pt x="2679" y="2679"/>
                  </a:lnTo>
                  <a:close/>
                </a:path>
              </a:pathLst>
            </a:custGeom>
            <a:solidFill>
              <a:srgbClr val="C9242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sp>
          <p:nvSpPr>
            <p:cNvPr id="14" name="Freeform 39"/>
            <p:cNvSpPr>
              <a:spLocks/>
            </p:cNvSpPr>
            <p:nvPr/>
          </p:nvSpPr>
          <p:spPr bwMode="auto">
            <a:xfrm>
              <a:off x="4044950" y="3578225"/>
              <a:ext cx="2305050" cy="2306638"/>
            </a:xfrm>
            <a:custGeom>
              <a:avLst/>
              <a:gdLst>
                <a:gd name="T0" fmla="*/ 2679 w 2679"/>
                <a:gd name="T1" fmla="*/ 2679 h 2679"/>
                <a:gd name="T2" fmla="*/ 2679 w 2679"/>
                <a:gd name="T3" fmla="*/ 2679 h 2679"/>
                <a:gd name="T4" fmla="*/ 0 w 2679"/>
                <a:gd name="T5" fmla="*/ 0 h 2679"/>
                <a:gd name="T6" fmla="*/ 80 w 2679"/>
                <a:gd name="T7" fmla="*/ 0 h 2679"/>
                <a:gd name="T8" fmla="*/ 2679 w 2679"/>
                <a:gd name="T9" fmla="*/ 2599 h 2679"/>
                <a:gd name="T10" fmla="*/ 2679 w 2679"/>
                <a:gd name="T11" fmla="*/ 2679 h 2679"/>
                <a:gd name="T12" fmla="*/ 2679 w 2679"/>
                <a:gd name="T13" fmla="*/ 2679 h 2679"/>
              </a:gdLst>
              <a:ahLst/>
              <a:cxnLst>
                <a:cxn ang="0">
                  <a:pos x="T0" y="T1"/>
                </a:cxn>
                <a:cxn ang="0">
                  <a:pos x="T2" y="T3"/>
                </a:cxn>
                <a:cxn ang="0">
                  <a:pos x="T4" y="T5"/>
                </a:cxn>
                <a:cxn ang="0">
                  <a:pos x="T6" y="T7"/>
                </a:cxn>
                <a:cxn ang="0">
                  <a:pos x="T8" y="T9"/>
                </a:cxn>
                <a:cxn ang="0">
                  <a:pos x="T10" y="T11"/>
                </a:cxn>
                <a:cxn ang="0">
                  <a:pos x="T12" y="T13"/>
                </a:cxn>
              </a:cxnLst>
              <a:rect l="0" t="0" r="r" b="b"/>
              <a:pathLst>
                <a:path w="2679" h="2679">
                  <a:moveTo>
                    <a:pt x="2679" y="2679"/>
                  </a:moveTo>
                  <a:lnTo>
                    <a:pt x="2679" y="2679"/>
                  </a:lnTo>
                  <a:cubicBezTo>
                    <a:pt x="1202" y="2679"/>
                    <a:pt x="0" y="1477"/>
                    <a:pt x="0" y="0"/>
                  </a:cubicBezTo>
                  <a:lnTo>
                    <a:pt x="80" y="0"/>
                  </a:lnTo>
                  <a:cubicBezTo>
                    <a:pt x="80" y="1433"/>
                    <a:pt x="1246" y="2599"/>
                    <a:pt x="2679" y="2599"/>
                  </a:cubicBezTo>
                  <a:lnTo>
                    <a:pt x="2679" y="2679"/>
                  </a:lnTo>
                  <a:lnTo>
                    <a:pt x="2679" y="2679"/>
                  </a:lnTo>
                  <a:close/>
                </a:path>
              </a:pathLst>
            </a:custGeom>
            <a:noFill/>
            <a:ln w="22225" cap="flat">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sp>
          <p:nvSpPr>
            <p:cNvPr id="15" name="Freeform 40"/>
            <p:cNvSpPr>
              <a:spLocks/>
            </p:cNvSpPr>
            <p:nvPr/>
          </p:nvSpPr>
          <p:spPr bwMode="auto">
            <a:xfrm>
              <a:off x="6350000" y="3578225"/>
              <a:ext cx="2305050" cy="2306638"/>
            </a:xfrm>
            <a:custGeom>
              <a:avLst/>
              <a:gdLst>
                <a:gd name="T0" fmla="*/ 0 w 2678"/>
                <a:gd name="T1" fmla="*/ 2679 h 2679"/>
                <a:gd name="T2" fmla="*/ 0 w 2678"/>
                <a:gd name="T3" fmla="*/ 2679 h 2679"/>
                <a:gd name="T4" fmla="*/ 0 w 2678"/>
                <a:gd name="T5" fmla="*/ 2599 h 2679"/>
                <a:gd name="T6" fmla="*/ 2598 w 2678"/>
                <a:gd name="T7" fmla="*/ 0 h 2679"/>
                <a:gd name="T8" fmla="*/ 2678 w 2678"/>
                <a:gd name="T9" fmla="*/ 0 h 2679"/>
                <a:gd name="T10" fmla="*/ 0 w 2678"/>
                <a:gd name="T11" fmla="*/ 2679 h 2679"/>
              </a:gdLst>
              <a:ahLst/>
              <a:cxnLst>
                <a:cxn ang="0">
                  <a:pos x="T0" y="T1"/>
                </a:cxn>
                <a:cxn ang="0">
                  <a:pos x="T2" y="T3"/>
                </a:cxn>
                <a:cxn ang="0">
                  <a:pos x="T4" y="T5"/>
                </a:cxn>
                <a:cxn ang="0">
                  <a:pos x="T6" y="T7"/>
                </a:cxn>
                <a:cxn ang="0">
                  <a:pos x="T8" y="T9"/>
                </a:cxn>
                <a:cxn ang="0">
                  <a:pos x="T10" y="T11"/>
                </a:cxn>
              </a:cxnLst>
              <a:rect l="0" t="0" r="r" b="b"/>
              <a:pathLst>
                <a:path w="2678" h="2679">
                  <a:moveTo>
                    <a:pt x="0" y="2679"/>
                  </a:moveTo>
                  <a:lnTo>
                    <a:pt x="0" y="2679"/>
                  </a:lnTo>
                  <a:lnTo>
                    <a:pt x="0" y="2599"/>
                  </a:lnTo>
                  <a:cubicBezTo>
                    <a:pt x="1432" y="2599"/>
                    <a:pt x="2598" y="1433"/>
                    <a:pt x="2598" y="0"/>
                  </a:cubicBezTo>
                  <a:lnTo>
                    <a:pt x="2678" y="0"/>
                  </a:lnTo>
                  <a:cubicBezTo>
                    <a:pt x="2678" y="1477"/>
                    <a:pt x="1477" y="2679"/>
                    <a:pt x="0" y="2679"/>
                  </a:cubicBezTo>
                  <a:close/>
                </a:path>
              </a:pathLst>
            </a:custGeom>
            <a:solidFill>
              <a:srgbClr val="3D85CD"/>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sp>
          <p:nvSpPr>
            <p:cNvPr id="16" name="Freeform 41"/>
            <p:cNvSpPr>
              <a:spLocks/>
            </p:cNvSpPr>
            <p:nvPr/>
          </p:nvSpPr>
          <p:spPr bwMode="auto">
            <a:xfrm>
              <a:off x="6350000" y="1273175"/>
              <a:ext cx="2305050" cy="2305050"/>
            </a:xfrm>
            <a:custGeom>
              <a:avLst/>
              <a:gdLst>
                <a:gd name="T0" fmla="*/ 2678 w 2678"/>
                <a:gd name="T1" fmla="*/ 2678 h 2678"/>
                <a:gd name="T2" fmla="*/ 2678 w 2678"/>
                <a:gd name="T3" fmla="*/ 2678 h 2678"/>
                <a:gd name="T4" fmla="*/ 2598 w 2678"/>
                <a:gd name="T5" fmla="*/ 2678 h 2678"/>
                <a:gd name="T6" fmla="*/ 0 w 2678"/>
                <a:gd name="T7" fmla="*/ 80 h 2678"/>
                <a:gd name="T8" fmla="*/ 0 w 2678"/>
                <a:gd name="T9" fmla="*/ 0 h 2678"/>
                <a:gd name="T10" fmla="*/ 2678 w 2678"/>
                <a:gd name="T11" fmla="*/ 2678 h 2678"/>
              </a:gdLst>
              <a:ahLst/>
              <a:cxnLst>
                <a:cxn ang="0">
                  <a:pos x="T0" y="T1"/>
                </a:cxn>
                <a:cxn ang="0">
                  <a:pos x="T2" y="T3"/>
                </a:cxn>
                <a:cxn ang="0">
                  <a:pos x="T4" y="T5"/>
                </a:cxn>
                <a:cxn ang="0">
                  <a:pos x="T6" y="T7"/>
                </a:cxn>
                <a:cxn ang="0">
                  <a:pos x="T8" y="T9"/>
                </a:cxn>
                <a:cxn ang="0">
                  <a:pos x="T10" y="T11"/>
                </a:cxn>
              </a:cxnLst>
              <a:rect l="0" t="0" r="r" b="b"/>
              <a:pathLst>
                <a:path w="2678" h="2678">
                  <a:moveTo>
                    <a:pt x="2678" y="2678"/>
                  </a:moveTo>
                  <a:lnTo>
                    <a:pt x="2678" y="2678"/>
                  </a:lnTo>
                  <a:lnTo>
                    <a:pt x="2598" y="2678"/>
                  </a:lnTo>
                  <a:cubicBezTo>
                    <a:pt x="2598" y="1245"/>
                    <a:pt x="1432" y="80"/>
                    <a:pt x="0" y="80"/>
                  </a:cubicBezTo>
                  <a:lnTo>
                    <a:pt x="0" y="0"/>
                  </a:lnTo>
                  <a:cubicBezTo>
                    <a:pt x="1477" y="0"/>
                    <a:pt x="2678" y="1201"/>
                    <a:pt x="2678" y="2678"/>
                  </a:cubicBezTo>
                  <a:close/>
                </a:path>
              </a:pathLst>
            </a:custGeom>
            <a:solidFill>
              <a:srgbClr val="F6931A"/>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sp>
          <p:nvSpPr>
            <p:cNvPr id="17" name="Freeform 42"/>
            <p:cNvSpPr>
              <a:spLocks/>
            </p:cNvSpPr>
            <p:nvPr/>
          </p:nvSpPr>
          <p:spPr bwMode="auto">
            <a:xfrm>
              <a:off x="6350000" y="1273175"/>
              <a:ext cx="2305050" cy="2305050"/>
            </a:xfrm>
            <a:custGeom>
              <a:avLst/>
              <a:gdLst>
                <a:gd name="T0" fmla="*/ 2678 w 2678"/>
                <a:gd name="T1" fmla="*/ 2678 h 2678"/>
                <a:gd name="T2" fmla="*/ 2678 w 2678"/>
                <a:gd name="T3" fmla="*/ 2678 h 2678"/>
                <a:gd name="T4" fmla="*/ 2598 w 2678"/>
                <a:gd name="T5" fmla="*/ 2678 h 2678"/>
                <a:gd name="T6" fmla="*/ 0 w 2678"/>
                <a:gd name="T7" fmla="*/ 80 h 2678"/>
                <a:gd name="T8" fmla="*/ 0 w 2678"/>
                <a:gd name="T9" fmla="*/ 0 h 2678"/>
                <a:gd name="T10" fmla="*/ 2678 w 2678"/>
                <a:gd name="T11" fmla="*/ 2678 h 2678"/>
                <a:gd name="T12" fmla="*/ 2678 w 2678"/>
                <a:gd name="T13" fmla="*/ 2678 h 2678"/>
              </a:gdLst>
              <a:ahLst/>
              <a:cxnLst>
                <a:cxn ang="0">
                  <a:pos x="T0" y="T1"/>
                </a:cxn>
                <a:cxn ang="0">
                  <a:pos x="T2" y="T3"/>
                </a:cxn>
                <a:cxn ang="0">
                  <a:pos x="T4" y="T5"/>
                </a:cxn>
                <a:cxn ang="0">
                  <a:pos x="T6" y="T7"/>
                </a:cxn>
                <a:cxn ang="0">
                  <a:pos x="T8" y="T9"/>
                </a:cxn>
                <a:cxn ang="0">
                  <a:pos x="T10" y="T11"/>
                </a:cxn>
                <a:cxn ang="0">
                  <a:pos x="T12" y="T13"/>
                </a:cxn>
              </a:cxnLst>
              <a:rect l="0" t="0" r="r" b="b"/>
              <a:pathLst>
                <a:path w="2678" h="2678">
                  <a:moveTo>
                    <a:pt x="2678" y="2678"/>
                  </a:moveTo>
                  <a:lnTo>
                    <a:pt x="2678" y="2678"/>
                  </a:lnTo>
                  <a:lnTo>
                    <a:pt x="2598" y="2678"/>
                  </a:lnTo>
                  <a:cubicBezTo>
                    <a:pt x="2598" y="1245"/>
                    <a:pt x="1432" y="80"/>
                    <a:pt x="0" y="80"/>
                  </a:cubicBezTo>
                  <a:lnTo>
                    <a:pt x="0" y="0"/>
                  </a:lnTo>
                  <a:cubicBezTo>
                    <a:pt x="1477" y="0"/>
                    <a:pt x="2678" y="1201"/>
                    <a:pt x="2678" y="2678"/>
                  </a:cubicBezTo>
                  <a:lnTo>
                    <a:pt x="2678" y="2678"/>
                  </a:lnTo>
                  <a:close/>
                </a:path>
              </a:pathLst>
            </a:custGeom>
            <a:noFill/>
            <a:ln w="22225" cap="flat">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grpSp>
      <p:sp>
        <p:nvSpPr>
          <p:cNvPr id="5" name="TextBox 18"/>
          <p:cNvSpPr txBox="1"/>
          <p:nvPr/>
        </p:nvSpPr>
        <p:spPr>
          <a:xfrm>
            <a:off x="2891387" y="2079160"/>
            <a:ext cx="1695083" cy="369332"/>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GB" dirty="0">
                <a:solidFill>
                  <a:schemeClr val="bg2">
                    <a:lumMod val="25000"/>
                  </a:schemeClr>
                </a:solidFill>
              </a:rPr>
              <a:t>Develop</a:t>
            </a:r>
          </a:p>
        </p:txBody>
      </p:sp>
      <p:sp>
        <p:nvSpPr>
          <p:cNvPr id="6" name="TextBox 19"/>
          <p:cNvSpPr txBox="1"/>
          <p:nvPr/>
        </p:nvSpPr>
        <p:spPr>
          <a:xfrm>
            <a:off x="8164710" y="2079160"/>
            <a:ext cx="1146922" cy="369332"/>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GB" dirty="0">
                <a:solidFill>
                  <a:schemeClr val="bg2">
                    <a:lumMod val="25000"/>
                  </a:schemeClr>
                </a:solidFill>
              </a:rPr>
              <a:t>Build</a:t>
            </a:r>
          </a:p>
        </p:txBody>
      </p:sp>
      <p:sp>
        <p:nvSpPr>
          <p:cNvPr id="7" name="TextBox 20"/>
          <p:cNvSpPr txBox="1"/>
          <p:nvPr/>
        </p:nvSpPr>
        <p:spPr>
          <a:xfrm>
            <a:off x="2126121" y="5135309"/>
            <a:ext cx="2559491" cy="369332"/>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GB" dirty="0">
                <a:solidFill>
                  <a:schemeClr val="bg2">
                    <a:lumMod val="25000"/>
                  </a:schemeClr>
                </a:solidFill>
              </a:rPr>
              <a:t>Deploy to QA</a:t>
            </a:r>
          </a:p>
        </p:txBody>
      </p:sp>
      <p:sp>
        <p:nvSpPr>
          <p:cNvPr id="8" name="TextBox 21"/>
          <p:cNvSpPr txBox="1"/>
          <p:nvPr/>
        </p:nvSpPr>
        <p:spPr>
          <a:xfrm>
            <a:off x="8321935" y="5135309"/>
            <a:ext cx="2643825" cy="369332"/>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GB" dirty="0">
                <a:solidFill>
                  <a:schemeClr val="bg2">
                    <a:lumMod val="25000"/>
                  </a:schemeClr>
                </a:solidFill>
              </a:rPr>
              <a:t>Deploy to Lab</a:t>
            </a:r>
          </a:p>
        </p:txBody>
      </p:sp>
    </p:spTree>
    <p:extLst>
      <p:ext uri="{BB962C8B-B14F-4D97-AF65-F5344CB8AC3E}">
        <p14:creationId xmlns:p14="http://schemas.microsoft.com/office/powerpoint/2010/main" val="2750640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a:t>
            </a:r>
          </a:p>
        </p:txBody>
      </p:sp>
      <p:sp>
        <p:nvSpPr>
          <p:cNvPr id="3" name="Text Placeholder 2"/>
          <p:cNvSpPr>
            <a:spLocks noGrp="1"/>
          </p:cNvSpPr>
          <p:nvPr>
            <p:ph type="body" idx="1"/>
          </p:nvPr>
        </p:nvSpPr>
        <p:spPr/>
        <p:txBody>
          <a:bodyPr/>
          <a:lstStyle/>
          <a:p>
            <a:endParaRPr lang="en-GB"/>
          </a:p>
        </p:txBody>
      </p:sp>
      <p:sp>
        <p:nvSpPr>
          <p:cNvPr id="4" name="Picture Placeholder 3"/>
          <p:cNvSpPr>
            <a:spLocks noGrp="1"/>
          </p:cNvSpPr>
          <p:nvPr>
            <p:ph type="pic" sz="quarter" idx="10"/>
          </p:nvPr>
        </p:nvSpPr>
        <p:spPr/>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9886" y="962837"/>
            <a:ext cx="3771187" cy="3771187"/>
          </a:xfrm>
          <a:prstGeom prst="rect">
            <a:avLst/>
          </a:prstGeom>
        </p:spPr>
      </p:pic>
    </p:spTree>
    <p:extLst>
      <p:ext uri="{BB962C8B-B14F-4D97-AF65-F5344CB8AC3E}">
        <p14:creationId xmlns:p14="http://schemas.microsoft.com/office/powerpoint/2010/main" val="63334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DevOps Key Points</a:t>
            </a:r>
          </a:p>
        </p:txBody>
      </p:sp>
      <p:sp>
        <p:nvSpPr>
          <p:cNvPr id="4" name="Content Placeholder 3"/>
          <p:cNvSpPr>
            <a:spLocks noGrp="1"/>
          </p:cNvSpPr>
          <p:nvPr>
            <p:ph idx="1"/>
          </p:nvPr>
        </p:nvSpPr>
        <p:spPr/>
        <p:txBody>
          <a:bodyPr/>
          <a:lstStyle/>
          <a:p>
            <a:pPr marL="0" indent="0">
              <a:spcAft>
                <a:spcPts val="600"/>
              </a:spcAft>
              <a:buNone/>
            </a:pPr>
            <a:r>
              <a:rPr lang="en-GB" dirty="0"/>
              <a:t>DevOps is a process not a technology solution</a:t>
            </a:r>
          </a:p>
          <a:p>
            <a:pPr marL="457200" lvl="1" indent="0">
              <a:spcAft>
                <a:spcPts val="600"/>
              </a:spcAft>
              <a:buNone/>
            </a:pPr>
            <a:r>
              <a:rPr lang="en-GB" dirty="0">
                <a:solidFill>
                  <a:schemeClr val="bg2">
                    <a:lumMod val="25000"/>
                  </a:schemeClr>
                </a:solidFill>
              </a:rPr>
              <a:t>Your steps may differ</a:t>
            </a:r>
          </a:p>
          <a:p>
            <a:pPr marL="0" indent="0">
              <a:spcAft>
                <a:spcPts val="600"/>
              </a:spcAft>
              <a:buNone/>
            </a:pPr>
            <a:r>
              <a:rPr lang="en-GB" dirty="0"/>
              <a:t>No one tool will solve everything</a:t>
            </a:r>
          </a:p>
          <a:p>
            <a:pPr marL="0" indent="0">
              <a:spcAft>
                <a:spcPts val="600"/>
              </a:spcAft>
              <a:buNone/>
            </a:pPr>
            <a:r>
              <a:rPr lang="en-GB" dirty="0"/>
              <a:t>Configuration as code is a key enabler for automation</a:t>
            </a:r>
          </a:p>
          <a:p>
            <a:pPr marL="457200" lvl="1" indent="0">
              <a:spcAft>
                <a:spcPts val="600"/>
              </a:spcAft>
              <a:buNone/>
            </a:pPr>
            <a:r>
              <a:rPr lang="en-GB" dirty="0">
                <a:solidFill>
                  <a:schemeClr val="bg2">
                    <a:lumMod val="25000"/>
                  </a:schemeClr>
                </a:solidFill>
              </a:rPr>
              <a:t>Essential for cloud; useful for on-</a:t>
            </a:r>
            <a:r>
              <a:rPr lang="en-GB" dirty="0" err="1">
                <a:solidFill>
                  <a:schemeClr val="bg2">
                    <a:lumMod val="25000"/>
                  </a:schemeClr>
                </a:solidFill>
              </a:rPr>
              <a:t>prem</a:t>
            </a:r>
            <a:endParaRPr lang="en-GB" dirty="0">
              <a:solidFill>
                <a:schemeClr val="bg2">
                  <a:lumMod val="25000"/>
                </a:schemeClr>
              </a:solidFill>
            </a:endParaRPr>
          </a:p>
        </p:txBody>
      </p:sp>
      <p:sp>
        <p:nvSpPr>
          <p:cNvPr id="3" name="Slide Number Placeholder 2"/>
          <p:cNvSpPr>
            <a:spLocks noGrp="1"/>
          </p:cNvSpPr>
          <p:nvPr>
            <p:ph type="sldNum" sz="quarter" idx="4294967295"/>
          </p:nvPr>
        </p:nvSpPr>
        <p:spPr>
          <a:xfrm>
            <a:off x="9404352" y="6356351"/>
            <a:ext cx="2787649" cy="366183"/>
          </a:xfrm>
          <a:prstGeom prst="rect">
            <a:avLst/>
          </a:prstGeom>
        </p:spPr>
        <p:txBody>
          <a:bodyPr/>
          <a:lstStyle/>
          <a:p>
            <a:fld id="{240DB444-2262-AC4C-9DFC-5545C1C0EAAA}" type="slidenum">
              <a:rPr lang="nl-NL" smtClean="0"/>
              <a:t>6</a:t>
            </a:fld>
            <a:endParaRPr lang="nl-NL" dirty="0"/>
          </a:p>
        </p:txBody>
      </p:sp>
    </p:spTree>
    <p:extLst>
      <p:ext uri="{BB962C8B-B14F-4D97-AF65-F5344CB8AC3E}">
        <p14:creationId xmlns:p14="http://schemas.microsoft.com/office/powerpoint/2010/main" val="3254427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Useful Links</a:t>
            </a:r>
          </a:p>
        </p:txBody>
      </p:sp>
      <p:sp>
        <p:nvSpPr>
          <p:cNvPr id="3" name="Content Placeholder 2"/>
          <p:cNvSpPr>
            <a:spLocks noGrp="1"/>
          </p:cNvSpPr>
          <p:nvPr>
            <p:ph idx="1"/>
          </p:nvPr>
        </p:nvSpPr>
        <p:spPr/>
        <p:txBody>
          <a:bodyPr>
            <a:normAutofit/>
          </a:bodyPr>
          <a:lstStyle/>
          <a:p>
            <a:pPr marL="0" indent="0">
              <a:spcAft>
                <a:spcPts val="600"/>
              </a:spcAft>
              <a:buNone/>
            </a:pPr>
            <a:r>
              <a:rPr lang="en-GB" sz="2400" dirty="0"/>
              <a:t>Black Marble custom VSTS Extensions:</a:t>
            </a:r>
            <a:br>
              <a:rPr lang="en-GB" dirty="0"/>
            </a:br>
            <a:r>
              <a:rPr lang="en-GB" sz="2533" dirty="0">
                <a:hlinkClick r:id="rId2"/>
              </a:rPr>
              <a:t>http://bit.ly/VSTSBM</a:t>
            </a:r>
            <a:endParaRPr lang="en-GB" sz="2533" dirty="0"/>
          </a:p>
          <a:p>
            <a:pPr marL="0" lvl="1" indent="0">
              <a:spcAft>
                <a:spcPts val="600"/>
              </a:spcAft>
              <a:buNone/>
            </a:pPr>
            <a:r>
              <a:rPr lang="en-GB" dirty="0"/>
              <a:t>Our </a:t>
            </a:r>
            <a:r>
              <a:rPr lang="en-GB" dirty="0" err="1"/>
              <a:t>Githubs</a:t>
            </a:r>
            <a:r>
              <a:rPr lang="en-GB" dirty="0"/>
              <a:t>:</a:t>
            </a:r>
            <a:br>
              <a:rPr lang="en-GB" dirty="0"/>
            </a:br>
            <a:r>
              <a:rPr lang="en-GB" sz="2533" dirty="0">
                <a:hlinkClick r:id="rId3"/>
              </a:rPr>
              <a:t>https://github.com/rikhepworth/</a:t>
            </a:r>
            <a:br>
              <a:rPr lang="en-GB" sz="2533" dirty="0"/>
            </a:br>
            <a:r>
              <a:rPr lang="en-GB" sz="2533" dirty="0">
                <a:hlinkClick r:id="rId4"/>
              </a:rPr>
              <a:t>https://github.com/rfennell</a:t>
            </a:r>
            <a:endParaRPr lang="en-GB" sz="2533" dirty="0"/>
          </a:p>
          <a:p>
            <a:pPr marL="0" lvl="1" indent="0">
              <a:spcAft>
                <a:spcPts val="600"/>
              </a:spcAft>
              <a:buNone/>
            </a:pPr>
            <a:r>
              <a:rPr lang="en-GB" dirty="0"/>
              <a:t>Our blogs:</a:t>
            </a:r>
            <a:br>
              <a:rPr lang="en-GB" dirty="0"/>
            </a:br>
            <a:r>
              <a:rPr lang="en-GB" sz="2533" dirty="0">
                <a:hlinkClick r:id="rId5"/>
              </a:rPr>
              <a:t>http://blogs.blackmarble.co.uk</a:t>
            </a:r>
            <a:endParaRPr lang="en-GB" sz="2533" dirty="0"/>
          </a:p>
        </p:txBody>
      </p:sp>
      <p:sp>
        <p:nvSpPr>
          <p:cNvPr id="4" name="Slide Number Placeholder 3"/>
          <p:cNvSpPr>
            <a:spLocks noGrp="1"/>
          </p:cNvSpPr>
          <p:nvPr>
            <p:ph type="sldNum" sz="quarter" idx="4294967295"/>
          </p:nvPr>
        </p:nvSpPr>
        <p:spPr>
          <a:xfrm>
            <a:off x="9404352" y="6356351"/>
            <a:ext cx="2787649" cy="366183"/>
          </a:xfrm>
          <a:prstGeom prst="rect">
            <a:avLst/>
          </a:prstGeom>
        </p:spPr>
        <p:txBody>
          <a:bodyPr/>
          <a:lstStyle/>
          <a:p>
            <a:fld id="{240DB444-2262-AC4C-9DFC-5545C1C0EAAA}" type="slidenum">
              <a:rPr lang="nl-NL" smtClean="0"/>
              <a:t>7</a:t>
            </a:fld>
            <a:endParaRPr lang="nl-NL" dirty="0"/>
          </a:p>
        </p:txBody>
      </p:sp>
    </p:spTree>
    <p:extLst>
      <p:ext uri="{BB962C8B-B14F-4D97-AF65-F5344CB8AC3E}">
        <p14:creationId xmlns:p14="http://schemas.microsoft.com/office/powerpoint/2010/main" val="2922780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6634" y="2086976"/>
            <a:ext cx="2501019" cy="2501019"/>
          </a:xfrm>
          <a:prstGeom prst="rect">
            <a:avLst/>
          </a:prstGeom>
        </p:spPr>
      </p:pic>
      <p:sp>
        <p:nvSpPr>
          <p:cNvPr id="3" name="TextBox 2"/>
          <p:cNvSpPr txBox="1"/>
          <p:nvPr/>
        </p:nvSpPr>
        <p:spPr>
          <a:xfrm>
            <a:off x="4149558" y="2598822"/>
            <a:ext cx="6827125" cy="1477328"/>
          </a:xfrm>
          <a:prstGeom prst="rect">
            <a:avLst/>
          </a:prstGeom>
          <a:noFill/>
        </p:spPr>
        <p:txBody>
          <a:bodyPr wrap="none" rtlCol="0">
            <a:spAutoFit/>
          </a:bodyPr>
          <a:lstStyle/>
          <a:p>
            <a:pPr>
              <a:spcAft>
                <a:spcPts val="1200"/>
              </a:spcAft>
            </a:pPr>
            <a:r>
              <a:rPr lang="en-GB" sz="4000" dirty="0"/>
              <a:t>We’re using TFS on-premises.</a:t>
            </a:r>
          </a:p>
          <a:p>
            <a:pPr>
              <a:spcAft>
                <a:spcPts val="1200"/>
              </a:spcAft>
            </a:pPr>
            <a:r>
              <a:rPr lang="en-GB" sz="4000" dirty="0"/>
              <a:t>How do I move to the cloud?</a:t>
            </a:r>
          </a:p>
        </p:txBody>
      </p:sp>
    </p:spTree>
    <p:extLst>
      <p:ext uri="{BB962C8B-B14F-4D97-AF65-F5344CB8AC3E}">
        <p14:creationId xmlns:p14="http://schemas.microsoft.com/office/powerpoint/2010/main" val="26197075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759131"/>
            <a:ext cx="12192000" cy="3892732"/>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Picture 2"/>
          <p:cNvPicPr>
            <a:picLocks noChangeAspect="1"/>
          </p:cNvPicPr>
          <p:nvPr/>
        </p:nvPicPr>
        <p:blipFill>
          <a:blip r:embed="rId2"/>
          <a:stretch>
            <a:fillRect/>
          </a:stretch>
        </p:blipFill>
        <p:spPr>
          <a:xfrm>
            <a:off x="85816" y="2278741"/>
            <a:ext cx="11959476" cy="2852060"/>
          </a:xfrm>
          <a:prstGeom prst="rect">
            <a:avLst/>
          </a:prstGeom>
        </p:spPr>
      </p:pic>
      <p:sp>
        <p:nvSpPr>
          <p:cNvPr id="3" name="Title 2"/>
          <p:cNvSpPr>
            <a:spLocks noGrp="1"/>
          </p:cNvSpPr>
          <p:nvPr>
            <p:ph type="title"/>
          </p:nvPr>
        </p:nvSpPr>
        <p:spPr/>
        <p:txBody>
          <a:bodyPr/>
          <a:lstStyle/>
          <a:p>
            <a:r>
              <a:rPr lang="en-GB" dirty="0"/>
              <a:t>VSTS Migration Service</a:t>
            </a:r>
          </a:p>
        </p:txBody>
      </p:sp>
    </p:spTree>
    <p:extLst>
      <p:ext uri="{BB962C8B-B14F-4D97-AF65-F5344CB8AC3E}">
        <p14:creationId xmlns:p14="http://schemas.microsoft.com/office/powerpoint/2010/main" val="98447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Black Marble Orange">
      <a:dk1>
        <a:sysClr val="windowText" lastClr="000000"/>
      </a:dk1>
      <a:lt1>
        <a:sysClr val="window" lastClr="FFFFFF"/>
      </a:lt1>
      <a:dk2>
        <a:srgbClr val="3C3C3B"/>
      </a:dk2>
      <a:lt2>
        <a:srgbClr val="F5F5F5"/>
      </a:lt2>
      <a:accent1>
        <a:srgbClr val="F97923"/>
      </a:accent1>
      <a:accent2>
        <a:srgbClr val="21B9EC"/>
      </a:accent2>
      <a:accent3>
        <a:srgbClr val="B6CC22"/>
      </a:accent3>
      <a:accent4>
        <a:srgbClr val="E63B46"/>
      </a:accent4>
      <a:accent5>
        <a:srgbClr val="293A49"/>
      </a:accent5>
      <a:accent6>
        <a:srgbClr val="1B72B7"/>
      </a:accent6>
      <a:hlink>
        <a:srgbClr val="1B72B7"/>
      </a:hlink>
      <a:folHlink>
        <a:srgbClr val="1B72B7"/>
      </a:folHlink>
    </a:clrScheme>
    <a:fontScheme name="Black Marble">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ck Marble PowerPoint" id="{7C949479-5832-42A3-A28C-D670891A4736}" vid="{4FEC5BB7-FB4D-4DEF-A506-84955129AD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ack Marble Orange">
    <a:dk1>
      <a:sysClr val="windowText" lastClr="000000"/>
    </a:dk1>
    <a:lt1>
      <a:sysClr val="window" lastClr="FFFFFF"/>
    </a:lt1>
    <a:dk2>
      <a:srgbClr val="3C3C3B"/>
    </a:dk2>
    <a:lt2>
      <a:srgbClr val="F5F5F5"/>
    </a:lt2>
    <a:accent1>
      <a:srgbClr val="F97923"/>
    </a:accent1>
    <a:accent2>
      <a:srgbClr val="21B9EC"/>
    </a:accent2>
    <a:accent3>
      <a:srgbClr val="B6CC22"/>
    </a:accent3>
    <a:accent4>
      <a:srgbClr val="E63B46"/>
    </a:accent4>
    <a:accent5>
      <a:srgbClr val="293A49"/>
    </a:accent5>
    <a:accent6>
      <a:srgbClr val="1B72B7"/>
    </a:accent6>
    <a:hlink>
      <a:srgbClr val="1B72B7"/>
    </a:hlink>
    <a:folHlink>
      <a:srgbClr val="1B72B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CAAFC307EF60A41BA7D1D0325CDC603" ma:contentTypeVersion="5" ma:contentTypeDescription="Create a new document." ma:contentTypeScope="" ma:versionID="7db0e9209c5ef04358c79c8eed35302e">
  <xsd:schema xmlns:xsd="http://www.w3.org/2001/XMLSchema" xmlns:xs="http://www.w3.org/2001/XMLSchema" xmlns:p="http://schemas.microsoft.com/office/2006/metadata/properties" xmlns:ns2="2e3a2f0e-52a2-4d17-81ea-e86137565b82" targetNamespace="http://schemas.microsoft.com/office/2006/metadata/properties" ma:root="true" ma:fieldsID="ccea1741cfef7283adcc88c53f48b902" ns2:_="">
    <xsd:import namespace="2e3a2f0e-52a2-4d17-81ea-e86137565b82"/>
    <xsd:element name="properties">
      <xsd:complexType>
        <xsd:sequence>
          <xsd:element name="documentManagement">
            <xsd:complexType>
              <xsd:all>
                <xsd:element ref="ns2:Presentation_x0020_Type" minOccurs="0"/>
                <xsd:element ref="ns2:Event_x0020_Date" minOccurs="0"/>
                <xsd:element ref="ns2:Event_x0020_Location" minOccurs="0"/>
                <xsd:element ref="ns2:Product" minOccurs="0"/>
                <xsd:element ref="ns2:Marke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3a2f0e-52a2-4d17-81ea-e86137565b82" elementFormDefault="qualified">
    <xsd:import namespace="http://schemas.microsoft.com/office/2006/documentManagement/types"/>
    <xsd:import namespace="http://schemas.microsoft.com/office/infopath/2007/PartnerControls"/>
    <xsd:element name="Presentation_x0020_Type" ma:index="8" nillable="true" ma:displayName="Presentation Type" ma:default="Black Marble" ma:description="Who we did the presentation for" ma:format="Dropdown" ma:internalName="Presentation_x0020_Type">
      <xsd:simpleType>
        <xsd:restriction base="dms:Choice">
          <xsd:enumeration value="Black Marble"/>
          <xsd:enumeration value="Conference"/>
          <xsd:enumeration value="Community"/>
        </xsd:restriction>
      </xsd:simpleType>
    </xsd:element>
    <xsd:element name="Event_x0020_Date" ma:index="9" nillable="true" ma:displayName="Event Date" ma:description="The Event Date" ma:format="DateOnly" ma:internalName="Event_x0020_Date">
      <xsd:simpleType>
        <xsd:restriction base="dms:DateTime"/>
      </xsd:simpleType>
    </xsd:element>
    <xsd:element name="Event_x0020_Location" ma:index="10" nillable="true" ma:displayName="Event Location" ma:description="Event Location" ma:internalName="Event_x0020_Location">
      <xsd:simpleType>
        <xsd:restriction base="dms:Text">
          <xsd:maxLength value="255"/>
        </xsd:restriction>
      </xsd:simpleType>
    </xsd:element>
    <xsd:element name="Product" ma:index="11" nillable="true" ma:displayName="Product" ma:default="Visual Studio" ma:description="Products" ma:internalName="Product">
      <xsd:complexType>
        <xsd:complexContent>
          <xsd:extension base="dms:MultiChoice">
            <xsd:sequence>
              <xsd:element name="Value" maxOccurs="unbounded" minOccurs="0" nillable="true">
                <xsd:simpleType>
                  <xsd:restriction base="dms:Choice">
                    <xsd:enumeration value="Visual Studio"/>
                    <xsd:enumeration value="ALM"/>
                    <xsd:enumeration value="SharePoint IT"/>
                    <xsd:enumeration value="SharePoint Dev"/>
                    <xsd:enumeration value="BizTalk"/>
                    <xsd:enumeration value="Testing"/>
                    <xsd:enumeration value="CRM"/>
                    <xsd:enumeration value="General IT"/>
                    <xsd:enumeration value="General Dev"/>
                    <xsd:enumeration value="OCS"/>
                    <xsd:enumeration value="Project Server"/>
                    <xsd:enumeration value="Oslo"/>
                    <xsd:enumeration value="Dublin"/>
                    <xsd:enumeration value="Azure"/>
                    <xsd:enumeration value="SQL Server"/>
                    <xsd:enumeration value="System Centre"/>
                    <xsd:enumeration value="Commerce Server"/>
                    <xsd:enumeration value="Exchange Server"/>
                    <xsd:enumeration value="Virtualisation"/>
                    <xsd:enumeration value="Security"/>
                    <xsd:enumeration value="Office"/>
                    <xsd:enumeration value="General Black Marble"/>
                    <xsd:enumeration value="Windows 7"/>
                    <xsd:enumeration value="Windows Server"/>
                    <xsd:enumeration value="Internet Explorer"/>
                    <xsd:enumeration value="Surface"/>
                    <xsd:enumeration value="NUI"/>
                  </xsd:restriction>
                </xsd:simpleType>
              </xsd:element>
            </xsd:sequence>
          </xsd:extension>
        </xsd:complexContent>
      </xsd:complexType>
    </xsd:element>
    <xsd:element name="Market" ma:index="12" nillable="true" ma:displayName="Market" ma:default="General" ma:description="The Target Market for the presentation" ma:format="Dropdown" ma:internalName="Market">
      <xsd:simpleType>
        <xsd:restriction base="dms:Choice">
          <xsd:enumeration value="General"/>
          <xsd:enumeration value="Finance"/>
          <xsd:enumeration value="Fire Service"/>
          <xsd:enumeration value="NHS"/>
          <xsd:enumeration value="Police Service"/>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resentation_x0020_Type xmlns="2e3a2f0e-52a2-4d17-81ea-e86137565b82">Black Marble</Presentation_x0020_Type>
    <Event_x0020_Location xmlns="2e3a2f0e-52a2-4d17-81ea-e86137565b82" xsi:nil="true"/>
    <Event_x0020_Date xmlns="2e3a2f0e-52a2-4d17-81ea-e86137565b82" xsi:nil="true"/>
    <Product xmlns="2e3a2f0e-52a2-4d17-81ea-e86137565b82">
      <Value>Visual Studio</Value>
    </Product>
    <Market xmlns="2e3a2f0e-52a2-4d17-81ea-e86137565b82">General</Market>
  </documentManagement>
</p:properties>
</file>

<file path=customXml/itemProps1.xml><?xml version="1.0" encoding="utf-8"?>
<ds:datastoreItem xmlns:ds="http://schemas.openxmlformats.org/officeDocument/2006/customXml" ds:itemID="{25D0ABE3-E1E0-4685-B629-89459358F919}">
  <ds:schemaRefs>
    <ds:schemaRef ds:uri="http://schemas.microsoft.com/sharepoint/v3/contenttype/forms"/>
  </ds:schemaRefs>
</ds:datastoreItem>
</file>

<file path=customXml/itemProps2.xml><?xml version="1.0" encoding="utf-8"?>
<ds:datastoreItem xmlns:ds="http://schemas.openxmlformats.org/officeDocument/2006/customXml" ds:itemID="{592E4D04-EAB7-4111-818B-6799853C67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3a2f0e-52a2-4d17-81ea-e86137565b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6E5C231-F84E-40AB-853E-A10ACDAA9762}">
  <ds:schemaRefs>
    <ds:schemaRef ds:uri="http://schemas.microsoft.com/office/2006/documentManagement/types"/>
    <ds:schemaRef ds:uri="http://purl.org/dc/elements/1.1/"/>
    <ds:schemaRef ds:uri="http://www.w3.org/XML/1998/namespace"/>
    <ds:schemaRef ds:uri="http://purl.org/dc/terms/"/>
    <ds:schemaRef ds:uri="http://purl.org/dc/dcmitype/"/>
    <ds:schemaRef ds:uri="http://schemas.microsoft.com/office/infopath/2007/PartnerControls"/>
    <ds:schemaRef ds:uri="http://schemas.openxmlformats.org/package/2006/metadata/core-properties"/>
    <ds:schemaRef ds:uri="2e3a2f0e-52a2-4d17-81ea-e86137565b82"/>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170</TotalTime>
  <Words>879</Words>
  <Application>Microsoft Office PowerPoint</Application>
  <PresentationFormat>Widescreen</PresentationFormat>
  <Paragraphs>128</Paragraphs>
  <Slides>19</Slides>
  <Notes>3</Notes>
  <HiddenSlides>6</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Segoe UI</vt:lpstr>
      <vt:lpstr>Segoe UI Light</vt:lpstr>
      <vt:lpstr>Segoe UI Semibold</vt:lpstr>
      <vt:lpstr>Office Theme</vt:lpstr>
      <vt:lpstr>Living the dream</vt:lpstr>
      <vt:lpstr>PowerPoint Presentation</vt:lpstr>
      <vt:lpstr>What is DevOps</vt:lpstr>
      <vt:lpstr>Walking through the process</vt:lpstr>
      <vt:lpstr>Demo</vt:lpstr>
      <vt:lpstr>DevOps Key Points</vt:lpstr>
      <vt:lpstr>Useful Links</vt:lpstr>
      <vt:lpstr>PowerPoint Presentation</vt:lpstr>
      <vt:lpstr>VSTS Migration Service</vt:lpstr>
      <vt:lpstr>Black Marble DevOps Package Offering</vt:lpstr>
      <vt:lpstr>Black Marble DevOps Package Offering</vt:lpstr>
      <vt:lpstr>Black Marble VSTS Migration Offering</vt:lpstr>
      <vt:lpstr>PowerPoint Presentation</vt:lpstr>
      <vt:lpstr>PowerPoint Presentation</vt:lpstr>
      <vt:lpstr>Three Objectives</vt:lpstr>
      <vt:lpstr>The Technologies</vt:lpstr>
      <vt:lpstr>Early project wins</vt:lpstr>
      <vt:lpstr>Benefits for end customers</vt:lpstr>
      <vt:lpstr>PowerPoint Presentation</vt:lpstr>
    </vt:vector>
  </TitlesOfParts>
  <Company>Black Marble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Rik Hepworth</dc:creator>
  <cp:lastModifiedBy>Rik Hepworth</cp:lastModifiedBy>
  <cp:revision>31</cp:revision>
  <dcterms:created xsi:type="dcterms:W3CDTF">2016-10-03T10:01:52Z</dcterms:created>
  <dcterms:modified xsi:type="dcterms:W3CDTF">2016-12-06T09:56:13Z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0x010100DCAAFC307EF60A41BA7D1D0325CDC603</vt:lpwstr>
  </property>
</Properties>
</file>