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3" r:id="rId7"/>
    <p:sldId id="260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8" d="100"/>
          <a:sy n="68" d="100"/>
        </p:scale>
        <p:origin x="106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FF36-F6C5-4F01-9F2E-5C450D7C5535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A696-DBA9-4235-935F-B4EBA074F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2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FF36-F6C5-4F01-9F2E-5C450D7C5535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A696-DBA9-4235-935F-B4EBA074F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73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FF36-F6C5-4F01-9F2E-5C450D7C5535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A696-DBA9-4235-935F-B4EBA074F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43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FF36-F6C5-4F01-9F2E-5C450D7C5535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A696-DBA9-4235-935F-B4EBA074F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76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FF36-F6C5-4F01-9F2E-5C450D7C5535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A696-DBA9-4235-935F-B4EBA074F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3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FF36-F6C5-4F01-9F2E-5C450D7C5535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A696-DBA9-4235-935F-B4EBA074F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04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FF36-F6C5-4F01-9F2E-5C450D7C5535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A696-DBA9-4235-935F-B4EBA074F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20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FF36-F6C5-4F01-9F2E-5C450D7C5535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A696-DBA9-4235-935F-B4EBA074F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82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FF36-F6C5-4F01-9F2E-5C450D7C5535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A696-DBA9-4235-935F-B4EBA074F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15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FF36-F6C5-4F01-9F2E-5C450D7C5535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A696-DBA9-4235-935F-B4EBA074F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8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FF36-F6C5-4F01-9F2E-5C450D7C5535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A696-DBA9-4235-935F-B4EBA074F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24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9FF36-F6C5-4F01-9F2E-5C450D7C5535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3A696-DBA9-4235-935F-B4EBA074F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95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softvirtualacademy.com/en-US/training-courses/azure-resource-manager-devops-jump-start-8413" TargetMode="External"/><Relationship Id="rId3" Type="http://schemas.openxmlformats.org/officeDocument/2006/relationships/hyperlink" Target="http://blogs.blackmarble.com/blogs/rhepworth" TargetMode="External"/><Relationship Id="rId7" Type="http://schemas.openxmlformats.org/officeDocument/2006/relationships/hyperlink" Target="https://resources.azure.com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sdn.microsoft.com/en-us/library/azure/dn835138.aspx" TargetMode="External"/><Relationship Id="rId5" Type="http://schemas.openxmlformats.org/officeDocument/2006/relationships/hyperlink" Target="http://azure.microsoft.com/en-us/documentation/templates/" TargetMode="External"/><Relationship Id="rId4" Type="http://schemas.openxmlformats.org/officeDocument/2006/relationships/hyperlink" Target="https://github.com/Azure/azure-quickstart-templat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53"/>
          <a:stretch/>
        </p:blipFill>
        <p:spPr>
          <a:xfrm>
            <a:off x="0" y="0"/>
            <a:ext cx="6858000" cy="293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27742"/>
          </a:xfrm>
        </p:spPr>
        <p:txBody>
          <a:bodyPr/>
          <a:lstStyle/>
          <a:p>
            <a:r>
              <a:rPr lang="en-GB" dirty="0"/>
              <a:t>Templates in Ten Plates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04"/>
          <a:stretch/>
        </p:blipFill>
        <p:spPr>
          <a:xfrm>
            <a:off x="5331936" y="4101353"/>
            <a:ext cx="6858000" cy="2756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74" y="4330743"/>
            <a:ext cx="1297758" cy="22978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8625" y="4874282"/>
            <a:ext cx="27407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Rik Hepworth</a:t>
            </a:r>
          </a:p>
          <a:p>
            <a:r>
              <a:rPr lang="en-GB" sz="2000" dirty="0"/>
              <a:t>Microsoft MVP (Azure)</a:t>
            </a:r>
          </a:p>
          <a:p>
            <a:r>
              <a:rPr lang="en-GB" sz="2000" dirty="0"/>
              <a:t>IT Director, Black Marble</a:t>
            </a:r>
          </a:p>
          <a:p>
            <a:r>
              <a:rPr lang="en-GB" sz="2000" dirty="0"/>
              <a:t>@</a:t>
            </a:r>
            <a:r>
              <a:rPr lang="en-GB" sz="2000" dirty="0" err="1"/>
              <a:t>rikhepworth</a:t>
            </a:r>
            <a:endParaRPr lang="en-GB" sz="2000" dirty="0"/>
          </a:p>
          <a:p>
            <a:r>
              <a:rPr lang="en-GB" sz="2000" dirty="0"/>
              <a:t>blogs.blackmarble.co.uk</a:t>
            </a:r>
          </a:p>
        </p:txBody>
      </p:sp>
    </p:spTree>
    <p:extLst>
      <p:ext uri="{BB962C8B-B14F-4D97-AF65-F5344CB8AC3E}">
        <p14:creationId xmlns:p14="http://schemas.microsoft.com/office/powerpoint/2010/main" val="305289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21" b="22393"/>
          <a:stretch/>
        </p:blipFill>
        <p:spPr>
          <a:xfrm>
            <a:off x="0" y="1535723"/>
            <a:ext cx="3249246" cy="53222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49246" y="1461317"/>
            <a:ext cx="867783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My Blog</a:t>
            </a:r>
            <a:br>
              <a:rPr lang="en-GB" dirty="0"/>
            </a:br>
            <a:r>
              <a:rPr lang="en-GB" dirty="0">
                <a:hlinkClick r:id="rId3"/>
              </a:rPr>
              <a:t>http://blogs.blackmarble.com/blogs/rhepworth</a:t>
            </a:r>
            <a:endParaRPr lang="en-GB" dirty="0"/>
          </a:p>
          <a:p>
            <a:endParaRPr lang="en-GB" dirty="0"/>
          </a:p>
          <a:p>
            <a:r>
              <a:rPr lang="en-GB" dirty="0"/>
              <a:t>Azure </a:t>
            </a:r>
            <a:r>
              <a:rPr lang="en-GB" dirty="0" err="1"/>
              <a:t>QuickStart</a:t>
            </a:r>
            <a:r>
              <a:rPr lang="en-GB" dirty="0"/>
              <a:t> Templates</a:t>
            </a:r>
            <a:br>
              <a:rPr lang="en-GB" dirty="0"/>
            </a:br>
            <a:r>
              <a:rPr lang="en-GB" dirty="0">
                <a:hlinkClick r:id="rId4"/>
              </a:rPr>
              <a:t>https://github.com/Azure/azure-quickstart-templates</a:t>
            </a:r>
            <a:endParaRPr lang="en-GB" dirty="0"/>
          </a:p>
          <a:p>
            <a:r>
              <a:rPr lang="en-GB" dirty="0">
                <a:hlinkClick r:id="rId5"/>
              </a:rPr>
              <a:t>http://azure.microsoft.com/en-us/documentation/templates/</a:t>
            </a:r>
            <a:endParaRPr lang="en-GB" dirty="0"/>
          </a:p>
          <a:p>
            <a:endParaRPr lang="en-GB" dirty="0"/>
          </a:p>
          <a:p>
            <a:r>
              <a:rPr lang="en-GB" dirty="0"/>
              <a:t>ARM Template Documentation</a:t>
            </a:r>
            <a:br>
              <a:rPr lang="en-GB" dirty="0"/>
            </a:br>
            <a:r>
              <a:rPr lang="en-GB" dirty="0">
                <a:hlinkClick r:id="rId6"/>
              </a:rPr>
              <a:t>https://msdn.microsoft.com/en-us/library/azure/dn835138.aspx</a:t>
            </a:r>
            <a:endParaRPr lang="en-GB" dirty="0"/>
          </a:p>
          <a:p>
            <a:endParaRPr lang="en-GB" dirty="0"/>
          </a:p>
          <a:p>
            <a:r>
              <a:rPr lang="en-GB" dirty="0"/>
              <a:t>Azure Resource Explorer</a:t>
            </a:r>
            <a:br>
              <a:rPr lang="en-GB" dirty="0"/>
            </a:br>
            <a:r>
              <a:rPr lang="en-GB" dirty="0">
                <a:hlinkClick r:id="rId7"/>
              </a:rPr>
              <a:t>https://resources.azure.com/</a:t>
            </a:r>
            <a:endParaRPr lang="en-GB" dirty="0"/>
          </a:p>
          <a:p>
            <a:endParaRPr lang="en-GB" dirty="0"/>
          </a:p>
          <a:p>
            <a:r>
              <a:rPr lang="en-GB" dirty="0"/>
              <a:t>“Azure Resource Manager DevOps Jumpstart”</a:t>
            </a:r>
            <a:br>
              <a:rPr lang="en-GB" dirty="0"/>
            </a:br>
            <a:r>
              <a:rPr lang="en-GB" dirty="0">
                <a:hlinkClick r:id="rId8"/>
              </a:rPr>
              <a:t>https://www.microsoftvirtualacademy.com/en-US/training-courses/azure-resource-manager-devops-jump-start-8413</a:t>
            </a:r>
            <a:endParaRPr lang="en-GB" dirty="0"/>
          </a:p>
          <a:p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477" y="338231"/>
            <a:ext cx="10515600" cy="1325563"/>
          </a:xfrm>
        </p:spPr>
        <p:txBody>
          <a:bodyPr/>
          <a:lstStyle/>
          <a:p>
            <a:r>
              <a:rPr lang="en-GB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24425577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38"/>
          <a:stretch/>
        </p:blipFill>
        <p:spPr>
          <a:xfrm>
            <a:off x="8875295" y="0"/>
            <a:ext cx="3316705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Templates are Azure’s Infrastructure as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They are declarative</a:t>
            </a:r>
          </a:p>
          <a:p>
            <a:r>
              <a:rPr lang="en-GB" dirty="0"/>
              <a:t>They are idempotent</a:t>
            </a:r>
          </a:p>
          <a:p>
            <a:r>
              <a:rPr lang="en-GB" dirty="0"/>
              <a:t>They allow deployment of complex resources</a:t>
            </a:r>
          </a:p>
          <a:p>
            <a:r>
              <a:rPr lang="en-GB" dirty="0"/>
              <a:t>They can be nested (call other templates)</a:t>
            </a:r>
          </a:p>
          <a:p>
            <a:r>
              <a:rPr lang="en-GB" dirty="0"/>
              <a:t>You can do clever stuff with sequencing</a:t>
            </a:r>
          </a:p>
          <a:p>
            <a:r>
              <a:rPr lang="en-GB" dirty="0"/>
              <a:t>They are part of a healthy balanced DevOps diet</a:t>
            </a:r>
          </a:p>
        </p:txBody>
      </p:sp>
    </p:spTree>
    <p:extLst>
      <p:ext uri="{BB962C8B-B14F-4D97-AF65-F5344CB8AC3E}">
        <p14:creationId xmlns:p14="http://schemas.microsoft.com/office/powerpoint/2010/main" val="57922850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27"/>
          <a:stretch/>
        </p:blipFill>
        <p:spPr>
          <a:xfrm>
            <a:off x="0" y="0"/>
            <a:ext cx="2254412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03" y="1548158"/>
            <a:ext cx="5327487" cy="3695965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492" y="1548158"/>
            <a:ext cx="4901867" cy="3695965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308" y="365125"/>
            <a:ext cx="8775492" cy="1325563"/>
          </a:xfrm>
        </p:spPr>
        <p:txBody>
          <a:bodyPr/>
          <a:lstStyle/>
          <a:p>
            <a:r>
              <a:rPr lang="en-GB" dirty="0"/>
              <a:t>Create and edit them in Visual Studio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06278" y="5963138"/>
            <a:ext cx="736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Yes, you can use Visual Studio Code, but the Azure SDK tooling is better in VS</a:t>
            </a:r>
          </a:p>
        </p:txBody>
      </p:sp>
    </p:spTree>
    <p:extLst>
      <p:ext uri="{BB962C8B-B14F-4D97-AF65-F5344CB8AC3E}">
        <p14:creationId xmlns:p14="http://schemas.microsoft.com/office/powerpoint/2010/main" val="76151070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30"/>
          <a:stretch/>
        </p:blipFill>
        <p:spPr>
          <a:xfrm>
            <a:off x="9887720" y="0"/>
            <a:ext cx="230428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8850" t="16614" r="4289" b="65731"/>
          <a:stretch/>
        </p:blipFill>
        <p:spPr>
          <a:xfrm>
            <a:off x="1235439" y="1512913"/>
            <a:ext cx="3063632" cy="2052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598" t="9068" r="85859" b="63007"/>
          <a:stretch/>
        </p:blipFill>
        <p:spPr>
          <a:xfrm>
            <a:off x="8556645" y="3587280"/>
            <a:ext cx="1707648" cy="2643206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0107" t="8464" r="4509" b="7130"/>
          <a:stretch/>
        </p:blipFill>
        <p:spPr>
          <a:xfrm>
            <a:off x="1235439" y="1512913"/>
            <a:ext cx="5790738" cy="414873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Templates are JSON format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4683" y="5861154"/>
            <a:ext cx="613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 have four sections, easily manged in the JSON outline pane</a:t>
            </a:r>
          </a:p>
        </p:txBody>
      </p:sp>
    </p:spTree>
    <p:extLst>
      <p:ext uri="{BB962C8B-B14F-4D97-AF65-F5344CB8AC3E}">
        <p14:creationId xmlns:p14="http://schemas.microsoft.com/office/powerpoint/2010/main" val="1246879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6" t="4657" b="21294"/>
          <a:stretch/>
        </p:blipFill>
        <p:spPr>
          <a:xfrm>
            <a:off x="0" y="1804181"/>
            <a:ext cx="3196444" cy="50538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49974" y="1511935"/>
            <a:ext cx="78048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"resources"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"[variables('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AppPlanName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Microsoft.Web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serverfarms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"location"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resourceGroup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().location]"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apiVersion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"2014-06-01"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dependsOn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[],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"tags"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AppPlan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},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"properties"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"[variables('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AppPlanName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sku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"[parameters('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AppPlanSKU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workerSize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"[parameters('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AppPlanWorkerSize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numberOfWorkers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1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are the things you want to deploy</a:t>
            </a:r>
          </a:p>
        </p:txBody>
      </p:sp>
    </p:spTree>
    <p:extLst>
      <p:ext uri="{BB962C8B-B14F-4D97-AF65-F5344CB8AC3E}">
        <p14:creationId xmlns:p14="http://schemas.microsoft.com/office/powerpoint/2010/main" val="32774211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2434" b="28629"/>
          <a:stretch/>
        </p:blipFill>
        <p:spPr>
          <a:xfrm>
            <a:off x="8191097" y="1963392"/>
            <a:ext cx="4000903" cy="489460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 allow deploy-time settings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"parameters"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NamePrefix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minLength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1,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defaultValue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"Env1"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"metadata"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"description"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"Used to construct all resource names as 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prefix+service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. Should be all lowercase to avoid naming issues"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45693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06" r="38057"/>
          <a:stretch/>
        </p:blipFill>
        <p:spPr>
          <a:xfrm>
            <a:off x="7943923" y="0"/>
            <a:ext cx="4248077" cy="220784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are really, really useful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396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"variables"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WebSiteName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concat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(parameters('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NamePrefix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'),'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WebSite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')]"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AppPlanName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concat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(parameters('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NamePrefix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'),'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AppPlan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',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uniqueString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resourceGroup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().id))]"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RedisCache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concat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(parameters('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NamePrefix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'),'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Redis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',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uniqueString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resourceGroup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().id))]"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SKUName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"Basic"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SKUFamily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SKUCapacity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0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608260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40"/>
          <a:stretch/>
        </p:blipFill>
        <p:spPr>
          <a:xfrm>
            <a:off x="4825020" y="4762213"/>
            <a:ext cx="7182804" cy="20957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Outputs let you return values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50561" y="1956186"/>
            <a:ext cx="113114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"outputs"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2E75B6"/>
                </a:solidFill>
                <a:latin typeface="Consolas" panose="020B0609020204030204" pitchFamily="49" charset="0"/>
              </a:rPr>
              <a:t>WebsiteHostName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"value"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"[reference(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resourceId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Microsoft.Web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sites',variables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('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WebSiteName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'))).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hostNames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[0]]"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049945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57" t="10303" r="6144" b="19054"/>
          <a:stretch/>
        </p:blipFill>
        <p:spPr>
          <a:xfrm>
            <a:off x="0" y="2013284"/>
            <a:ext cx="1796717" cy="48447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225" t="9066" r="339" b="23383"/>
          <a:stretch/>
        </p:blipFill>
        <p:spPr>
          <a:xfrm>
            <a:off x="1959936" y="1596498"/>
            <a:ext cx="8242843" cy="4913195"/>
          </a:xfrm>
          <a:prstGeom prst="rect">
            <a:avLst/>
          </a:prstGeom>
          <a:ln w="76200">
            <a:solidFill>
              <a:schemeClr val="bg1"/>
            </a:solidFill>
            <a:beve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 your existing stuff as a template</a:t>
            </a:r>
          </a:p>
        </p:txBody>
      </p:sp>
    </p:spTree>
    <p:extLst>
      <p:ext uri="{BB962C8B-B14F-4D97-AF65-F5344CB8AC3E}">
        <p14:creationId xmlns:p14="http://schemas.microsoft.com/office/powerpoint/2010/main" val="2293188055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408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Templates in Ten Plates</vt:lpstr>
      <vt:lpstr>Templates are Azure’s Infrastructure as Code</vt:lpstr>
      <vt:lpstr>Create and edit them in Visual Studio</vt:lpstr>
      <vt:lpstr>Templates are JSON format</vt:lpstr>
      <vt:lpstr>Resources are the things you want to deploy</vt:lpstr>
      <vt:lpstr>Parameters allow deploy-time settings</vt:lpstr>
      <vt:lpstr>Variables are really, really useful</vt:lpstr>
      <vt:lpstr>Outputs let you return values</vt:lpstr>
      <vt:lpstr>Export your existing stuff as a template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 Plates on Templates</dc:title>
  <dc:creator>Rik Hepworth</dc:creator>
  <cp:lastModifiedBy>Rik Hepworth</cp:lastModifiedBy>
  <cp:revision>13</cp:revision>
  <dcterms:created xsi:type="dcterms:W3CDTF">2016-09-29T14:01:10Z</dcterms:created>
  <dcterms:modified xsi:type="dcterms:W3CDTF">2016-09-29T15:37:20Z</dcterms:modified>
</cp:coreProperties>
</file>