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5" r:id="rId6"/>
    <p:sldId id="278" r:id="rId7"/>
    <p:sldId id="291" r:id="rId8"/>
    <p:sldId id="280" r:id="rId9"/>
    <p:sldId id="281" r:id="rId10"/>
    <p:sldId id="279" r:id="rId11"/>
    <p:sldId id="282" r:id="rId12"/>
    <p:sldId id="284" r:id="rId13"/>
    <p:sldId id="277" r:id="rId14"/>
    <p:sldId id="285" r:id="rId15"/>
    <p:sldId id="286" r:id="rId16"/>
    <p:sldId id="288" r:id="rId17"/>
    <p:sldId id="287" r:id="rId18"/>
    <p:sldId id="289" r:id="rId19"/>
    <p:sldId id="290" r:id="rId20"/>
    <p:sldId id="28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116DA-024C-4F13-BC9C-E98AC90574D1}">
          <p14:sldIdLst>
            <p14:sldId id="257"/>
            <p14:sldId id="275"/>
            <p14:sldId id="278"/>
            <p14:sldId id="291"/>
            <p14:sldId id="280"/>
            <p14:sldId id="281"/>
            <p14:sldId id="279"/>
            <p14:sldId id="282"/>
            <p14:sldId id="284"/>
            <p14:sldId id="277"/>
            <p14:sldId id="285"/>
            <p14:sldId id="286"/>
            <p14:sldId id="288"/>
            <p14:sldId id="287"/>
            <p14:sldId id="289"/>
            <p14:sldId id="290"/>
            <p14:sldId id="28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76" y="3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72EA-99BB-47AB-9AD2-E623201CD09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4C5B-17B5-480C-A232-8A35B3C2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" y="2146258"/>
            <a:ext cx="2300779" cy="146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5" y="2146259"/>
            <a:ext cx="2565564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474" y="5166960"/>
            <a:ext cx="703374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5166960"/>
            <a:ext cx="858374" cy="13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Jessica Armitage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487693"/>
            <a:ext cx="2734962" cy="53930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81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Amy Gwyther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9" y="1872176"/>
            <a:ext cx="2174802" cy="5018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63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Katy Webb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5" y="1573426"/>
            <a:ext cx="2679944" cy="52845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Director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541246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Hannah </a:t>
            </a:r>
            <a:r>
              <a:rPr lang="en-US" sz="3300" dirty="0" err="1"/>
              <a:t>Ackroyd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8" y="1894299"/>
            <a:ext cx="1843686" cy="47799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4332398"/>
            <a:ext cx="3122692" cy="50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rik\Pictures\BizTalk_h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1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998893"/>
            <a:ext cx="1538342" cy="4322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sales@blackmarble.com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09969" y="1208659"/>
            <a:ext cx="486359" cy="306635"/>
            <a:chOff x="1197690" y="1202458"/>
            <a:chExt cx="486359" cy="306635"/>
          </a:xfrm>
        </p:grpSpPr>
        <p:sp>
          <p:nvSpPr>
            <p:cNvPr id="23" name="Isosceles Triangle 22"/>
            <p:cNvSpPr/>
            <p:nvPr userDrawn="1"/>
          </p:nvSpPr>
          <p:spPr>
            <a:xfrm rot="10800000">
              <a:off x="1197690" y="1202458"/>
              <a:ext cx="486357" cy="136458"/>
            </a:xfrm>
            <a:prstGeom prst="triangle">
              <a:avLst>
                <a:gd name="adj" fmla="val 492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1197694" y="1241944"/>
              <a:ext cx="486355" cy="267149"/>
            </a:xfrm>
            <a:custGeom>
              <a:avLst/>
              <a:gdLst>
                <a:gd name="connsiteX0" fmla="*/ 3891 w 933855"/>
                <a:gd name="connsiteY0" fmla="*/ 15564 h 447472"/>
                <a:gd name="connsiteX1" fmla="*/ 470818 w 933855"/>
                <a:gd name="connsiteY1" fmla="*/ 256810 h 447472"/>
                <a:gd name="connsiteX2" fmla="*/ 933855 w 933855"/>
                <a:gd name="connsiteY2" fmla="*/ 0 h 447472"/>
                <a:gd name="connsiteX3" fmla="*/ 933855 w 933855"/>
                <a:gd name="connsiteY3" fmla="*/ 443581 h 447472"/>
                <a:gd name="connsiteX4" fmla="*/ 0 w 933855"/>
                <a:gd name="connsiteY4" fmla="*/ 447472 h 447472"/>
                <a:gd name="connsiteX5" fmla="*/ 3891 w 933855"/>
                <a:gd name="connsiteY5" fmla="*/ 15564 h 4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855" h="447472">
                  <a:moveTo>
                    <a:pt x="3891" y="15564"/>
                  </a:moveTo>
                  <a:lnTo>
                    <a:pt x="470818" y="256810"/>
                  </a:lnTo>
                  <a:lnTo>
                    <a:pt x="933855" y="0"/>
                  </a:lnTo>
                  <a:lnTo>
                    <a:pt x="933855" y="443581"/>
                  </a:lnTo>
                  <a:lnTo>
                    <a:pt x="0" y="447472"/>
                  </a:lnTo>
                  <a:lnTo>
                    <a:pt x="3891" y="15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g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1085837"/>
            <a:ext cx="539016" cy="539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" y="1661933"/>
            <a:ext cx="2599931" cy="512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Jessica Armitage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590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Amy Gwyther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" y="1723834"/>
            <a:ext cx="2209796" cy="50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Katy Webb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Director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" y="1329246"/>
            <a:ext cx="2803774" cy="55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Hannah </a:t>
            </a:r>
            <a:r>
              <a:rPr lang="en-GB" sz="6000" dirty="0" err="1">
                <a:solidFill>
                  <a:schemeClr val="bg1"/>
                </a:solidFill>
                <a:latin typeface="+mj-lt"/>
              </a:rPr>
              <a:t>Ackroyd</a:t>
            </a:r>
            <a:endParaRPr lang="en-GB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2" y="1565021"/>
            <a:ext cx="1943498" cy="50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8" r:id="rId6"/>
    <p:sldLayoutId id="2147483682" r:id="rId7"/>
    <p:sldLayoutId id="2147483683" r:id="rId8"/>
    <p:sldLayoutId id="2147483684" r:id="rId9"/>
    <p:sldLayoutId id="2147483670" r:id="rId10"/>
    <p:sldLayoutId id="2147483671" r:id="rId11"/>
    <p:sldLayoutId id="2147483673" r:id="rId12"/>
    <p:sldLayoutId id="2147483667" r:id="rId13"/>
    <p:sldLayoutId id="2147483672" r:id="rId14"/>
    <p:sldLayoutId id="2147483661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64" r:id="rId21"/>
    <p:sldLayoutId id="2147483652" r:id="rId22"/>
    <p:sldLayoutId id="2147483653" r:id="rId23"/>
    <p:sldLayoutId id="2147483654" r:id="rId24"/>
    <p:sldLayoutId id="2147483655" r:id="rId25"/>
    <p:sldLayoutId id="2147483662" r:id="rId26"/>
    <p:sldLayoutId id="2147483663" r:id="rId27"/>
    <p:sldLayoutId id="214748368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azure.microsoft.com/en-us/documentation/template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resources.azure.com/" TargetMode="External"/><Relationship Id="rId4" Type="http://schemas.openxmlformats.org/officeDocument/2006/relationships/hyperlink" Target="https://docs.microsoft.com/en-us/azure/templates/" TargetMode="External"/><Relationship Id="rId9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ARM Yourself for Effective Azure Provisioning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85392-548C-4F69-AD46-5CF25D0F6B08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AE5F65D-914D-4F0F-87A5-BBC00B020534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2CB14-AF72-44DE-BAEE-8D9E5A0D0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587AA-1BA4-44E6-82C8-8E6D3D025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085B18E-1C90-4C31-B110-E6E0D11A906A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08E92B-37A4-44FD-BBD6-2B21D9DEF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72ADA7C-DCB2-4868-A8D0-EB81E544A434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Automation Script </a:t>
            </a:r>
            <a:r>
              <a:rPr lang="en-GB" dirty="0"/>
              <a:t>and Resource Explorer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325-092F-4270-8872-06AD7D2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F755-F816-4767-AC3A-DE7CE796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2586"/>
          </a:xfrm>
        </p:spPr>
        <p:txBody>
          <a:bodyPr>
            <a:normAutofit/>
          </a:bodyPr>
          <a:lstStyle/>
          <a:p>
            <a:r>
              <a:rPr lang="en-GB" dirty="0"/>
              <a:t>Copy loops allow you to create multiple copies of a given resource with unique properties</a:t>
            </a:r>
            <a:br>
              <a:rPr lang="en-GB" dirty="0"/>
            </a:br>
            <a:r>
              <a:rPr lang="en-GB" dirty="0"/>
              <a:t>e.g. The same web site in multiple regions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55FD3-892F-40E5-B736-4A5DB97D61AE}"/>
              </a:ext>
            </a:extLst>
          </p:cNvPr>
          <p:cNvSpPr/>
          <p:nvPr/>
        </p:nvSpPr>
        <p:spPr>
          <a:xfrm>
            <a:off x="1047415" y="3257801"/>
            <a:ext cx="106532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"2015-08-01"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'),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copyIndex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(),'/staging')]"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"copy"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"count"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WebSlotLoop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/sites/slots"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copyIndex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()]]"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WebAppLoop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01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47BB-979F-48A6-8D1A-9680CB99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D1DD-9845-40C3-9F22-D4290673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can only be defined once in a deployment</a:t>
            </a:r>
          </a:p>
          <a:p>
            <a:r>
              <a:rPr lang="en-GB" dirty="0"/>
              <a:t>Nested deploys allow you to define it more than once</a:t>
            </a:r>
          </a:p>
          <a:p>
            <a:r>
              <a:rPr lang="en-GB" dirty="0"/>
              <a:t>Dependencies and references allow you to </a:t>
            </a:r>
            <a:r>
              <a:rPr lang="en-GB" i="1" dirty="0"/>
              <a:t>redefine</a:t>
            </a:r>
            <a:r>
              <a:rPr lang="en-GB" dirty="0"/>
              <a:t> resource properties</a:t>
            </a:r>
            <a:br>
              <a:rPr lang="en-GB" dirty="0"/>
            </a:br>
            <a:r>
              <a:rPr lang="en-GB" dirty="0"/>
              <a:t>e.g. change the DNS value of </a:t>
            </a:r>
            <a:r>
              <a:rPr lang="en-GB" dirty="0" err="1"/>
              <a:t>vNet</a:t>
            </a:r>
            <a:r>
              <a:rPr lang="en-GB" dirty="0"/>
              <a:t> based on the IP of a new VM</a:t>
            </a:r>
          </a:p>
        </p:txBody>
      </p:sp>
    </p:spTree>
    <p:extLst>
      <p:ext uri="{BB962C8B-B14F-4D97-AF65-F5344CB8AC3E}">
        <p14:creationId xmlns:p14="http://schemas.microsoft.com/office/powerpoint/2010/main" val="153782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564-9517-4EE0-95F3-2860B07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Condition,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1E73-530B-4F95-B421-A0403932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 different JSON into the final template based on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DC030-6F0E-4AE5-AFFC-23BB68EFF70F}"/>
              </a:ext>
            </a:extLst>
          </p:cNvPr>
          <p:cNvSpPr/>
          <p:nvPr/>
        </p:nvSpPr>
        <p:spPr>
          <a:xfrm>
            <a:off x="838200" y="2541254"/>
            <a:ext cx="106532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"2017-06-01"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"condition"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"[greater(length(parameters('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')),1)]"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Microsoft.Network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trafficManagerProfiles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TrafficMgr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').Name]“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TrafficMgrFQDN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"if(greater(length(parameters('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')),1),[reference(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Microsoft.Network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trafficManagerProfiles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', 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TrafficMgr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').Name)).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dnsConfig.fqdn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('null'))]"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28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2BB8-7278-4C27-BC1E-4A8B281C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Undocumented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FDD-3B64-43B3-A9C2-21554D9F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Automation Script doesn’t give you everything</a:t>
            </a:r>
          </a:p>
          <a:p>
            <a:r>
              <a:rPr lang="en-GB" dirty="0"/>
              <a:t>Not everything is fully documented (yet)</a:t>
            </a:r>
          </a:p>
          <a:p>
            <a:r>
              <a:rPr lang="en-GB" dirty="0"/>
              <a:t>Resource Explorer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31820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Complex Templates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C478-D924-4972-BEB3-97BBD278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in Deployment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645C-A827-4B2C-A4C0-4A849A92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parameters.xml in code repo</a:t>
            </a:r>
          </a:p>
          <a:p>
            <a:r>
              <a:rPr lang="en-GB" dirty="0"/>
              <a:t>PowerShell supports inferred parameters</a:t>
            </a:r>
          </a:p>
          <a:p>
            <a:r>
              <a:rPr lang="en-GB" dirty="0"/>
              <a:t>Store your parameter values in your release pipeline</a:t>
            </a:r>
          </a:p>
          <a:p>
            <a:r>
              <a:rPr lang="en-GB" dirty="0"/>
              <a:t>Use the same template for dev, test, release</a:t>
            </a:r>
          </a:p>
        </p:txBody>
      </p:sp>
    </p:spTree>
    <p:extLst>
      <p:ext uri="{BB962C8B-B14F-4D97-AF65-F5344CB8AC3E}">
        <p14:creationId xmlns:p14="http://schemas.microsoft.com/office/powerpoint/2010/main" val="75037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A88-602B-4291-93AF-69A468FA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F8F-F7DB-490D-9E17-0921CCA3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Ryan Jones: @</a:t>
            </a:r>
            <a:r>
              <a:rPr lang="en-GB" dirty="0" err="1"/>
              <a:t>rjmax</a:t>
            </a:r>
            <a:r>
              <a:rPr lang="en-GB" dirty="0"/>
              <a:t> github.com/</a:t>
            </a:r>
            <a:r>
              <a:rPr lang="en-GB" dirty="0" err="1"/>
              <a:t>rjmax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</a:t>
            </a:r>
            <a:r>
              <a:rPr lang="en-GB" dirty="0" err="1"/>
              <a:t>QuickStart</a:t>
            </a:r>
            <a:r>
              <a:rPr lang="en-GB" dirty="0"/>
              <a:t> Templates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https://github.com/Azure/azure-quickstart-templates</a:t>
            </a:r>
            <a:br>
              <a:rPr lang="en-GB" dirty="0"/>
            </a:br>
            <a:r>
              <a:rPr lang="en-GB" dirty="0">
                <a:hlinkClick r:id="rId3"/>
              </a:rPr>
              <a:t>http://azure.microsoft.com/en-us/documentation/templates/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ARM Template Documentation</a:t>
            </a:r>
            <a:br>
              <a:rPr lang="en-GB" dirty="0"/>
            </a:br>
            <a:r>
              <a:rPr lang="en-GB" dirty="0">
                <a:hlinkClick r:id="rId4"/>
              </a:rPr>
              <a:t>https://docs.microsoft.com/en-us/azure/templates/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Resource Explorer</a:t>
            </a:r>
            <a:br>
              <a:rPr lang="en-GB" dirty="0"/>
            </a:br>
            <a:r>
              <a:rPr lang="en-GB" dirty="0">
                <a:hlinkClick r:id="rId5"/>
              </a:rPr>
              <a:t>https://resources.azure.com/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125F-30D9-4C4C-894C-7B2DB5EA64C5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838DA79-FACA-4323-BD12-FED5AB66F256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E4FA-0646-45F6-909B-5FDC8B20DF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91D25-2A3B-458D-B57B-1F8946F6B9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10880DA-EA88-4E3F-BBA0-E37C6A61CA99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530402-4E98-45D5-8472-5318A54EE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177A09-9B02-46A1-AB75-F84064D885E9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4"/>
          <p:cNvSpPr>
            <a:spLocks noGrp="1"/>
          </p:cNvSpPr>
          <p:nvPr/>
        </p:nvSpPr>
        <p:spPr bwMode="white">
          <a:xfrm>
            <a:off x="2147027" y="2664625"/>
            <a:ext cx="618567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Rik Hepworth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Consulting Services Director, Black Marble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MVP (Azure)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3" y="2605910"/>
            <a:ext cx="858374" cy="1330093"/>
          </a:xfrm>
          <a:prstGeom prst="rect">
            <a:avLst/>
          </a:prstGeom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690" y="935531"/>
            <a:ext cx="2703502" cy="49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032F-8590-4B7D-AEC4-B5FBF9CE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ARM Templates?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3F3-9F05-48A6-A3C0-BE637356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Azure’s </a:t>
            </a:r>
            <a:r>
              <a:rPr lang="en-GB" i="1" dirty="0"/>
              <a:t>Infrastructure as Code</a:t>
            </a:r>
          </a:p>
          <a:p>
            <a:r>
              <a:rPr lang="en-GB" dirty="0"/>
              <a:t>They are </a:t>
            </a:r>
            <a:r>
              <a:rPr lang="en-GB" i="1" dirty="0"/>
              <a:t>declarative</a:t>
            </a:r>
          </a:p>
          <a:p>
            <a:r>
              <a:rPr lang="en-GB" dirty="0"/>
              <a:t>They are </a:t>
            </a:r>
            <a:r>
              <a:rPr lang="en-GB" i="1" dirty="0"/>
              <a:t>idempotent</a:t>
            </a:r>
          </a:p>
          <a:p>
            <a:r>
              <a:rPr lang="en-GB" dirty="0"/>
              <a:t>They allow deployment of complex resources</a:t>
            </a:r>
          </a:p>
          <a:p>
            <a:r>
              <a:rPr lang="en-GB" dirty="0"/>
              <a:t>They can be nested (call other templates)</a:t>
            </a:r>
          </a:p>
          <a:p>
            <a:r>
              <a:rPr lang="en-GB" dirty="0"/>
              <a:t>You can do clever stuff with sequencing</a:t>
            </a:r>
          </a:p>
          <a:p>
            <a:r>
              <a:rPr lang="en-GB" dirty="0"/>
              <a:t>They are part of a healthy balanced DevOps diet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deploying through Azure Portal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0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A61A-A84E-4B26-8695-BC73C899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6101-EC68-4246-A9FE-BB098E2E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"parameters"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minLength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defaultValue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"Env1"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"metadata"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"Used to construct all resource names as 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prefix+service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. Should be all lowercase to avoid naming issues"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723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E21-EE14-4261-BA34-5186394C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CA8B-7C59-44DE-98DD-F2BDF923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"variables"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RedisCache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SKUFamily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SKUCapacity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943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6F28-C490-4F8B-9B5C-7232186A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7880-0AC9-48FA-BAE4-89AC6216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().location]"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"2014-06-01"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"tags"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AppPlanSKU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workerSize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AppPlanWorkerSize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numberOfWorkers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365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B81B-27D1-43E6-AEF4-F9B49916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B172-BA4F-4E3C-92A7-DFF886A9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"outputs"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WebsiteHostName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"[reference(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sites',variables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'))).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hostNames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[0]]"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44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E8C3-9984-4F9A-A010-4995D08C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19A-4B10-435B-88AF-AEFD9D10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numbers of parameters</a:t>
            </a:r>
          </a:p>
          <a:p>
            <a:r>
              <a:rPr lang="en-GB" dirty="0"/>
              <a:t>Make use of objects in variables</a:t>
            </a:r>
          </a:p>
          <a:p>
            <a:r>
              <a:rPr lang="en-GB" dirty="0"/>
              <a:t>If your template is huge, consider splitting</a:t>
            </a:r>
          </a:p>
          <a:p>
            <a:r>
              <a:rPr lang="en-GB" dirty="0"/>
              <a:t>Use clear naming, especially if using references and outputs</a:t>
            </a:r>
          </a:p>
          <a:p>
            <a:r>
              <a:rPr lang="en-GB" dirty="0"/>
              <a:t>Avoid Parameters.xml</a:t>
            </a:r>
          </a:p>
          <a:p>
            <a:r>
              <a:rPr lang="en-GB" dirty="0"/>
              <a:t>Accept the </a:t>
            </a:r>
            <a:r>
              <a:rPr lang="en-GB" dirty="0" err="1"/>
              <a:t>azuredeploy.json</a:t>
            </a:r>
            <a:r>
              <a:rPr lang="en-GB" dirty="0"/>
              <a:t> naming</a:t>
            </a:r>
          </a:p>
          <a:p>
            <a:r>
              <a:rPr lang="en-GB" dirty="0"/>
              <a:t>Know and love Resource Explorer</a:t>
            </a:r>
          </a:p>
        </p:txBody>
      </p:sp>
    </p:spTree>
    <p:extLst>
      <p:ext uri="{BB962C8B-B14F-4D97-AF65-F5344CB8AC3E}">
        <p14:creationId xmlns:p14="http://schemas.microsoft.com/office/powerpoint/2010/main" val="6120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7C949479-5832-42A3-A28C-D670891A4736}" vid="{4FEC5BB7-FB4D-4DEF-A506-84955129A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 Marble Orange">
    <a:dk1>
      <a:sysClr val="windowText" lastClr="000000"/>
    </a:dk1>
    <a:lt1>
      <a:sysClr val="window" lastClr="FFFFFF"/>
    </a:lt1>
    <a:dk2>
      <a:srgbClr val="3C3C3B"/>
    </a:dk2>
    <a:lt2>
      <a:srgbClr val="F5F5F5"/>
    </a:lt2>
    <a:accent1>
      <a:srgbClr val="F97923"/>
    </a:accent1>
    <a:accent2>
      <a:srgbClr val="21B9EC"/>
    </a:accent2>
    <a:accent3>
      <a:srgbClr val="B6CC22"/>
    </a:accent3>
    <a:accent4>
      <a:srgbClr val="E63B46"/>
    </a:accent4>
    <a:accent5>
      <a:srgbClr val="293A49"/>
    </a:accent5>
    <a:accent6>
      <a:srgbClr val="1B72B7"/>
    </a:accent6>
    <a:hlink>
      <a:srgbClr val="1B72B7"/>
    </a:hlink>
    <a:folHlink>
      <a:srgbClr val="1B72B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Type xmlns="2e3a2f0e-52a2-4d17-81ea-e86137565b82">Black Marble</Presentation_x0020_Type>
    <Event_x0020_Location xmlns="2e3a2f0e-52a2-4d17-81ea-e86137565b82" xsi:nil="true"/>
    <Event_x0020_Date xmlns="2e3a2f0e-52a2-4d17-81ea-e86137565b82" xsi:nil="true"/>
    <Product xmlns="2e3a2f0e-52a2-4d17-81ea-e86137565b82">
      <Value>Visual Studio</Value>
    </Product>
    <Market xmlns="2e3a2f0e-52a2-4d17-81ea-e86137565b82">General</Marke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AFC307EF60A41BA7D1D0325CDC603" ma:contentTypeVersion="5" ma:contentTypeDescription="Create a new document." ma:contentTypeScope="" ma:versionID="7db0e9209c5ef04358c79c8eed35302e">
  <xsd:schema xmlns:xsd="http://www.w3.org/2001/XMLSchema" xmlns:xs="http://www.w3.org/2001/XMLSchema" xmlns:p="http://schemas.microsoft.com/office/2006/metadata/properties" xmlns:ns2="2e3a2f0e-52a2-4d17-81ea-e86137565b82" targetNamespace="http://schemas.microsoft.com/office/2006/metadata/properties" ma:root="true" ma:fieldsID="ccea1741cfef7283adcc88c53f48b902" ns2:_="">
    <xsd:import namespace="2e3a2f0e-52a2-4d17-81ea-e86137565b82"/>
    <xsd:element name="properties">
      <xsd:complexType>
        <xsd:sequence>
          <xsd:element name="documentManagement">
            <xsd:complexType>
              <xsd:all>
                <xsd:element ref="ns2:Presentation_x0020_Type" minOccurs="0"/>
                <xsd:element ref="ns2:Event_x0020_Date" minOccurs="0"/>
                <xsd:element ref="ns2:Event_x0020_Location" minOccurs="0"/>
                <xsd:element ref="ns2:Product" minOccurs="0"/>
                <xsd:element ref="ns2:Mark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a2f0e-52a2-4d17-81ea-e86137565b82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8" nillable="true" ma:displayName="Presentation Type" ma:default="Black Marble" ma:description="Who we did the presentation for" ma:format="Dropdown" ma:internalName="Presentation_x0020_Type">
      <xsd:simpleType>
        <xsd:restriction base="dms:Choice">
          <xsd:enumeration value="Black Marble"/>
          <xsd:enumeration value="Conference"/>
          <xsd:enumeration value="Community"/>
        </xsd:restriction>
      </xsd:simpleType>
    </xsd:element>
    <xsd:element name="Event_x0020_Date" ma:index="9" nillable="true" ma:displayName="Event Date" ma:description="The Event Date" ma:format="DateOnly" ma:internalName="Event_x0020_Date">
      <xsd:simpleType>
        <xsd:restriction base="dms:DateTime"/>
      </xsd:simpleType>
    </xsd:element>
    <xsd:element name="Event_x0020_Location" ma:index="10" nillable="true" ma:displayName="Event Location" ma:description="Event Location" ma:internalName="Event_x0020_Location">
      <xsd:simpleType>
        <xsd:restriction base="dms:Text">
          <xsd:maxLength value="255"/>
        </xsd:restriction>
      </xsd:simpleType>
    </xsd:element>
    <xsd:element name="Product" ma:index="11" nillable="true" ma:displayName="Product" ma:default="Visual Studio" ma:description="Products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Visual Studio"/>
                    <xsd:enumeration value="ALM"/>
                    <xsd:enumeration value="SharePoint IT"/>
                    <xsd:enumeration value="SharePoint Dev"/>
                    <xsd:enumeration value="BizTalk"/>
                    <xsd:enumeration value="Testing"/>
                    <xsd:enumeration value="CRM"/>
                    <xsd:enumeration value="General IT"/>
                    <xsd:enumeration value="General Dev"/>
                    <xsd:enumeration value="OCS"/>
                    <xsd:enumeration value="Project Server"/>
                    <xsd:enumeration value="Oslo"/>
                    <xsd:enumeration value="Dublin"/>
                    <xsd:enumeration value="Azure"/>
                    <xsd:enumeration value="SQL Server"/>
                    <xsd:enumeration value="System Centre"/>
                    <xsd:enumeration value="Commerce Server"/>
                    <xsd:enumeration value="Exchange Server"/>
                    <xsd:enumeration value="Virtualisation"/>
                    <xsd:enumeration value="Security"/>
                    <xsd:enumeration value="Office"/>
                    <xsd:enumeration value="General Black Marble"/>
                    <xsd:enumeration value="Windows 7"/>
                    <xsd:enumeration value="Windows Server"/>
                    <xsd:enumeration value="Internet Explorer"/>
                    <xsd:enumeration value="Surface"/>
                    <xsd:enumeration value="NUI"/>
                  </xsd:restriction>
                </xsd:simpleType>
              </xsd:element>
            </xsd:sequence>
          </xsd:extension>
        </xsd:complexContent>
      </xsd:complexType>
    </xsd:element>
    <xsd:element name="Market" ma:index="12" nillable="true" ma:displayName="Market" ma:default="General" ma:description="The Target Market for the presentation" ma:format="Dropdown" ma:internalName="Market">
      <xsd:simpleType>
        <xsd:restriction base="dms:Choice">
          <xsd:enumeration value="General"/>
          <xsd:enumeration value="Finance"/>
          <xsd:enumeration value="Fire Service"/>
          <xsd:enumeration value="NHS"/>
          <xsd:enumeration value="Police Serv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5C231-F84E-40AB-853E-A10ACDAA976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2e3a2f0e-52a2-4d17-81ea-e86137565b8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2E4D04-EAB7-4111-818B-6799853C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a2f0e-52a2-4d17-81ea-e86137565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821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Office Theme</vt:lpstr>
      <vt:lpstr>ARM Yourself for Effective Azure Provisioning</vt:lpstr>
      <vt:lpstr>PowerPoint Presentation</vt:lpstr>
      <vt:lpstr>What are ARM Templates?</vt:lpstr>
      <vt:lpstr>Demo</vt:lpstr>
      <vt:lpstr>Parameters</vt:lpstr>
      <vt:lpstr>Variables</vt:lpstr>
      <vt:lpstr>Resources</vt:lpstr>
      <vt:lpstr>Outputs</vt:lpstr>
      <vt:lpstr>Template Tips</vt:lpstr>
      <vt:lpstr>Demo</vt:lpstr>
      <vt:lpstr>Getting Clever: Copy</vt:lpstr>
      <vt:lpstr>Getting Clever: Sequencing</vt:lpstr>
      <vt:lpstr>Getting Clever: Condition, If</vt:lpstr>
      <vt:lpstr>Getting Clever: Undocumented Stuff</vt:lpstr>
      <vt:lpstr>Demo</vt:lpstr>
      <vt:lpstr>Use in Deployment Automation</vt:lpstr>
      <vt:lpstr>Useful Links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45</cp:revision>
  <dcterms:created xsi:type="dcterms:W3CDTF">2016-10-03T10:01:52Z</dcterms:created>
  <dcterms:modified xsi:type="dcterms:W3CDTF">2017-09-20T11:11:56Z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0x010100DCAAFC307EF60A41BA7D1D0325CDC603</vt:lpwstr>
  </property>
</Properties>
</file>