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88" r:id="rId6"/>
    <p:sldId id="289" r:id="rId7"/>
    <p:sldId id="282" r:id="rId8"/>
    <p:sldId id="283" r:id="rId9"/>
    <p:sldId id="272" r:id="rId10"/>
    <p:sldId id="284" r:id="rId11"/>
    <p:sldId id="285" r:id="rId12"/>
    <p:sldId id="286" r:id="rId13"/>
    <p:sldId id="287" r:id="rId14"/>
    <p:sldId id="265" r:id="rId15"/>
    <p:sldId id="258" r:id="rId16"/>
    <p:sldId id="259" r:id="rId17"/>
    <p:sldId id="260" r:id="rId18"/>
    <p:sldId id="262"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7116DA-024C-4F13-BC9C-E98AC90574D1}">
          <p14:sldIdLst>
            <p14:sldId id="257"/>
            <p14:sldId id="288"/>
            <p14:sldId id="289"/>
            <p14:sldId id="282"/>
            <p14:sldId id="283"/>
            <p14:sldId id="272"/>
            <p14:sldId id="284"/>
            <p14:sldId id="285"/>
            <p14:sldId id="286"/>
            <p14:sldId id="287"/>
            <p14:sldId id="265"/>
          </p14:sldIdLst>
        </p14:section>
        <p14:section name="Case Study slide for use if needed" id="{16B2BB19-7E55-4C7C-AA41-DCE3AC7ED8C7}">
          <p14:sldIdLst>
            <p14:sldId id="258"/>
            <p14:sldId id="259"/>
            <p14:sldId id="260"/>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21B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5" autoAdjust="0"/>
    <p:restoredTop sz="94660"/>
  </p:normalViewPr>
  <p:slideViewPr>
    <p:cSldViewPr snapToGrid="0" showGuides="1">
      <p:cViewPr varScale="1">
        <p:scale>
          <a:sx n="119" d="100"/>
          <a:sy n="119" d="100"/>
        </p:scale>
        <p:origin x="76" y="32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772EA-99BB-47AB-9AD2-E623201CD098}" type="datetimeFigureOut">
              <a:rPr lang="en-GB" smtClean="0"/>
              <a:t>02/02/2018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4C5B-17B5-480C-A232-8A35B3C2681B}" type="slidenum">
              <a:rPr lang="en-GB" smtClean="0"/>
              <a:t>‹#›</a:t>
            </a:fld>
            <a:endParaRPr lang="en-GB"/>
          </a:p>
        </p:txBody>
      </p:sp>
    </p:spTree>
    <p:extLst>
      <p:ext uri="{BB962C8B-B14F-4D97-AF65-F5344CB8AC3E}">
        <p14:creationId xmlns:p14="http://schemas.microsoft.com/office/powerpoint/2010/main" val="19504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latin typeface="Segoe UI" panose="020B0502040204020203" pitchFamily="34" charset="0"/>
                <a:cs typeface="Segoe UI" panose="020B0502040204020203" pitchFamily="34" charset="0"/>
              </a:rPr>
              <a:t>So, what is </a:t>
            </a:r>
            <a:r>
              <a:rPr lang="en-US" sz="1200" dirty="0" err="1">
                <a:latin typeface="Segoe UI" panose="020B0502040204020203" pitchFamily="34" charset="0"/>
                <a:cs typeface="Segoe UI" panose="020B0502040204020203" pitchFamily="34" charset="0"/>
              </a:rPr>
              <a:t>DevOps</a:t>
            </a:r>
            <a:r>
              <a:rPr lang="en-US" sz="1200" dirty="0">
                <a:latin typeface="Segoe UI" panose="020B0502040204020203" pitchFamily="34" charset="0"/>
                <a:cs typeface="Segoe UI" panose="020B0502040204020203" pitchFamily="34" charset="0"/>
              </a:rPr>
              <a:t> exactly?</a:t>
            </a:r>
          </a:p>
          <a:p>
            <a:pPr marL="0" indent="0">
              <a:buFont typeface="Arial" panose="020B0604020202020204" pitchFamily="34" charset="0"/>
              <a:buNone/>
            </a:pPr>
            <a:endParaRPr lang="en-US" sz="1200" baseline="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dirty="0" err="1">
                <a:solidFill>
                  <a:schemeClr val="tx1"/>
                </a:solidFill>
                <a:latin typeface="Segoe UI" panose="020B0502040204020203" pitchFamily="34" charset="0"/>
                <a:cs typeface="Segoe UI" panose="020B0502040204020203" pitchFamily="34" charset="0"/>
              </a:rPr>
              <a:t>DevOps</a:t>
            </a:r>
            <a:r>
              <a:rPr lang="en-US" sz="1200" dirty="0">
                <a:solidFill>
                  <a:schemeClr val="tx1"/>
                </a:solidFill>
                <a:latin typeface="Segoe UI" panose="020B0502040204020203" pitchFamily="34" charset="0"/>
                <a:cs typeface="Segoe UI" panose="020B0502040204020203" pitchFamily="34" charset="0"/>
              </a:rPr>
              <a:t> is a term for a group of </a:t>
            </a:r>
            <a:r>
              <a:rPr lang="en-US" sz="1200" b="1" dirty="0">
                <a:solidFill>
                  <a:schemeClr val="tx1"/>
                </a:solidFill>
                <a:latin typeface="Segoe UI" panose="020B0502040204020203" pitchFamily="34" charset="0"/>
                <a:cs typeface="Segoe UI" panose="020B0502040204020203" pitchFamily="34" charset="0"/>
              </a:rPr>
              <a:t>concepts</a:t>
            </a:r>
            <a:r>
              <a:rPr lang="en-US" sz="1200" dirty="0">
                <a:solidFill>
                  <a:schemeClr val="tx1"/>
                </a:solidFill>
                <a:latin typeface="Segoe UI" panose="020B0502040204020203" pitchFamily="34" charset="0"/>
                <a:cs typeface="Segoe UI" panose="020B0502040204020203" pitchFamily="34" charset="0"/>
              </a:rPr>
              <a:t> that, while not all new, have catalyzed into a movement and are rapidly spreading throughout the technical community.</a:t>
            </a:r>
          </a:p>
          <a:p>
            <a:pPr marL="171450"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Like any new and popular term, people have different and sometimes contradictory perceptions of what it is.</a:t>
            </a:r>
          </a:p>
          <a:p>
            <a:pPr marL="171450" indent="-171450">
              <a:buFont typeface="Arial" panose="020B0604020202020204" pitchFamily="34" charset="0"/>
              <a:buChar char="•"/>
            </a:pPr>
            <a:r>
              <a:rPr lang="en-US" sz="1200" dirty="0">
                <a:solidFill>
                  <a:schemeClr val="tx1"/>
                </a:solidFill>
                <a:effectLst/>
                <a:latin typeface="Segoe UI" panose="020B0502040204020203" pitchFamily="34" charset="0"/>
                <a:cs typeface="Segoe UI" panose="020B0502040204020203" pitchFamily="34" charset="0"/>
              </a:rPr>
              <a:t>One</a:t>
            </a:r>
            <a:r>
              <a:rPr lang="en-US" sz="1200" baseline="0" dirty="0">
                <a:solidFill>
                  <a:schemeClr val="tx1"/>
                </a:solidFill>
                <a:effectLst/>
                <a:latin typeface="Segoe UI" panose="020B0502040204020203" pitchFamily="34" charset="0"/>
                <a:cs typeface="Segoe UI" panose="020B0502040204020203" pitchFamily="34" charset="0"/>
              </a:rPr>
              <a:t> thing is sure: i</a:t>
            </a:r>
            <a:r>
              <a:rPr lang="en-US" sz="1200" dirty="0">
                <a:solidFill>
                  <a:schemeClr val="tx1"/>
                </a:solidFill>
                <a:latin typeface="Segoe UI" panose="020B0502040204020203" pitchFamily="34" charset="0"/>
                <a:cs typeface="Segoe UI" panose="020B0502040204020203" pitchFamily="34" charset="0"/>
              </a:rPr>
              <a:t>t’s not a product that you buy and install</a:t>
            </a:r>
            <a:r>
              <a:rPr lang="en-US" sz="1200" baseline="0" dirty="0">
                <a:solidFill>
                  <a:schemeClr val="tx1"/>
                </a:solidFill>
                <a:latin typeface="Segoe UI" panose="020B0502040204020203" pitchFamily="34" charset="0"/>
                <a:cs typeface="Segoe UI" panose="020B0502040204020203" pitchFamily="34" charset="0"/>
              </a:rPr>
              <a:t> to fix everything that is wrong or broken with software development.</a:t>
            </a:r>
          </a:p>
          <a:p>
            <a:pPr marL="171450" indent="-171450">
              <a:buFont typeface="Arial" panose="020B0604020202020204" pitchFamily="34" charset="0"/>
              <a:buChar char="•"/>
            </a:pPr>
            <a:r>
              <a:rPr lang="en-US" sz="1200" baseline="0" dirty="0">
                <a:solidFill>
                  <a:schemeClr val="tx1"/>
                </a:solidFill>
                <a:latin typeface="Segoe UI" panose="020B0502040204020203" pitchFamily="34" charset="0"/>
                <a:cs typeface="Segoe UI" panose="020B0502040204020203" pitchFamily="34" charset="0"/>
              </a:rPr>
              <a:t>However, tooling is an integral part of any </a:t>
            </a:r>
            <a:r>
              <a:rPr lang="en-US" sz="1200" baseline="0" dirty="0" err="1">
                <a:solidFill>
                  <a:schemeClr val="tx1"/>
                </a:solidFill>
                <a:latin typeface="Segoe UI" panose="020B0502040204020203" pitchFamily="34" charset="0"/>
                <a:cs typeface="Segoe UI" panose="020B0502040204020203" pitchFamily="34" charset="0"/>
              </a:rPr>
              <a:t>DevOps</a:t>
            </a:r>
            <a:r>
              <a:rPr lang="en-US" sz="1200" baseline="0" dirty="0">
                <a:solidFill>
                  <a:schemeClr val="tx1"/>
                </a:solidFill>
                <a:latin typeface="Segoe UI" panose="020B0502040204020203" pitchFamily="34" charset="0"/>
                <a:cs typeface="Segoe UI" panose="020B0502040204020203" pitchFamily="34" charset="0"/>
              </a:rPr>
              <a:t> discussion because tools help you execute on your </a:t>
            </a:r>
            <a:r>
              <a:rPr lang="en-US" sz="1200" baseline="0" dirty="0" err="1">
                <a:solidFill>
                  <a:schemeClr val="tx1"/>
                </a:solidFill>
                <a:latin typeface="Segoe UI" panose="020B0502040204020203" pitchFamily="34" charset="0"/>
                <a:cs typeface="Segoe UI" panose="020B0502040204020203" pitchFamily="34" charset="0"/>
              </a:rPr>
              <a:t>DevOps</a:t>
            </a:r>
            <a:r>
              <a:rPr lang="en-US" sz="1200" baseline="0" dirty="0">
                <a:solidFill>
                  <a:schemeClr val="tx1"/>
                </a:solidFill>
                <a:latin typeface="Segoe UI" panose="020B0502040204020203" pitchFamily="34" charset="0"/>
                <a:cs typeface="Segoe UI" panose="020B0502040204020203" pitchFamily="34" charset="0"/>
              </a:rPr>
              <a:t> strategy.</a:t>
            </a:r>
          </a:p>
          <a:p>
            <a:pPr marL="171450" indent="-171450" defTabSz="932341">
              <a:buFont typeface="Arial" panose="020B0604020202020204" pitchFamily="34" charset="0"/>
              <a:buChar char="•"/>
            </a:pPr>
            <a:r>
              <a:rPr lang="en-US" sz="1200" dirty="0">
                <a:latin typeface="Segoe UI" panose="020B0502040204020203" pitchFamily="34" charset="0"/>
                <a:cs typeface="Segoe UI" panose="020B0502040204020203" pitchFamily="34" charset="0"/>
              </a:rPr>
              <a:t>Today we’ll talk about how the application lifecycle is changing as it extends into IT operations and will take a closer look</a:t>
            </a:r>
            <a:r>
              <a:rPr lang="en-US" sz="1200" baseline="0" dirty="0">
                <a:latin typeface="Segoe UI" panose="020B0502040204020203" pitchFamily="34" charset="0"/>
                <a:cs typeface="Segoe UI" panose="020B0502040204020203" pitchFamily="34" charset="0"/>
              </a:rPr>
              <a:t> at </a:t>
            </a:r>
            <a:r>
              <a:rPr lang="en-US" sz="1200" dirty="0">
                <a:latin typeface="Segoe UI" panose="020B0502040204020203" pitchFamily="34" charset="0"/>
                <a:cs typeface="Segoe UI" panose="020B0502040204020203" pitchFamily="34" charset="0"/>
              </a:rPr>
              <a:t>our next wave of ALM and </a:t>
            </a:r>
            <a:r>
              <a:rPr lang="en-US" sz="1200" dirty="0" err="1">
                <a:latin typeface="Segoe UI" panose="020B0502040204020203" pitchFamily="34" charset="0"/>
                <a:cs typeface="Segoe UI" panose="020B0502040204020203" pitchFamily="34" charset="0"/>
              </a:rPr>
              <a:t>DevOps</a:t>
            </a:r>
            <a:r>
              <a:rPr lang="en-US" sz="1200" dirty="0">
                <a:latin typeface="Segoe UI" panose="020B0502040204020203" pitchFamily="34" charset="0"/>
                <a:cs typeface="Segoe UI" panose="020B0502040204020203" pitchFamily="34" charset="0"/>
              </a:rPr>
              <a:t> investments.</a:t>
            </a:r>
            <a:endParaRPr lang="en-US" sz="1200" baseline="0" dirty="0">
              <a:solidFill>
                <a:schemeClr val="tx1"/>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37653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E12A4F-0D34-42CB-B219-28FA2998F40F}" type="slidenum">
              <a:rPr lang="en-GB" smtClean="0"/>
              <a:t>15</a:t>
            </a:fld>
            <a:endParaRPr lang="en-GB"/>
          </a:p>
        </p:txBody>
      </p:sp>
    </p:spTree>
    <p:extLst>
      <p:ext uri="{BB962C8B-B14F-4D97-AF65-F5344CB8AC3E}">
        <p14:creationId xmlns:p14="http://schemas.microsoft.com/office/powerpoint/2010/main" val="308579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E12A4F-0D34-42CB-B219-28FA2998F40F}" type="slidenum">
              <a:rPr lang="en-GB" smtClean="0"/>
              <a:t>16</a:t>
            </a:fld>
            <a:endParaRPr lang="en-GB"/>
          </a:p>
        </p:txBody>
      </p:sp>
    </p:spTree>
    <p:extLst>
      <p:ext uri="{BB962C8B-B14F-4D97-AF65-F5344CB8AC3E}">
        <p14:creationId xmlns:p14="http://schemas.microsoft.com/office/powerpoint/2010/main" val="4285019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s>
</file>

<file path=ppt/slideLayouts/_rels/slideLayout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1276" y="2146258"/>
            <a:ext cx="2300779" cy="1464464"/>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3305" y="2146259"/>
            <a:ext cx="2565564" cy="1464463"/>
          </a:xfrm>
          <a:prstGeom prst="rect">
            <a:avLst/>
          </a:prstGeom>
        </p:spPr>
      </p:pic>
    </p:spTree>
    <p:extLst>
      <p:ext uri="{BB962C8B-B14F-4D97-AF65-F5344CB8AC3E}">
        <p14:creationId xmlns:p14="http://schemas.microsoft.com/office/powerpoint/2010/main" val="29170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Andy Dawson</a:t>
            </a:r>
            <a:endParaRPr lang="en-GB" dirty="0"/>
          </a:p>
        </p:txBody>
      </p:sp>
      <p:sp>
        <p:nvSpPr>
          <p:cNvPr id="3" name="Text Placeholder 2"/>
          <p:cNvSpPr>
            <a:spLocks noGrp="1"/>
          </p:cNvSpPr>
          <p:nvPr>
            <p:ph type="body" idx="1"/>
          </p:nvPr>
        </p:nvSpPr>
        <p:spPr>
          <a:xfrm>
            <a:off x="3171338" y="5166960"/>
            <a:ext cx="7979882"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1514" y="3577896"/>
            <a:ext cx="327088" cy="327088"/>
          </a:xfrm>
          <a:prstGeom prst="rect">
            <a:avLst/>
          </a:prstGeom>
        </p:spPr>
      </p:pic>
      <p:sp>
        <p:nvSpPr>
          <p:cNvPr id="13" name="Text Placeholder 12"/>
          <p:cNvSpPr>
            <a:spLocks noGrp="1"/>
          </p:cNvSpPr>
          <p:nvPr>
            <p:ph type="body" sz="quarter" idx="1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a:t>Edit Master text styles</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818603" y="3557290"/>
            <a:ext cx="3600198" cy="368300"/>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adawson</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3974" y="1861219"/>
            <a:ext cx="2417018" cy="4662752"/>
          </a:xfrm>
          <a:prstGeom prst="rect">
            <a:avLst/>
          </a:prstGeom>
        </p:spPr>
      </p:pic>
    </p:spTree>
    <p:extLst>
      <p:ext uri="{BB962C8B-B14F-4D97-AF65-F5344CB8AC3E}">
        <p14:creationId xmlns:p14="http://schemas.microsoft.com/office/powerpoint/2010/main" val="5412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ccardo Viglianisi">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Riccardo Viglianisi</a:t>
            </a:r>
            <a:endParaRPr lang="en-GB" dirty="0"/>
          </a:p>
        </p:txBody>
      </p:sp>
      <p:sp>
        <p:nvSpPr>
          <p:cNvPr id="3" name="Text Placeholder 2"/>
          <p:cNvSpPr>
            <a:spLocks noGrp="1"/>
          </p:cNvSpPr>
          <p:nvPr>
            <p:ph type="body" idx="1"/>
          </p:nvPr>
        </p:nvSpPr>
        <p:spPr>
          <a:xfrm>
            <a:off x="3171338" y="5166960"/>
            <a:ext cx="7979882"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4294" y="3577896"/>
            <a:ext cx="327088" cy="327088"/>
          </a:xfrm>
          <a:prstGeom prst="rect">
            <a:avLst/>
          </a:prstGeom>
        </p:spPr>
      </p:pic>
      <p:sp>
        <p:nvSpPr>
          <p:cNvPr id="13" name="Text Placeholder 12"/>
          <p:cNvSpPr>
            <a:spLocks noGrp="1"/>
          </p:cNvSpPr>
          <p:nvPr>
            <p:ph type="body" sz="quarter" idx="11" hasCustomPrompt="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CaptainShmaser</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901382" y="3557290"/>
            <a:ext cx="3414068"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rviglianisi</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2573" y="1504109"/>
            <a:ext cx="1821734" cy="5023364"/>
          </a:xfrm>
          <a:prstGeom prst="rect">
            <a:avLst/>
          </a:prstGeom>
        </p:spPr>
      </p:pic>
    </p:spTree>
    <p:extLst>
      <p:ext uri="{BB962C8B-B14F-4D97-AF65-F5344CB8AC3E}">
        <p14:creationId xmlns:p14="http://schemas.microsoft.com/office/powerpoint/2010/main" val="50129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iccardo Viglianisi">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Rik Hepworth</a:t>
            </a:r>
            <a:endParaRPr lang="en-GB" dirty="0"/>
          </a:p>
        </p:txBody>
      </p:sp>
      <p:sp>
        <p:nvSpPr>
          <p:cNvPr id="3" name="Text Placeholder 2"/>
          <p:cNvSpPr>
            <a:spLocks noGrp="1"/>
          </p:cNvSpPr>
          <p:nvPr>
            <p:ph type="body" idx="1"/>
          </p:nvPr>
        </p:nvSpPr>
        <p:spPr>
          <a:xfrm>
            <a:off x="4117474" y="5166960"/>
            <a:ext cx="703374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4294" y="3577896"/>
            <a:ext cx="327088" cy="327088"/>
          </a:xfrm>
          <a:prstGeom prst="rect">
            <a:avLst/>
          </a:prstGeom>
        </p:spPr>
      </p:pic>
      <p:sp>
        <p:nvSpPr>
          <p:cNvPr id="13" name="Text Placeholder 12"/>
          <p:cNvSpPr>
            <a:spLocks noGrp="1"/>
          </p:cNvSpPr>
          <p:nvPr>
            <p:ph type="body" sz="quarter" idx="11" hasCustomPrompt="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rikhepworth</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901381" y="3557290"/>
            <a:ext cx="3512039"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rhepworth</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4683" y="1756983"/>
            <a:ext cx="2699120" cy="4822692"/>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71338" y="5166960"/>
            <a:ext cx="858374" cy="1330093"/>
          </a:xfrm>
          <a:prstGeom prst="rect">
            <a:avLst/>
          </a:prstGeom>
        </p:spPr>
      </p:pic>
    </p:spTree>
    <p:extLst>
      <p:ext uri="{BB962C8B-B14F-4D97-AF65-F5344CB8AC3E}">
        <p14:creationId xmlns:p14="http://schemas.microsoft.com/office/powerpoint/2010/main" val="227907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obert Hogg">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Robert Hogg</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3010" y="3577896"/>
            <a:ext cx="327088" cy="327088"/>
          </a:xfrm>
          <a:prstGeom prst="rect">
            <a:avLst/>
          </a:prstGeom>
        </p:spPr>
      </p:pic>
      <p:sp>
        <p:nvSpPr>
          <p:cNvPr id="13" name="Text Placeholder 12"/>
          <p:cNvSpPr>
            <a:spLocks noGrp="1"/>
          </p:cNvSpPr>
          <p:nvPr>
            <p:ph type="body" sz="quarter" idx="11" hasCustomPrompt="1"/>
          </p:nvPr>
        </p:nvSpPr>
        <p:spPr>
          <a:xfrm>
            <a:off x="3590486" y="3557290"/>
            <a:ext cx="1618328" cy="368300"/>
          </a:xfrm>
        </p:spPr>
        <p:txBody>
          <a:bodyPr anchor="ctr">
            <a:noAutofit/>
          </a:bodyPr>
          <a:lstStyle>
            <a:lvl1pPr marL="0" indent="0">
              <a:buFontTx/>
              <a:buNone/>
              <a:defRPr sz="1400" baseline="0">
                <a:solidFill>
                  <a:schemeClr val="bg1"/>
                </a:solidFill>
              </a:defRPr>
            </a:lvl1pPr>
          </a:lstStyle>
          <a:p>
            <a:pPr lvl="0"/>
            <a:r>
              <a:rPr lang="en-US" dirty="0"/>
              <a:t>@</a:t>
            </a:r>
            <a:r>
              <a:rPr lang="en-US" dirty="0" err="1"/>
              <a:t>roberthogg</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010099" y="3557290"/>
            <a:ext cx="3448030" cy="368300"/>
          </a:xfrm>
        </p:spPr>
        <p:txBody>
          <a:bodyPr anchor="ctr">
            <a:noAutofit/>
          </a:bodyPr>
          <a:lstStyle>
            <a:lvl1pPr marL="0" indent="0">
              <a:buFontTx/>
              <a:buNone/>
              <a:defRPr sz="1400" baseline="0">
                <a:solidFill>
                  <a:schemeClr val="bg1"/>
                </a:solidFill>
              </a:defRPr>
            </a:lvl1pPr>
          </a:lstStyle>
          <a:p>
            <a:pPr lvl="0"/>
            <a:r>
              <a:rPr lang="en-US" dirty="0"/>
              <a:t>blogs.blackmarble.co.uk/blogs/boss</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93771" y="3577896"/>
            <a:ext cx="338554" cy="338554"/>
          </a:xfrm>
          <a:prstGeom prst="rect">
            <a:avLst/>
          </a:prstGeom>
        </p:spPr>
      </p:pic>
      <p:sp>
        <p:nvSpPr>
          <p:cNvPr id="16" name="Text Placeholder 12"/>
          <p:cNvSpPr>
            <a:spLocks noGrp="1"/>
          </p:cNvSpPr>
          <p:nvPr>
            <p:ph type="body" sz="quarter" idx="13" hasCustomPrompt="1"/>
          </p:nvPr>
        </p:nvSpPr>
        <p:spPr>
          <a:xfrm>
            <a:off x="9932325" y="3557290"/>
            <a:ext cx="1424196" cy="368300"/>
          </a:xfrm>
        </p:spPr>
        <p:txBody>
          <a:bodyPr anchor="ctr">
            <a:noAutofit/>
          </a:bodyPr>
          <a:lstStyle>
            <a:lvl1pPr marL="0" indent="0">
              <a:buFontTx/>
              <a:buNone/>
              <a:defRPr sz="1400" baseline="0">
                <a:solidFill>
                  <a:schemeClr val="bg1"/>
                </a:solidFill>
              </a:defRPr>
            </a:lvl1pPr>
          </a:lstStyle>
          <a:p>
            <a:pPr lvl="0"/>
            <a:r>
              <a:rPr lang="en-US" dirty="0"/>
              <a:t>Black Marble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pic>
        <p:nvPicPr>
          <p:cNvPr id="5" name="Picture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18916" y="1967594"/>
            <a:ext cx="2883998" cy="4715001"/>
          </a:xfrm>
          <a:prstGeom prst="rect">
            <a:avLst/>
          </a:prstGeom>
        </p:spPr>
      </p:pic>
    </p:spTree>
    <p:extLst>
      <p:ext uri="{BB962C8B-B14F-4D97-AF65-F5344CB8AC3E}">
        <p14:creationId xmlns:p14="http://schemas.microsoft.com/office/powerpoint/2010/main" val="75368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chard Fennell">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Richard Fennell</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08486" y="3577896"/>
            <a:ext cx="327088" cy="327088"/>
          </a:xfrm>
          <a:prstGeom prst="rect">
            <a:avLst/>
          </a:prstGeom>
        </p:spPr>
      </p:pic>
      <p:sp>
        <p:nvSpPr>
          <p:cNvPr id="13" name="Text Placeholder 12"/>
          <p:cNvSpPr>
            <a:spLocks noGrp="1"/>
          </p:cNvSpPr>
          <p:nvPr>
            <p:ph type="body" sz="quarter" idx="11" hasCustomPrompt="1"/>
          </p:nvPr>
        </p:nvSpPr>
        <p:spPr>
          <a:xfrm>
            <a:off x="3590486" y="3557290"/>
            <a:ext cx="1748957"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richardfennell</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5926792" y="3557290"/>
            <a:ext cx="3338009"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rfennell</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62178" y="3577896"/>
            <a:ext cx="338554" cy="338554"/>
          </a:xfrm>
          <a:prstGeom prst="rect">
            <a:avLst/>
          </a:prstGeom>
        </p:spPr>
      </p:pic>
      <p:sp>
        <p:nvSpPr>
          <p:cNvPr id="16" name="Text Placeholder 12"/>
          <p:cNvSpPr>
            <a:spLocks noGrp="1"/>
          </p:cNvSpPr>
          <p:nvPr>
            <p:ph type="body" sz="quarter" idx="13" hasCustomPrompt="1"/>
          </p:nvPr>
        </p:nvSpPr>
        <p:spPr>
          <a:xfrm>
            <a:off x="10000732" y="3557290"/>
            <a:ext cx="1559897"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8538" y="1560655"/>
            <a:ext cx="1986927" cy="5142223"/>
          </a:xfrm>
          <a:prstGeom prst="rect">
            <a:avLst/>
          </a:prstGeom>
        </p:spPr>
      </p:pic>
    </p:spTree>
    <p:extLst>
      <p:ext uri="{BB962C8B-B14F-4D97-AF65-F5344CB8AC3E}">
        <p14:creationId xmlns:p14="http://schemas.microsoft.com/office/powerpoint/2010/main" val="377690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5"/>
          <p:cNvSpPr>
            <a:spLocks noGrp="1"/>
          </p:cNvSpPr>
          <p:nvPr>
            <p:ph type="pic" sz="quarter" idx="12" hasCustomPrompt="1"/>
          </p:nvPr>
        </p:nvSpPr>
        <p:spPr>
          <a:xfrm>
            <a:off x="472432" y="2765502"/>
            <a:ext cx="2157822" cy="3925230"/>
          </a:xfrm>
        </p:spPr>
        <p:txBody>
          <a:bodyPr anchor="b"/>
          <a:lstStyle>
            <a:lvl1pPr marL="0" indent="0">
              <a:buNone/>
              <a:defRPr>
                <a:solidFill>
                  <a:schemeClr val="bg1"/>
                </a:solidFill>
              </a:defRPr>
            </a:lvl1pPr>
          </a:lstStyle>
          <a:p>
            <a:r>
              <a:rPr lang="en-GB" dirty="0"/>
              <a:t>Click to add mini-me</a:t>
            </a:r>
          </a:p>
        </p:txBody>
      </p:sp>
      <p:sp>
        <p:nvSpPr>
          <p:cNvPr id="12" name="Picture Placeholder 5"/>
          <p:cNvSpPr>
            <a:spLocks noGrp="1"/>
          </p:cNvSpPr>
          <p:nvPr>
            <p:ph type="pic" sz="quarter" idx="13" hasCustomPrompt="1"/>
          </p:nvPr>
        </p:nvSpPr>
        <p:spPr>
          <a:xfrm>
            <a:off x="6274783" y="2765502"/>
            <a:ext cx="2157822" cy="3925230"/>
          </a:xfrm>
        </p:spPr>
        <p:txBody>
          <a:bodyPr anchor="b"/>
          <a:lstStyle>
            <a:lvl1pPr marL="0" indent="0">
              <a:buNone/>
              <a:defRPr>
                <a:solidFill>
                  <a:schemeClr val="bg1"/>
                </a:solidFill>
              </a:defRPr>
            </a:lvl1pPr>
          </a:lstStyle>
          <a:p>
            <a:r>
              <a:rPr lang="en-GB" dirty="0"/>
              <a:t>Click to add mini-me</a:t>
            </a:r>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8907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Jessica Armitage</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30098" y="1487693"/>
            <a:ext cx="2734962" cy="5393064"/>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1"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1767813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Amy Gwyther</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31469" y="1872176"/>
            <a:ext cx="2174802" cy="5018776"/>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2"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3707639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Katy Webb</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9485" y="1573426"/>
            <a:ext cx="2679944" cy="5284573"/>
          </a:xfrm>
          <a:prstGeom prst="rect">
            <a:avLst/>
          </a:prstGeom>
        </p:spPr>
      </p:pic>
      <p:sp>
        <p:nvSpPr>
          <p:cNvPr id="11"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2"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Director</a:t>
            </a:r>
            <a:endParaRPr lang="en-GB" sz="2400" dirty="0">
              <a:latin typeface="+mn-lt"/>
            </a:endParaRPr>
          </a:p>
        </p:txBody>
      </p:sp>
    </p:spTree>
    <p:extLst>
      <p:ext uri="{BB962C8B-B14F-4D97-AF65-F5344CB8AC3E}">
        <p14:creationId xmlns:p14="http://schemas.microsoft.com/office/powerpoint/2010/main" val="63605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541246"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Hannah </a:t>
            </a:r>
            <a:r>
              <a:rPr lang="en-US" sz="3300" dirty="0" err="1"/>
              <a:t>Ackroyd</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0288" y="1894299"/>
            <a:ext cx="1843686" cy="4779926"/>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1"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150748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31088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5982666"/>
          </a:xfrm>
        </p:spPr>
        <p:txBody>
          <a:bodyPr>
            <a:normAutofit/>
          </a:bodyPr>
          <a:lstStyle>
            <a:lvl1pPr>
              <a:lnSpc>
                <a:spcPct val="125000"/>
              </a:lnSpc>
              <a:defRPr sz="4000">
                <a:solidFill>
                  <a:schemeClr val="tx1"/>
                </a:solidFill>
              </a:defRPr>
            </a:lvl1pPr>
          </a:lstStyle>
          <a:p>
            <a:r>
              <a:rPr lang="en-US" dirty="0"/>
              <a:t>Click to edit Agenda</a:t>
            </a:r>
            <a:endParaRPr lang="en-GB" dirty="0"/>
          </a:p>
        </p:txBody>
      </p:sp>
    </p:spTree>
    <p:extLst>
      <p:ext uri="{BB962C8B-B14F-4D97-AF65-F5344CB8AC3E}">
        <p14:creationId xmlns:p14="http://schemas.microsoft.com/office/powerpoint/2010/main" val="1239997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831850" y="4653611"/>
            <a:ext cx="10515600" cy="1730064"/>
          </a:xfrm>
        </p:spPr>
        <p:txBody>
          <a:bodyPr anchor="t">
            <a:normAutofit/>
          </a:bodyPr>
          <a:lstStyle>
            <a:lvl1pPr>
              <a:defRPr sz="3600">
                <a:solidFill>
                  <a:schemeClr val="tx1"/>
                </a:solidFill>
              </a:defRPr>
            </a:lvl1pPr>
          </a:lstStyle>
          <a:p>
            <a:r>
              <a:rPr lang="en-US" dirty="0"/>
              <a:t>Click to edit Citation</a:t>
            </a:r>
            <a:endParaRPr lang="en-GB" dirty="0"/>
          </a:p>
        </p:txBody>
      </p:sp>
      <p:sp>
        <p:nvSpPr>
          <p:cNvPr id="16" name="Text Placeholder 2"/>
          <p:cNvSpPr>
            <a:spLocks noGrp="1"/>
          </p:cNvSpPr>
          <p:nvPr>
            <p:ph type="body" idx="1" hasCustomPrompt="1"/>
          </p:nvPr>
        </p:nvSpPr>
        <p:spPr>
          <a:xfrm>
            <a:off x="831850" y="543340"/>
            <a:ext cx="10515600" cy="4002156"/>
          </a:xfrm>
        </p:spPr>
        <p:txBody>
          <a:bodyPr anchor="ctr">
            <a:normAutofit/>
          </a:bodyPr>
          <a:lstStyle>
            <a:lvl1pPr marL="0" indent="0">
              <a:buNone/>
              <a:defRPr sz="4800">
                <a:solidFill>
                  <a:srgbClr val="21B9E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Quote</a:t>
            </a:r>
          </a:p>
        </p:txBody>
      </p:sp>
    </p:spTree>
    <p:extLst>
      <p:ext uri="{BB962C8B-B14F-4D97-AF65-F5344CB8AC3E}">
        <p14:creationId xmlns:p14="http://schemas.microsoft.com/office/powerpoint/2010/main" val="994292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08187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15" name="Picture 14"/>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12" name="Picture 8"/>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52986" y="3702911"/>
            <a:ext cx="2335956" cy="4138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2986" y="5809170"/>
            <a:ext cx="2280406" cy="455303"/>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43744" y="4332398"/>
            <a:ext cx="3122692" cy="506382"/>
          </a:xfrm>
          <a:prstGeom prst="rect">
            <a:avLst/>
          </a:prstGeom>
        </p:spPr>
      </p:pic>
      <p:pic>
        <p:nvPicPr>
          <p:cNvPr id="17" name="Picture 16"/>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34011"/>
          <a:stretch/>
        </p:blipFill>
        <p:spPr bwMode="auto">
          <a:xfrm>
            <a:off x="1052986" y="1503126"/>
            <a:ext cx="1916918" cy="4150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rik\Pictures\BizTalk_h_rgb.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08101" y="5025732"/>
            <a:ext cx="1459945" cy="5534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2986" y="2220910"/>
            <a:ext cx="3810000" cy="419100"/>
          </a:xfrm>
          <a:prstGeom prst="rect">
            <a:avLst/>
          </a:prstGeom>
        </p:spPr>
      </p:pic>
      <p:pic>
        <p:nvPicPr>
          <p:cNvPr id="20" name="Picture 1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43744" y="904892"/>
            <a:ext cx="2959700" cy="407079"/>
          </a:xfrm>
          <a:prstGeom prst="rect">
            <a:avLst/>
          </a:prstGeom>
        </p:spPr>
      </p:pic>
      <p:pic>
        <p:nvPicPr>
          <p:cNvPr id="23" name="Picture 2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2986" y="2998893"/>
            <a:ext cx="1538342" cy="432201"/>
          </a:xfrm>
          <a:prstGeom prst="rect">
            <a:avLst/>
          </a:prstGeom>
        </p:spPr>
      </p:pic>
      <p:pic>
        <p:nvPicPr>
          <p:cNvPr id="30" name="Picture 2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578674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sp>
        <p:nvSpPr>
          <p:cNvPr id="18" name="TextBox 17"/>
          <p:cNvSpPr txBox="1"/>
          <p:nvPr userDrawn="1"/>
        </p:nvSpPr>
        <p:spPr>
          <a:xfrm>
            <a:off x="2060979" y="1170679"/>
            <a:ext cx="2505814" cy="369332"/>
          </a:xfrm>
          <a:prstGeom prst="rect">
            <a:avLst/>
          </a:prstGeom>
          <a:noFill/>
        </p:spPr>
        <p:txBody>
          <a:bodyPr wrap="none" rtlCol="0">
            <a:spAutoFit/>
          </a:bodyPr>
          <a:lstStyle/>
          <a:p>
            <a:r>
              <a:rPr lang="en-GB" sz="1800" dirty="0">
                <a:latin typeface="Segoe UI Light" pitchFamily="34" charset="0"/>
              </a:rPr>
              <a:t>sales@blackmarble.com</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5" name="Picture 14"/>
          <p:cNvPicPr/>
          <p:nvPr userDrawn="1"/>
        </p:nvPicPr>
        <p:blipFill>
          <a:blip r:embed="rId6">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sp>
        <p:nvSpPr>
          <p:cNvPr id="16" name="Oval 15"/>
          <p:cNvSpPr/>
          <p:nvPr userDrawn="1"/>
        </p:nvSpPr>
        <p:spPr>
          <a:xfrm>
            <a:off x="1060442" y="971533"/>
            <a:ext cx="778780" cy="778778"/>
          </a:xfrm>
          <a:prstGeom prst="ellipse">
            <a:avLst/>
          </a:prstGeom>
          <a:solidFill>
            <a:srgbClr val="293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16"/>
          <p:cNvGrpSpPr/>
          <p:nvPr userDrawn="1"/>
        </p:nvGrpSpPr>
        <p:grpSpPr>
          <a:xfrm>
            <a:off x="1209969" y="1208659"/>
            <a:ext cx="486359" cy="306635"/>
            <a:chOff x="1197690" y="1202458"/>
            <a:chExt cx="486359" cy="306635"/>
          </a:xfrm>
        </p:grpSpPr>
        <p:sp>
          <p:nvSpPr>
            <p:cNvPr id="23" name="Isosceles Triangle 22"/>
            <p:cNvSpPr/>
            <p:nvPr userDrawn="1"/>
          </p:nvSpPr>
          <p:spPr>
            <a:xfrm rot="10800000">
              <a:off x="1197690" y="1202458"/>
              <a:ext cx="486357" cy="136458"/>
            </a:xfrm>
            <a:prstGeom prst="triangle">
              <a:avLst>
                <a:gd name="adj" fmla="val 492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userDrawn="1"/>
          </p:nvSpPr>
          <p:spPr>
            <a:xfrm>
              <a:off x="1197694" y="1241944"/>
              <a:ext cx="486355" cy="267149"/>
            </a:xfrm>
            <a:custGeom>
              <a:avLst/>
              <a:gdLst>
                <a:gd name="connsiteX0" fmla="*/ 3891 w 933855"/>
                <a:gd name="connsiteY0" fmla="*/ 15564 h 447472"/>
                <a:gd name="connsiteX1" fmla="*/ 470818 w 933855"/>
                <a:gd name="connsiteY1" fmla="*/ 256810 h 447472"/>
                <a:gd name="connsiteX2" fmla="*/ 933855 w 933855"/>
                <a:gd name="connsiteY2" fmla="*/ 0 h 447472"/>
                <a:gd name="connsiteX3" fmla="*/ 933855 w 933855"/>
                <a:gd name="connsiteY3" fmla="*/ 443581 h 447472"/>
                <a:gd name="connsiteX4" fmla="*/ 0 w 933855"/>
                <a:gd name="connsiteY4" fmla="*/ 447472 h 447472"/>
                <a:gd name="connsiteX5" fmla="*/ 3891 w 933855"/>
                <a:gd name="connsiteY5" fmla="*/ 15564 h 4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855" h="447472">
                  <a:moveTo>
                    <a:pt x="3891" y="15564"/>
                  </a:moveTo>
                  <a:lnTo>
                    <a:pt x="470818" y="256810"/>
                  </a:lnTo>
                  <a:lnTo>
                    <a:pt x="933855" y="0"/>
                  </a:lnTo>
                  <a:lnTo>
                    <a:pt x="933855" y="443581"/>
                  </a:lnTo>
                  <a:lnTo>
                    <a:pt x="0" y="447472"/>
                  </a:lnTo>
                  <a:lnTo>
                    <a:pt x="3891" y="155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867737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g Contact">
    <p:spTree>
      <p:nvGrpSpPr>
        <p:cNvPr id="1" name=""/>
        <p:cNvGrpSpPr/>
        <p:nvPr/>
      </p:nvGrpSpPr>
      <p:grpSpPr>
        <a:xfrm>
          <a:off x="0" y="0"/>
          <a:ext cx="0" cy="0"/>
          <a:chOff x="0" y="0"/>
          <a:chExt cx="0" cy="0"/>
        </a:xfrm>
      </p:grpSpPr>
      <p:sp>
        <p:nvSpPr>
          <p:cNvPr id="42" name="Oval 41"/>
          <p:cNvSpPr/>
          <p:nvPr userDrawn="1"/>
        </p:nvSpPr>
        <p:spPr>
          <a:xfrm>
            <a:off x="1060442" y="971533"/>
            <a:ext cx="778780" cy="778778"/>
          </a:xfrm>
          <a:prstGeom prst="ellipse">
            <a:avLst/>
          </a:prstGeom>
          <a:solidFill>
            <a:srgbClr val="293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userDrawn="1"/>
        </p:nvSpPr>
        <p:spPr>
          <a:xfrm>
            <a:off x="2060979" y="1170679"/>
            <a:ext cx="2496196" cy="369332"/>
          </a:xfrm>
          <a:prstGeom prst="rect">
            <a:avLst/>
          </a:prstGeom>
          <a:noFill/>
        </p:spPr>
        <p:txBody>
          <a:bodyPr wrap="none" rtlCol="0">
            <a:spAutoFit/>
          </a:bodyPr>
          <a:lstStyle/>
          <a:p>
            <a:r>
              <a:rPr lang="en-GB" sz="1800" dirty="0">
                <a:latin typeface="Segoe UI Light" pitchFamily="34" charset="0"/>
              </a:rPr>
              <a:t>blogs.blackmarble.co.uk</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5" name="Picture 14"/>
          <p:cNvPicPr/>
          <p:nvPr userDrawn="1"/>
        </p:nvPicPr>
        <p:blipFill>
          <a:blip r:embed="rId6">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41" name="Picture 40"/>
          <p:cNvPicPr>
            <a:picLocks noChangeAspect="1"/>
          </p:cNvPicPr>
          <p:nvPr userDrawn="1"/>
        </p:nvPicPr>
        <p:blipFill>
          <a:blip r:embed="rId7" cstate="print">
            <a:clrChange>
              <a:clrFrom>
                <a:srgbClr val="000000"/>
              </a:clrFrom>
              <a:clrTo>
                <a:srgbClr val="000000">
                  <a:alpha val="0"/>
                </a:srgbClr>
              </a:clrTo>
            </a:clrChange>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1181982" y="1085837"/>
            <a:ext cx="539016" cy="539016"/>
          </a:xfrm>
          <a:prstGeom prst="rect">
            <a:avLst/>
          </a:prstGeom>
        </p:spPr>
      </p:pic>
      <p:pic>
        <p:nvPicPr>
          <p:cNvPr id="16" name="Picture 1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1482856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9339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Picture Placeholder 5"/>
          <p:cNvSpPr>
            <a:spLocks noGrp="1"/>
          </p:cNvSpPr>
          <p:nvPr>
            <p:ph type="pic" sz="quarter" idx="10" hasCustomPrompt="1"/>
          </p:nvPr>
        </p:nvSpPr>
        <p:spPr>
          <a:xfrm>
            <a:off x="568719" y="2538297"/>
            <a:ext cx="1939059" cy="3829050"/>
          </a:xfrm>
        </p:spPr>
        <p:txBody>
          <a:bodyPr anchor="b"/>
          <a:lstStyle>
            <a:lvl1pPr marL="0" indent="0">
              <a:buNone/>
              <a:defRPr>
                <a:solidFill>
                  <a:schemeClr val="bg1"/>
                </a:solidFill>
              </a:defRPr>
            </a:lvl1pPr>
          </a:lstStyle>
          <a:p>
            <a:r>
              <a:rPr lang="en-GB" dirty="0"/>
              <a:t>Click to add mini-me</a:t>
            </a:r>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spTree>
    <p:extLst>
      <p:ext uri="{BB962C8B-B14F-4D97-AF65-F5344CB8AC3E}">
        <p14:creationId xmlns:p14="http://schemas.microsoft.com/office/powerpoint/2010/main" val="2127561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45092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9887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53763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9140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68719" y="3579541"/>
            <a:ext cx="10778731" cy="1852729"/>
          </a:xfrm>
        </p:spPr>
        <p:txBody>
          <a:bodyPr anchor="b"/>
          <a:lstStyle>
            <a:lvl1pPr>
              <a:defRPr sz="6000">
                <a:solidFill>
                  <a:schemeClr val="bg1"/>
                </a:solidFill>
              </a:defRPr>
            </a:lvl1pPr>
          </a:lstStyle>
          <a:p>
            <a:r>
              <a:rPr lang="en-US"/>
              <a:t>Click to edit Master title style</a:t>
            </a:r>
            <a:endParaRPr lang="en-GB" dirty="0"/>
          </a:p>
        </p:txBody>
      </p:sp>
      <p:sp>
        <p:nvSpPr>
          <p:cNvPr id="3" name="Text Placeholder 2"/>
          <p:cNvSpPr>
            <a:spLocks noGrp="1"/>
          </p:cNvSpPr>
          <p:nvPr>
            <p:ph type="body" idx="1"/>
          </p:nvPr>
        </p:nvSpPr>
        <p:spPr>
          <a:xfrm>
            <a:off x="568719" y="5459259"/>
            <a:ext cx="10778731"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spTree>
    <p:extLst>
      <p:ext uri="{BB962C8B-B14F-4D97-AF65-F5344CB8AC3E}">
        <p14:creationId xmlns:p14="http://schemas.microsoft.com/office/powerpoint/2010/main" val="24954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4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4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spTree>
    <p:extLst>
      <p:ext uri="{BB962C8B-B14F-4D97-AF65-F5344CB8AC3E}">
        <p14:creationId xmlns:p14="http://schemas.microsoft.com/office/powerpoint/2010/main" val="20754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MVP">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4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4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400" baseline="0">
                <a:solidFill>
                  <a:schemeClr val="bg1"/>
                </a:solidFill>
              </a:defRPr>
            </a:lvl1pPr>
          </a:lstStyle>
          <a:p>
            <a:pPr lvl="0"/>
            <a:r>
              <a:rPr lang="en-US" dirty="0"/>
              <a:t>Click to add LinkedIn</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spTree>
    <p:extLst>
      <p:ext uri="{BB962C8B-B14F-4D97-AF65-F5344CB8AC3E}">
        <p14:creationId xmlns:p14="http://schemas.microsoft.com/office/powerpoint/2010/main" val="419745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263" y="1661933"/>
            <a:ext cx="2599931" cy="512679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Jessica Armitage</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spTree>
    <p:extLst>
      <p:ext uri="{BB962C8B-B14F-4D97-AF65-F5344CB8AC3E}">
        <p14:creationId xmlns:p14="http://schemas.microsoft.com/office/powerpoint/2010/main" val="159073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Amy Gwyther</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1104" y="1723834"/>
            <a:ext cx="2209796" cy="5099531"/>
          </a:xfrm>
          <a:prstGeom prst="rect">
            <a:avLst/>
          </a:prstGeom>
        </p:spPr>
      </p:pic>
    </p:spTree>
    <p:extLst>
      <p:ext uri="{BB962C8B-B14F-4D97-AF65-F5344CB8AC3E}">
        <p14:creationId xmlns:p14="http://schemas.microsoft.com/office/powerpoint/2010/main" val="153537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Katy Webb</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Director</a:t>
            </a:r>
          </a:p>
        </p:txBody>
      </p:sp>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65377" y="1329246"/>
            <a:ext cx="2803774" cy="5528754"/>
          </a:xfrm>
          <a:prstGeom prst="rect">
            <a:avLst/>
          </a:prstGeom>
        </p:spPr>
      </p:pic>
    </p:spTree>
    <p:extLst>
      <p:ext uri="{BB962C8B-B14F-4D97-AF65-F5344CB8AC3E}">
        <p14:creationId xmlns:p14="http://schemas.microsoft.com/office/powerpoint/2010/main" val="289485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Hannah </a:t>
            </a:r>
            <a:r>
              <a:rPr lang="en-GB" sz="6000" dirty="0" err="1">
                <a:solidFill>
                  <a:schemeClr val="bg1"/>
                </a:solidFill>
                <a:latin typeface="+mj-lt"/>
              </a:rPr>
              <a:t>Ackroyd</a:t>
            </a:r>
            <a:endParaRPr lang="en-GB" sz="6000" dirty="0">
              <a:solidFill>
                <a:schemeClr val="bg1"/>
              </a:solidFill>
              <a:latin typeface="+mj-lt"/>
            </a:endParaRP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6992" y="1565021"/>
            <a:ext cx="1943498" cy="5038699"/>
          </a:xfrm>
          <a:prstGeom prst="rect">
            <a:avLst/>
          </a:prstGeom>
        </p:spPr>
      </p:pic>
    </p:spTree>
    <p:extLst>
      <p:ext uri="{BB962C8B-B14F-4D97-AF65-F5344CB8AC3E}">
        <p14:creationId xmlns:p14="http://schemas.microsoft.com/office/powerpoint/2010/main" val="35234296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6" r:id="rId5"/>
    <p:sldLayoutId id="2147483678" r:id="rId6"/>
    <p:sldLayoutId id="2147483682" r:id="rId7"/>
    <p:sldLayoutId id="2147483683" r:id="rId8"/>
    <p:sldLayoutId id="2147483684" r:id="rId9"/>
    <p:sldLayoutId id="2147483670" r:id="rId10"/>
    <p:sldLayoutId id="2147483671" r:id="rId11"/>
    <p:sldLayoutId id="2147483673" r:id="rId12"/>
    <p:sldLayoutId id="2147483667" r:id="rId13"/>
    <p:sldLayoutId id="2147483672" r:id="rId14"/>
    <p:sldLayoutId id="2147483661" r:id="rId15"/>
    <p:sldLayoutId id="2147483674" r:id="rId16"/>
    <p:sldLayoutId id="2147483675" r:id="rId17"/>
    <p:sldLayoutId id="2147483676" r:id="rId18"/>
    <p:sldLayoutId id="2147483677" r:id="rId19"/>
    <p:sldLayoutId id="2147483665" r:id="rId20"/>
    <p:sldLayoutId id="2147483664" r:id="rId21"/>
    <p:sldLayoutId id="2147483652" r:id="rId22"/>
    <p:sldLayoutId id="2147483653" r:id="rId23"/>
    <p:sldLayoutId id="2147483654" r:id="rId24"/>
    <p:sldLayoutId id="2147483655" r:id="rId25"/>
    <p:sldLayoutId id="2147483662" r:id="rId26"/>
    <p:sldLayoutId id="2147483663" r:id="rId27"/>
    <p:sldLayoutId id="2147483685" r:id="rId28"/>
    <p:sldLayoutId id="2147483656" r:id="rId29"/>
    <p:sldLayoutId id="2147483657" r:id="rId30"/>
    <p:sldLayoutId id="2147483658" r:id="rId31"/>
    <p:sldLayoutId id="2147483659" r:id="rId32"/>
    <p:sldLayoutId id="2147483686" r:id="rId33"/>
    <p:sldLayoutId id="2147483687" r:id="rId34"/>
  </p:sldLayoutIdLst>
  <p:txStyles>
    <p:titleStyle>
      <a:lvl1pPr algn="l" defTabSz="914400" rtl="0" eaLnBrk="1" latinLnBrk="0" hangingPunct="1">
        <a:lnSpc>
          <a:spcPct val="90000"/>
        </a:lnSpc>
        <a:spcBef>
          <a:spcPct val="0"/>
        </a:spcBef>
        <a:buNone/>
        <a:defRPr sz="4400" kern="1200">
          <a:solidFill>
            <a:srgbClr val="21B9E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image" Target="../media/image35.png"/><Relationship Id="rId5" Type="http://schemas.openxmlformats.org/officeDocument/2006/relationships/image" Target="../media/image33.sv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it.ly/VSTSBM" TargetMode="External"/><Relationship Id="rId7" Type="http://schemas.openxmlformats.org/officeDocument/2006/relationships/image" Target="../media/image5.png"/><Relationship Id="rId2" Type="http://schemas.openxmlformats.org/officeDocument/2006/relationships/hyperlink" Target="https://marketplace.visualstudio.com/vsts" TargetMode="External"/><Relationship Id="rId1" Type="http://schemas.openxmlformats.org/officeDocument/2006/relationships/slideLayout" Target="../slideLayouts/slideLayout2.xml"/><Relationship Id="rId6" Type="http://schemas.openxmlformats.org/officeDocument/2006/relationships/hyperlink" Target="https://blogs.blackmarble.co.uk/" TargetMode="External"/><Relationship Id="rId5" Type="http://schemas.openxmlformats.org/officeDocument/2006/relationships/hyperlink" Target="https://github.com/rfennell" TargetMode="External"/><Relationship Id="rId10" Type="http://schemas.openxmlformats.org/officeDocument/2006/relationships/image" Target="../media/image33.svg"/><Relationship Id="rId4" Type="http://schemas.openxmlformats.org/officeDocument/2006/relationships/hyperlink" Target="https://github.com/rikhepworth" TargetMode="External"/><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Living the dream</a:t>
            </a:r>
          </a:p>
        </p:txBody>
      </p:sp>
      <p:sp>
        <p:nvSpPr>
          <p:cNvPr id="3" name="Text Placeholder 2"/>
          <p:cNvSpPr>
            <a:spLocks noGrp="1"/>
          </p:cNvSpPr>
          <p:nvPr>
            <p:ph type="body" idx="1"/>
          </p:nvPr>
        </p:nvSpPr>
        <p:spPr/>
        <p:txBody>
          <a:bodyPr/>
          <a:lstStyle/>
          <a:p>
            <a:r>
              <a:rPr lang="en-GB" dirty="0"/>
              <a:t>Real world DevOps with Azure and VSTS</a:t>
            </a:r>
          </a:p>
        </p:txBody>
      </p:sp>
    </p:spTree>
    <p:extLst>
      <p:ext uri="{BB962C8B-B14F-4D97-AF65-F5344CB8AC3E}">
        <p14:creationId xmlns:p14="http://schemas.microsoft.com/office/powerpoint/2010/main" val="315861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9FB2-3AEC-45DC-B203-38E66AEF58CE}"/>
              </a:ext>
            </a:extLst>
          </p:cNvPr>
          <p:cNvSpPr>
            <a:spLocks noGrp="1"/>
          </p:cNvSpPr>
          <p:nvPr>
            <p:ph type="title"/>
          </p:nvPr>
        </p:nvSpPr>
        <p:spPr/>
        <p:txBody>
          <a:bodyPr/>
          <a:lstStyle/>
          <a:p>
            <a:r>
              <a:rPr lang="en-GB" dirty="0"/>
              <a:t>How We Can Help</a:t>
            </a:r>
          </a:p>
        </p:txBody>
      </p:sp>
      <p:sp>
        <p:nvSpPr>
          <p:cNvPr id="3" name="Content Placeholder 2">
            <a:extLst>
              <a:ext uri="{FF2B5EF4-FFF2-40B4-BE49-F238E27FC236}">
                <a16:creationId xmlns:a16="http://schemas.microsoft.com/office/drawing/2014/main" id="{63EEDD5C-15EB-403E-9925-D495704EB58C}"/>
              </a:ext>
            </a:extLst>
          </p:cNvPr>
          <p:cNvSpPr>
            <a:spLocks noGrp="1"/>
          </p:cNvSpPr>
          <p:nvPr>
            <p:ph idx="1"/>
          </p:nvPr>
        </p:nvSpPr>
        <p:spPr>
          <a:xfrm>
            <a:off x="838200" y="1825625"/>
            <a:ext cx="7975791" cy="4351338"/>
          </a:xfrm>
        </p:spPr>
        <p:txBody>
          <a:bodyPr/>
          <a:lstStyle/>
          <a:p>
            <a:r>
              <a:rPr lang="en-GB" dirty="0">
                <a:solidFill>
                  <a:schemeClr val="tx2"/>
                </a:solidFill>
              </a:rPr>
              <a:t>DevOps and Cloud Adoption Workshops</a:t>
            </a:r>
            <a:br>
              <a:rPr lang="en-GB" dirty="0">
                <a:solidFill>
                  <a:schemeClr val="tx2"/>
                </a:solidFill>
              </a:rPr>
            </a:br>
            <a:r>
              <a:rPr lang="en-GB" sz="2000" dirty="0">
                <a:solidFill>
                  <a:schemeClr val="tx2"/>
                </a:solidFill>
              </a:rPr>
              <a:t>Broad-ranging workshop to assess your current situation, understand your strategy and direction and help plan.</a:t>
            </a:r>
          </a:p>
          <a:p>
            <a:r>
              <a:rPr lang="en-GB" dirty="0">
                <a:solidFill>
                  <a:schemeClr val="tx2"/>
                </a:solidFill>
              </a:rPr>
              <a:t>Specialist Consultancy</a:t>
            </a:r>
            <a:br>
              <a:rPr lang="en-GB" dirty="0">
                <a:solidFill>
                  <a:schemeClr val="tx2"/>
                </a:solidFill>
              </a:rPr>
            </a:br>
            <a:r>
              <a:rPr lang="en-GB" sz="2000" dirty="0">
                <a:solidFill>
                  <a:schemeClr val="tx2"/>
                </a:solidFill>
              </a:rPr>
              <a:t>Our experts can support your team with DevOps automation</a:t>
            </a:r>
          </a:p>
          <a:p>
            <a:r>
              <a:rPr lang="en-GB" dirty="0">
                <a:solidFill>
                  <a:schemeClr val="tx2"/>
                </a:solidFill>
              </a:rPr>
              <a:t>Microsoft Deployment Planning Services (DPS)</a:t>
            </a:r>
            <a:br>
              <a:rPr lang="en-GB" dirty="0">
                <a:solidFill>
                  <a:schemeClr val="tx2"/>
                </a:solidFill>
              </a:rPr>
            </a:br>
            <a:r>
              <a:rPr lang="en-GB" sz="2000" dirty="0">
                <a:solidFill>
                  <a:schemeClr val="tx2"/>
                </a:solidFill>
              </a:rPr>
              <a:t>Use your Software Assurance points for planning services around DevOps and Visual Studio Team Services/Team Foundation Server</a:t>
            </a:r>
            <a:endParaRPr lang="en-GB" dirty="0">
              <a:solidFill>
                <a:schemeClr val="tx2"/>
              </a:solidFill>
            </a:endParaRPr>
          </a:p>
        </p:txBody>
      </p:sp>
      <p:pic>
        <p:nvPicPr>
          <p:cNvPr id="5" name="Picture 4">
            <a:extLst>
              <a:ext uri="{FF2B5EF4-FFF2-40B4-BE49-F238E27FC236}">
                <a16:creationId xmlns:a16="http://schemas.microsoft.com/office/drawing/2014/main" id="{1CB7A6B7-2219-4A53-9A9C-C06267F76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991" y="495862"/>
            <a:ext cx="3041241" cy="5997013"/>
          </a:xfrm>
          <a:prstGeom prst="rect">
            <a:avLst/>
          </a:prstGeom>
        </p:spPr>
      </p:pic>
      <p:sp>
        <p:nvSpPr>
          <p:cNvPr id="6" name="Text Placeholder 4">
            <a:extLst>
              <a:ext uri="{FF2B5EF4-FFF2-40B4-BE49-F238E27FC236}">
                <a16:creationId xmlns:a16="http://schemas.microsoft.com/office/drawing/2014/main" id="{8B151686-0F6C-4AAF-B127-66A18A001D03}"/>
              </a:ext>
            </a:extLst>
          </p:cNvPr>
          <p:cNvSpPr>
            <a:spLocks noGrp="1"/>
          </p:cNvSpPr>
          <p:nvPr/>
        </p:nvSpPr>
        <p:spPr bwMode="white">
          <a:xfrm>
            <a:off x="5133308" y="5063541"/>
            <a:ext cx="4467298" cy="127137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800" dirty="0">
                <a:solidFill>
                  <a:schemeClr val="tx2"/>
                </a:solidFill>
                <a:latin typeface="+mn-lt"/>
              </a:rPr>
              <a:t>Amy Gwyther</a:t>
            </a:r>
          </a:p>
          <a:p>
            <a:pPr algn="r"/>
            <a:r>
              <a:rPr lang="en-US" sz="1800" dirty="0">
                <a:solidFill>
                  <a:schemeClr val="tx2"/>
                </a:solidFill>
                <a:latin typeface="+mn-lt"/>
              </a:rPr>
              <a:t>Senior Business Development Manager</a:t>
            </a:r>
          </a:p>
          <a:p>
            <a:pPr algn="r"/>
            <a:r>
              <a:rPr lang="en-US" sz="1800" dirty="0">
                <a:solidFill>
                  <a:schemeClr val="tx2"/>
                </a:solidFill>
                <a:latin typeface="+mn-lt"/>
              </a:rPr>
              <a:t>amy@blackmarble.com</a:t>
            </a:r>
          </a:p>
        </p:txBody>
      </p:sp>
    </p:spTree>
    <p:extLst>
      <p:ext uri="{BB962C8B-B14F-4D97-AF65-F5344CB8AC3E}">
        <p14:creationId xmlns:p14="http://schemas.microsoft.com/office/powerpoint/2010/main" val="42865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8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543339"/>
            <a:ext cx="5432316" cy="5840335"/>
          </a:xfrm>
        </p:spPr>
        <p:txBody>
          <a:bodyPr>
            <a:normAutofit fontScale="62500" lnSpcReduction="20000"/>
          </a:bodyPr>
          <a:lstStyle/>
          <a:p>
            <a:pPr>
              <a:lnSpc>
                <a:spcPct val="130000"/>
              </a:lnSpc>
              <a:spcBef>
                <a:spcPts val="600"/>
              </a:spcBef>
              <a:spcAft>
                <a:spcPts val="600"/>
              </a:spcAft>
            </a:pPr>
            <a:r>
              <a:rPr lang="en-GB" dirty="0"/>
              <a:t>“It was taking up to 12 days to develop a line of code – that didn’t feel appropriate to the speed at which we wanted to deliver features to our customers.</a:t>
            </a:r>
          </a:p>
          <a:p>
            <a:pPr>
              <a:lnSpc>
                <a:spcPct val="130000"/>
              </a:lnSpc>
              <a:spcBef>
                <a:spcPts val="600"/>
              </a:spcBef>
              <a:spcAft>
                <a:spcPts val="600"/>
              </a:spcAft>
            </a:pPr>
            <a:r>
              <a:rPr lang="en-GB" dirty="0"/>
              <a:t>Thanks to the work we’ve undertaken with Black Marble and Microsoft this process is now down to a matter of hours.”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1527" y="5497405"/>
            <a:ext cx="786743" cy="786743"/>
          </a:xfrm>
          <a:prstGeom prst="rect">
            <a:avLst/>
          </a:prstGeom>
        </p:spPr>
      </p:pic>
      <p:sp>
        <p:nvSpPr>
          <p:cNvPr id="9" name="TextBox 8"/>
          <p:cNvSpPr txBox="1"/>
          <p:nvPr/>
        </p:nvSpPr>
        <p:spPr>
          <a:xfrm>
            <a:off x="7558306" y="5822483"/>
            <a:ext cx="3609386" cy="461665"/>
          </a:xfrm>
          <a:prstGeom prst="rect">
            <a:avLst/>
          </a:prstGeom>
          <a:noFill/>
        </p:spPr>
        <p:txBody>
          <a:bodyPr wrap="none" rtlCol="0">
            <a:spAutoFit/>
          </a:bodyPr>
          <a:lstStyle/>
          <a:p>
            <a:r>
              <a:rPr lang="en-GB" sz="2400" dirty="0">
                <a:solidFill>
                  <a:schemeClr val="tx2"/>
                </a:solidFill>
              </a:rPr>
              <a:t> - Chief Product Architect</a:t>
            </a:r>
          </a:p>
        </p:txBody>
      </p:sp>
    </p:spTree>
    <p:extLst>
      <p:ext uri="{BB962C8B-B14F-4D97-AF65-F5344CB8AC3E}">
        <p14:creationId xmlns:p14="http://schemas.microsoft.com/office/powerpoint/2010/main" val="18889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Objectives</a:t>
            </a:r>
          </a:p>
        </p:txBody>
      </p:sp>
      <p:sp>
        <p:nvSpPr>
          <p:cNvPr id="3" name="Oval 2"/>
          <p:cNvSpPr/>
          <p:nvPr/>
        </p:nvSpPr>
        <p:spPr>
          <a:xfrm>
            <a:off x="79353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Automated environment creation</a:t>
            </a:r>
          </a:p>
        </p:txBody>
      </p:sp>
      <p:sp>
        <p:nvSpPr>
          <p:cNvPr id="4" name="Oval 3"/>
          <p:cNvSpPr/>
          <p:nvPr/>
        </p:nvSpPr>
        <p:spPr>
          <a:xfrm>
            <a:off x="459302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Change attitude to environments</a:t>
            </a:r>
          </a:p>
        </p:txBody>
      </p:sp>
      <p:sp>
        <p:nvSpPr>
          <p:cNvPr id="5" name="Oval 4"/>
          <p:cNvSpPr/>
          <p:nvPr/>
        </p:nvSpPr>
        <p:spPr>
          <a:xfrm>
            <a:off x="839251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Rapid deployment of new environments</a:t>
            </a:r>
          </a:p>
        </p:txBody>
      </p:sp>
    </p:spTree>
    <p:extLst>
      <p:ext uri="{BB962C8B-B14F-4D97-AF65-F5344CB8AC3E}">
        <p14:creationId xmlns:p14="http://schemas.microsoft.com/office/powerpoint/2010/main" val="100341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16"/>
          <p:cNvSpPr/>
          <p:nvPr/>
        </p:nvSpPr>
        <p:spPr>
          <a:xfrm>
            <a:off x="3055439"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137092"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211248"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464"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p:txBody>
          <a:bodyPr/>
          <a:lstStyle/>
          <a:p>
            <a:r>
              <a:rPr lang="en-GB" dirty="0"/>
              <a:t>The Technologies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6695" y="1762647"/>
            <a:ext cx="780290" cy="78029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479" y="1762647"/>
            <a:ext cx="780290" cy="78029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5670" y="1762647"/>
            <a:ext cx="780290" cy="78029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6422" y="1762647"/>
            <a:ext cx="780290" cy="780290"/>
          </a:xfrm>
          <a:prstGeom prst="rect">
            <a:avLst/>
          </a:prstGeom>
        </p:spPr>
      </p:pic>
      <p:sp>
        <p:nvSpPr>
          <p:cNvPr id="12" name="TextBox 11"/>
          <p:cNvSpPr txBox="1"/>
          <p:nvPr/>
        </p:nvSpPr>
        <p:spPr>
          <a:xfrm>
            <a:off x="6464" y="2860073"/>
            <a:ext cx="2980752" cy="646331"/>
          </a:xfrm>
          <a:prstGeom prst="rect">
            <a:avLst/>
          </a:prstGeom>
          <a:noFill/>
        </p:spPr>
        <p:txBody>
          <a:bodyPr wrap="square" rtlCol="0">
            <a:spAutoFit/>
          </a:bodyPr>
          <a:lstStyle/>
          <a:p>
            <a:pPr algn="ctr"/>
            <a:r>
              <a:rPr lang="en-GB" dirty="0">
                <a:solidFill>
                  <a:schemeClr val="tx2"/>
                </a:solidFill>
                <a:latin typeface="+mj-lt"/>
              </a:rPr>
              <a:t>Visual Studio Team Services</a:t>
            </a:r>
          </a:p>
        </p:txBody>
      </p:sp>
      <p:sp>
        <p:nvSpPr>
          <p:cNvPr id="13" name="TextBox 12"/>
          <p:cNvSpPr txBox="1"/>
          <p:nvPr/>
        </p:nvSpPr>
        <p:spPr>
          <a:xfrm>
            <a:off x="3055440" y="2860073"/>
            <a:ext cx="2980751" cy="369332"/>
          </a:xfrm>
          <a:prstGeom prst="rect">
            <a:avLst/>
          </a:prstGeom>
          <a:noFill/>
        </p:spPr>
        <p:txBody>
          <a:bodyPr wrap="square" rtlCol="0">
            <a:spAutoFit/>
          </a:bodyPr>
          <a:lstStyle/>
          <a:p>
            <a:pPr algn="ctr"/>
            <a:r>
              <a:rPr lang="en-GB" dirty="0">
                <a:solidFill>
                  <a:schemeClr val="tx2"/>
                </a:solidFill>
                <a:latin typeface="+mj-lt"/>
              </a:rPr>
              <a:t>Azure IaaS</a:t>
            </a:r>
          </a:p>
        </p:txBody>
      </p:sp>
      <p:sp>
        <p:nvSpPr>
          <p:cNvPr id="14" name="TextBox 13"/>
          <p:cNvSpPr txBox="1"/>
          <p:nvPr/>
        </p:nvSpPr>
        <p:spPr>
          <a:xfrm>
            <a:off x="6138041" y="2860073"/>
            <a:ext cx="2979803" cy="646331"/>
          </a:xfrm>
          <a:prstGeom prst="rect">
            <a:avLst/>
          </a:prstGeom>
          <a:noFill/>
        </p:spPr>
        <p:txBody>
          <a:bodyPr wrap="square" rtlCol="0">
            <a:spAutoFit/>
          </a:bodyPr>
          <a:lstStyle/>
          <a:p>
            <a:pPr algn="ctr"/>
            <a:r>
              <a:rPr lang="en-GB" dirty="0">
                <a:solidFill>
                  <a:schemeClr val="tx2"/>
                </a:solidFill>
                <a:latin typeface="+mj-lt"/>
              </a:rPr>
              <a:t>Azure Resource</a:t>
            </a:r>
          </a:p>
          <a:p>
            <a:pPr algn="ctr"/>
            <a:r>
              <a:rPr lang="en-GB" dirty="0">
                <a:solidFill>
                  <a:schemeClr val="tx2"/>
                </a:solidFill>
                <a:latin typeface="+mj-lt"/>
              </a:rPr>
              <a:t>Templates</a:t>
            </a:r>
          </a:p>
        </p:txBody>
      </p:sp>
      <p:sp>
        <p:nvSpPr>
          <p:cNvPr id="15" name="TextBox 14"/>
          <p:cNvSpPr txBox="1"/>
          <p:nvPr/>
        </p:nvSpPr>
        <p:spPr>
          <a:xfrm>
            <a:off x="9211248" y="2860073"/>
            <a:ext cx="2980752" cy="369332"/>
          </a:xfrm>
          <a:prstGeom prst="rect">
            <a:avLst/>
          </a:prstGeom>
          <a:noFill/>
        </p:spPr>
        <p:txBody>
          <a:bodyPr wrap="square" rtlCol="0">
            <a:spAutoFit/>
          </a:bodyPr>
          <a:lstStyle/>
          <a:p>
            <a:pPr algn="ctr"/>
            <a:r>
              <a:rPr lang="en-GB" dirty="0">
                <a:solidFill>
                  <a:schemeClr val="tx2"/>
                </a:solidFill>
                <a:latin typeface="+mj-lt"/>
              </a:rPr>
              <a:t>Azure DevTest Labs</a:t>
            </a:r>
          </a:p>
        </p:txBody>
      </p:sp>
      <p:sp>
        <p:nvSpPr>
          <p:cNvPr id="20" name="TextBox 19"/>
          <p:cNvSpPr txBox="1"/>
          <p:nvPr/>
        </p:nvSpPr>
        <p:spPr>
          <a:xfrm>
            <a:off x="6464" y="3663974"/>
            <a:ext cx="2980752" cy="1200329"/>
          </a:xfrm>
          <a:prstGeom prst="rect">
            <a:avLst/>
          </a:prstGeom>
          <a:noFill/>
        </p:spPr>
        <p:txBody>
          <a:bodyPr wrap="square" rtlCol="0">
            <a:spAutoFit/>
          </a:bodyPr>
          <a:lstStyle/>
          <a:p>
            <a:pPr algn="ctr"/>
            <a:r>
              <a:rPr lang="en-GB" dirty="0">
                <a:solidFill>
                  <a:schemeClr val="tx2"/>
                </a:solidFill>
              </a:rPr>
              <a:t>Work tracking</a:t>
            </a:r>
          </a:p>
          <a:p>
            <a:pPr algn="ctr"/>
            <a:r>
              <a:rPr lang="en-GB" dirty="0">
                <a:solidFill>
                  <a:schemeClr val="tx2"/>
                </a:solidFill>
              </a:rPr>
              <a:t>Source repository</a:t>
            </a:r>
          </a:p>
          <a:p>
            <a:pPr algn="ctr"/>
            <a:r>
              <a:rPr lang="en-GB" dirty="0">
                <a:solidFill>
                  <a:schemeClr val="tx2"/>
                </a:solidFill>
              </a:rPr>
              <a:t>Automated build</a:t>
            </a:r>
          </a:p>
          <a:p>
            <a:pPr algn="ctr"/>
            <a:r>
              <a:rPr lang="en-GB" dirty="0">
                <a:solidFill>
                  <a:schemeClr val="tx2"/>
                </a:solidFill>
              </a:rPr>
              <a:t>Automated release</a:t>
            </a:r>
          </a:p>
        </p:txBody>
      </p:sp>
      <p:sp>
        <p:nvSpPr>
          <p:cNvPr id="21" name="TextBox 20"/>
          <p:cNvSpPr txBox="1"/>
          <p:nvPr/>
        </p:nvSpPr>
        <p:spPr>
          <a:xfrm>
            <a:off x="3055440" y="3663974"/>
            <a:ext cx="2980751" cy="923330"/>
          </a:xfrm>
          <a:prstGeom prst="rect">
            <a:avLst/>
          </a:prstGeom>
          <a:noFill/>
        </p:spPr>
        <p:txBody>
          <a:bodyPr wrap="square" rtlCol="0">
            <a:spAutoFit/>
          </a:bodyPr>
          <a:lstStyle/>
          <a:p>
            <a:pPr algn="ctr"/>
            <a:r>
              <a:rPr lang="en-GB" dirty="0">
                <a:solidFill>
                  <a:schemeClr val="tx2"/>
                </a:solidFill>
              </a:rPr>
              <a:t>Multi-server environments for dev and test</a:t>
            </a:r>
          </a:p>
          <a:p>
            <a:pPr algn="ctr"/>
            <a:r>
              <a:rPr lang="en-GB" dirty="0">
                <a:solidFill>
                  <a:schemeClr val="tx2"/>
                </a:solidFill>
              </a:rPr>
              <a:t>Windows and Linux</a:t>
            </a:r>
          </a:p>
        </p:txBody>
      </p:sp>
      <p:sp>
        <p:nvSpPr>
          <p:cNvPr id="22" name="TextBox 21"/>
          <p:cNvSpPr txBox="1"/>
          <p:nvPr/>
        </p:nvSpPr>
        <p:spPr>
          <a:xfrm>
            <a:off x="6137091" y="3663974"/>
            <a:ext cx="2980753" cy="923330"/>
          </a:xfrm>
          <a:prstGeom prst="rect">
            <a:avLst/>
          </a:prstGeom>
          <a:noFill/>
        </p:spPr>
        <p:txBody>
          <a:bodyPr wrap="square" rtlCol="0">
            <a:spAutoFit/>
          </a:bodyPr>
          <a:lstStyle/>
          <a:p>
            <a:pPr algn="ctr"/>
            <a:r>
              <a:rPr lang="en-GB" dirty="0">
                <a:solidFill>
                  <a:schemeClr val="tx2"/>
                </a:solidFill>
              </a:rPr>
              <a:t>Configuration as code declaration of environments</a:t>
            </a:r>
          </a:p>
        </p:txBody>
      </p:sp>
      <p:sp>
        <p:nvSpPr>
          <p:cNvPr id="23" name="TextBox 22"/>
          <p:cNvSpPr txBox="1"/>
          <p:nvPr/>
        </p:nvSpPr>
        <p:spPr>
          <a:xfrm>
            <a:off x="9211248" y="3663974"/>
            <a:ext cx="2980752" cy="646331"/>
          </a:xfrm>
          <a:prstGeom prst="rect">
            <a:avLst/>
          </a:prstGeom>
          <a:noFill/>
        </p:spPr>
        <p:txBody>
          <a:bodyPr wrap="square" rtlCol="0">
            <a:spAutoFit/>
          </a:bodyPr>
          <a:lstStyle/>
          <a:p>
            <a:pPr algn="ctr"/>
            <a:r>
              <a:rPr lang="en-GB" dirty="0">
                <a:solidFill>
                  <a:schemeClr val="tx2"/>
                </a:solidFill>
              </a:rPr>
              <a:t>Managed wrapper for dev team environments</a:t>
            </a:r>
          </a:p>
        </p:txBody>
      </p:sp>
    </p:spTree>
    <p:extLst>
      <p:ext uri="{BB962C8B-B14F-4D97-AF65-F5344CB8AC3E}">
        <p14:creationId xmlns:p14="http://schemas.microsoft.com/office/powerpoint/2010/main" val="313708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22" presetClass="entr" presetSubtype="4" fill="hold" grpId="0" nodeType="withEffect">
                                  <p:stCondLst>
                                    <p:cond delay="150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42" presetClass="entr" presetSubtype="0" fill="hold" nodeType="withEffect">
                                  <p:stCondLst>
                                    <p:cond delay="10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200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22" presetClass="entr" presetSubtype="4" fill="hold" grpId="0" nodeType="withEffect">
                                  <p:stCondLst>
                                    <p:cond delay="250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42" presetClass="entr" presetSubtype="0" fill="hold" nodeType="withEffect">
                                  <p:stCondLst>
                                    <p:cond delay="20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30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3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22" presetClass="entr" presetSubtype="4" fill="hold" grpId="0" nodeType="withEffect">
                                  <p:stCondLst>
                                    <p:cond delay="350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42" presetClass="entr" presetSubtype="0" fill="hold" nodeType="withEffect">
                                  <p:stCondLst>
                                    <p:cond delay="30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40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400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6" grpId="0" animBg="1"/>
      <p:bldP spid="12" grpId="0"/>
      <p:bldP spid="13" grpId="0"/>
      <p:bldP spid="14" grpId="0"/>
      <p:bldP spid="15"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Early project wins</a:t>
            </a:r>
            <a:endParaRPr lang="en-GB" dirty="0"/>
          </a:p>
        </p:txBody>
      </p:sp>
      <p:sp>
        <p:nvSpPr>
          <p:cNvPr id="5" name="Content Placeholder 4"/>
          <p:cNvSpPr>
            <a:spLocks noGrp="1"/>
          </p:cNvSpPr>
          <p:nvPr>
            <p:ph sz="half" idx="1"/>
          </p:nvPr>
        </p:nvSpPr>
        <p:spPr/>
        <p:txBody>
          <a:bodyPr>
            <a:normAutofit fontScale="92500" lnSpcReduction="10000"/>
          </a:bodyPr>
          <a:lstStyle/>
          <a:p>
            <a:r>
              <a:rPr lang="en-US" dirty="0">
                <a:solidFill>
                  <a:schemeClr val="tx2"/>
                </a:solidFill>
              </a:rPr>
              <a:t>Kick-started cultural change in development </a:t>
            </a:r>
          </a:p>
          <a:p>
            <a:r>
              <a:rPr lang="en-US" dirty="0">
                <a:solidFill>
                  <a:schemeClr val="tx2"/>
                </a:solidFill>
              </a:rPr>
              <a:t>Demonstrated that up to 60% of time spent on activities such as regression testing will no longer be needed </a:t>
            </a:r>
          </a:p>
          <a:p>
            <a:r>
              <a:rPr lang="en-US" dirty="0">
                <a:solidFill>
                  <a:schemeClr val="tx2"/>
                </a:solidFill>
              </a:rPr>
              <a:t>Increased the SLA that can be offered to customers </a:t>
            </a:r>
          </a:p>
          <a:p>
            <a:r>
              <a:rPr lang="en-US" dirty="0">
                <a:solidFill>
                  <a:schemeClr val="tx2"/>
                </a:solidFill>
              </a:rPr>
              <a:t>Demonstrated a way to rapidly develop &amp; release individual customer requests </a:t>
            </a:r>
          </a:p>
        </p:txBody>
      </p:sp>
      <p:sp>
        <p:nvSpPr>
          <p:cNvPr id="6" name="Content Placeholder 5"/>
          <p:cNvSpPr>
            <a:spLocks noGrp="1"/>
          </p:cNvSpPr>
          <p:nvPr>
            <p:ph sz="half" idx="2"/>
          </p:nvPr>
        </p:nvSpPr>
        <p:spPr/>
        <p:txBody>
          <a:bodyPr>
            <a:normAutofit fontScale="92500" lnSpcReduction="10000"/>
          </a:bodyPr>
          <a:lstStyle/>
          <a:p>
            <a:r>
              <a:rPr lang="en-US" dirty="0">
                <a:solidFill>
                  <a:schemeClr val="tx2"/>
                </a:solidFill>
              </a:rPr>
              <a:t>Architected a way to reduce Code to Customer times from weeks to hours </a:t>
            </a:r>
          </a:p>
          <a:p>
            <a:r>
              <a:rPr lang="en-US" dirty="0">
                <a:solidFill>
                  <a:schemeClr val="tx2"/>
                </a:solidFill>
              </a:rPr>
              <a:t>Reduced projected cost of service in dev time, and hosting costs </a:t>
            </a:r>
          </a:p>
          <a:p>
            <a:r>
              <a:rPr lang="en-US" dirty="0">
                <a:solidFill>
                  <a:schemeClr val="tx2"/>
                </a:solidFill>
              </a:rPr>
              <a:t>Removed server downtime </a:t>
            </a:r>
          </a:p>
          <a:p>
            <a:r>
              <a:rPr lang="en-US" dirty="0">
                <a:solidFill>
                  <a:schemeClr val="tx2"/>
                </a:solidFill>
              </a:rPr>
              <a:t>Provided a safe way to try new ideas at minimal cost </a:t>
            </a:r>
          </a:p>
          <a:p>
            <a:r>
              <a:rPr lang="en-US" dirty="0">
                <a:solidFill>
                  <a:schemeClr val="tx2"/>
                </a:solidFill>
              </a:rPr>
              <a:t>Enabled dev streams to be re-launched</a:t>
            </a:r>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203549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end customers</a:t>
            </a:r>
            <a:endParaRPr lang="en-GB" dirty="0"/>
          </a:p>
        </p:txBody>
      </p:sp>
      <p:sp>
        <p:nvSpPr>
          <p:cNvPr id="3" name="Content Placeholder 2"/>
          <p:cNvSpPr>
            <a:spLocks noGrp="1"/>
          </p:cNvSpPr>
          <p:nvPr>
            <p:ph sz="half" idx="1"/>
          </p:nvPr>
        </p:nvSpPr>
        <p:spPr/>
        <p:txBody>
          <a:bodyPr>
            <a:normAutofit/>
          </a:bodyPr>
          <a:lstStyle/>
          <a:p>
            <a:r>
              <a:rPr lang="en-US" dirty="0">
                <a:solidFill>
                  <a:schemeClr val="tx2"/>
                </a:solidFill>
              </a:rPr>
              <a:t>Cost savings through increased service availability </a:t>
            </a:r>
          </a:p>
          <a:p>
            <a:r>
              <a:rPr lang="en-US" dirty="0">
                <a:solidFill>
                  <a:schemeClr val="tx2"/>
                </a:solidFill>
              </a:rPr>
              <a:t>Feature releases in hours, not weeks </a:t>
            </a:r>
          </a:p>
          <a:p>
            <a:r>
              <a:rPr lang="en-US" dirty="0">
                <a:solidFill>
                  <a:schemeClr val="tx2"/>
                </a:solidFill>
              </a:rPr>
              <a:t>Shortened service request cycles </a:t>
            </a:r>
          </a:p>
          <a:p>
            <a:r>
              <a:rPr lang="en-US" dirty="0">
                <a:solidFill>
                  <a:schemeClr val="tx2"/>
                </a:solidFill>
              </a:rPr>
              <a:t>‘Single Pane of Glass’ web-based services where customer &amp; engineer can work hand-in-hand </a:t>
            </a:r>
          </a:p>
          <a:p>
            <a:endParaRPr lang="en-GB" dirty="0">
              <a:solidFill>
                <a:schemeClr val="tx2"/>
              </a:solidFill>
            </a:endParaRPr>
          </a:p>
        </p:txBody>
      </p:sp>
      <p:sp>
        <p:nvSpPr>
          <p:cNvPr id="4" name="Content Placeholder 3"/>
          <p:cNvSpPr>
            <a:spLocks noGrp="1"/>
          </p:cNvSpPr>
          <p:nvPr>
            <p:ph sz="half" idx="2"/>
          </p:nvPr>
        </p:nvSpPr>
        <p:spPr/>
        <p:txBody>
          <a:bodyPr>
            <a:normAutofit/>
          </a:bodyPr>
          <a:lstStyle/>
          <a:p>
            <a:r>
              <a:rPr lang="en-US" dirty="0">
                <a:solidFill>
                  <a:schemeClr val="tx2"/>
                </a:solidFill>
              </a:rPr>
              <a:t>Closer relationship through more regular interaction </a:t>
            </a:r>
          </a:p>
          <a:p>
            <a:r>
              <a:rPr lang="en-US" dirty="0">
                <a:solidFill>
                  <a:schemeClr val="tx2"/>
                </a:solidFill>
              </a:rPr>
              <a:t>Faster, smaller updates vs bulky major releases </a:t>
            </a:r>
          </a:p>
          <a:p>
            <a:r>
              <a:rPr lang="en-US" dirty="0">
                <a:solidFill>
                  <a:schemeClr val="tx2"/>
                </a:solidFill>
              </a:rPr>
              <a:t>Increased opportunity for innovation as ideas can be rapidly put into play in test environments</a:t>
            </a:r>
          </a:p>
          <a:p>
            <a:endParaRPr lang="en-GB" dirty="0">
              <a:solidFill>
                <a:schemeClr val="tx2"/>
              </a:solidFill>
            </a:endParaRPr>
          </a:p>
        </p:txBody>
      </p:sp>
    </p:spTree>
    <p:extLst>
      <p:ext uri="{BB962C8B-B14F-4D97-AF65-F5344CB8AC3E}">
        <p14:creationId xmlns:p14="http://schemas.microsoft.com/office/powerpoint/2010/main" val="35978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1850" y="543339"/>
            <a:ext cx="5436327" cy="5906321"/>
          </a:xfrm>
        </p:spPr>
        <p:txBody>
          <a:bodyPr>
            <a:normAutofit fontScale="55000" lnSpcReduction="20000"/>
          </a:bodyPr>
          <a:lstStyle/>
          <a:p>
            <a:pPr>
              <a:lnSpc>
                <a:spcPct val="130000"/>
              </a:lnSpc>
              <a:spcBef>
                <a:spcPts val="600"/>
              </a:spcBef>
              <a:spcAft>
                <a:spcPts val="600"/>
              </a:spcAft>
            </a:pPr>
            <a:r>
              <a:rPr lang="en-GB" dirty="0"/>
              <a:t>“It’s a </a:t>
            </a:r>
            <a:r>
              <a:rPr lang="en-GB" dirty="0" err="1"/>
              <a:t>mindset</a:t>
            </a:r>
            <a:r>
              <a:rPr lang="en-GB" dirty="0"/>
              <a:t> and organisational change – we had been fairly ‘traditional’ when it came to IT services so we didn’t take lightly the decision to introduce DevOps, but we knew in Black Marble we had absolutely the right partner for the job. The fact they’d been referred to us by their peers said a lot to use about the quality of what they could deliver.”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1527" y="5497405"/>
            <a:ext cx="786743" cy="786743"/>
          </a:xfrm>
          <a:prstGeom prst="rect">
            <a:avLst/>
          </a:prstGeom>
        </p:spPr>
      </p:pic>
      <p:sp>
        <p:nvSpPr>
          <p:cNvPr id="8" name="TextBox 7"/>
          <p:cNvSpPr txBox="1"/>
          <p:nvPr/>
        </p:nvSpPr>
        <p:spPr>
          <a:xfrm>
            <a:off x="7558306" y="5822483"/>
            <a:ext cx="3609386" cy="461665"/>
          </a:xfrm>
          <a:prstGeom prst="rect">
            <a:avLst/>
          </a:prstGeom>
          <a:noFill/>
        </p:spPr>
        <p:txBody>
          <a:bodyPr wrap="none" rtlCol="0">
            <a:spAutoFit/>
          </a:bodyPr>
          <a:lstStyle/>
          <a:p>
            <a:r>
              <a:rPr lang="en-GB" sz="2400" dirty="0">
                <a:solidFill>
                  <a:schemeClr val="tx2"/>
                </a:solidFill>
              </a:rPr>
              <a:t> - Chief Product Architect</a:t>
            </a:r>
          </a:p>
        </p:txBody>
      </p:sp>
    </p:spTree>
    <p:extLst>
      <p:ext uri="{BB962C8B-B14F-4D97-AF65-F5344CB8AC3E}">
        <p14:creationId xmlns:p14="http://schemas.microsoft.com/office/powerpoint/2010/main" val="3487468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54056"/>
            <a:ext cx="12192000" cy="703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12"/>
          <p:cNvSpPr txBox="1">
            <a:spLocks/>
          </p:cNvSpPr>
          <p:nvPr/>
        </p:nvSpPr>
        <p:spPr>
          <a:xfrm>
            <a:off x="1524645" y="6326615"/>
            <a:ext cx="1887750"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a:t>
            </a:r>
            <a:r>
              <a:rPr lang="en-US" dirty="0" err="1">
                <a:solidFill>
                  <a:schemeClr val="bg1"/>
                </a:solidFill>
              </a:rPr>
              <a:t>rikhepworth</a:t>
            </a:r>
            <a:endParaRPr lang="en-US"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74" y="6348867"/>
            <a:ext cx="327671" cy="32767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7291" y="6326615"/>
            <a:ext cx="327088" cy="327088"/>
          </a:xfrm>
          <a:prstGeom prst="rect">
            <a:avLst/>
          </a:prstGeom>
        </p:spPr>
      </p:pic>
      <p:sp>
        <p:nvSpPr>
          <p:cNvPr id="13" name="Text Placeholder 12"/>
          <p:cNvSpPr txBox="1">
            <a:spLocks/>
          </p:cNvSpPr>
          <p:nvPr/>
        </p:nvSpPr>
        <p:spPr>
          <a:xfrm>
            <a:off x="8444378" y="6326615"/>
            <a:ext cx="2890127"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blogs.blackmarble.co.uk</a:t>
            </a:r>
          </a:p>
        </p:txBody>
      </p:sp>
      <p:pic>
        <p:nvPicPr>
          <p:cNvPr id="14" name="Graphic 13">
            <a:extLst>
              <a:ext uri="{FF2B5EF4-FFF2-40B4-BE49-F238E27FC236}">
                <a16:creationId xmlns:a16="http://schemas.microsoft.com/office/drawing/2014/main" id="{963F7696-5FBE-451E-832F-AFD5D697AD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3952" y="6352320"/>
            <a:ext cx="307413" cy="307413"/>
          </a:xfrm>
          <a:prstGeom prst="rect">
            <a:avLst/>
          </a:prstGeom>
        </p:spPr>
      </p:pic>
      <p:sp>
        <p:nvSpPr>
          <p:cNvPr id="15" name="Text Placeholder 12">
            <a:extLst>
              <a:ext uri="{FF2B5EF4-FFF2-40B4-BE49-F238E27FC236}">
                <a16:creationId xmlns:a16="http://schemas.microsoft.com/office/drawing/2014/main" id="{508A4B5F-027F-4BF7-9E6E-E92850A2ED3E}"/>
              </a:ext>
            </a:extLst>
          </p:cNvPr>
          <p:cNvSpPr txBox="1">
            <a:spLocks/>
          </p:cNvSpPr>
          <p:nvPr/>
        </p:nvSpPr>
        <p:spPr>
          <a:xfrm>
            <a:off x="4461364" y="6328552"/>
            <a:ext cx="2818160" cy="368300"/>
          </a:xfrm>
          <a:prstGeom prst="rect">
            <a:avLst/>
          </a:prstGeom>
        </p:spPr>
        <p:txBody>
          <a:bodyPr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github.com/</a:t>
            </a:r>
            <a:r>
              <a:rPr lang="en-US" dirty="0" err="1">
                <a:solidFill>
                  <a:schemeClr val="bg1"/>
                </a:solidFill>
              </a:rPr>
              <a:t>rikhepworth</a:t>
            </a:r>
            <a:endParaRPr lang="en-US" dirty="0">
              <a:solidFill>
                <a:schemeClr val="bg1"/>
              </a:solidFill>
            </a:endParaRPr>
          </a:p>
        </p:txBody>
      </p:sp>
      <p:pic>
        <p:nvPicPr>
          <p:cNvPr id="16" name="Picture 15">
            <a:extLst>
              <a:ext uri="{FF2B5EF4-FFF2-40B4-BE49-F238E27FC236}">
                <a16:creationId xmlns:a16="http://schemas.microsoft.com/office/drawing/2014/main" id="{E00631C6-D85B-4745-8337-742960EAA91D}"/>
              </a:ext>
            </a:extLst>
          </p:cNvPr>
          <p:cNvPicPr>
            <a:picLocks noChangeAspect="1"/>
          </p:cNvPicPr>
          <p:nvPr/>
        </p:nvPicPr>
        <p:blipFill>
          <a:blip r:embed="rId6"/>
          <a:stretch>
            <a:fillRect/>
          </a:stretch>
        </p:blipFill>
        <p:spPr>
          <a:xfrm>
            <a:off x="3275672" y="935531"/>
            <a:ext cx="2703502" cy="4916698"/>
          </a:xfrm>
          <a:prstGeom prst="rect">
            <a:avLst/>
          </a:prstGeom>
        </p:spPr>
      </p:pic>
      <p:sp>
        <p:nvSpPr>
          <p:cNvPr id="4" name="Text Placeholder 4"/>
          <p:cNvSpPr>
            <a:spLocks noGrp="1"/>
          </p:cNvSpPr>
          <p:nvPr/>
        </p:nvSpPr>
        <p:spPr bwMode="white">
          <a:xfrm>
            <a:off x="6212828" y="4570883"/>
            <a:ext cx="3275712" cy="127137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2"/>
                </a:solidFill>
                <a:latin typeface="+mn-lt"/>
              </a:rPr>
              <a:t>Rik Hepworth</a:t>
            </a:r>
          </a:p>
          <a:p>
            <a:r>
              <a:rPr lang="en-US" sz="1800" dirty="0">
                <a:solidFill>
                  <a:schemeClr val="tx2"/>
                </a:solidFill>
                <a:latin typeface="+mn-lt"/>
              </a:rPr>
              <a:t>Consulting Services Director</a:t>
            </a:r>
          </a:p>
          <a:p>
            <a:r>
              <a:rPr lang="en-US" sz="1800" dirty="0">
                <a:solidFill>
                  <a:schemeClr val="tx2"/>
                </a:solidFill>
                <a:latin typeface="+mn-lt"/>
              </a:rPr>
              <a:t>MVP (Azure)</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3802" y="4657358"/>
            <a:ext cx="619026" cy="959211"/>
          </a:xfrm>
          <a:prstGeom prst="rect">
            <a:avLst/>
          </a:prstGeom>
        </p:spPr>
      </p:pic>
    </p:spTree>
    <p:extLst>
      <p:ext uri="{BB962C8B-B14F-4D97-AF65-F5344CB8AC3E}">
        <p14:creationId xmlns:p14="http://schemas.microsoft.com/office/powerpoint/2010/main" val="343384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54056"/>
            <a:ext cx="12192000" cy="703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12"/>
          <p:cNvSpPr txBox="1">
            <a:spLocks/>
          </p:cNvSpPr>
          <p:nvPr/>
        </p:nvSpPr>
        <p:spPr>
          <a:xfrm>
            <a:off x="1524645" y="6326615"/>
            <a:ext cx="1887750" cy="368300"/>
          </a:xfrm>
          <a:prstGeom prst="rect">
            <a:avLst/>
          </a:prstGeom>
        </p:spPr>
        <p:txBody>
          <a:bodyPr anchor="ctr">
            <a:normAutofit fontScale="92500"/>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a:t>
            </a:r>
            <a:r>
              <a:rPr lang="en-US" dirty="0" err="1">
                <a:solidFill>
                  <a:schemeClr val="bg1"/>
                </a:solidFill>
              </a:rPr>
              <a:t>captainshmaser</a:t>
            </a:r>
            <a:endParaRPr lang="en-US"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74" y="6348867"/>
            <a:ext cx="327671" cy="32767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7291" y="6326615"/>
            <a:ext cx="327088" cy="327088"/>
          </a:xfrm>
          <a:prstGeom prst="rect">
            <a:avLst/>
          </a:prstGeom>
        </p:spPr>
      </p:pic>
      <p:sp>
        <p:nvSpPr>
          <p:cNvPr id="13" name="Text Placeholder 12"/>
          <p:cNvSpPr txBox="1">
            <a:spLocks/>
          </p:cNvSpPr>
          <p:nvPr/>
        </p:nvSpPr>
        <p:spPr>
          <a:xfrm>
            <a:off x="8444378" y="6326615"/>
            <a:ext cx="2890127"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blogs.blackmarble.co.uk</a:t>
            </a:r>
          </a:p>
        </p:txBody>
      </p:sp>
      <p:pic>
        <p:nvPicPr>
          <p:cNvPr id="14" name="Graphic 13">
            <a:extLst>
              <a:ext uri="{FF2B5EF4-FFF2-40B4-BE49-F238E27FC236}">
                <a16:creationId xmlns:a16="http://schemas.microsoft.com/office/drawing/2014/main" id="{963F7696-5FBE-451E-832F-AFD5D697AD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3952" y="6352320"/>
            <a:ext cx="307413" cy="307413"/>
          </a:xfrm>
          <a:prstGeom prst="rect">
            <a:avLst/>
          </a:prstGeom>
        </p:spPr>
      </p:pic>
      <p:sp>
        <p:nvSpPr>
          <p:cNvPr id="15" name="Text Placeholder 12">
            <a:extLst>
              <a:ext uri="{FF2B5EF4-FFF2-40B4-BE49-F238E27FC236}">
                <a16:creationId xmlns:a16="http://schemas.microsoft.com/office/drawing/2014/main" id="{508A4B5F-027F-4BF7-9E6E-E92850A2ED3E}"/>
              </a:ext>
            </a:extLst>
          </p:cNvPr>
          <p:cNvSpPr txBox="1">
            <a:spLocks/>
          </p:cNvSpPr>
          <p:nvPr/>
        </p:nvSpPr>
        <p:spPr>
          <a:xfrm>
            <a:off x="4461363" y="6328552"/>
            <a:ext cx="3083773" cy="368300"/>
          </a:xfrm>
          <a:prstGeom prst="rect">
            <a:avLst/>
          </a:prstGeom>
        </p:spPr>
        <p:txBody>
          <a:bodyPr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github.com/</a:t>
            </a:r>
            <a:r>
              <a:rPr lang="en-US" dirty="0" err="1">
                <a:solidFill>
                  <a:schemeClr val="bg1"/>
                </a:solidFill>
              </a:rPr>
              <a:t>captainshmaser</a:t>
            </a:r>
            <a:endParaRPr lang="en-US" dirty="0">
              <a:solidFill>
                <a:schemeClr val="bg1"/>
              </a:solidFill>
            </a:endParaRPr>
          </a:p>
        </p:txBody>
      </p:sp>
      <p:pic>
        <p:nvPicPr>
          <p:cNvPr id="17" name="Picture 16">
            <a:extLst>
              <a:ext uri="{FF2B5EF4-FFF2-40B4-BE49-F238E27FC236}">
                <a16:creationId xmlns:a16="http://schemas.microsoft.com/office/drawing/2014/main" id="{FCD0CFD2-5141-4E0F-847E-1D99516898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3701" y="304272"/>
            <a:ext cx="2971382" cy="5859259"/>
          </a:xfrm>
          <a:prstGeom prst="rect">
            <a:avLst/>
          </a:prstGeom>
        </p:spPr>
      </p:pic>
      <p:sp>
        <p:nvSpPr>
          <p:cNvPr id="19" name="Text Placeholder 4">
            <a:extLst>
              <a:ext uri="{FF2B5EF4-FFF2-40B4-BE49-F238E27FC236}">
                <a16:creationId xmlns:a16="http://schemas.microsoft.com/office/drawing/2014/main" id="{23966861-5B19-46F6-84EE-070D4E90F929}"/>
              </a:ext>
            </a:extLst>
          </p:cNvPr>
          <p:cNvSpPr>
            <a:spLocks noGrp="1"/>
          </p:cNvSpPr>
          <p:nvPr/>
        </p:nvSpPr>
        <p:spPr bwMode="white">
          <a:xfrm>
            <a:off x="5438556" y="4657358"/>
            <a:ext cx="3208122" cy="959211"/>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2"/>
                </a:solidFill>
                <a:latin typeface="+mn-lt"/>
              </a:rPr>
              <a:t>Riccardo Viglianisi</a:t>
            </a:r>
          </a:p>
          <a:p>
            <a:r>
              <a:rPr lang="en-US" sz="1800" dirty="0">
                <a:solidFill>
                  <a:schemeClr val="tx2"/>
                </a:solidFill>
                <a:latin typeface="+mn-lt"/>
              </a:rPr>
              <a:t>Consultant</a:t>
            </a:r>
          </a:p>
        </p:txBody>
      </p:sp>
    </p:spTree>
    <p:extLst>
      <p:ext uri="{BB962C8B-B14F-4D97-AF65-F5344CB8AC3E}">
        <p14:creationId xmlns:p14="http://schemas.microsoft.com/office/powerpoint/2010/main" val="152533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0" y="1741714"/>
            <a:ext cx="12192000" cy="4477657"/>
          </a:xfrm>
          <a:prstGeom prst="rect">
            <a:avLst/>
          </a:prstGeom>
          <a:solidFill>
            <a:srgbClr val="01BB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5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5246" y="1795177"/>
            <a:ext cx="7677087" cy="4348185"/>
          </a:xfrm>
          <a:prstGeom prst="rect">
            <a:avLst/>
          </a:prstGeom>
          <a:solidFill>
            <a:srgbClr val="01BBF6"/>
          </a:solidFill>
        </p:spPr>
      </p:pic>
      <p:sp>
        <p:nvSpPr>
          <p:cNvPr id="37" name="Rectangle 36"/>
          <p:cNvSpPr/>
          <p:nvPr/>
        </p:nvSpPr>
        <p:spPr bwMode="auto">
          <a:xfrm>
            <a:off x="5798993" y="888814"/>
            <a:ext cx="1646319" cy="779823"/>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1372" dirty="0">
                <a:solidFill>
                  <a:srgbClr val="FFFFFF"/>
                </a:solidFill>
              </a:rPr>
              <a:t>“Development </a:t>
            </a:r>
            <a:br>
              <a:rPr lang="en-US" sz="1372" dirty="0">
                <a:solidFill>
                  <a:srgbClr val="FFFFFF"/>
                </a:solidFill>
              </a:rPr>
            </a:br>
            <a:r>
              <a:rPr lang="en-US" sz="1372" dirty="0">
                <a:solidFill>
                  <a:srgbClr val="FFFFFF"/>
                </a:solidFill>
              </a:rPr>
              <a:t>and Operations collaboration”</a:t>
            </a:r>
          </a:p>
        </p:txBody>
      </p:sp>
      <p:sp>
        <p:nvSpPr>
          <p:cNvPr id="38" name="Right Triangle 37"/>
          <p:cNvSpPr/>
          <p:nvPr/>
        </p:nvSpPr>
        <p:spPr bwMode="auto">
          <a:xfrm flipH="1" flipV="1">
            <a:off x="6864691" y="1653700"/>
            <a:ext cx="451935" cy="390883"/>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50"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4473005" y="3349403"/>
            <a:ext cx="1348705" cy="638851"/>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50" fontAlgn="base">
              <a:lnSpc>
                <a:spcPct val="90000"/>
              </a:lnSpc>
              <a:spcBef>
                <a:spcPct val="0"/>
              </a:spcBef>
              <a:spcAft>
                <a:spcPct val="0"/>
              </a:spcAft>
              <a:defRPr/>
            </a:pPr>
            <a:r>
              <a:rPr lang="en-US" sz="1372" kern="0" dirty="0">
                <a:gradFill>
                  <a:gsLst>
                    <a:gs pos="2917">
                      <a:srgbClr val="FFFFFF"/>
                    </a:gs>
                    <a:gs pos="30000">
                      <a:srgbClr val="FFFFFF"/>
                    </a:gs>
                  </a:gsLst>
                  <a:lin ang="5400000" scaled="0"/>
                </a:gradFill>
                <a:latin typeface="Segoe UI"/>
                <a:cs typeface="Segoe UI" panose="020B0502040204020203" pitchFamily="34" charset="0"/>
              </a:rPr>
              <a:t>“A job title”</a:t>
            </a:r>
          </a:p>
        </p:txBody>
      </p:sp>
      <p:sp>
        <p:nvSpPr>
          <p:cNvPr id="36" name="Right Triangle 35"/>
          <p:cNvSpPr/>
          <p:nvPr/>
        </p:nvSpPr>
        <p:spPr bwMode="auto">
          <a:xfrm flipH="1" flipV="1">
            <a:off x="4651472" y="3973316"/>
            <a:ext cx="370237" cy="320221"/>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50"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bwMode="auto">
          <a:xfrm>
            <a:off x="9454788" y="3090395"/>
            <a:ext cx="1711697" cy="810792"/>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50" fontAlgn="base">
              <a:lnSpc>
                <a:spcPct val="90000"/>
              </a:lnSpc>
              <a:spcBef>
                <a:spcPct val="0"/>
              </a:spcBef>
              <a:spcAft>
                <a:spcPct val="0"/>
              </a:spcAft>
              <a:defRPr/>
            </a:pPr>
            <a:r>
              <a:rPr lang="en-US" sz="1372" kern="0" dirty="0">
                <a:gradFill>
                  <a:gsLst>
                    <a:gs pos="2917">
                      <a:srgbClr val="FFFFFF"/>
                    </a:gs>
                    <a:gs pos="30000">
                      <a:srgbClr val="FFFFFF"/>
                    </a:gs>
                  </a:gsLst>
                  <a:lin ang="5400000" scaled="0"/>
                </a:gradFill>
                <a:latin typeface="Segoe UI"/>
                <a:cs typeface="Segoe UI" panose="020B0502040204020203" pitchFamily="34" charset="0"/>
              </a:rPr>
              <a:t>“Faster and smaller releases”</a:t>
            </a:r>
          </a:p>
        </p:txBody>
      </p:sp>
      <p:sp>
        <p:nvSpPr>
          <p:cNvPr id="34" name="Right Triangle 33"/>
          <p:cNvSpPr/>
          <p:nvPr/>
        </p:nvSpPr>
        <p:spPr bwMode="auto">
          <a:xfrm flipV="1">
            <a:off x="10478533" y="3886251"/>
            <a:ext cx="469883" cy="406405"/>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50"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Rectangle 30"/>
          <p:cNvSpPr/>
          <p:nvPr/>
        </p:nvSpPr>
        <p:spPr bwMode="auto">
          <a:xfrm>
            <a:off x="7742849" y="2897127"/>
            <a:ext cx="1348705" cy="638852"/>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50" fontAlgn="base">
              <a:lnSpc>
                <a:spcPct val="90000"/>
              </a:lnSpc>
              <a:spcBef>
                <a:spcPct val="0"/>
              </a:spcBef>
              <a:spcAft>
                <a:spcPct val="0"/>
              </a:spcAft>
              <a:defRPr/>
            </a:pPr>
            <a:r>
              <a:rPr lang="en-US" sz="1372" kern="0" spc="-39" dirty="0">
                <a:gradFill>
                  <a:gsLst>
                    <a:gs pos="2917">
                      <a:srgbClr val="FFFFFF"/>
                    </a:gs>
                    <a:gs pos="30000">
                      <a:srgbClr val="FFFFFF"/>
                    </a:gs>
                  </a:gsLst>
                  <a:lin ang="5400000" scaled="0"/>
                </a:gradFill>
                <a:cs typeface="Segoe UI" panose="020B0502040204020203" pitchFamily="34" charset="0"/>
              </a:rPr>
              <a:t>“Automation”</a:t>
            </a:r>
          </a:p>
        </p:txBody>
      </p:sp>
      <p:sp>
        <p:nvSpPr>
          <p:cNvPr id="32" name="Right Triangle 31"/>
          <p:cNvSpPr/>
          <p:nvPr/>
        </p:nvSpPr>
        <p:spPr bwMode="auto">
          <a:xfrm flipV="1">
            <a:off x="7921316" y="3521043"/>
            <a:ext cx="370237" cy="320221"/>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50"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What is DevOps</a:t>
            </a:r>
          </a:p>
        </p:txBody>
      </p:sp>
    </p:spTree>
    <p:extLst>
      <p:ext uri="{BB962C8B-B14F-4D97-AF65-F5344CB8AC3E}">
        <p14:creationId xmlns:p14="http://schemas.microsoft.com/office/powerpoint/2010/main" val="125526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53441" y="923929"/>
            <a:ext cx="9893361" cy="4547604"/>
          </a:xfrm>
          <a:prstGeom prst="rect">
            <a:avLst/>
          </a:prstGeom>
        </p:spPr>
        <p:txBody>
          <a:bodyPr anchor="t"/>
          <a:lstStyle/>
          <a:p>
            <a:pPr algn="l">
              <a:lnSpc>
                <a:spcPct val="100000"/>
              </a:lnSpc>
            </a:pPr>
            <a:r>
              <a:rPr lang="en-US" sz="4800" dirty="0">
                <a:solidFill>
                  <a:schemeClr val="tx2"/>
                </a:solidFill>
                <a:cs typeface="Museo Sans 100"/>
              </a:rPr>
              <a:t>DevOps is the union of people, </a:t>
            </a:r>
            <a:br>
              <a:rPr lang="en-US" sz="4800" dirty="0">
                <a:solidFill>
                  <a:schemeClr val="tx2"/>
                </a:solidFill>
                <a:cs typeface="Museo Sans 100"/>
              </a:rPr>
            </a:br>
            <a:r>
              <a:rPr lang="en-US" sz="4800" dirty="0">
                <a:solidFill>
                  <a:schemeClr val="tx2"/>
                </a:solidFill>
                <a:cs typeface="Museo Sans 100"/>
              </a:rPr>
              <a:t>process, and products to enable </a:t>
            </a:r>
            <a:br>
              <a:rPr lang="en-US" sz="4800" dirty="0">
                <a:solidFill>
                  <a:schemeClr val="tx2"/>
                </a:solidFill>
                <a:cs typeface="Museo Sans 100"/>
              </a:rPr>
            </a:br>
            <a:r>
              <a:rPr lang="en-US" sz="4800" dirty="0">
                <a:solidFill>
                  <a:schemeClr val="tx2"/>
                </a:solidFill>
                <a:cs typeface="Museo Sans 100"/>
              </a:rPr>
              <a:t>continuous delivery of value to </a:t>
            </a:r>
            <a:br>
              <a:rPr lang="en-US" sz="4800" dirty="0">
                <a:solidFill>
                  <a:schemeClr val="tx2"/>
                </a:solidFill>
                <a:cs typeface="Museo Sans 100"/>
              </a:rPr>
            </a:br>
            <a:r>
              <a:rPr lang="en-US" sz="4800" dirty="0">
                <a:solidFill>
                  <a:schemeClr val="tx2"/>
                </a:solidFill>
                <a:cs typeface="Museo Sans 100"/>
              </a:rPr>
              <a:t>our end users.</a:t>
            </a:r>
            <a:br>
              <a:rPr lang="en-US" dirty="0">
                <a:cs typeface="Museo Sans 100"/>
              </a:rPr>
            </a:br>
            <a:br>
              <a:rPr lang="en-US" sz="2400" dirty="0">
                <a:cs typeface="Museo Sans 500"/>
              </a:rPr>
            </a:br>
            <a:r>
              <a:rPr lang="en-US" sz="2400" dirty="0">
                <a:solidFill>
                  <a:schemeClr val="accent1"/>
                </a:solidFill>
                <a:cs typeface="Museo Sans 300"/>
              </a:rPr>
              <a:t>Donovan Brown</a:t>
            </a:r>
          </a:p>
        </p:txBody>
      </p:sp>
    </p:spTree>
    <p:extLst>
      <p:ext uri="{BB962C8B-B14F-4D97-AF65-F5344CB8AC3E}">
        <p14:creationId xmlns:p14="http://schemas.microsoft.com/office/powerpoint/2010/main" val="59718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Walking through the process</a:t>
            </a:r>
          </a:p>
        </p:txBody>
      </p:sp>
      <p:sp>
        <p:nvSpPr>
          <p:cNvPr id="3" name="Oval 2"/>
          <p:cNvSpPr/>
          <p:nvPr/>
        </p:nvSpPr>
        <p:spPr bwMode="auto">
          <a:xfrm>
            <a:off x="3489939" y="1460397"/>
            <a:ext cx="5083834" cy="508383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flipH="1">
            <a:off x="3568988" y="1577390"/>
            <a:ext cx="4918520" cy="4898325"/>
            <a:chOff x="4044950" y="1273175"/>
            <a:chExt cx="4610100" cy="4611688"/>
          </a:xfrm>
        </p:grpSpPr>
        <p:grpSp>
          <p:nvGrpSpPr>
            <p:cNvPr id="9" name="Group 8"/>
            <p:cNvGrpSpPr/>
            <p:nvPr/>
          </p:nvGrpSpPr>
          <p:grpSpPr>
            <a:xfrm>
              <a:off x="4778884" y="2720445"/>
              <a:ext cx="3142340" cy="1716304"/>
              <a:chOff x="5059675" y="2889461"/>
              <a:chExt cx="2330173" cy="1272709"/>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600" y="2889461"/>
                <a:ext cx="1322248" cy="1195374"/>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675" y="2891895"/>
                <a:ext cx="1398679" cy="127027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554" y="3639227"/>
                <a:ext cx="248694" cy="204640"/>
              </a:xfrm>
              <a:prstGeom prst="rect">
                <a:avLst/>
              </a:prstGeom>
            </p:spPr>
          </p:pic>
        </p:grpSp>
        <p:pic>
          <p:nvPicPr>
            <p:cNvPr id="10" name="Picture 9"/>
            <p:cNvPicPr>
              <a:picLocks noChangeAspect="1"/>
            </p:cNvPicPr>
            <p:nvPr/>
          </p:nvPicPr>
          <p:blipFill>
            <a:blip r:embed="rId5" cstate="print">
              <a:duotone>
                <a:srgbClr val="FFFFFF">
                  <a:shade val="45000"/>
                  <a:satMod val="135000"/>
                </a:srgbClr>
                <a:prstClr val="white"/>
              </a:duotone>
              <a:extLst>
                <a:ext uri="{28A0092B-C50C-407E-A947-70E740481C1C}">
                  <a14:useLocalDpi xmlns:a14="http://schemas.microsoft.com/office/drawing/2010/main" val="0"/>
                </a:ext>
              </a:extLst>
            </a:blip>
            <a:stretch>
              <a:fillRect/>
            </a:stretch>
          </p:blipFill>
          <p:spPr>
            <a:xfrm>
              <a:off x="4125069" y="1353526"/>
              <a:ext cx="4449971" cy="4450143"/>
            </a:xfrm>
            <a:prstGeom prst="rect">
              <a:avLst/>
            </a:prstGeom>
          </p:spPr>
        </p:pic>
        <p:sp>
          <p:nvSpPr>
            <p:cNvPr id="11" name="Freeform 36"/>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2" name="Freeform 37"/>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3" name="Freeform 38"/>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4" name="Freeform 39"/>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5" name="Freeform 40"/>
            <p:cNvSpPr>
              <a:spLocks/>
            </p:cNvSpPr>
            <p:nvPr/>
          </p:nvSpPr>
          <p:spPr bwMode="auto">
            <a:xfrm>
              <a:off x="6350000" y="3578225"/>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6" name="Freeform 41"/>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7" name="Freeform 42"/>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grpSp>
      <p:sp>
        <p:nvSpPr>
          <p:cNvPr id="5" name="TextBox 18"/>
          <p:cNvSpPr txBox="1"/>
          <p:nvPr/>
        </p:nvSpPr>
        <p:spPr>
          <a:xfrm>
            <a:off x="2891387" y="2079160"/>
            <a:ext cx="1695083"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Develop</a:t>
            </a:r>
          </a:p>
        </p:txBody>
      </p:sp>
      <p:sp>
        <p:nvSpPr>
          <p:cNvPr id="6" name="TextBox 19"/>
          <p:cNvSpPr txBox="1"/>
          <p:nvPr/>
        </p:nvSpPr>
        <p:spPr>
          <a:xfrm>
            <a:off x="8164710" y="2079160"/>
            <a:ext cx="1146922"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Build</a:t>
            </a:r>
          </a:p>
        </p:txBody>
      </p:sp>
      <p:sp>
        <p:nvSpPr>
          <p:cNvPr id="7" name="TextBox 20"/>
          <p:cNvSpPr txBox="1"/>
          <p:nvPr/>
        </p:nvSpPr>
        <p:spPr>
          <a:xfrm>
            <a:off x="2126121" y="5135309"/>
            <a:ext cx="2559491"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Deploy to QA</a:t>
            </a:r>
          </a:p>
        </p:txBody>
      </p:sp>
      <p:sp>
        <p:nvSpPr>
          <p:cNvPr id="8" name="TextBox 21"/>
          <p:cNvSpPr txBox="1"/>
          <p:nvPr/>
        </p:nvSpPr>
        <p:spPr>
          <a:xfrm>
            <a:off x="8321935" y="5135309"/>
            <a:ext cx="2643825"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Deploy to Lab</a:t>
            </a:r>
          </a:p>
        </p:txBody>
      </p:sp>
    </p:spTree>
    <p:extLst>
      <p:ext uri="{BB962C8B-B14F-4D97-AF65-F5344CB8AC3E}">
        <p14:creationId xmlns:p14="http://schemas.microsoft.com/office/powerpoint/2010/main" val="275064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3690-947F-48B3-9AC8-23C0E7E60655}"/>
              </a:ext>
            </a:extLst>
          </p:cNvPr>
          <p:cNvSpPr>
            <a:spLocks noGrp="1"/>
          </p:cNvSpPr>
          <p:nvPr>
            <p:ph type="title"/>
          </p:nvPr>
        </p:nvSpPr>
        <p:spPr/>
        <p:txBody>
          <a:bodyPr>
            <a:normAutofit/>
          </a:bodyPr>
          <a:lstStyle/>
          <a:p>
            <a:r>
              <a:rPr lang="en-GB" sz="4800" dirty="0"/>
              <a:t>Automating the Dev/Deploy Process</a:t>
            </a:r>
          </a:p>
        </p:txBody>
      </p:sp>
      <p:sp>
        <p:nvSpPr>
          <p:cNvPr id="3" name="Text Placeholder 2">
            <a:extLst>
              <a:ext uri="{FF2B5EF4-FFF2-40B4-BE49-F238E27FC236}">
                <a16:creationId xmlns:a16="http://schemas.microsoft.com/office/drawing/2014/main" id="{74A5128B-140A-420A-97D1-0023C9F1DB0E}"/>
              </a:ext>
            </a:extLst>
          </p:cNvPr>
          <p:cNvSpPr>
            <a:spLocks noGrp="1"/>
          </p:cNvSpPr>
          <p:nvPr>
            <p:ph type="body" idx="1"/>
          </p:nvPr>
        </p:nvSpPr>
        <p:spPr/>
        <p:txBody>
          <a:bodyPr/>
          <a:lstStyle/>
          <a:p>
            <a:r>
              <a:rPr lang="en-GB" dirty="0"/>
              <a:t>A walk through Continuous Delivery</a:t>
            </a:r>
          </a:p>
        </p:txBody>
      </p:sp>
      <p:pic>
        <p:nvPicPr>
          <p:cNvPr id="4" name="Picture 3" descr="A close up of a toy&#10;&#10;Description generated with high confidence">
            <a:extLst>
              <a:ext uri="{FF2B5EF4-FFF2-40B4-BE49-F238E27FC236}">
                <a16:creationId xmlns:a16="http://schemas.microsoft.com/office/drawing/2014/main" id="{CED7779E-ED97-4F3E-A981-E3E3A5B89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19" y="490653"/>
            <a:ext cx="3943350" cy="3943350"/>
          </a:xfrm>
          <a:prstGeom prst="rect">
            <a:avLst/>
          </a:prstGeom>
        </p:spPr>
      </p:pic>
    </p:spTree>
    <p:extLst>
      <p:ext uri="{BB962C8B-B14F-4D97-AF65-F5344CB8AC3E}">
        <p14:creationId xmlns:p14="http://schemas.microsoft.com/office/powerpoint/2010/main" val="97341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D2FDF1-9D12-46E2-B566-CA25C956A7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719" y="490653"/>
            <a:ext cx="4004016" cy="4004016"/>
          </a:xfrm>
          <a:prstGeom prst="rect">
            <a:avLst/>
          </a:prstGeom>
        </p:spPr>
      </p:pic>
      <p:sp>
        <p:nvSpPr>
          <p:cNvPr id="2" name="Title 1">
            <a:extLst>
              <a:ext uri="{FF2B5EF4-FFF2-40B4-BE49-F238E27FC236}">
                <a16:creationId xmlns:a16="http://schemas.microsoft.com/office/drawing/2014/main" id="{88157825-6DC2-433E-89D3-469A7B3247CC}"/>
              </a:ext>
            </a:extLst>
          </p:cNvPr>
          <p:cNvSpPr>
            <a:spLocks noGrp="1"/>
          </p:cNvSpPr>
          <p:nvPr>
            <p:ph type="title"/>
          </p:nvPr>
        </p:nvSpPr>
        <p:spPr/>
        <p:txBody>
          <a:bodyPr/>
          <a:lstStyle/>
          <a:p>
            <a:r>
              <a:rPr lang="en-GB" dirty="0"/>
              <a:t>And in Summary</a:t>
            </a:r>
          </a:p>
        </p:txBody>
      </p:sp>
      <p:sp>
        <p:nvSpPr>
          <p:cNvPr id="3" name="Text Placeholder 2">
            <a:extLst>
              <a:ext uri="{FF2B5EF4-FFF2-40B4-BE49-F238E27FC236}">
                <a16:creationId xmlns:a16="http://schemas.microsoft.com/office/drawing/2014/main" id="{63C6C34F-9DC4-4D63-9DC4-42DE6F2153F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625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6A88-602B-4291-93AF-69A468FA33DA}"/>
              </a:ext>
            </a:extLst>
          </p:cNvPr>
          <p:cNvSpPr>
            <a:spLocks noGrp="1"/>
          </p:cNvSpPr>
          <p:nvPr>
            <p:ph type="title"/>
          </p:nvPr>
        </p:nvSpPr>
        <p:spPr/>
        <p:txBody>
          <a:bodyPr/>
          <a:lstStyle/>
          <a:p>
            <a:r>
              <a:rPr lang="en-GB" dirty="0"/>
              <a:t>Useful Links</a:t>
            </a:r>
          </a:p>
        </p:txBody>
      </p:sp>
      <p:sp>
        <p:nvSpPr>
          <p:cNvPr id="3" name="Content Placeholder 2">
            <a:extLst>
              <a:ext uri="{FF2B5EF4-FFF2-40B4-BE49-F238E27FC236}">
                <a16:creationId xmlns:a16="http://schemas.microsoft.com/office/drawing/2014/main" id="{8CE32F8F-F7DB-490D-9E17-0921CCA3F8DF}"/>
              </a:ext>
            </a:extLst>
          </p:cNvPr>
          <p:cNvSpPr>
            <a:spLocks noGrp="1"/>
          </p:cNvSpPr>
          <p:nvPr>
            <p:ph idx="1"/>
          </p:nvPr>
        </p:nvSpPr>
        <p:spPr>
          <a:xfrm>
            <a:off x="838200" y="1825625"/>
            <a:ext cx="10515600" cy="4165347"/>
          </a:xfrm>
        </p:spPr>
        <p:txBody>
          <a:bodyPr>
            <a:normAutofit lnSpcReduction="10000"/>
          </a:bodyPr>
          <a:lstStyle/>
          <a:p>
            <a:pPr marL="0" indent="0">
              <a:lnSpc>
                <a:spcPct val="120000"/>
              </a:lnSpc>
              <a:spcAft>
                <a:spcPts val="600"/>
              </a:spcAft>
              <a:buNone/>
            </a:pPr>
            <a:r>
              <a:rPr lang="en-GB" dirty="0"/>
              <a:t>VSTS Marketplace</a:t>
            </a:r>
            <a:br>
              <a:rPr lang="en-GB" dirty="0"/>
            </a:br>
            <a:r>
              <a:rPr lang="en-GB" sz="2400" dirty="0">
                <a:hlinkClick r:id="rId2"/>
              </a:rPr>
              <a:t>https://marketplace.visualstudio.com/vsts</a:t>
            </a:r>
            <a:br>
              <a:rPr lang="en-GB" sz="2400" dirty="0"/>
            </a:br>
            <a:r>
              <a:rPr lang="en-GB" sz="2400" dirty="0">
                <a:hlinkClick r:id="rId3"/>
              </a:rPr>
              <a:t>http://bit.ly/VSTSBM</a:t>
            </a:r>
            <a:r>
              <a:rPr lang="en-GB" sz="2400" dirty="0"/>
              <a:t> (Black Marble extensions in marketplace)</a:t>
            </a:r>
            <a:endParaRPr lang="en-GB" dirty="0"/>
          </a:p>
          <a:p>
            <a:pPr marL="0" indent="0">
              <a:lnSpc>
                <a:spcPct val="120000"/>
              </a:lnSpc>
              <a:spcAft>
                <a:spcPts val="600"/>
              </a:spcAft>
              <a:buNone/>
            </a:pPr>
            <a:r>
              <a:rPr lang="en-GB" dirty="0"/>
              <a:t>Our </a:t>
            </a:r>
            <a:r>
              <a:rPr lang="en-GB" dirty="0" err="1"/>
              <a:t>Githubs</a:t>
            </a:r>
            <a:r>
              <a:rPr lang="en-GB" dirty="0"/>
              <a:t>:</a:t>
            </a:r>
            <a:br>
              <a:rPr lang="en-GB" dirty="0"/>
            </a:br>
            <a:r>
              <a:rPr lang="en-GB" sz="2400" dirty="0">
                <a:hlinkClick r:id="rId4"/>
              </a:rPr>
              <a:t>https://github.com/rikhepworth</a:t>
            </a:r>
            <a:br>
              <a:rPr lang="en-GB" sz="2400" dirty="0"/>
            </a:br>
            <a:r>
              <a:rPr lang="en-GB" sz="2400" dirty="0">
                <a:hlinkClick r:id="rId5"/>
              </a:rPr>
              <a:t>https://github.com/rfennell</a:t>
            </a:r>
            <a:endParaRPr lang="en-GB" sz="2400" dirty="0"/>
          </a:p>
          <a:p>
            <a:pPr marL="0" indent="0">
              <a:lnSpc>
                <a:spcPct val="120000"/>
              </a:lnSpc>
              <a:spcAft>
                <a:spcPts val="600"/>
              </a:spcAft>
              <a:buNone/>
            </a:pPr>
            <a:r>
              <a:rPr lang="en-GB" dirty="0"/>
              <a:t>Our Blogs:</a:t>
            </a:r>
            <a:br>
              <a:rPr lang="en-GB" dirty="0"/>
            </a:br>
            <a:r>
              <a:rPr lang="en-GB" sz="2400" dirty="0">
                <a:hlinkClick r:id="rId6"/>
              </a:rPr>
              <a:t>https://blogs.blackmarble.co.uk</a:t>
            </a:r>
            <a:r>
              <a:rPr lang="en-GB" sz="2400" dirty="0"/>
              <a:t> </a:t>
            </a:r>
            <a:endParaRPr lang="en-GB" dirty="0"/>
          </a:p>
        </p:txBody>
      </p:sp>
      <p:sp>
        <p:nvSpPr>
          <p:cNvPr id="4" name="Rectangle 3">
            <a:extLst>
              <a:ext uri="{FF2B5EF4-FFF2-40B4-BE49-F238E27FC236}">
                <a16:creationId xmlns:a16="http://schemas.microsoft.com/office/drawing/2014/main" id="{D743125F-30D9-4C4C-894C-7B2DB5EA64C5}"/>
              </a:ext>
            </a:extLst>
          </p:cNvPr>
          <p:cNvSpPr/>
          <p:nvPr/>
        </p:nvSpPr>
        <p:spPr>
          <a:xfrm>
            <a:off x="0" y="6154056"/>
            <a:ext cx="12192000" cy="703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12">
            <a:extLst>
              <a:ext uri="{FF2B5EF4-FFF2-40B4-BE49-F238E27FC236}">
                <a16:creationId xmlns:a16="http://schemas.microsoft.com/office/drawing/2014/main" id="{9838DA79-FACA-4323-BD12-FED5AB66F256}"/>
              </a:ext>
            </a:extLst>
          </p:cNvPr>
          <p:cNvSpPr txBox="1">
            <a:spLocks/>
          </p:cNvSpPr>
          <p:nvPr/>
        </p:nvSpPr>
        <p:spPr>
          <a:xfrm>
            <a:off x="587096" y="6326615"/>
            <a:ext cx="1887750"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a:t>
            </a:r>
            <a:r>
              <a:rPr lang="en-US" dirty="0" err="1">
                <a:solidFill>
                  <a:schemeClr val="bg1"/>
                </a:solidFill>
              </a:rPr>
              <a:t>rikhepworth</a:t>
            </a:r>
            <a:endParaRPr lang="en-US" dirty="0">
              <a:solidFill>
                <a:schemeClr val="bg1"/>
              </a:solidFill>
            </a:endParaRPr>
          </a:p>
        </p:txBody>
      </p:sp>
      <p:pic>
        <p:nvPicPr>
          <p:cNvPr id="6" name="Picture 5">
            <a:extLst>
              <a:ext uri="{FF2B5EF4-FFF2-40B4-BE49-F238E27FC236}">
                <a16:creationId xmlns:a16="http://schemas.microsoft.com/office/drawing/2014/main" id="{D210E4FA-0646-45F6-909B-5FDC8B20DF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425" y="6348867"/>
            <a:ext cx="327671" cy="327671"/>
          </a:xfrm>
          <a:prstGeom prst="rect">
            <a:avLst/>
          </a:prstGeom>
        </p:spPr>
      </p:pic>
      <p:pic>
        <p:nvPicPr>
          <p:cNvPr id="7" name="Picture 6">
            <a:extLst>
              <a:ext uri="{FF2B5EF4-FFF2-40B4-BE49-F238E27FC236}">
                <a16:creationId xmlns:a16="http://schemas.microsoft.com/office/drawing/2014/main" id="{7BB91D25-2A3B-458D-B57B-1F8946F6B92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4719" y="6326615"/>
            <a:ext cx="305235" cy="327088"/>
          </a:xfrm>
          <a:prstGeom prst="rect">
            <a:avLst/>
          </a:prstGeom>
        </p:spPr>
      </p:pic>
      <p:sp>
        <p:nvSpPr>
          <p:cNvPr id="8" name="Text Placeholder 12">
            <a:extLst>
              <a:ext uri="{FF2B5EF4-FFF2-40B4-BE49-F238E27FC236}">
                <a16:creationId xmlns:a16="http://schemas.microsoft.com/office/drawing/2014/main" id="{410880DA-EA88-4E3F-BBA0-E37C6A61CA99}"/>
              </a:ext>
            </a:extLst>
          </p:cNvPr>
          <p:cNvSpPr txBox="1">
            <a:spLocks/>
          </p:cNvSpPr>
          <p:nvPr/>
        </p:nvSpPr>
        <p:spPr>
          <a:xfrm>
            <a:off x="9431806" y="6326615"/>
            <a:ext cx="2697035"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blogs.blackmarble.co.uk</a:t>
            </a:r>
          </a:p>
        </p:txBody>
      </p:sp>
      <p:pic>
        <p:nvPicPr>
          <p:cNvPr id="9" name="Graphic 8">
            <a:extLst>
              <a:ext uri="{FF2B5EF4-FFF2-40B4-BE49-F238E27FC236}">
                <a16:creationId xmlns:a16="http://schemas.microsoft.com/office/drawing/2014/main" id="{8F530402-4E98-45D5-8472-5318A54EEF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48810" y="6352320"/>
            <a:ext cx="307413" cy="307413"/>
          </a:xfrm>
          <a:prstGeom prst="rect">
            <a:avLst/>
          </a:prstGeom>
        </p:spPr>
      </p:pic>
      <p:sp>
        <p:nvSpPr>
          <p:cNvPr id="10" name="Text Placeholder 12">
            <a:extLst>
              <a:ext uri="{FF2B5EF4-FFF2-40B4-BE49-F238E27FC236}">
                <a16:creationId xmlns:a16="http://schemas.microsoft.com/office/drawing/2014/main" id="{9D177A09-9B02-46A1-AB75-F84064D885E9}"/>
              </a:ext>
            </a:extLst>
          </p:cNvPr>
          <p:cNvSpPr txBox="1">
            <a:spLocks/>
          </p:cNvSpPr>
          <p:nvPr/>
        </p:nvSpPr>
        <p:spPr>
          <a:xfrm>
            <a:off x="2956222" y="6328552"/>
            <a:ext cx="2818160" cy="368300"/>
          </a:xfrm>
          <a:prstGeom prst="rect">
            <a:avLst/>
          </a:prstGeom>
        </p:spPr>
        <p:txBody>
          <a:bodyPr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github.com/</a:t>
            </a:r>
            <a:r>
              <a:rPr lang="en-US" dirty="0" err="1">
                <a:solidFill>
                  <a:schemeClr val="bg1"/>
                </a:solidFill>
              </a:rPr>
              <a:t>rikhepworth</a:t>
            </a:r>
            <a:endParaRPr lang="en-US" dirty="0">
              <a:solidFill>
                <a:schemeClr val="bg1"/>
              </a:solidFill>
            </a:endParaRPr>
          </a:p>
        </p:txBody>
      </p:sp>
      <p:pic>
        <p:nvPicPr>
          <p:cNvPr id="11" name="Graphic 10">
            <a:extLst>
              <a:ext uri="{FF2B5EF4-FFF2-40B4-BE49-F238E27FC236}">
                <a16:creationId xmlns:a16="http://schemas.microsoft.com/office/drawing/2014/main" id="{3FB39CB0-98E4-4733-80FB-B90B20C8699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32853" y="6352320"/>
            <a:ext cx="307413" cy="307413"/>
          </a:xfrm>
          <a:prstGeom prst="rect">
            <a:avLst/>
          </a:prstGeom>
        </p:spPr>
      </p:pic>
      <p:sp>
        <p:nvSpPr>
          <p:cNvPr id="12" name="Text Placeholder 12">
            <a:extLst>
              <a:ext uri="{FF2B5EF4-FFF2-40B4-BE49-F238E27FC236}">
                <a16:creationId xmlns:a16="http://schemas.microsoft.com/office/drawing/2014/main" id="{D920AB46-6450-451D-AEB6-2B394AB32F04}"/>
              </a:ext>
            </a:extLst>
          </p:cNvPr>
          <p:cNvSpPr txBox="1">
            <a:spLocks/>
          </p:cNvSpPr>
          <p:nvPr/>
        </p:nvSpPr>
        <p:spPr>
          <a:xfrm>
            <a:off x="6440265" y="6328552"/>
            <a:ext cx="2818160" cy="368300"/>
          </a:xfrm>
          <a:prstGeom prst="rect">
            <a:avLst/>
          </a:prstGeom>
        </p:spPr>
        <p:txBody>
          <a:bodyPr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github.com/</a:t>
            </a:r>
            <a:r>
              <a:rPr lang="en-US" dirty="0" err="1">
                <a:solidFill>
                  <a:schemeClr val="bg1"/>
                </a:solidFill>
              </a:rPr>
              <a:t>rfennell</a:t>
            </a:r>
            <a:endParaRPr lang="en-US" dirty="0">
              <a:solidFill>
                <a:schemeClr val="bg1"/>
              </a:solidFill>
            </a:endParaRPr>
          </a:p>
        </p:txBody>
      </p:sp>
    </p:spTree>
    <p:extLst>
      <p:ext uri="{BB962C8B-B14F-4D97-AF65-F5344CB8AC3E}">
        <p14:creationId xmlns:p14="http://schemas.microsoft.com/office/powerpoint/2010/main" val="69056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Marble PowerPoint" id="{7C949479-5832-42A3-A28C-D670891A4736}" vid="{4FEC5BB7-FB4D-4DEF-A506-84955129AD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esentation_x0020_Type xmlns="2e3a2f0e-52a2-4d17-81ea-e86137565b82">Black Marble</Presentation_x0020_Type>
    <Event_x0020_Location xmlns="2e3a2f0e-52a2-4d17-81ea-e86137565b82" xsi:nil="true"/>
    <Event_x0020_Date xmlns="2e3a2f0e-52a2-4d17-81ea-e86137565b82" xsi:nil="true"/>
    <Product xmlns="2e3a2f0e-52a2-4d17-81ea-e86137565b82">
      <Value>Visual Studio</Value>
    </Product>
    <Market xmlns="2e3a2f0e-52a2-4d17-81ea-e86137565b82">General</Marke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AAFC307EF60A41BA7D1D0325CDC603" ma:contentTypeVersion="5" ma:contentTypeDescription="Create a new document." ma:contentTypeScope="" ma:versionID="7db0e9209c5ef04358c79c8eed35302e">
  <xsd:schema xmlns:xsd="http://www.w3.org/2001/XMLSchema" xmlns:xs="http://www.w3.org/2001/XMLSchema" xmlns:p="http://schemas.microsoft.com/office/2006/metadata/properties" xmlns:ns2="2e3a2f0e-52a2-4d17-81ea-e86137565b82" targetNamespace="http://schemas.microsoft.com/office/2006/metadata/properties" ma:root="true" ma:fieldsID="ccea1741cfef7283adcc88c53f48b902" ns2:_="">
    <xsd:import namespace="2e3a2f0e-52a2-4d17-81ea-e86137565b82"/>
    <xsd:element name="properties">
      <xsd:complexType>
        <xsd:sequence>
          <xsd:element name="documentManagement">
            <xsd:complexType>
              <xsd:all>
                <xsd:element ref="ns2:Presentation_x0020_Type" minOccurs="0"/>
                <xsd:element ref="ns2:Event_x0020_Date" minOccurs="0"/>
                <xsd:element ref="ns2:Event_x0020_Location" minOccurs="0"/>
                <xsd:element ref="ns2:Product" minOccurs="0"/>
                <xsd:element ref="ns2:Marke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3a2f0e-52a2-4d17-81ea-e86137565b82" elementFormDefault="qualified">
    <xsd:import namespace="http://schemas.microsoft.com/office/2006/documentManagement/types"/>
    <xsd:import namespace="http://schemas.microsoft.com/office/infopath/2007/PartnerControls"/>
    <xsd:element name="Presentation_x0020_Type" ma:index="8" nillable="true" ma:displayName="Presentation Type" ma:default="Black Marble" ma:description="Who we did the presentation for" ma:format="Dropdown" ma:internalName="Presentation_x0020_Type">
      <xsd:simpleType>
        <xsd:restriction base="dms:Choice">
          <xsd:enumeration value="Black Marble"/>
          <xsd:enumeration value="Conference"/>
          <xsd:enumeration value="Community"/>
        </xsd:restriction>
      </xsd:simpleType>
    </xsd:element>
    <xsd:element name="Event_x0020_Date" ma:index="9" nillable="true" ma:displayName="Event Date" ma:description="The Event Date" ma:format="DateOnly" ma:internalName="Event_x0020_Date">
      <xsd:simpleType>
        <xsd:restriction base="dms:DateTime"/>
      </xsd:simpleType>
    </xsd:element>
    <xsd:element name="Event_x0020_Location" ma:index="10" nillable="true" ma:displayName="Event Location" ma:description="Event Location" ma:internalName="Event_x0020_Location">
      <xsd:simpleType>
        <xsd:restriction base="dms:Text">
          <xsd:maxLength value="255"/>
        </xsd:restriction>
      </xsd:simpleType>
    </xsd:element>
    <xsd:element name="Product" ma:index="11" nillable="true" ma:displayName="Product" ma:default="Visual Studio" ma:description="Products" ma:internalName="Product">
      <xsd:complexType>
        <xsd:complexContent>
          <xsd:extension base="dms:MultiChoice">
            <xsd:sequence>
              <xsd:element name="Value" maxOccurs="unbounded" minOccurs="0" nillable="true">
                <xsd:simpleType>
                  <xsd:restriction base="dms:Choice">
                    <xsd:enumeration value="Visual Studio"/>
                    <xsd:enumeration value="ALM"/>
                    <xsd:enumeration value="SharePoint IT"/>
                    <xsd:enumeration value="SharePoint Dev"/>
                    <xsd:enumeration value="BizTalk"/>
                    <xsd:enumeration value="Testing"/>
                    <xsd:enumeration value="CRM"/>
                    <xsd:enumeration value="General IT"/>
                    <xsd:enumeration value="General Dev"/>
                    <xsd:enumeration value="OCS"/>
                    <xsd:enumeration value="Project Server"/>
                    <xsd:enumeration value="Oslo"/>
                    <xsd:enumeration value="Dublin"/>
                    <xsd:enumeration value="Azure"/>
                    <xsd:enumeration value="SQL Server"/>
                    <xsd:enumeration value="System Centre"/>
                    <xsd:enumeration value="Commerce Server"/>
                    <xsd:enumeration value="Exchange Server"/>
                    <xsd:enumeration value="Virtualisation"/>
                    <xsd:enumeration value="Security"/>
                    <xsd:enumeration value="Office"/>
                    <xsd:enumeration value="General Black Marble"/>
                    <xsd:enumeration value="Windows 7"/>
                    <xsd:enumeration value="Windows Server"/>
                    <xsd:enumeration value="Internet Explorer"/>
                    <xsd:enumeration value="Surface"/>
                    <xsd:enumeration value="NUI"/>
                  </xsd:restriction>
                </xsd:simpleType>
              </xsd:element>
            </xsd:sequence>
          </xsd:extension>
        </xsd:complexContent>
      </xsd:complexType>
    </xsd:element>
    <xsd:element name="Market" ma:index="12" nillable="true" ma:displayName="Market" ma:default="General" ma:description="The Target Market for the presentation" ma:format="Dropdown" ma:internalName="Market">
      <xsd:simpleType>
        <xsd:restriction base="dms:Choice">
          <xsd:enumeration value="General"/>
          <xsd:enumeration value="Finance"/>
          <xsd:enumeration value="Fire Service"/>
          <xsd:enumeration value="NHS"/>
          <xsd:enumeration value="Police Servic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E5C231-F84E-40AB-853E-A10ACDAA9762}">
  <ds:schemaRefs>
    <ds:schemaRef ds:uri="http://schemas.microsoft.com/office/2006/documentManagement/types"/>
    <ds:schemaRef ds:uri="http://purl.org/dc/dcmitype/"/>
    <ds:schemaRef ds:uri="http://schemas.microsoft.com/office/2006/metadata/properties"/>
    <ds:schemaRef ds:uri="http://purl.org/dc/terms/"/>
    <ds:schemaRef ds:uri="http://schemas.openxmlformats.org/package/2006/metadata/core-properties"/>
    <ds:schemaRef ds:uri="http://purl.org/dc/elements/1.1/"/>
    <ds:schemaRef ds:uri="2e3a2f0e-52a2-4d17-81ea-e86137565b82"/>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92E4D04-EAB7-4111-818B-6799853C6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3a2f0e-52a2-4d17-81ea-e86137565b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0ABE3-E1E0-4685-B629-89459358F9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TotalTime>
  <Words>761</Words>
  <Application>Microsoft Office PowerPoint</Application>
  <PresentationFormat>Widescreen</PresentationFormat>
  <Paragraphs>96</Paragraphs>
  <Slides>17</Slides>
  <Notes>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Museo Sans 100</vt:lpstr>
      <vt:lpstr>Museo Sans 300</vt:lpstr>
      <vt:lpstr>Museo Sans 500</vt:lpstr>
      <vt:lpstr>Segoe UI</vt:lpstr>
      <vt:lpstr>Segoe UI Light</vt:lpstr>
      <vt:lpstr>Segoe UI Semibold</vt:lpstr>
      <vt:lpstr>Office Theme</vt:lpstr>
      <vt:lpstr>Living the dream</vt:lpstr>
      <vt:lpstr>PowerPoint Presentation</vt:lpstr>
      <vt:lpstr>PowerPoint Presentation</vt:lpstr>
      <vt:lpstr>What is DevOps</vt:lpstr>
      <vt:lpstr>DevOps is the union of people,  process, and products to enable  continuous delivery of value to  our end users.  Donovan Brown</vt:lpstr>
      <vt:lpstr>Walking through the process</vt:lpstr>
      <vt:lpstr>Automating the Dev/Deploy Process</vt:lpstr>
      <vt:lpstr>And in Summary</vt:lpstr>
      <vt:lpstr>Useful Links</vt:lpstr>
      <vt:lpstr>How We Can Help</vt:lpstr>
      <vt:lpstr>PowerPoint Presentation</vt:lpstr>
      <vt:lpstr>PowerPoint Presentation</vt:lpstr>
      <vt:lpstr>Three Objectives</vt:lpstr>
      <vt:lpstr>The Technologies</vt:lpstr>
      <vt:lpstr>Early project wins</vt:lpstr>
      <vt:lpstr>Benefits for end customers</vt:lpstr>
      <vt:lpstr>PowerPoint Presentation</vt:lpstr>
    </vt:vector>
  </TitlesOfParts>
  <Company>Black Marble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 Hepworth</dc:creator>
  <cp:lastModifiedBy>Rik Hepworth</cp:lastModifiedBy>
  <cp:revision>33</cp:revision>
  <dcterms:created xsi:type="dcterms:W3CDTF">2016-10-03T10:01:52Z</dcterms:created>
  <dcterms:modified xsi:type="dcterms:W3CDTF">2018-02-02T13:51:30Z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0x010100DCAAFC307EF60A41BA7D1D0325CDC603</vt:lpwstr>
  </property>
</Properties>
</file>