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301" r:id="rId5"/>
    <p:sldId id="302" r:id="rId6"/>
    <p:sldId id="303" r:id="rId7"/>
    <p:sldId id="314" r:id="rId8"/>
    <p:sldId id="315" r:id="rId9"/>
    <p:sldId id="307" r:id="rId10"/>
    <p:sldId id="331" r:id="rId11"/>
    <p:sldId id="308" r:id="rId12"/>
    <p:sldId id="309" r:id="rId13"/>
    <p:sldId id="313" r:id="rId14"/>
    <p:sldId id="304" r:id="rId15"/>
    <p:sldId id="310" r:id="rId16"/>
    <p:sldId id="316" r:id="rId17"/>
    <p:sldId id="321" r:id="rId18"/>
    <p:sldId id="320" r:id="rId19"/>
    <p:sldId id="329" r:id="rId20"/>
    <p:sldId id="319" r:id="rId21"/>
    <p:sldId id="322" r:id="rId22"/>
    <p:sldId id="330" r:id="rId23"/>
    <p:sldId id="327" r:id="rId24"/>
    <p:sldId id="324" r:id="rId25"/>
    <p:sldId id="328" r:id="rId26"/>
    <p:sldId id="317" r:id="rId27"/>
    <p:sldId id="323" r:id="rId28"/>
    <p:sldId id="318" r:id="rId29"/>
    <p:sldId id="325" r:id="rId30"/>
    <p:sldId id="326" r:id="rId31"/>
    <p:sldId id="311" r:id="rId32"/>
    <p:sldId id="31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A7E6F-E0F2-4B13-A493-EE4304A2FB38}" v="1" dt="2022-08-04T16:22:03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546" autoAdjust="0"/>
  </p:normalViewPr>
  <p:slideViewPr>
    <p:cSldViewPr snapToGrid="0">
      <p:cViewPr varScale="1">
        <p:scale>
          <a:sx n="84" d="100"/>
          <a:sy n="84" d="100"/>
        </p:scale>
        <p:origin x="136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41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78D057-AD25-A6FC-247F-9615228C86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F3684-D35D-8897-C314-0C1353DC93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53892-94D6-47CA-A400-C199C93F6B39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3E1A3-D667-ABD3-1000-23B379EA9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5B61E-5A6B-154A-85DA-94A94C9D49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E2B2C-74C1-47C7-9425-290D63378E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99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031E8-6B70-4FE8-87F5-8E698A816E5A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E991-CEFA-4C5C-A3F6-DE9BCFEF3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0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5E991-CEFA-4C5C-A3F6-DE9BCFEF3C7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4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5E991-CEFA-4C5C-A3F6-DE9BCFEF3C7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9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5E991-CEFA-4C5C-A3F6-DE9BCFEF3C7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1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>
            <a:cxnSpLocks/>
          </p:cNvCxnSpPr>
          <p:nvPr/>
        </p:nvCxnSpPr>
        <p:spPr>
          <a:xfrm>
            <a:off x="1097280" y="4474741"/>
            <a:ext cx="10058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216EC87-E75A-84D5-49EC-EC5B6F8C0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6446838"/>
            <a:ext cx="5129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9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665288"/>
            <a:ext cx="4639736" cy="4203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1665288"/>
            <a:ext cx="4639736" cy="4203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9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65288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600326"/>
            <a:ext cx="4639736" cy="32687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1665288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600325"/>
            <a:ext cx="4639736" cy="3268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07D986-8816-4272-A432-0437A28A9828}" type="datetime1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9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65288"/>
            <a:ext cx="10058400" cy="4203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5619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268" y="6446838"/>
            <a:ext cx="5129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20775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>
            <a:off x="1097280" y="1520825"/>
            <a:ext cx="100632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A5014C72-6E37-582B-B955-A5DC113D9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9947" y="5995646"/>
            <a:ext cx="1804664" cy="81609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4CE08B-10B7-8751-0450-11DAFAAE5717}"/>
              </a:ext>
            </a:extLst>
          </p:cNvPr>
          <p:cNvCxnSpPr>
            <a:cxnSpLocks/>
          </p:cNvCxnSpPr>
          <p:nvPr userDrawn="1"/>
        </p:nvCxnSpPr>
        <p:spPr>
          <a:xfrm>
            <a:off x="114300" y="6515100"/>
            <a:ext cx="101971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438A67-A1D0-255A-35CB-DE3DB694AD99}"/>
              </a:ext>
            </a:extLst>
          </p:cNvPr>
          <p:cNvSpPr txBox="1"/>
          <p:nvPr userDrawn="1"/>
        </p:nvSpPr>
        <p:spPr>
          <a:xfrm>
            <a:off x="273050" y="6521678"/>
            <a:ext cx="1240218" cy="164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>
              <a:defRPr sz="8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BLACKMARBLE.COM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0" kern="1200" spc="-50" baseline="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 userDrawn="1">
          <p15:clr>
            <a:srgbClr val="F26B43"/>
          </p15:clr>
        </p15:guide>
        <p15:guide id="2" orient="horz" pos="958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3.svg"/><Relationship Id="rId5" Type="http://schemas.openxmlformats.org/officeDocument/2006/relationships/image" Target="../media/image31.svg"/><Relationship Id="rId15" Type="http://schemas.openxmlformats.org/officeDocument/2006/relationships/image" Target="../media/image33.svg"/><Relationship Id="rId10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19.sv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3C1355-547E-BECE-49A5-BCFBCA145263}"/>
              </a:ext>
            </a:extLst>
          </p:cNvPr>
          <p:cNvSpPr/>
          <p:nvPr/>
        </p:nvSpPr>
        <p:spPr>
          <a:xfrm>
            <a:off x="1097281" y="1555750"/>
            <a:ext cx="10058400" cy="2876550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926A4D16-4CA3-F5B4-F79C-7B3995F2F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79" y="2155082"/>
            <a:ext cx="10058401" cy="22772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0B2B85-ED63-DB70-711A-AB34E1733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9031B-BF29-3F0A-645D-07775253C5D1}"/>
              </a:ext>
            </a:extLst>
          </p:cNvPr>
          <p:cNvSpPr/>
          <p:nvPr/>
        </p:nvSpPr>
        <p:spPr>
          <a:xfrm>
            <a:off x="1097278" y="1555750"/>
            <a:ext cx="10058400" cy="28765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05DD-3838-D9B7-78AA-36B80B082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Moving our enterprise app to the cloud:</a:t>
            </a:r>
            <a:br>
              <a:rPr lang="en-US" dirty="0"/>
            </a:br>
            <a:r>
              <a:rPr lang="en-US" dirty="0"/>
              <a:t>Notes from the 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2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05CB-2D5D-DC9C-2429-C679114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BB05-434E-188D-ABDF-0FF15B93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in profiling application performance</a:t>
            </a:r>
          </a:p>
          <a:p>
            <a:r>
              <a:rPr lang="en-US" dirty="0"/>
              <a:t>Important in providing usage data</a:t>
            </a:r>
          </a:p>
          <a:p>
            <a:r>
              <a:rPr lang="en-US" dirty="0"/>
              <a:t>Essential during migration to assess progress and application operation</a:t>
            </a:r>
          </a:p>
          <a:p>
            <a:r>
              <a:rPr lang="en-US" dirty="0"/>
              <a:t>Helped identify areas of development focus</a:t>
            </a:r>
          </a:p>
          <a:p>
            <a:r>
              <a:rPr lang="en-US" dirty="0"/>
              <a:t>Takes development to fully exploit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9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AF0AD4-DCF1-521E-E542-6D045C8CF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0608" y="1554024"/>
            <a:ext cx="4459357" cy="446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1C153-E427-8687-9771-FF747C39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Telemetry: Stages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123F0-4F84-CB7E-53E4-14F6E2E0CEFD}"/>
              </a:ext>
            </a:extLst>
          </p:cNvPr>
          <p:cNvSpPr txBox="1"/>
          <p:nvPr/>
        </p:nvSpPr>
        <p:spPr>
          <a:xfrm>
            <a:off x="1828800" y="1843509"/>
            <a:ext cx="685165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Insights agent deployed to host servers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performance counters, requests and exceptions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Enable SQL dependencies for more information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Doesn’t include Windows Services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Treats any 400+ response as failure (challenging with REST)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873A9-96DC-D563-330D-CB1E73C1C5BC}"/>
              </a:ext>
            </a:extLst>
          </p:cNvPr>
          <p:cNvSpPr txBox="1"/>
          <p:nvPr/>
        </p:nvSpPr>
        <p:spPr>
          <a:xfrm>
            <a:off x="1821305" y="3622851"/>
            <a:ext cx="67691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existing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nLog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Application Insights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easy searching of existing logs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log level provides little information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log level has large storage and cost for questionable benefit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D4088-0411-AE03-28E7-DCC60A13D5E1}"/>
              </a:ext>
            </a:extLst>
          </p:cNvPr>
          <p:cNvSpPr txBox="1"/>
          <p:nvPr/>
        </p:nvSpPr>
        <p:spPr>
          <a:xfrm>
            <a:off x="1828800" y="5218850"/>
            <a:ext cx="60960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custom telemetry using SDK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Emit dependency information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Emit custom events</a:t>
            </a:r>
          </a:p>
          <a:p>
            <a:pPr>
              <a:spcAft>
                <a:spcPts val="3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Provides clearer data on what’s going on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FC46A9-0E63-B6E8-7474-D6F8DD58D2D4}"/>
              </a:ext>
            </a:extLst>
          </p:cNvPr>
          <p:cNvSpPr/>
          <p:nvPr/>
        </p:nvSpPr>
        <p:spPr>
          <a:xfrm>
            <a:off x="1097280" y="1848055"/>
            <a:ext cx="510540" cy="5105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1</a:t>
            </a:r>
            <a:endParaRPr lang="en-GB" sz="2000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7C94C6-D98D-A72A-0BC4-D59BDA88A0EE}"/>
              </a:ext>
            </a:extLst>
          </p:cNvPr>
          <p:cNvSpPr/>
          <p:nvPr/>
        </p:nvSpPr>
        <p:spPr>
          <a:xfrm>
            <a:off x="1089785" y="3622851"/>
            <a:ext cx="510540" cy="5105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2</a:t>
            </a:r>
            <a:endParaRPr lang="en-GB" sz="20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C12A83-E9A2-1C74-5683-E9E5F1CA1FF0}"/>
              </a:ext>
            </a:extLst>
          </p:cNvPr>
          <p:cNvSpPr/>
          <p:nvPr/>
        </p:nvSpPr>
        <p:spPr>
          <a:xfrm>
            <a:off x="1097280" y="5218850"/>
            <a:ext cx="510540" cy="5105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3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BFB0344-1CE7-C588-3E91-324254E9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Telemetry: Estimating capacity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8CE26D-B88F-E139-7DA5-EF1E5A32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29867"/>
            <a:ext cx="4556044" cy="21611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BCEA44-DBCA-E3C8-6CE1-7F077426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70831"/>
            <a:ext cx="4556044" cy="2164569"/>
          </a:xfrm>
          <a:prstGeom prst="rect">
            <a:avLst/>
          </a:prstGeom>
          <a:ln w="3175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BFF800-A7DE-6984-4EBF-8F6B6F1EECF5}"/>
              </a:ext>
            </a:extLst>
          </p:cNvPr>
          <p:cNvSpPr txBox="1"/>
          <p:nvPr/>
        </p:nvSpPr>
        <p:spPr>
          <a:xfrm>
            <a:off x="6538678" y="1670831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requests over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E3998-0C80-0D2F-3C64-4D53261C8180}"/>
              </a:ext>
            </a:extLst>
          </p:cNvPr>
          <p:cNvSpPr txBox="1"/>
          <p:nvPr/>
        </p:nvSpPr>
        <p:spPr>
          <a:xfrm>
            <a:off x="6538678" y="4073518"/>
            <a:ext cx="303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memory use over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1EAD03-C558-FD33-1A7C-7468179CF72C}"/>
              </a:ext>
            </a:extLst>
          </p:cNvPr>
          <p:cNvSpPr txBox="1"/>
          <p:nvPr/>
        </p:nvSpPr>
        <p:spPr>
          <a:xfrm>
            <a:off x="6538678" y="4632236"/>
            <a:ext cx="46170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search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(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performanceCounters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GB" sz="1400" dirty="0">
                <a:solidFill>
                  <a:srgbClr val="C00000"/>
                </a:solidFill>
              </a:rPr>
              <a:t>"</a:t>
            </a:r>
            <a:r>
              <a:rPr lang="en-GB" sz="1400" dirty="0" err="1">
                <a:solidFill>
                  <a:srgbClr val="C00000"/>
                </a:solidFill>
              </a:rPr>
              <a:t>priv</a:t>
            </a:r>
            <a:r>
              <a:rPr lang="en-GB" sz="1400" dirty="0">
                <a:solidFill>
                  <a:srgbClr val="C00000"/>
                </a:solidFill>
              </a:rPr>
              <a:t>*bytes"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70C0"/>
                </a:solidFill>
              </a:rPr>
              <a:t>summarize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avgRAM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(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(value)/(</a:t>
            </a:r>
            <a:r>
              <a:rPr lang="en-GB" sz="1400" dirty="0">
                <a:solidFill>
                  <a:srgbClr val="00B050"/>
                </a:solidFill>
              </a:rPr>
              <a:t>1024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 by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cloud_RoleInstance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bin(timestamp,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30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m)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70C0"/>
                </a:solidFill>
              </a:rPr>
              <a:t>render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timechart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96F4A7-AF64-7012-1705-AC48D36E13AE}"/>
              </a:ext>
            </a:extLst>
          </p:cNvPr>
          <p:cNvSpPr txBox="1"/>
          <p:nvPr/>
        </p:nvSpPr>
        <p:spPr>
          <a:xfrm>
            <a:off x="6538678" y="2320836"/>
            <a:ext cx="46170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GB" sz="1400" dirty="0">
                <a:solidFill>
                  <a:srgbClr val="0070C0"/>
                </a:solidFill>
              </a:rPr>
              <a:t>parse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*</a:t>
            </a:r>
            <a:r>
              <a:rPr lang="en-GB" sz="1400" dirty="0">
                <a:solidFill>
                  <a:srgbClr val="C00000"/>
                </a:solidFill>
              </a:rPr>
              <a:t>'//'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ServiceName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C00000"/>
                </a:solidFill>
              </a:rPr>
              <a:t>'/'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GB" sz="1400" dirty="0">
                <a:solidFill>
                  <a:srgbClr val="0070C0"/>
                </a:solidFill>
              </a:rPr>
              <a:t>summarize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count()by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ServiceName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bin(timestamp,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B050"/>
                </a:solidFill>
              </a:rPr>
              <a:t>30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m)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GB" sz="1400" dirty="0">
                <a:solidFill>
                  <a:srgbClr val="0070C0"/>
                </a:solidFill>
              </a:rPr>
              <a:t>render</a:t>
            </a:r>
            <a:r>
              <a:rPr lang="en-GB" sz="1400" dirty="0"/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timechart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5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7B64-8649-EE1F-3B75-AE226EBC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01EF-2E99-10E7-2CB4-B3093CF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Put what you have in the cloud, unchanged, using </a:t>
            </a:r>
            <a:r>
              <a:rPr lang="en-US" sz="1800" dirty="0" err="1"/>
              <a:t>IaC</a:t>
            </a:r>
            <a:r>
              <a:rPr lang="en-US" sz="1800" dirty="0"/>
              <a:t> and automation</a:t>
            </a:r>
            <a:endParaRPr lang="en-GB" sz="18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5519ADC-C207-9016-AF75-C2A19133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320" y="1711608"/>
            <a:ext cx="1305182" cy="14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6B800-0A68-2FF9-9D42-03EE6E1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Challenges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12BFE-2CB1-DCC5-E561-ABA6F64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and Virtual Machines is well understood, but…</a:t>
            </a:r>
          </a:p>
          <a:p>
            <a:r>
              <a:rPr lang="en-US" dirty="0" err="1"/>
              <a:t>ServiceBus</a:t>
            </a:r>
            <a:r>
              <a:rPr lang="en-US" dirty="0"/>
              <a:t> for Windows and Redis </a:t>
            </a:r>
            <a:r>
              <a:rPr lang="en-US" i="1" dirty="0"/>
              <a:t>must</a:t>
            </a:r>
            <a:r>
              <a:rPr lang="en-US" dirty="0"/>
              <a:t> be replaced with Azure services</a:t>
            </a:r>
          </a:p>
          <a:p>
            <a:r>
              <a:rPr lang="en-US" dirty="0"/>
              <a:t>Safe access to services needs Front Door or Application Gateway</a:t>
            </a:r>
          </a:p>
          <a:p>
            <a:r>
              <a:rPr lang="en-US" dirty="0"/>
              <a:t>With customer security in mind, we need to connect everything through a </a:t>
            </a:r>
            <a:r>
              <a:rPr lang="en-US" dirty="0" err="1"/>
              <a:t>vNet</a:t>
            </a:r>
            <a:r>
              <a:rPr lang="en-US" dirty="0"/>
              <a:t> bubble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95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45F93-E1C3-5F3C-C099-B0F46E0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Azure Architecture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5C59C-DCFA-A965-6C66-CCE8AD29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49" y="1600200"/>
            <a:ext cx="8390901" cy="49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6B800-0A68-2FF9-9D42-03EE6E1C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Pains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12BFE-2CB1-DCC5-E561-ABA6F64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deploy by hand. </a:t>
            </a:r>
            <a:r>
              <a:rPr lang="en-GB" dirty="0" err="1"/>
              <a:t>IaC</a:t>
            </a:r>
            <a:r>
              <a:rPr lang="en-GB" dirty="0"/>
              <a:t> for this took a day to create and another couple to debug/tweak</a:t>
            </a:r>
          </a:p>
          <a:p>
            <a:r>
              <a:rPr lang="en-GB" dirty="0"/>
              <a:t>Bicep is so much nicer than ARM!</a:t>
            </a:r>
          </a:p>
          <a:p>
            <a:r>
              <a:rPr lang="en-US" dirty="0"/>
              <a:t>Debugging Front Door can be a pain when layered with </a:t>
            </a:r>
            <a:r>
              <a:rPr lang="en-US" dirty="0" err="1"/>
              <a:t>PrivateLink</a:t>
            </a:r>
            <a:r>
              <a:rPr lang="en-US" dirty="0"/>
              <a:t> and an Internal Load Balancer</a:t>
            </a:r>
            <a:endParaRPr lang="en-GB" dirty="0"/>
          </a:p>
          <a:p>
            <a:r>
              <a:rPr lang="en-GB" dirty="0"/>
              <a:t>Enabling WAF on Front Door can result in blocked traffic through false positives. Telemetry is key.</a:t>
            </a:r>
          </a:p>
          <a:p>
            <a:r>
              <a:rPr lang="en-GB" dirty="0"/>
              <a:t>You need to understand how your on-premises VMs are configured to get the cloud version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7B64-8649-EE1F-3B75-AE226EBC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01EF-2E99-10E7-2CB4-B3093CF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Test the alternative hosting options for your service</a:t>
            </a:r>
            <a:endParaRPr lang="en-GB" sz="180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8C4917C-BEB2-19FE-F448-55DCFCAA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1278095"/>
            <a:ext cx="1226834" cy="17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28DF1-1566-09BA-48C4-F9F062BE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enables experimentation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2BD7D7-DD45-18CC-D07B-54C3384B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IaC</a:t>
            </a:r>
            <a:r>
              <a:rPr lang="en-US" dirty="0"/>
              <a:t> allows addition of Azure Web Apps and other services</a:t>
            </a:r>
          </a:p>
          <a:p>
            <a:r>
              <a:rPr lang="en-US" dirty="0"/>
              <a:t>Repeatable, reliable deployment of environments is critical for testing and any move to production</a:t>
            </a:r>
          </a:p>
          <a:p>
            <a:r>
              <a:rPr lang="en-US" dirty="0"/>
              <a:t>Deployment pipeline enables deploy to cloud services</a:t>
            </a:r>
          </a:p>
          <a:p>
            <a:r>
              <a:rPr lang="en-US" dirty="0"/>
              <a:t>Automated tests are nice, but documented steps will do</a:t>
            </a:r>
          </a:p>
          <a:p>
            <a:r>
              <a:rPr lang="en-US" dirty="0"/>
              <a:t>Comparison with the current system </a:t>
            </a:r>
            <a:r>
              <a:rPr lang="en-US" dirty="0" err="1"/>
              <a:t>behaviour</a:t>
            </a:r>
            <a:r>
              <a:rPr lang="en-US" dirty="0"/>
              <a:t> is critical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00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45F93-E1C3-5F3C-C099-B0F46E0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Azure Architecture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0FF8A-3E96-B0DC-DC3E-2B5D5639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02" y="1637444"/>
            <a:ext cx="10078795" cy="49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clothing&#10;&#10;Description automatically generated">
            <a:extLst>
              <a:ext uri="{FF2B5EF4-FFF2-40B4-BE49-F238E27FC236}">
                <a16:creationId xmlns:a16="http://schemas.microsoft.com/office/drawing/2014/main" id="{C4A8328E-ADE1-41B1-C089-1ECBF39A1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8572" y="1174749"/>
            <a:ext cx="2790790" cy="33103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F3DBE85-9AAE-3735-92A9-A7D0A8DF9F5A}"/>
              </a:ext>
            </a:extLst>
          </p:cNvPr>
          <p:cNvSpPr/>
          <p:nvPr/>
        </p:nvSpPr>
        <p:spPr>
          <a:xfrm>
            <a:off x="7308850" y="4485132"/>
            <a:ext cx="3774328" cy="2372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A52C08-B5D1-ADF3-C3E8-DA779192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Rik Hepworth</a:t>
            </a:r>
            <a:endParaRPr lang="en-GB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1AE51-C44C-939F-B6C3-6A4D6BF2B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Chief Consulting Officer, Black Marble</a:t>
            </a:r>
            <a:b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MVP (Azure)</a:t>
            </a:r>
            <a:b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cap="none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Regional Director</a:t>
            </a:r>
            <a:endParaRPr lang="en-GB" cap="none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FD12DE-C324-FB37-6FEC-5021D3E1D081}"/>
              </a:ext>
            </a:extLst>
          </p:cNvPr>
          <p:cNvCxnSpPr>
            <a:cxnSpLocks/>
          </p:cNvCxnSpPr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4A51C942-296C-D958-12E6-429F99652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2877" y="4705629"/>
            <a:ext cx="1113716" cy="11085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96B078-357E-D860-C98B-9D0E3637D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4104" y="4715653"/>
            <a:ext cx="690231" cy="107617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D746F8-E371-7BBE-268E-DC36F33287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658" y="6035624"/>
            <a:ext cx="403590" cy="4035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AA731B-18A4-28B6-B33E-349497D828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596" y="6041661"/>
            <a:ext cx="403590" cy="4035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E5CADD-E0AD-A417-7501-C97DA2C58052}"/>
              </a:ext>
            </a:extLst>
          </p:cNvPr>
          <p:cNvSpPr txBox="1"/>
          <p:nvPr/>
        </p:nvSpPr>
        <p:spPr>
          <a:xfrm>
            <a:off x="3472451" y="6081491"/>
            <a:ext cx="200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github.com/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rikhepworth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ECB76-1363-3244-42A1-7A4129E41318}"/>
              </a:ext>
            </a:extLst>
          </p:cNvPr>
          <p:cNvSpPr txBox="1"/>
          <p:nvPr/>
        </p:nvSpPr>
        <p:spPr>
          <a:xfrm>
            <a:off x="1611248" y="6081491"/>
            <a:ext cx="121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@rikhepworth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D95C4-B5DC-3E8F-91B9-032BBD6C40A5}"/>
              </a:ext>
            </a:extLst>
          </p:cNvPr>
          <p:cNvSpPr txBox="1"/>
          <p:nvPr/>
        </p:nvSpPr>
        <p:spPr>
          <a:xfrm>
            <a:off x="6151186" y="6081491"/>
            <a:ext cx="145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ikhepworth.com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F5BF133-556A-7EAD-27D0-D2002B822B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8861" y="6035624"/>
            <a:ext cx="403590" cy="403590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low confidence">
            <a:extLst>
              <a:ext uri="{FF2B5EF4-FFF2-40B4-BE49-F238E27FC236}">
                <a16:creationId xmlns:a16="http://schemas.microsoft.com/office/drawing/2014/main" id="{068950BA-41F8-4F16-1B91-48192B78CD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319" y="2070100"/>
            <a:ext cx="2988691" cy="13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8667-DDED-0C02-C8AC-D086E983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deploy to </a:t>
            </a:r>
            <a:r>
              <a:rPr lang="en-US"/>
              <a:t>Azure SQL?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3E90-888A-0161-73E0-C87F4A83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Our </a:t>
            </a:r>
            <a:r>
              <a:rPr lang="en-US" dirty="0" err="1"/>
              <a:t>DacPacs</a:t>
            </a:r>
            <a:r>
              <a:rPr lang="en-US" dirty="0"/>
              <a:t> target ‘SQL 2019 or SQL Managed Instance’ after some work, but ‘Azure SQL’ is now separate and different</a:t>
            </a:r>
          </a:p>
          <a:p>
            <a:r>
              <a:rPr lang="en-US" dirty="0"/>
              <a:t>Some pre- and post-deploy scripts fail and need review/rework</a:t>
            </a:r>
          </a:p>
          <a:p>
            <a:r>
              <a:rPr lang="en-US" dirty="0" err="1"/>
              <a:t>Filestream</a:t>
            </a:r>
            <a:r>
              <a:rPr lang="en-US" dirty="0"/>
              <a:t> prevents one DB from deploying (even to Managed Instance)</a:t>
            </a:r>
          </a:p>
          <a:p>
            <a:r>
              <a:rPr lang="en-US" dirty="0" err="1"/>
              <a:t>DacPac</a:t>
            </a:r>
            <a:r>
              <a:rPr lang="en-US" dirty="0"/>
              <a:t> creates Agent jobs (which don’t exist in the cloud)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3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67A-6E08-7E4B-2023-C84E7343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API work in App Services?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2950-93F5-D422-425A-537F90FB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but…</a:t>
            </a:r>
          </a:p>
          <a:p>
            <a:r>
              <a:rPr lang="en-US" dirty="0"/>
              <a:t>Database access requires SQL login (as expected)</a:t>
            </a:r>
          </a:p>
          <a:p>
            <a:r>
              <a:rPr lang="en-US" dirty="0"/>
              <a:t>SQL Server </a:t>
            </a:r>
            <a:r>
              <a:rPr lang="en-US" dirty="0" err="1"/>
              <a:t>Filestream</a:t>
            </a:r>
            <a:r>
              <a:rPr lang="en-US" dirty="0"/>
              <a:t> requires Windows Authentication (unexpected)</a:t>
            </a:r>
          </a:p>
          <a:p>
            <a:r>
              <a:rPr lang="en-US" dirty="0"/>
              <a:t>(SQL 2022 allows Azure AD authentication but we’ve not tried that yet)</a:t>
            </a:r>
          </a:p>
          <a:p>
            <a:r>
              <a:rPr lang="en-US" dirty="0"/>
              <a:t>Binary file upload fails unless we mount Azure Files for file storage</a:t>
            </a:r>
          </a:p>
          <a:p>
            <a:r>
              <a:rPr lang="en-US" dirty="0"/>
              <a:t>Configuration in </a:t>
            </a:r>
            <a:r>
              <a:rPr lang="en-US" dirty="0" err="1"/>
              <a:t>web.config</a:t>
            </a:r>
            <a:r>
              <a:rPr lang="en-US" dirty="0"/>
              <a:t> is complex to apply via App Services Configuration settings</a:t>
            </a:r>
          </a:p>
        </p:txBody>
      </p:sp>
    </p:spTree>
    <p:extLst>
      <p:ext uri="{BB962C8B-B14F-4D97-AF65-F5344CB8AC3E}">
        <p14:creationId xmlns:p14="http://schemas.microsoft.com/office/powerpoint/2010/main" val="23781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67A-6E08-7E4B-2023-C84E7343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Services run as </a:t>
            </a:r>
            <a:r>
              <a:rPr lang="en-US" dirty="0" err="1"/>
              <a:t>WebJobs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2950-93F5-D422-425A-537F90FB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But we can fix them without much effort.</a:t>
            </a:r>
          </a:p>
          <a:p>
            <a:r>
              <a:rPr lang="en-US" dirty="0"/>
              <a:t>This should be enough for most of our services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AC0406-4338-B8F0-BA1A-6E34DB66C576}"/>
              </a:ext>
            </a:extLst>
          </p:cNvPr>
          <p:cNvGrpSpPr/>
          <p:nvPr/>
        </p:nvGrpSpPr>
        <p:grpSpPr>
          <a:xfrm>
            <a:off x="1181501" y="3406880"/>
            <a:ext cx="4209449" cy="2791216"/>
            <a:chOff x="980173" y="3406882"/>
            <a:chExt cx="4209449" cy="27912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8CFC51-1CF8-1F37-361B-5FE276B62F30}"/>
                </a:ext>
              </a:extLst>
            </p:cNvPr>
            <p:cNvSpPr/>
            <p:nvPr/>
          </p:nvSpPr>
          <p:spPr>
            <a:xfrm>
              <a:off x="980174" y="3767191"/>
              <a:ext cx="4209448" cy="2430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F472E-3016-ED51-539E-64277DD98A08}"/>
                </a:ext>
              </a:extLst>
            </p:cNvPr>
            <p:cNvSpPr txBox="1"/>
            <p:nvPr/>
          </p:nvSpPr>
          <p:spPr>
            <a:xfrm>
              <a:off x="1041935" y="3975737"/>
              <a:ext cx="406667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</a:rPr>
                <a:t>[INFO] Cannot start service from the command line or a debugger.  A Windows Service must first be installed (using installutil.exe) and then started with the </a:t>
              </a:r>
              <a:r>
                <a:rPr lang="en-US" sz="1800" dirty="0" err="1">
                  <a:effectLst/>
                  <a:latin typeface="Calibri" panose="020F0502020204030204" pitchFamily="34" charset="0"/>
                </a:rPr>
                <a:t>ServerExplorer</a:t>
              </a:r>
              <a:r>
                <a:rPr lang="en-US" sz="1800" dirty="0">
                  <a:effectLst/>
                  <a:latin typeface="Calibri" panose="020F0502020204030204" pitchFamily="34" charset="0"/>
                </a:rPr>
                <a:t>, Windows Services Administrative tool or the NET START command.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063DCD-86A6-A3EA-BF79-41E4F93B5100}"/>
                </a:ext>
              </a:extLst>
            </p:cNvPr>
            <p:cNvSpPr/>
            <p:nvPr/>
          </p:nvSpPr>
          <p:spPr>
            <a:xfrm>
              <a:off x="980173" y="3406882"/>
              <a:ext cx="1775861" cy="360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WebJob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Output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4E2792-A571-8AAB-6271-A64376AD300D}"/>
              </a:ext>
            </a:extLst>
          </p:cNvPr>
          <p:cNvGrpSpPr/>
          <p:nvPr/>
        </p:nvGrpSpPr>
        <p:grpSpPr>
          <a:xfrm>
            <a:off x="5547361" y="3406880"/>
            <a:ext cx="4897653" cy="2791216"/>
            <a:chOff x="6375133" y="3406880"/>
            <a:chExt cx="4897653" cy="2791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CEAF4F-1283-A7B6-0AAC-29CB6F0D7C14}"/>
                </a:ext>
              </a:extLst>
            </p:cNvPr>
            <p:cNvSpPr/>
            <p:nvPr/>
          </p:nvSpPr>
          <p:spPr>
            <a:xfrm>
              <a:off x="6375133" y="3767189"/>
              <a:ext cx="4897653" cy="2430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51C6F5-1786-DAC8-DE0A-B40F65D40658}"/>
                </a:ext>
              </a:extLst>
            </p:cNvPr>
            <p:cNvSpPr/>
            <p:nvPr/>
          </p:nvSpPr>
          <p:spPr>
            <a:xfrm>
              <a:off x="6375133" y="3406880"/>
              <a:ext cx="1775861" cy="360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 Code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86B2B0-0B80-259C-A134-7B715F7B067F}"/>
                </a:ext>
              </a:extLst>
            </p:cNvPr>
            <p:cNvSpPr txBox="1"/>
            <p:nvPr/>
          </p:nvSpPr>
          <p:spPr>
            <a:xfrm>
              <a:off x="6543575" y="3871794"/>
              <a:ext cx="455114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(!</a:t>
              </a:r>
              <a:r>
                <a:rPr lang="en-GB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Environment.UserInteractive</a:t>
              </a:r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…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GB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else</a:t>
              </a:r>
              <a:endPara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…</a:t>
              </a:r>
            </a:p>
            <a:p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GB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RunAsConsole</a:t>
              </a:r>
              <a:r>
                <a:rPr lang="en-GB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7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7B64-8649-EE1F-3B75-AE226EBC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Modification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01EF-2E99-10E7-2CB4-B3093CF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Revise components to run in the cloud</a:t>
            </a:r>
            <a:endParaRPr lang="en-GB" sz="180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8C32D4-94FE-3991-38F3-F455CAE6E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62081">
            <a:off x="1015112" y="1605567"/>
            <a:ext cx="1586196" cy="14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0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21AE4-1D77-31A6-FEDA-390416C2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Code…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D7D823-508E-B520-FD4C-5293D3BE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</a:t>
            </a:r>
            <a:r>
              <a:rPr lang="en-US" dirty="0" err="1"/>
              <a:t>Nuget</a:t>
            </a:r>
            <a:r>
              <a:rPr lang="en-US" dirty="0"/>
              <a:t> dependency updates caused the most unexpected disruption</a:t>
            </a:r>
          </a:p>
          <a:p>
            <a:r>
              <a:rPr lang="en-US" dirty="0"/>
              <a:t>Move to </a:t>
            </a:r>
            <a:r>
              <a:rPr lang="en-US" dirty="0" err="1"/>
              <a:t>Nuget</a:t>
            </a:r>
            <a:r>
              <a:rPr lang="en-US" dirty="0"/>
              <a:t> packages rather than connected projects for our own code gave </a:t>
            </a:r>
            <a:r>
              <a:rPr lang="en-US"/>
              <a:t>huge benefit.</a:t>
            </a:r>
            <a:endParaRPr lang="en-US" dirty="0"/>
          </a:p>
          <a:p>
            <a:r>
              <a:rPr lang="en-US" dirty="0"/>
              <a:t>Service Bus and Redis mandate dependency updates but remove on-prem support</a:t>
            </a:r>
          </a:p>
          <a:p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offers some opportunities</a:t>
            </a:r>
          </a:p>
          <a:p>
            <a:r>
              <a:rPr lang="en-US" dirty="0"/>
              <a:t>Migration to </a:t>
            </a:r>
            <a:r>
              <a:rPr lang="en-US" dirty="0" err="1"/>
              <a:t>.Net</a:t>
            </a:r>
            <a:r>
              <a:rPr lang="en-US" dirty="0"/>
              <a:t> 6 (some of our internal dependencies are already </a:t>
            </a:r>
            <a:r>
              <a:rPr lang="en-US" dirty="0" err="1"/>
              <a:t>.Net</a:t>
            </a:r>
            <a:r>
              <a:rPr lang="en-US" dirty="0"/>
              <a:t> Standard but these too need attention)</a:t>
            </a:r>
          </a:p>
        </p:txBody>
      </p:sp>
    </p:spTree>
    <p:extLst>
      <p:ext uri="{BB962C8B-B14F-4D97-AF65-F5344CB8AC3E}">
        <p14:creationId xmlns:p14="http://schemas.microsoft.com/office/powerpoint/2010/main" val="11865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7B64-8649-EE1F-3B75-AE226EBC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701EF-2E99-10E7-2CB4-B3093CF4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you’ve reached a reasonable solution for production</a:t>
            </a:r>
            <a:endParaRPr lang="en-GB" sz="180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818E5A4-2E34-2FA4-C817-440AF971E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83" y="1051560"/>
            <a:ext cx="3220727" cy="2112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4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86740-4FBD-18AB-232D-C604CAF6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Running the Cloud-based service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8CCF39-7509-27DA-C9A0-3912C179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skills transfer for the IaaS components</a:t>
            </a:r>
          </a:p>
          <a:p>
            <a:r>
              <a:rPr lang="en-US" dirty="0"/>
              <a:t>As an IT Pro, much of the cloud stuff is ‘familiar’</a:t>
            </a:r>
          </a:p>
          <a:p>
            <a:r>
              <a:rPr lang="en-US" dirty="0"/>
              <a:t>Automation is critical to management – infrastructure and binaries</a:t>
            </a:r>
          </a:p>
          <a:p>
            <a:r>
              <a:rPr lang="en-US" dirty="0"/>
              <a:t>If things aren’t working, Cloud can be a cruel mistress.</a:t>
            </a:r>
          </a:p>
          <a:p>
            <a:r>
              <a:rPr lang="en-US" dirty="0"/>
              <a:t>Diagnosis can be difficult with some services; rigor is needed if changes are made</a:t>
            </a:r>
          </a:p>
        </p:txBody>
      </p:sp>
    </p:spTree>
    <p:extLst>
      <p:ext uri="{BB962C8B-B14F-4D97-AF65-F5344CB8AC3E}">
        <p14:creationId xmlns:p14="http://schemas.microsoft.com/office/powerpoint/2010/main" val="60829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29AD-FBB7-6DBC-2CEF-1888C8C0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0EE5-0D26-6968-0503-637679E5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decided on a hybrid approach.</a:t>
            </a:r>
          </a:p>
          <a:p>
            <a:r>
              <a:rPr lang="en-US" dirty="0"/>
              <a:t>They didn’t like cloud that much, really, and they had some shiny new tin</a:t>
            </a:r>
          </a:p>
          <a:p>
            <a:r>
              <a:rPr lang="en-US" dirty="0"/>
              <a:t>Several key services are now in Azure:</a:t>
            </a:r>
            <a:r>
              <a:rPr lang="en-GB" dirty="0"/>
              <a:t> Service Bus, Redis, Application Insights</a:t>
            </a:r>
          </a:p>
          <a:p>
            <a:r>
              <a:rPr lang="en-GB" dirty="0"/>
              <a:t>PaaS services will be added in preference: </a:t>
            </a:r>
            <a:r>
              <a:rPr lang="en-GB" dirty="0" err="1"/>
              <a:t>SignalR</a:t>
            </a:r>
            <a:r>
              <a:rPr lang="en-GB" dirty="0"/>
              <a:t> is under investigation</a:t>
            </a:r>
          </a:p>
          <a:p>
            <a:r>
              <a:rPr lang="en-GB" dirty="0"/>
              <a:t>Hybrid acceptance offers new possibilities: Azure Notification Hubs also under investigation</a:t>
            </a:r>
          </a:p>
          <a:p>
            <a:r>
              <a:rPr lang="en-GB" dirty="0"/>
              <a:t>SQL </a:t>
            </a:r>
            <a:r>
              <a:rPr lang="en-GB" dirty="0" err="1"/>
              <a:t>Filestream</a:t>
            </a:r>
            <a:r>
              <a:rPr lang="en-GB" dirty="0"/>
              <a:t> is a key blocker but is waiting on a related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937D-CFA7-F471-CD69-C06C5DBB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3301-478E-F8EE-6AC8-F1A18872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Architecting with cloud in mind is valid (and important)</a:t>
            </a:r>
          </a:p>
          <a:p>
            <a:r>
              <a:rPr lang="en-US" dirty="0"/>
              <a:t>‘Cloud-ready’ architecture choices degrade over time</a:t>
            </a:r>
          </a:p>
          <a:p>
            <a:r>
              <a:rPr lang="en-US" dirty="0"/>
              <a:t>Some on-prem components are hard to replace quickly and can be an anchor</a:t>
            </a:r>
          </a:p>
          <a:p>
            <a:r>
              <a:rPr lang="en-US" dirty="0"/>
              <a:t>Sometimes things you thought would work don’t because you missed something important</a:t>
            </a:r>
          </a:p>
          <a:p>
            <a:r>
              <a:rPr lang="en-US" dirty="0"/>
              <a:t>Without telemetry you will fail through ignorance</a:t>
            </a:r>
          </a:p>
          <a:p>
            <a:r>
              <a:rPr lang="en-US" dirty="0"/>
              <a:t>Hybrid is an enabler and a valid architecture but IaaS in the long term is a budget drain</a:t>
            </a:r>
          </a:p>
          <a:p>
            <a:r>
              <a:rPr lang="en-US" dirty="0"/>
              <a:t>Ops team expertise is a key factor</a:t>
            </a:r>
          </a:p>
          <a:p>
            <a:r>
              <a:rPr lang="en-GB" dirty="0"/>
              <a:t>Cloud service lifecycle can be a hindrance</a:t>
            </a:r>
          </a:p>
        </p:txBody>
      </p:sp>
    </p:spTree>
    <p:extLst>
      <p:ext uri="{BB962C8B-B14F-4D97-AF65-F5344CB8AC3E}">
        <p14:creationId xmlns:p14="http://schemas.microsoft.com/office/powerpoint/2010/main" val="5915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3C1355-547E-BECE-49A5-BCFBCA145263}"/>
              </a:ext>
            </a:extLst>
          </p:cNvPr>
          <p:cNvSpPr/>
          <p:nvPr/>
        </p:nvSpPr>
        <p:spPr>
          <a:xfrm>
            <a:off x="1097281" y="1555750"/>
            <a:ext cx="10058400" cy="2876550"/>
          </a:xfrm>
          <a:prstGeom prst="rect">
            <a:avLst/>
          </a:prstGeom>
          <a:gradFill flip="none" rotWithShape="1">
            <a:gsLst>
              <a:gs pos="46000">
                <a:srgbClr val="3CA4DB"/>
              </a:gs>
              <a:gs pos="0">
                <a:srgbClr val="1D8CCB"/>
              </a:gs>
              <a:gs pos="100000">
                <a:srgbClr val="60C0E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926A4D16-4CA3-F5B4-F79C-7B3995F2F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79" y="2155082"/>
            <a:ext cx="10058401" cy="22772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0B2B85-ED63-DB70-711A-AB34E1733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9031B-BF29-3F0A-645D-07775253C5D1}"/>
              </a:ext>
            </a:extLst>
          </p:cNvPr>
          <p:cNvSpPr/>
          <p:nvPr/>
        </p:nvSpPr>
        <p:spPr>
          <a:xfrm>
            <a:off x="1097278" y="1555750"/>
            <a:ext cx="10058400" cy="28765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805DD-3838-D9B7-78AA-36B80B082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Thank you for listening</a:t>
            </a:r>
            <a:br>
              <a:rPr lang="en-US" sz="4000" dirty="0"/>
            </a:br>
            <a:r>
              <a:rPr lang="en-US" dirty="0"/>
              <a:t>Any questions?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39CD2-8E8D-F84F-67DA-0C6008A35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3608" y="5324348"/>
            <a:ext cx="403590" cy="403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1F94B-2E49-9C1E-BF06-168053967D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3546" y="5330385"/>
            <a:ext cx="403590" cy="403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B0FE6-6350-AAA3-DFB7-5EF016CB5592}"/>
              </a:ext>
            </a:extLst>
          </p:cNvPr>
          <p:cNvSpPr txBox="1"/>
          <p:nvPr/>
        </p:nvSpPr>
        <p:spPr>
          <a:xfrm>
            <a:off x="5358401" y="5370215"/>
            <a:ext cx="200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github.com/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rikhepworth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7AC4-A7DC-B20D-B041-A10C09928C5D}"/>
              </a:ext>
            </a:extLst>
          </p:cNvPr>
          <p:cNvSpPr txBox="1"/>
          <p:nvPr/>
        </p:nvSpPr>
        <p:spPr>
          <a:xfrm>
            <a:off x="3497198" y="5370215"/>
            <a:ext cx="121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@rikhepworth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C8C6B-6352-F218-01ED-36AED4244444}"/>
              </a:ext>
            </a:extLst>
          </p:cNvPr>
          <p:cNvSpPr txBox="1"/>
          <p:nvPr/>
        </p:nvSpPr>
        <p:spPr>
          <a:xfrm>
            <a:off x="8037136" y="5370215"/>
            <a:ext cx="145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ikhepworth.com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2B0FA94-D07A-3AFC-C47F-7F4C611E73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4811" y="5324348"/>
            <a:ext cx="403590" cy="4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8779F-E415-CCBD-0A82-56F30A0C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2DF9C-0B24-33CA-D1EE-83167330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application architecture looked like on-prem</a:t>
            </a:r>
          </a:p>
          <a:p>
            <a:r>
              <a:rPr lang="en-US" dirty="0"/>
              <a:t>What our expected migration plan looked like</a:t>
            </a:r>
          </a:p>
          <a:p>
            <a:r>
              <a:rPr lang="en-US" dirty="0"/>
              <a:t>What The Customer wanted (or thought they did)</a:t>
            </a:r>
          </a:p>
          <a:p>
            <a:r>
              <a:rPr lang="en-US" dirty="0"/>
              <a:t>What our experimental cloud architecture looks like</a:t>
            </a:r>
          </a:p>
          <a:p>
            <a:r>
              <a:rPr lang="en-US" dirty="0"/>
              <a:t>Where we are going next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80565B-A05B-6A22-F419-1C6873A6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Rik’s Stages of Migration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ECD486-67C9-F04F-99DA-005C646C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Evaluation:</a:t>
            </a:r>
            <a:r>
              <a:rPr lang="en-US" dirty="0"/>
              <a:t> Make sure you understand how your application runs right now</a:t>
            </a:r>
          </a:p>
          <a:p>
            <a:r>
              <a:rPr lang="en-US" b="1" dirty="0"/>
              <a:t>Translation:</a:t>
            </a:r>
            <a:r>
              <a:rPr lang="en-US" dirty="0"/>
              <a:t> Put what you have in the cloud, unchanged, using </a:t>
            </a:r>
            <a:r>
              <a:rPr lang="en-US" dirty="0" err="1"/>
              <a:t>IaC</a:t>
            </a:r>
            <a:r>
              <a:rPr lang="en-US" dirty="0"/>
              <a:t> and automation</a:t>
            </a:r>
          </a:p>
          <a:p>
            <a:r>
              <a:rPr lang="en-US" b="1" dirty="0"/>
              <a:t>Experimentation: </a:t>
            </a:r>
            <a:r>
              <a:rPr lang="en-US" dirty="0"/>
              <a:t>Test the alternative hosting options for your service</a:t>
            </a:r>
          </a:p>
          <a:p>
            <a:r>
              <a:rPr lang="en-US" b="1" dirty="0"/>
              <a:t>Modification:</a:t>
            </a:r>
            <a:r>
              <a:rPr lang="en-US" dirty="0"/>
              <a:t> Revise components to run in the cloud</a:t>
            </a:r>
          </a:p>
          <a:p>
            <a:r>
              <a:rPr lang="en-US" b="1" dirty="0"/>
              <a:t>Operation:</a:t>
            </a:r>
            <a:r>
              <a:rPr lang="en-US" dirty="0"/>
              <a:t> When you’ve reached a reasonable solution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19602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5AA3A3-8F4F-9B82-93D4-C459C872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950B2-D3AE-1B6F-3C50-4C0C09816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Make sure you understand how your application runs right now</a:t>
            </a:r>
            <a:endParaRPr lang="en-GB" sz="180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C47C91E-D77C-5CA8-F5A8-D0460E7D9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320" y="1674302"/>
            <a:ext cx="1579002" cy="13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080C-BD04-C534-6279-D379AE89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GB" dirty="0"/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3A14AD43-A779-8965-6D4A-CE9BD693B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568" y="1927141"/>
            <a:ext cx="914400" cy="914400"/>
          </a:xfrm>
          <a:prstGeom prst="rect">
            <a:avLst/>
          </a:prstGeom>
        </p:spPr>
      </p:pic>
      <p:pic>
        <p:nvPicPr>
          <p:cNvPr id="11" name="Graphic 10" descr="Smart Phone outline">
            <a:extLst>
              <a:ext uri="{FF2B5EF4-FFF2-40B4-BE49-F238E27FC236}">
                <a16:creationId xmlns:a16="http://schemas.microsoft.com/office/drawing/2014/main" id="{ECD5CCEB-B5C3-7394-F310-EB43209B6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025" y="2103036"/>
            <a:ext cx="501650" cy="5016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A816BE7-0224-A3FE-715A-BA913114D41A}"/>
              </a:ext>
            </a:extLst>
          </p:cNvPr>
          <p:cNvSpPr txBox="1"/>
          <p:nvPr/>
        </p:nvSpPr>
        <p:spPr>
          <a:xfrm>
            <a:off x="863759" y="2740437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Windows/Android Client</a:t>
            </a:r>
            <a:endParaRPr lang="en-GB" sz="1200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FA5ED69-2187-532B-7D70-96E1EAC43D7E}"/>
              </a:ext>
            </a:extLst>
          </p:cNvPr>
          <p:cNvGrpSpPr/>
          <p:nvPr/>
        </p:nvGrpSpPr>
        <p:grpSpPr>
          <a:xfrm>
            <a:off x="4657285" y="2203450"/>
            <a:ext cx="3328214" cy="2790191"/>
            <a:chOff x="4657285" y="2330450"/>
            <a:chExt cx="3328214" cy="2790191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5579597-7A20-B1F0-2DD6-ABD6BA3F1FBD}"/>
                </a:ext>
              </a:extLst>
            </p:cNvPr>
            <p:cNvGrpSpPr/>
            <p:nvPr/>
          </p:nvGrpSpPr>
          <p:grpSpPr>
            <a:xfrm>
              <a:off x="4657285" y="2330450"/>
              <a:ext cx="3328214" cy="966444"/>
              <a:chOff x="4657285" y="2330450"/>
              <a:chExt cx="3328214" cy="966444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EA9FE56-FA4E-C2C5-53BB-E595EDDEA22D}"/>
                  </a:ext>
                </a:extLst>
              </p:cNvPr>
              <p:cNvGrpSpPr/>
              <p:nvPr/>
            </p:nvGrpSpPr>
            <p:grpSpPr>
              <a:xfrm>
                <a:off x="4703935" y="2330450"/>
                <a:ext cx="3281564" cy="604650"/>
                <a:chOff x="4703935" y="2330450"/>
                <a:chExt cx="3281564" cy="604650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C05EC51-9651-5CB2-C91E-D782E7942380}"/>
                    </a:ext>
                  </a:extLst>
                </p:cNvPr>
                <p:cNvSpPr/>
                <p:nvPr/>
              </p:nvSpPr>
              <p:spPr>
                <a:xfrm>
                  <a:off x="4703935" y="2330450"/>
                  <a:ext cx="3281564" cy="4360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9" name="Graphic 38">
                  <a:extLst>
                    <a:ext uri="{FF2B5EF4-FFF2-40B4-BE49-F238E27FC236}">
                      <a16:creationId xmlns:a16="http://schemas.microsoft.com/office/drawing/2014/main" id="{33546ECB-17E0-E35B-BE85-EC9707CD61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5228" y="2386408"/>
                  <a:ext cx="313538" cy="548692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A714DFA-3CB2-D378-B7BC-2085D639758B}"/>
                    </a:ext>
                  </a:extLst>
                </p:cNvPr>
                <p:cNvSpPr txBox="1"/>
                <p:nvPr/>
              </p:nvSpPr>
              <p:spPr>
                <a:xfrm>
                  <a:off x="5222706" y="2386408"/>
                  <a:ext cx="26958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ServiceBus</a:t>
                  </a:r>
                  <a:r>
                    <a:rPr lang="en-US" sz="1200" dirty="0"/>
                    <a:t> for Windows Server</a:t>
                  </a:r>
                  <a:endParaRPr lang="en-GB" sz="1200" dirty="0"/>
                </a:p>
              </p:txBody>
            </p: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CFD13F3-B781-5FF1-99B8-F8ABAC3B5D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7285" y="2796473"/>
                <a:ext cx="419892" cy="50042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2248AF2-C99A-6BBC-34F9-90B4214DFAD5}"/>
                </a:ext>
              </a:extLst>
            </p:cNvPr>
            <p:cNvCxnSpPr/>
            <p:nvPr/>
          </p:nvCxnSpPr>
          <p:spPr>
            <a:xfrm>
              <a:off x="5123827" y="2814487"/>
              <a:ext cx="0" cy="230615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7A0EF7A-D8A9-23FB-F9EE-6DE24320EAEA}"/>
              </a:ext>
            </a:extLst>
          </p:cNvPr>
          <p:cNvGrpSpPr/>
          <p:nvPr/>
        </p:nvGrpSpPr>
        <p:grpSpPr>
          <a:xfrm>
            <a:off x="4464050" y="3575050"/>
            <a:ext cx="3521449" cy="2220137"/>
            <a:chOff x="4464050" y="3702050"/>
            <a:chExt cx="3521449" cy="2220137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BE74D10-08AF-100A-F8A6-55CCFD6D1246}"/>
                </a:ext>
              </a:extLst>
            </p:cNvPr>
            <p:cNvGrpSpPr/>
            <p:nvPr/>
          </p:nvGrpSpPr>
          <p:grpSpPr>
            <a:xfrm>
              <a:off x="4703935" y="5185505"/>
              <a:ext cx="3281564" cy="736682"/>
              <a:chOff x="4703935" y="5185505"/>
              <a:chExt cx="3281564" cy="73668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C0CBE40-F762-8BC2-5A94-A94C3675458F}"/>
                  </a:ext>
                </a:extLst>
              </p:cNvPr>
              <p:cNvSpPr/>
              <p:nvPr/>
            </p:nvSpPr>
            <p:spPr>
              <a:xfrm>
                <a:off x="4703935" y="5185505"/>
                <a:ext cx="3281564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ED8EEC3B-DFFC-912A-685C-F71142182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46986" y="5231617"/>
                <a:ext cx="278022" cy="69057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8F1DA4-3999-DB93-CE98-DCA67E7D0456}"/>
                  </a:ext>
                </a:extLst>
              </p:cNvPr>
              <p:cNvSpPr txBox="1"/>
              <p:nvPr/>
            </p:nvSpPr>
            <p:spPr>
              <a:xfrm>
                <a:off x="5098846" y="5265054"/>
                <a:ext cx="1662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SQL DB + FILESTREAM</a:t>
                </a:r>
                <a:endParaRPr lang="en-GB" sz="1200" dirty="0"/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0C35D3D-1A95-947B-1B89-B353421165E8}"/>
                </a:ext>
              </a:extLst>
            </p:cNvPr>
            <p:cNvCxnSpPr/>
            <p:nvPr/>
          </p:nvCxnSpPr>
          <p:spPr>
            <a:xfrm>
              <a:off x="4464050" y="3702050"/>
              <a:ext cx="331178" cy="141859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817728E-E2DD-A7F5-2087-87CFCAAB807A}"/>
              </a:ext>
            </a:extLst>
          </p:cNvPr>
          <p:cNvGrpSpPr/>
          <p:nvPr/>
        </p:nvGrpSpPr>
        <p:grpSpPr>
          <a:xfrm>
            <a:off x="5727215" y="3575050"/>
            <a:ext cx="1590198" cy="1431379"/>
            <a:chOff x="5727215" y="3702050"/>
            <a:chExt cx="1590198" cy="1431379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5D62D2E-9345-191C-3D8E-AED5A71BA182}"/>
                </a:ext>
              </a:extLst>
            </p:cNvPr>
            <p:cNvGrpSpPr/>
            <p:nvPr/>
          </p:nvGrpSpPr>
          <p:grpSpPr>
            <a:xfrm>
              <a:off x="5727215" y="4141853"/>
              <a:ext cx="1590198" cy="555243"/>
              <a:chOff x="5727215" y="4141853"/>
              <a:chExt cx="1590198" cy="55524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3A165F9-7974-920C-78E4-749D3BEB5FEE}"/>
                  </a:ext>
                </a:extLst>
              </p:cNvPr>
              <p:cNvSpPr/>
              <p:nvPr/>
            </p:nvSpPr>
            <p:spPr>
              <a:xfrm>
                <a:off x="5727215" y="4141853"/>
                <a:ext cx="1590198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50F73C21-7254-EF9B-17DD-C06B2B696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88381" y="4176512"/>
                <a:ext cx="371845" cy="520584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779E1D-A8A8-FB83-4FB6-EAFA09A85C74}"/>
                  </a:ext>
                </a:extLst>
              </p:cNvPr>
              <p:cNvSpPr txBox="1"/>
              <p:nvPr/>
            </p:nvSpPr>
            <p:spPr>
              <a:xfrm>
                <a:off x="6229775" y="4218286"/>
                <a:ext cx="10396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Internal APIs</a:t>
                </a:r>
                <a:endParaRPr lang="en-GB" sz="1200" dirty="0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80FDEED-7AC0-8887-5E3C-A9894A433373}"/>
                </a:ext>
              </a:extLst>
            </p:cNvPr>
            <p:cNvCxnSpPr/>
            <p:nvPr/>
          </p:nvCxnSpPr>
          <p:spPr>
            <a:xfrm>
              <a:off x="5962650" y="3702050"/>
              <a:ext cx="0" cy="3810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02F1365-E8AA-59A2-2B4C-D51478220A8C}"/>
                </a:ext>
              </a:extLst>
            </p:cNvPr>
            <p:cNvCxnSpPr/>
            <p:nvPr/>
          </p:nvCxnSpPr>
          <p:spPr>
            <a:xfrm>
              <a:off x="6388525" y="4622800"/>
              <a:ext cx="0" cy="51062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9E5ADC-9736-05D4-89DE-159B3C01FF98}"/>
              </a:ext>
            </a:extLst>
          </p:cNvPr>
          <p:cNvGrpSpPr/>
          <p:nvPr/>
        </p:nvGrpSpPr>
        <p:grpSpPr>
          <a:xfrm>
            <a:off x="7766050" y="2687487"/>
            <a:ext cx="1609015" cy="2318942"/>
            <a:chOff x="7766050" y="2814487"/>
            <a:chExt cx="1609015" cy="231894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509437AB-E3FA-8E9B-DAF0-552B4D935B60}"/>
                </a:ext>
              </a:extLst>
            </p:cNvPr>
            <p:cNvGrpSpPr/>
            <p:nvPr/>
          </p:nvGrpSpPr>
          <p:grpSpPr>
            <a:xfrm>
              <a:off x="7918570" y="2814487"/>
              <a:ext cx="1456495" cy="951063"/>
              <a:chOff x="7918570" y="2814487"/>
              <a:chExt cx="1456495" cy="951063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EEAC442-D5A4-907A-6291-6B24E9D213A4}"/>
                  </a:ext>
                </a:extLst>
              </p:cNvPr>
              <p:cNvGrpSpPr/>
              <p:nvPr/>
            </p:nvGrpSpPr>
            <p:grpSpPr>
              <a:xfrm>
                <a:off x="8127121" y="3217345"/>
                <a:ext cx="1247944" cy="548205"/>
                <a:chOff x="8127121" y="3217345"/>
                <a:chExt cx="1247944" cy="548205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0B9FF52-72D5-1E8E-5F58-102BCCEBC9AA}"/>
                    </a:ext>
                  </a:extLst>
                </p:cNvPr>
                <p:cNvSpPr/>
                <p:nvPr/>
              </p:nvSpPr>
              <p:spPr>
                <a:xfrm>
                  <a:off x="8127121" y="3217345"/>
                  <a:ext cx="1247944" cy="4360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9" name="Graphic 18">
                  <a:extLst>
                    <a:ext uri="{FF2B5EF4-FFF2-40B4-BE49-F238E27FC236}">
                      <a16:creationId xmlns:a16="http://schemas.microsoft.com/office/drawing/2014/main" id="{792C7A97-2581-1157-9863-6BF1494A6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58975" y="3265283"/>
                  <a:ext cx="321955" cy="500267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FB8B5A7-2A60-37A2-4F09-629D056DE9B4}"/>
                    </a:ext>
                  </a:extLst>
                </p:cNvPr>
                <p:cNvSpPr txBox="1"/>
                <p:nvPr/>
              </p:nvSpPr>
              <p:spPr>
                <a:xfrm>
                  <a:off x="8587665" y="3290500"/>
                  <a:ext cx="7302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BizTalk</a:t>
                  </a:r>
                  <a:endParaRPr lang="en-GB" sz="1200" dirty="0"/>
                </a:p>
              </p:txBody>
            </p:sp>
          </p:grp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FF384276-8F1C-AFF7-CD1F-7CDFB5A85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18570" y="2814487"/>
                <a:ext cx="387230" cy="360513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DB08130-7228-8DB8-E934-7C7CE5FBC91C}"/>
                </a:ext>
              </a:extLst>
            </p:cNvPr>
            <p:cNvCxnSpPr/>
            <p:nvPr/>
          </p:nvCxnSpPr>
          <p:spPr>
            <a:xfrm flipH="1">
              <a:off x="7766050" y="3699556"/>
              <a:ext cx="774700" cy="14338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0E98503-F679-9C29-3C9D-1AA66D712830}"/>
              </a:ext>
            </a:extLst>
          </p:cNvPr>
          <p:cNvGrpSpPr/>
          <p:nvPr/>
        </p:nvGrpSpPr>
        <p:grpSpPr>
          <a:xfrm>
            <a:off x="2737967" y="3585247"/>
            <a:ext cx="1654664" cy="1012154"/>
            <a:chOff x="2737967" y="3712247"/>
            <a:chExt cx="1654664" cy="1012154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02DCC3D-23C0-AA53-DAAD-4CD0AEEF427F}"/>
                </a:ext>
              </a:extLst>
            </p:cNvPr>
            <p:cNvGrpSpPr/>
            <p:nvPr/>
          </p:nvGrpSpPr>
          <p:grpSpPr>
            <a:xfrm>
              <a:off x="2737967" y="4131379"/>
              <a:ext cx="1654664" cy="593022"/>
              <a:chOff x="2737967" y="4131379"/>
              <a:chExt cx="1654664" cy="59302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4BAB8B-FC83-2448-D3C1-F5A27041015F}"/>
                  </a:ext>
                </a:extLst>
              </p:cNvPr>
              <p:cNvSpPr/>
              <p:nvPr/>
            </p:nvSpPr>
            <p:spPr>
              <a:xfrm>
                <a:off x="2737967" y="4131379"/>
                <a:ext cx="1652741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94BF3B6D-B42A-F5FB-036E-A50EC6675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776068" y="4175489"/>
                <a:ext cx="335901" cy="548912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D0795C9-4794-AA7C-4EB7-8B5C560B95BF}"/>
                  </a:ext>
                </a:extLst>
              </p:cNvPr>
              <p:cNvSpPr txBox="1"/>
              <p:nvPr/>
            </p:nvSpPr>
            <p:spPr>
              <a:xfrm>
                <a:off x="3137030" y="4204089"/>
                <a:ext cx="1255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Redis (Windows)</a:t>
                </a:r>
                <a:endParaRPr lang="en-GB" sz="1200" dirty="0"/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95A4A30-B0D2-CB90-F8D4-CBB268D98553}"/>
                </a:ext>
              </a:extLst>
            </p:cNvPr>
            <p:cNvCxnSpPr/>
            <p:nvPr/>
          </p:nvCxnSpPr>
          <p:spPr>
            <a:xfrm>
              <a:off x="3618766" y="3712247"/>
              <a:ext cx="0" cy="3792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291ADF4-29B6-2891-3202-9C2AB8D83B83}"/>
              </a:ext>
            </a:extLst>
          </p:cNvPr>
          <p:cNvGrpSpPr/>
          <p:nvPr/>
        </p:nvGrpSpPr>
        <p:grpSpPr>
          <a:xfrm>
            <a:off x="7171683" y="3572556"/>
            <a:ext cx="4222995" cy="980394"/>
            <a:chOff x="7171683" y="3699556"/>
            <a:chExt cx="4222995" cy="980394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0B131BD-DFDC-BBBB-0B8D-4C9011A83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1683" y="3712247"/>
              <a:ext cx="1038867" cy="3792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94018E6-A587-F828-CBBB-246DB89A6B43}"/>
                </a:ext>
              </a:extLst>
            </p:cNvPr>
            <p:cNvGrpSpPr/>
            <p:nvPr/>
          </p:nvGrpSpPr>
          <p:grpSpPr>
            <a:xfrm>
              <a:off x="9770185" y="4141853"/>
              <a:ext cx="1624493" cy="538097"/>
              <a:chOff x="9770185" y="4141853"/>
              <a:chExt cx="1624493" cy="538097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062E4CE-F0A3-B4A2-24F0-0DC58A9B495D}"/>
                  </a:ext>
                </a:extLst>
              </p:cNvPr>
              <p:cNvSpPr/>
              <p:nvPr/>
            </p:nvSpPr>
            <p:spPr>
              <a:xfrm>
                <a:off x="9770185" y="4141853"/>
                <a:ext cx="1590198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38" name="Graphic 137">
                <a:extLst>
                  <a:ext uri="{FF2B5EF4-FFF2-40B4-BE49-F238E27FC236}">
                    <a16:creationId xmlns:a16="http://schemas.microsoft.com/office/drawing/2014/main" id="{53827878-13DE-A6C2-9336-341E8A131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830368" y="4169338"/>
                <a:ext cx="208887" cy="510612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A98C1CF-8E57-7C9E-B7F5-718B8EE56B86}"/>
                  </a:ext>
                </a:extLst>
              </p:cNvPr>
              <p:cNvSpPr txBox="1"/>
              <p:nvPr/>
            </p:nvSpPr>
            <p:spPr>
              <a:xfrm>
                <a:off x="10068503" y="4218286"/>
                <a:ext cx="1326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External Systems</a:t>
                </a:r>
                <a:endParaRPr lang="en-GB" sz="1200" dirty="0"/>
              </a:p>
            </p:txBody>
          </p:sp>
        </p:grp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AD36CD4-D953-D867-AB7F-417D732699D1}"/>
                </a:ext>
              </a:extLst>
            </p:cNvPr>
            <p:cNvCxnSpPr/>
            <p:nvPr/>
          </p:nvCxnSpPr>
          <p:spPr>
            <a:xfrm>
              <a:off x="9204648" y="3699556"/>
              <a:ext cx="889743" cy="38349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F8F37F8E-22E4-5439-A991-6C5200D3A457}"/>
                </a:ext>
              </a:extLst>
            </p:cNvPr>
            <p:cNvCxnSpPr/>
            <p:nvPr/>
          </p:nvCxnSpPr>
          <p:spPr>
            <a:xfrm>
              <a:off x="7374770" y="4362620"/>
              <a:ext cx="233196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E45D3B4-1448-A49D-F9F1-B94C11B19DB1}"/>
              </a:ext>
            </a:extLst>
          </p:cNvPr>
          <p:cNvGrpSpPr/>
          <p:nvPr/>
        </p:nvGrpSpPr>
        <p:grpSpPr>
          <a:xfrm>
            <a:off x="7423150" y="3333750"/>
            <a:ext cx="2724150" cy="2330450"/>
            <a:chOff x="7423150" y="3460750"/>
            <a:chExt cx="2724150" cy="233045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45D007-B949-1B73-AC2F-86C429CE9300}"/>
                </a:ext>
              </a:extLst>
            </p:cNvPr>
            <p:cNvGrpSpPr/>
            <p:nvPr/>
          </p:nvGrpSpPr>
          <p:grpSpPr>
            <a:xfrm>
              <a:off x="8480930" y="5185505"/>
              <a:ext cx="1666370" cy="605695"/>
              <a:chOff x="8480930" y="5185505"/>
              <a:chExt cx="1666370" cy="605695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0F055C2-C510-5C40-E4CA-C45A48593E3C}"/>
                  </a:ext>
                </a:extLst>
              </p:cNvPr>
              <p:cNvSpPr/>
              <p:nvPr/>
            </p:nvSpPr>
            <p:spPr>
              <a:xfrm>
                <a:off x="8480930" y="5185505"/>
                <a:ext cx="1666370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06E7CE5E-8C69-9196-283E-92B517F02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529053" y="5221665"/>
                <a:ext cx="289148" cy="569535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7944D7-3F6D-3FF8-591A-CFAAED208C05}"/>
                  </a:ext>
                </a:extLst>
              </p:cNvPr>
              <p:cNvSpPr txBox="1"/>
              <p:nvPr/>
            </p:nvSpPr>
            <p:spPr>
              <a:xfrm>
                <a:off x="8916288" y="5265054"/>
                <a:ext cx="11522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SSRS</a:t>
                </a:r>
                <a:endParaRPr lang="en-GB" sz="1200" dirty="0"/>
              </a:p>
            </p:txBody>
          </p:sp>
        </p:grp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4B89E43-CB88-E072-7B43-E70F9E620CD6}"/>
                </a:ext>
              </a:extLst>
            </p:cNvPr>
            <p:cNvCxnSpPr>
              <a:cxnSpLocks/>
            </p:cNvCxnSpPr>
            <p:nvPr/>
          </p:nvCxnSpPr>
          <p:spPr>
            <a:xfrm>
              <a:off x="7423150" y="3460750"/>
              <a:ext cx="1638300" cy="16726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0C8720DA-E750-E07F-E348-EE5C199EB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9100" y="5415053"/>
              <a:ext cx="4000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FBAEFFF-0E4C-1F64-71A1-528C482D6738}"/>
              </a:ext>
            </a:extLst>
          </p:cNvPr>
          <p:cNvGrpSpPr/>
          <p:nvPr/>
        </p:nvGrpSpPr>
        <p:grpSpPr>
          <a:xfrm>
            <a:off x="4390708" y="2669473"/>
            <a:ext cx="2982566" cy="2336956"/>
            <a:chOff x="4390708" y="2796473"/>
            <a:chExt cx="2982566" cy="2336956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7AB6448-CCD2-A422-7756-5D8631B9F329}"/>
                </a:ext>
              </a:extLst>
            </p:cNvPr>
            <p:cNvGrpSpPr/>
            <p:nvPr/>
          </p:nvGrpSpPr>
          <p:grpSpPr>
            <a:xfrm>
              <a:off x="5312252" y="3217345"/>
              <a:ext cx="2061022" cy="532916"/>
              <a:chOff x="5312252" y="3217345"/>
              <a:chExt cx="2061022" cy="53291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6705EC7-41E9-563B-E626-EE7424177148}"/>
                  </a:ext>
                </a:extLst>
              </p:cNvPr>
              <p:cNvSpPr/>
              <p:nvPr/>
            </p:nvSpPr>
            <p:spPr>
              <a:xfrm>
                <a:off x="5312252" y="3217345"/>
                <a:ext cx="2061022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264D3DD3-FBC6-8705-9748-6E04AA1DA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355302" y="3248611"/>
                <a:ext cx="371913" cy="50165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F48762-219A-D007-68BF-E72BED191760}"/>
                  </a:ext>
                </a:extLst>
              </p:cNvPr>
              <p:cNvSpPr txBox="1"/>
              <p:nvPr/>
            </p:nvSpPr>
            <p:spPr>
              <a:xfrm>
                <a:off x="5831024" y="3296894"/>
                <a:ext cx="1438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Windows Services</a:t>
                </a:r>
                <a:endParaRPr lang="en-GB" sz="1200" dirty="0"/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9F9F927-92DF-C2CA-3237-08267A242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8282" y="2796473"/>
              <a:ext cx="0" cy="37852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8BFFEEF-9368-662A-066B-8E1E0D96DB81}"/>
                </a:ext>
              </a:extLst>
            </p:cNvPr>
            <p:cNvCxnSpPr/>
            <p:nvPr/>
          </p:nvCxnSpPr>
          <p:spPr>
            <a:xfrm>
              <a:off x="5594711" y="3699556"/>
              <a:ext cx="0" cy="143387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B4E79E5-1521-0284-9EDC-85DEFBAAFD01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 flipH="1">
              <a:off x="4390708" y="3712247"/>
              <a:ext cx="921544" cy="63718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8DB4464-D645-849B-2892-45383DD06D15}"/>
              </a:ext>
            </a:extLst>
          </p:cNvPr>
          <p:cNvGrpSpPr/>
          <p:nvPr/>
        </p:nvGrpSpPr>
        <p:grpSpPr>
          <a:xfrm>
            <a:off x="1056530" y="3090345"/>
            <a:ext cx="1426396" cy="1493379"/>
            <a:chOff x="1056530" y="3217345"/>
            <a:chExt cx="1426396" cy="1493379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4A331FF-1E5E-4D9C-115A-C91AC8BF0B1C}"/>
                </a:ext>
              </a:extLst>
            </p:cNvPr>
            <p:cNvGrpSpPr/>
            <p:nvPr/>
          </p:nvGrpSpPr>
          <p:grpSpPr>
            <a:xfrm>
              <a:off x="1056530" y="4141853"/>
              <a:ext cx="1426396" cy="568871"/>
              <a:chOff x="1056530" y="4141853"/>
              <a:chExt cx="1426396" cy="568871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209E2CF9-2A65-1C81-D30C-E61E1110D9AD}"/>
                  </a:ext>
                </a:extLst>
              </p:cNvPr>
              <p:cNvSpPr/>
              <p:nvPr/>
            </p:nvSpPr>
            <p:spPr>
              <a:xfrm>
                <a:off x="1056530" y="4141853"/>
                <a:ext cx="1426396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2B3AEDA2-FF4D-EBB3-957F-10EFAC7E4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094367" y="4186181"/>
                <a:ext cx="359198" cy="524543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3BFE53B-35A1-06AC-51D9-143B37204985}"/>
                  </a:ext>
                </a:extLst>
              </p:cNvPr>
              <p:cNvSpPr txBox="1"/>
              <p:nvPr/>
            </p:nvSpPr>
            <p:spPr>
              <a:xfrm>
                <a:off x="1569786" y="4215008"/>
                <a:ext cx="8651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ADFS</a:t>
                </a:r>
                <a:endParaRPr lang="en-GB" sz="1200" dirty="0"/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E81B6C02-16A5-CFDD-A603-AD616AEAE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53565" y="3217345"/>
              <a:ext cx="0" cy="8657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5E7414E-6446-B354-758A-58B5252F5260}"/>
              </a:ext>
            </a:extLst>
          </p:cNvPr>
          <p:cNvGrpSpPr/>
          <p:nvPr/>
        </p:nvGrpSpPr>
        <p:grpSpPr>
          <a:xfrm>
            <a:off x="2247900" y="2533754"/>
            <a:ext cx="2353555" cy="1422296"/>
            <a:chOff x="2247900" y="2660754"/>
            <a:chExt cx="2353555" cy="142229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11B60AF-89EC-017A-C3AB-957F2B5A2442}"/>
                </a:ext>
              </a:extLst>
            </p:cNvPr>
            <p:cNvGrpSpPr/>
            <p:nvPr/>
          </p:nvGrpSpPr>
          <p:grpSpPr>
            <a:xfrm>
              <a:off x="3175059" y="3217345"/>
              <a:ext cx="1426396" cy="551965"/>
              <a:chOff x="3175059" y="3217345"/>
              <a:chExt cx="1426396" cy="55196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0405138-645F-3658-0A87-8908AC897270}"/>
                  </a:ext>
                </a:extLst>
              </p:cNvPr>
              <p:cNvSpPr/>
              <p:nvPr/>
            </p:nvSpPr>
            <p:spPr>
              <a:xfrm>
                <a:off x="3175059" y="3217345"/>
                <a:ext cx="1426396" cy="4360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ABDC500-77CB-7A8A-E105-93B586B54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46921" y="3248726"/>
                <a:ext cx="371845" cy="520584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864AB7-6585-D72A-F7C6-FB02510C3A16}"/>
                  </a:ext>
                </a:extLst>
              </p:cNvPr>
              <p:cNvSpPr txBox="1"/>
              <p:nvPr/>
            </p:nvSpPr>
            <p:spPr>
              <a:xfrm>
                <a:off x="3688315" y="3290500"/>
                <a:ext cx="8651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Client API</a:t>
                </a:r>
                <a:endParaRPr lang="en-GB" sz="1200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3A30BE2E-1434-DA94-E948-587D4CEE09A8}"/>
                </a:ext>
              </a:extLst>
            </p:cNvPr>
            <p:cNvCxnSpPr/>
            <p:nvPr/>
          </p:nvCxnSpPr>
          <p:spPr>
            <a:xfrm>
              <a:off x="2394675" y="2660754"/>
              <a:ext cx="742355" cy="60452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DF92570-501B-2A0D-7132-3365B2B8680C}"/>
                </a:ext>
              </a:extLst>
            </p:cNvPr>
            <p:cNvCxnSpPr/>
            <p:nvPr/>
          </p:nvCxnSpPr>
          <p:spPr>
            <a:xfrm flipH="1">
              <a:off x="2247900" y="3712247"/>
              <a:ext cx="999021" cy="37080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2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298FC-11E5-1CDA-9BCC-9A4CE563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 Landscape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D09BB-A17B-CAD0-CD73-E2C285783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Planning Ahead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1525D-B327-0758-6F56-041F1E51C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IIS-hosted API, deployed with </a:t>
            </a:r>
            <a:r>
              <a:rPr lang="en-US" dirty="0" err="1"/>
              <a:t>WebDeploy</a:t>
            </a:r>
            <a:endParaRPr lang="en-US" dirty="0"/>
          </a:p>
          <a:p>
            <a:r>
              <a:rPr lang="en-US" dirty="0"/>
              <a:t>Windows Services, packaged in Zip, will run as console app</a:t>
            </a:r>
          </a:p>
          <a:p>
            <a:r>
              <a:rPr lang="en-US" dirty="0"/>
              <a:t>SQL Databases, deployed with </a:t>
            </a:r>
            <a:r>
              <a:rPr lang="en-US" dirty="0" err="1"/>
              <a:t>DacPac</a:t>
            </a:r>
            <a:endParaRPr lang="en-US" dirty="0"/>
          </a:p>
          <a:p>
            <a:r>
              <a:rPr lang="en-US" dirty="0"/>
              <a:t>Authentication via ADFS + ADAL</a:t>
            </a:r>
          </a:p>
          <a:p>
            <a:r>
              <a:rPr lang="en-US" dirty="0"/>
              <a:t>Service Bus for Windows Server</a:t>
            </a:r>
          </a:p>
          <a:p>
            <a:r>
              <a:rPr lang="en-US" dirty="0"/>
              <a:t>Redis Cache for Windows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1CCE8-E2FF-EC64-5D18-0B1E0582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118580-B7DF-F0DE-DF7A-D2C0C045D6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</a:t>
            </a:r>
            <a:r>
              <a:rPr lang="en-US" dirty="0" err="1"/>
              <a:t>Filestream</a:t>
            </a:r>
            <a:r>
              <a:rPr lang="en-US" dirty="0"/>
              <a:t> used for BLOBS</a:t>
            </a:r>
          </a:p>
          <a:p>
            <a:r>
              <a:rPr lang="en-US" dirty="0"/>
              <a:t>SQL </a:t>
            </a:r>
            <a:r>
              <a:rPr lang="en-US" dirty="0" err="1"/>
              <a:t>DacPac</a:t>
            </a:r>
            <a:r>
              <a:rPr lang="en-US" dirty="0"/>
              <a:t> target is SQL Server</a:t>
            </a:r>
          </a:p>
          <a:p>
            <a:r>
              <a:rPr lang="en-GB" dirty="0"/>
              <a:t>Regular user data import from Active Directory via LDAP</a:t>
            </a:r>
          </a:p>
          <a:p>
            <a:r>
              <a:rPr lang="en-GB" dirty="0"/>
              <a:t>Access to connected systems only via customer network</a:t>
            </a:r>
          </a:p>
          <a:p>
            <a:r>
              <a:rPr lang="en-GB" dirty="0"/>
              <a:t>BizTalk (integration layer)</a:t>
            </a:r>
          </a:p>
          <a:p>
            <a:r>
              <a:rPr lang="en-GB" dirty="0"/>
              <a:t>SSRS (for export)</a:t>
            </a:r>
          </a:p>
        </p:txBody>
      </p:sp>
    </p:spTree>
    <p:extLst>
      <p:ext uri="{BB962C8B-B14F-4D97-AF65-F5344CB8AC3E}">
        <p14:creationId xmlns:p14="http://schemas.microsoft.com/office/powerpoint/2010/main" val="427302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71BB-74A1-38FE-0156-CDF27C79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Migration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09244-1778-B8C3-E834-5F8D3D2BD32E}"/>
              </a:ext>
            </a:extLst>
          </p:cNvPr>
          <p:cNvSpPr txBox="1"/>
          <p:nvPr/>
        </p:nvSpPr>
        <p:spPr>
          <a:xfrm>
            <a:off x="1188679" y="168212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Component</a:t>
            </a:r>
            <a:endParaRPr lang="en-GB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D5554-B068-405D-0194-6995CCB17F22}"/>
              </a:ext>
            </a:extLst>
          </p:cNvPr>
          <p:cNvSpPr txBox="1"/>
          <p:nvPr/>
        </p:nvSpPr>
        <p:spPr>
          <a:xfrm>
            <a:off x="3631165" y="16821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Current</a:t>
            </a:r>
            <a:endParaRPr lang="en-GB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D6085-7C4A-3D8F-5EFC-FF928AD7E539}"/>
              </a:ext>
            </a:extLst>
          </p:cNvPr>
          <p:cNvSpPr txBox="1"/>
          <p:nvPr/>
        </p:nvSpPr>
        <p:spPr>
          <a:xfrm>
            <a:off x="5848702" y="168212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Initial Migration</a:t>
            </a:r>
            <a:endParaRPr lang="en-GB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ABF4E-9081-3D32-3DE4-6D6018DCFDAB}"/>
              </a:ext>
            </a:extLst>
          </p:cNvPr>
          <p:cNvSpPr txBox="1"/>
          <p:nvPr/>
        </p:nvSpPr>
        <p:spPr>
          <a:xfrm>
            <a:off x="8821993" y="168212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Future Plans</a:t>
            </a:r>
            <a:endParaRPr lang="en-GB" dirty="0">
              <a:latin typeface="+mj-lt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9091D83-F3EB-A3A1-17B3-CA59E4BE2058}"/>
              </a:ext>
            </a:extLst>
          </p:cNvPr>
          <p:cNvGrpSpPr/>
          <p:nvPr/>
        </p:nvGrpSpPr>
        <p:grpSpPr>
          <a:xfrm>
            <a:off x="1243330" y="2114961"/>
            <a:ext cx="9748520" cy="619299"/>
            <a:chOff x="1243330" y="2419761"/>
            <a:chExt cx="9748520" cy="61929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795FB11-3180-C19D-03AC-AB8E6BB0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3330" y="2518476"/>
              <a:ext cx="371845" cy="5205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119682-3E1A-0271-F808-DA70EF6B47C2}"/>
                </a:ext>
              </a:extLst>
            </p:cNvPr>
            <p:cNvSpPr txBox="1"/>
            <p:nvPr/>
          </p:nvSpPr>
          <p:spPr>
            <a:xfrm>
              <a:off x="1646103" y="2560250"/>
              <a:ext cx="865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APIs</a:t>
              </a:r>
              <a:endParaRPr lang="en-GB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D1CEA8-EEAF-C202-4889-A8EE310A7D98}"/>
                </a:ext>
              </a:extLst>
            </p:cNvPr>
            <p:cNvSpPr txBox="1"/>
            <p:nvPr/>
          </p:nvSpPr>
          <p:spPr>
            <a:xfrm>
              <a:off x="3671033" y="2560249"/>
              <a:ext cx="1099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Hosted in IIS</a:t>
              </a:r>
              <a:endParaRPr lang="en-GB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4A00C2-FFAC-713D-1F05-DF84EAAE8F25}"/>
                </a:ext>
              </a:extLst>
            </p:cNvPr>
            <p:cNvSpPr txBox="1"/>
            <p:nvPr/>
          </p:nvSpPr>
          <p:spPr>
            <a:xfrm>
              <a:off x="6181298" y="2560250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Websites</a:t>
              </a:r>
              <a:endParaRPr lang="en-GB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7F192D-1AE7-21E4-7706-A3B09761AE6A}"/>
                </a:ext>
              </a:extLst>
            </p:cNvPr>
            <p:cNvSpPr txBox="1"/>
            <p:nvPr/>
          </p:nvSpPr>
          <p:spPr>
            <a:xfrm>
              <a:off x="8589618" y="2560250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APIM, Websites, Functions</a:t>
              </a:r>
              <a:endParaRPr lang="en-GB" sz="1200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8741B9C-EA1C-7589-0DEE-5062A6F0C0B8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24197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8257C9A-7E9B-5BD2-7973-B74857643BF9}"/>
              </a:ext>
            </a:extLst>
          </p:cNvPr>
          <p:cNvGrpSpPr/>
          <p:nvPr/>
        </p:nvGrpSpPr>
        <p:grpSpPr>
          <a:xfrm>
            <a:off x="1243330" y="2673761"/>
            <a:ext cx="9748520" cy="605356"/>
            <a:chOff x="1243330" y="2978561"/>
            <a:chExt cx="9748520" cy="605356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FB43711-DD0A-996D-FE7A-AE6BFD923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3330" y="3082267"/>
              <a:ext cx="371913" cy="5016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316C3E-CFAC-2DFC-F79E-BF1DCC81042D}"/>
                </a:ext>
              </a:extLst>
            </p:cNvPr>
            <p:cNvSpPr txBox="1"/>
            <p:nvPr/>
          </p:nvSpPr>
          <p:spPr>
            <a:xfrm>
              <a:off x="1646102" y="3130550"/>
              <a:ext cx="1403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Windows Services</a:t>
              </a:r>
              <a:endParaRPr lang="en-GB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16798D-72FD-B75F-FE1A-151AB04258F6}"/>
                </a:ext>
              </a:extLst>
            </p:cNvPr>
            <p:cNvSpPr txBox="1"/>
            <p:nvPr/>
          </p:nvSpPr>
          <p:spPr>
            <a:xfrm>
              <a:off x="3671033" y="3131750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Windows Services</a:t>
              </a:r>
              <a:endParaRPr lang="en-GB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E297F-F89E-F876-C21A-854861069B48}"/>
                </a:ext>
              </a:extLst>
            </p:cNvPr>
            <p:cNvSpPr txBox="1"/>
            <p:nvPr/>
          </p:nvSpPr>
          <p:spPr>
            <a:xfrm>
              <a:off x="6181298" y="3131751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</a:t>
              </a:r>
              <a:r>
                <a:rPr lang="en-US" sz="1200" dirty="0" err="1"/>
                <a:t>WebJobs</a:t>
              </a:r>
              <a:endParaRPr lang="en-GB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5FF07A-364D-6796-3609-13D26EE7C725}"/>
                </a:ext>
              </a:extLst>
            </p:cNvPr>
            <p:cNvSpPr txBox="1"/>
            <p:nvPr/>
          </p:nvSpPr>
          <p:spPr>
            <a:xfrm>
              <a:off x="8589618" y="3131751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Functions</a:t>
              </a:r>
              <a:endParaRPr lang="en-GB" sz="120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14D8DC-63A0-6853-9217-11E4FCD254A2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29785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AD4AEB-BE40-7D13-869A-E0264B237F61}"/>
              </a:ext>
            </a:extLst>
          </p:cNvPr>
          <p:cNvGrpSpPr/>
          <p:nvPr/>
        </p:nvGrpSpPr>
        <p:grpSpPr>
          <a:xfrm>
            <a:off x="1261301" y="3232561"/>
            <a:ext cx="9730549" cy="660665"/>
            <a:chOff x="1261301" y="3537361"/>
            <a:chExt cx="9730549" cy="660665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3B5BFD2-A860-7054-F073-0C9D43F3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61301" y="3649114"/>
              <a:ext cx="335901" cy="54891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6852E7-3040-22B1-2834-C765C626105B}"/>
                </a:ext>
              </a:extLst>
            </p:cNvPr>
            <p:cNvSpPr txBox="1"/>
            <p:nvPr/>
          </p:nvSpPr>
          <p:spPr>
            <a:xfrm>
              <a:off x="1646102" y="3677714"/>
              <a:ext cx="1255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Redis (Windows)</a:t>
              </a:r>
              <a:endParaRPr lang="en-GB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7FDC1F-8745-C104-3EAA-0F0DA75CDF97}"/>
                </a:ext>
              </a:extLst>
            </p:cNvPr>
            <p:cNvSpPr txBox="1"/>
            <p:nvPr/>
          </p:nvSpPr>
          <p:spPr>
            <a:xfrm>
              <a:off x="3671033" y="3677714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Redis for Windows</a:t>
              </a:r>
              <a:endParaRPr lang="en-GB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C99DDA-1552-7BD9-2740-FC6DD1FB63E0}"/>
                </a:ext>
              </a:extLst>
            </p:cNvPr>
            <p:cNvSpPr txBox="1"/>
            <p:nvPr/>
          </p:nvSpPr>
          <p:spPr>
            <a:xfrm>
              <a:off x="6181298" y="3677715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Redis</a:t>
              </a:r>
              <a:endParaRPr lang="en-GB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D2A681-34F3-CFD4-E81C-08B17E06EA4D}"/>
                </a:ext>
              </a:extLst>
            </p:cNvPr>
            <p:cNvSpPr txBox="1"/>
            <p:nvPr/>
          </p:nvSpPr>
          <p:spPr>
            <a:xfrm>
              <a:off x="8589618" y="3677715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Redis</a:t>
              </a:r>
              <a:endParaRPr lang="en-GB" sz="1200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5AC373A-6034-73D2-D4FA-AB31459F593E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35373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418A6B-CC23-7AB4-C462-11B17691329D}"/>
              </a:ext>
            </a:extLst>
          </p:cNvPr>
          <p:cNvGrpSpPr/>
          <p:nvPr/>
        </p:nvGrpSpPr>
        <p:grpSpPr>
          <a:xfrm>
            <a:off x="1293220" y="3791361"/>
            <a:ext cx="9698630" cy="813726"/>
            <a:chOff x="1293220" y="4096161"/>
            <a:chExt cx="9698630" cy="813726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240FE171-7D41-9BB3-6372-604667EE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19180" y="4219317"/>
              <a:ext cx="278022" cy="6905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0AC5A7-7B0E-411C-9801-9CA22DA5D2F6}"/>
                </a:ext>
              </a:extLst>
            </p:cNvPr>
            <p:cNvSpPr txBox="1"/>
            <p:nvPr/>
          </p:nvSpPr>
          <p:spPr>
            <a:xfrm>
              <a:off x="1646102" y="4252754"/>
              <a:ext cx="1662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SQL DB + FILESTREAM</a:t>
              </a:r>
              <a:endParaRPr lang="en-GB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6382D-0A7B-AC42-34BA-57EA9C00C5DB}"/>
                </a:ext>
              </a:extLst>
            </p:cNvPr>
            <p:cNvSpPr txBox="1"/>
            <p:nvPr/>
          </p:nvSpPr>
          <p:spPr>
            <a:xfrm>
              <a:off x="3671033" y="4252754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Server</a:t>
              </a:r>
              <a:endParaRPr lang="en-GB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06DC9F-BF27-65A7-5A7B-0352253F1869}"/>
                </a:ext>
              </a:extLst>
            </p:cNvPr>
            <p:cNvSpPr txBox="1"/>
            <p:nvPr/>
          </p:nvSpPr>
          <p:spPr>
            <a:xfrm>
              <a:off x="6181298" y="4252755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Server VM</a:t>
              </a:r>
              <a:endParaRPr lang="en-GB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D89ECF-830E-CC8C-DFFE-EA41FBA1C1C4}"/>
                </a:ext>
              </a:extLst>
            </p:cNvPr>
            <p:cNvSpPr txBox="1"/>
            <p:nvPr/>
          </p:nvSpPr>
          <p:spPr>
            <a:xfrm>
              <a:off x="8589618" y="4252755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Azure</a:t>
              </a:r>
              <a:endParaRPr lang="en-GB" sz="1200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4E61A4-75C9-F5EB-DE5D-6DD6B1A78D31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40961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348EA4-944C-EF7F-DCB8-41DE553E29E4}"/>
              </a:ext>
            </a:extLst>
          </p:cNvPr>
          <p:cNvGrpSpPr/>
          <p:nvPr/>
        </p:nvGrpSpPr>
        <p:grpSpPr>
          <a:xfrm>
            <a:off x="1293220" y="4350161"/>
            <a:ext cx="9698630" cy="632548"/>
            <a:chOff x="1293220" y="4654961"/>
            <a:chExt cx="9698630" cy="632548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618D6C2-5A0E-3E8A-875F-EEC48D041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3220" y="4787242"/>
              <a:ext cx="321955" cy="50026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13916C-6488-E695-E300-2AB1CB9920F9}"/>
                </a:ext>
              </a:extLst>
            </p:cNvPr>
            <p:cNvSpPr txBox="1"/>
            <p:nvPr/>
          </p:nvSpPr>
          <p:spPr>
            <a:xfrm>
              <a:off x="1641135" y="4812459"/>
              <a:ext cx="73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BizTalk</a:t>
              </a:r>
              <a:endParaRPr lang="en-GB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93F80D-F0D4-1613-3A45-8C6EEC8D5E24}"/>
                </a:ext>
              </a:extLst>
            </p:cNvPr>
            <p:cNvSpPr txBox="1"/>
            <p:nvPr/>
          </p:nvSpPr>
          <p:spPr>
            <a:xfrm>
              <a:off x="3671033" y="4812458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BizTalk</a:t>
              </a:r>
              <a:endParaRPr lang="en-GB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13EDD7-C35C-E164-0C53-7E4A8D93F39E}"/>
                </a:ext>
              </a:extLst>
            </p:cNvPr>
            <p:cNvSpPr txBox="1"/>
            <p:nvPr/>
          </p:nvSpPr>
          <p:spPr>
            <a:xfrm>
              <a:off x="6181298" y="4810712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BizTalk VM</a:t>
              </a:r>
              <a:endParaRPr lang="en-GB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1059D1-548F-BE04-15E9-61995AE46E61}"/>
                </a:ext>
              </a:extLst>
            </p:cNvPr>
            <p:cNvSpPr txBox="1"/>
            <p:nvPr/>
          </p:nvSpPr>
          <p:spPr>
            <a:xfrm>
              <a:off x="8589618" y="4810712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Logic Apps, Functions</a:t>
              </a:r>
              <a:endParaRPr lang="en-GB" sz="12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46E4C73-CAB3-A1D9-9DDB-B8084B4E4D54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46549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07F5827-1C70-519A-56A2-4C158FA65F01}"/>
              </a:ext>
            </a:extLst>
          </p:cNvPr>
          <p:cNvGrpSpPr/>
          <p:nvPr/>
        </p:nvGrpSpPr>
        <p:grpSpPr>
          <a:xfrm>
            <a:off x="1293220" y="4908961"/>
            <a:ext cx="9698630" cy="675278"/>
            <a:chOff x="1293220" y="5213761"/>
            <a:chExt cx="9698630" cy="675278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E942F9E-6B82-1E22-C634-E9B79CD7D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19180" y="5319504"/>
              <a:ext cx="289148" cy="56953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2C2C6B2-12EF-B975-45D7-0C931AC4133E}"/>
                </a:ext>
              </a:extLst>
            </p:cNvPr>
            <p:cNvSpPr txBox="1"/>
            <p:nvPr/>
          </p:nvSpPr>
          <p:spPr>
            <a:xfrm>
              <a:off x="1706415" y="5362893"/>
              <a:ext cx="11522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SSRS</a:t>
              </a:r>
              <a:endParaRPr lang="en-GB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5AE6A6-9E71-7F17-8D55-E45D46873276}"/>
                </a:ext>
              </a:extLst>
            </p:cNvPr>
            <p:cNvSpPr txBox="1"/>
            <p:nvPr/>
          </p:nvSpPr>
          <p:spPr>
            <a:xfrm>
              <a:off x="3671032" y="5366655"/>
              <a:ext cx="17409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Reporting Services</a:t>
              </a:r>
              <a:endParaRPr lang="en-GB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3C9EF1-B765-CB28-A33C-E1684615197F}"/>
                </a:ext>
              </a:extLst>
            </p:cNvPr>
            <p:cNvSpPr txBox="1"/>
            <p:nvPr/>
          </p:nvSpPr>
          <p:spPr>
            <a:xfrm>
              <a:off x="6181298" y="5362892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SQL Server VM</a:t>
              </a:r>
              <a:endParaRPr lang="en-GB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33D64B-CBD4-B36A-34AA-CB0DB96C4576}"/>
                </a:ext>
              </a:extLst>
            </p:cNvPr>
            <p:cNvSpPr txBox="1"/>
            <p:nvPr/>
          </p:nvSpPr>
          <p:spPr>
            <a:xfrm>
              <a:off x="8589618" y="5362892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Functions</a:t>
              </a:r>
              <a:endParaRPr lang="en-GB" sz="1200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6EED5F-5CB1-1EF7-2D67-1C6AC13CCB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52137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607B2A1-D90E-ABE5-9D70-E07AB7AE890B}"/>
              </a:ext>
            </a:extLst>
          </p:cNvPr>
          <p:cNvGrpSpPr/>
          <p:nvPr/>
        </p:nvGrpSpPr>
        <p:grpSpPr>
          <a:xfrm>
            <a:off x="1293220" y="5467761"/>
            <a:ext cx="9698630" cy="640289"/>
            <a:chOff x="1293220" y="5772561"/>
            <a:chExt cx="9698630" cy="640289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BA71CD3-6EAC-3553-5399-107F4C1FB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93220" y="5888307"/>
              <a:ext cx="359198" cy="524543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3D6E34-8914-7D7F-6C60-7F45F2CA9003}"/>
                </a:ext>
              </a:extLst>
            </p:cNvPr>
            <p:cNvSpPr txBox="1"/>
            <p:nvPr/>
          </p:nvSpPr>
          <p:spPr>
            <a:xfrm>
              <a:off x="1706415" y="5917134"/>
              <a:ext cx="865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ADFS</a:t>
              </a:r>
              <a:endParaRPr lang="en-GB" sz="1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3A6480-CD11-86AE-0AEE-D28EAD12AD37}"/>
                </a:ext>
              </a:extLst>
            </p:cNvPr>
            <p:cNvSpPr txBox="1"/>
            <p:nvPr/>
          </p:nvSpPr>
          <p:spPr>
            <a:xfrm>
              <a:off x="3671032" y="5920711"/>
              <a:ext cx="17409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ADFS</a:t>
              </a:r>
              <a:endParaRPr lang="en-GB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A04CA1-A574-A07F-E3F9-A870A63886E7}"/>
                </a:ext>
              </a:extLst>
            </p:cNvPr>
            <p:cNvSpPr txBox="1"/>
            <p:nvPr/>
          </p:nvSpPr>
          <p:spPr>
            <a:xfrm>
              <a:off x="6181298" y="5917133"/>
              <a:ext cx="1393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ADFS</a:t>
              </a:r>
              <a:endParaRPr lang="en-GB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3A3040-A151-10C4-9CC1-BF2053988BA6}"/>
                </a:ext>
              </a:extLst>
            </p:cNvPr>
            <p:cNvSpPr txBox="1"/>
            <p:nvPr/>
          </p:nvSpPr>
          <p:spPr>
            <a:xfrm>
              <a:off x="8589618" y="5920930"/>
              <a:ext cx="2353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Azure AD</a:t>
              </a:r>
              <a:endParaRPr lang="en-GB" sz="1200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59B5B5-15E1-2296-3CB1-2C3225C7FA18}"/>
                </a:ext>
              </a:extLst>
            </p:cNvPr>
            <p:cNvCxnSpPr>
              <a:cxnSpLocks/>
            </p:cNvCxnSpPr>
            <p:nvPr/>
          </p:nvCxnSpPr>
          <p:spPr>
            <a:xfrm>
              <a:off x="1293220" y="5772561"/>
              <a:ext cx="9698630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51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298FC-11E5-1CDA-9BCC-9A4CE563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Position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D09BB-A17B-CAD0-CD73-E2C285783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1525D-B327-0758-6F56-041F1E51C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OS and software components end-of-life</a:t>
            </a:r>
          </a:p>
          <a:p>
            <a:r>
              <a:rPr lang="en-US" dirty="0"/>
              <a:t>Customer hardware replacement project triggered review</a:t>
            </a:r>
          </a:p>
          <a:p>
            <a:r>
              <a:rPr lang="en-US" dirty="0"/>
              <a:t>Adoption of Office 365 softened cloud position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11CCE8-E2FF-EC64-5D18-0B1E0582E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118580-B7DF-F0DE-DF7A-D2C0C045D6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cloud expertise</a:t>
            </a:r>
          </a:p>
          <a:p>
            <a:r>
              <a:rPr lang="en-US" dirty="0"/>
              <a:t>Security concerns and constraints</a:t>
            </a:r>
          </a:p>
          <a:p>
            <a:r>
              <a:rPr lang="en-US" dirty="0"/>
              <a:t>Connectivity constraints</a:t>
            </a:r>
            <a:endParaRPr lang="en-GB" dirty="0"/>
          </a:p>
          <a:p>
            <a:r>
              <a:rPr lang="en-GB" dirty="0"/>
              <a:t>Timescales for full cloud migration</a:t>
            </a:r>
          </a:p>
        </p:txBody>
      </p:sp>
    </p:spTree>
    <p:extLst>
      <p:ext uri="{BB962C8B-B14F-4D97-AF65-F5344CB8AC3E}">
        <p14:creationId xmlns:p14="http://schemas.microsoft.com/office/powerpoint/2010/main" val="346528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{BBDCA68A-8E10-4965-8CFC-D6F4A2B2328C}tf22712842_win32</Template>
  <TotalTime>517</TotalTime>
  <Words>1340</Words>
  <Application>Microsoft Office PowerPoint</Application>
  <PresentationFormat>Widescreen</PresentationFormat>
  <Paragraphs>215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Bookman Old Style</vt:lpstr>
      <vt:lpstr>Calibri</vt:lpstr>
      <vt:lpstr>Consolas</vt:lpstr>
      <vt:lpstr>Franklin Gothic Book</vt:lpstr>
      <vt:lpstr>1_RetrospectVTI</vt:lpstr>
      <vt:lpstr>Moving our enterprise app to the cloud: Notes from the field</vt:lpstr>
      <vt:lpstr>Rik Hepworth</vt:lpstr>
      <vt:lpstr>What are we going to cover?</vt:lpstr>
      <vt:lpstr>Rik’s Stages of Migration</vt:lpstr>
      <vt:lpstr>Evaluation</vt:lpstr>
      <vt:lpstr>Architecture</vt:lpstr>
      <vt:lpstr>The Technology Landscape</vt:lpstr>
      <vt:lpstr>Expected Migration</vt:lpstr>
      <vt:lpstr>Customer Position</vt:lpstr>
      <vt:lpstr>Telemetry</vt:lpstr>
      <vt:lpstr>Telemetry: Stages</vt:lpstr>
      <vt:lpstr>Telemetry: Estimating capacity</vt:lpstr>
      <vt:lpstr>Translation</vt:lpstr>
      <vt:lpstr>Translation Challenges</vt:lpstr>
      <vt:lpstr>Initial Azure Architecture</vt:lpstr>
      <vt:lpstr>Deployment Pains</vt:lpstr>
      <vt:lpstr>Experimentation</vt:lpstr>
      <vt:lpstr>Automation enables experimentation</vt:lpstr>
      <vt:lpstr>Experimental Azure Architecture</vt:lpstr>
      <vt:lpstr>Can we deploy to Azure SQL?</vt:lpstr>
      <vt:lpstr>Does the API work in App Services?</vt:lpstr>
      <vt:lpstr>Do Services run as WebJobs?</vt:lpstr>
      <vt:lpstr>Modification</vt:lpstr>
      <vt:lpstr>Changing Code…</vt:lpstr>
      <vt:lpstr>Operation</vt:lpstr>
      <vt:lpstr>Running the Cloud-based service</vt:lpstr>
      <vt:lpstr>In the end…</vt:lpstr>
      <vt:lpstr>Learnings</vt:lpstr>
      <vt:lpstr>Thank you for listening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our enterprise app to the cloud: Notes from the field</dc:title>
  <dc:creator>Rik Hepworth</dc:creator>
  <cp:lastModifiedBy>Rik Hepworth</cp:lastModifiedBy>
  <cp:revision>19</cp:revision>
  <dcterms:created xsi:type="dcterms:W3CDTF">2022-05-14T14:34:17Z</dcterms:created>
  <dcterms:modified xsi:type="dcterms:W3CDTF">2022-08-16T09:03:24Z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