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7" r:id="rId5"/>
    <p:sldId id="288" r:id="rId6"/>
    <p:sldId id="290" r:id="rId7"/>
    <p:sldId id="289" r:id="rId8"/>
    <p:sldId id="291" r:id="rId9"/>
    <p:sldId id="292" r:id="rId10"/>
    <p:sldId id="28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21B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76" y="3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772EA-99BB-47AB-9AD2-E623201CD098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4C5B-17B5-480C-A232-8A35B3C26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48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1850" y="3646446"/>
            <a:ext cx="10515600" cy="173006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831850" y="5403499"/>
            <a:ext cx="10515600" cy="1131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76" y="2146258"/>
            <a:ext cx="2300779" cy="1464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05" y="2146259"/>
            <a:ext cx="2565564" cy="146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5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1338" y="4152198"/>
            <a:ext cx="7979882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Andy Dawson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1338" y="5166960"/>
            <a:ext cx="7979882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14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3499009" y="3557290"/>
            <a:ext cx="1887750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818603" y="3557290"/>
            <a:ext cx="3600198" cy="36830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adawson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80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1249" y="3557290"/>
            <a:ext cx="2015259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74" y="1861219"/>
            <a:ext cx="2417018" cy="466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ccardo Viglian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1338" y="4152198"/>
            <a:ext cx="7979882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Riccardo Viglianisi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1338" y="5166960"/>
            <a:ext cx="7979882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94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499009" y="3557290"/>
            <a:ext cx="1887750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CaptainShmaser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01382" y="3557290"/>
            <a:ext cx="3414068" cy="3683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rviglianisi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80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1249" y="3557290"/>
            <a:ext cx="2015259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73" y="1504109"/>
            <a:ext cx="1821734" cy="502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91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ccardo Viglian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1338" y="4152198"/>
            <a:ext cx="7979882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Rik Hepworth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7474" y="5166960"/>
            <a:ext cx="7033745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94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499009" y="3557290"/>
            <a:ext cx="1887750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rikhepworth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01381" y="3557290"/>
            <a:ext cx="3512039" cy="3683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rhepworth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80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1249" y="3557290"/>
            <a:ext cx="2015259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3" y="1756983"/>
            <a:ext cx="2699120" cy="48226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5166960"/>
            <a:ext cx="858374" cy="133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4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ert Hog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486861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Robert Hogg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486861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10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1618328" cy="3683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roberthogg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10099" y="3557290"/>
            <a:ext cx="3448030" cy="3683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blogs.blackmarble.co.uk/blogs/boss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32325" y="3557290"/>
            <a:ext cx="1424196" cy="3683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57" y="4495216"/>
            <a:ext cx="1001646" cy="155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6" y="1967594"/>
            <a:ext cx="2883998" cy="4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83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chard Fenne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486861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Richard Fennell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486861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86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1748957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richardfennell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26792" y="3557290"/>
            <a:ext cx="3338009" cy="3683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rfennell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178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0732" y="3557290"/>
            <a:ext cx="1559897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57" y="4495216"/>
            <a:ext cx="1001646" cy="155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38" y="1560655"/>
            <a:ext cx="1986927" cy="514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03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472432" y="2765502"/>
            <a:ext cx="2157822" cy="392523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74783" y="2765502"/>
            <a:ext cx="2157822" cy="392523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71305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2713053" y="4594303"/>
            <a:ext cx="3342060" cy="1773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535424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1"/>
          </p:nvPr>
        </p:nvSpPr>
        <p:spPr>
          <a:xfrm>
            <a:off x="8535424" y="4594303"/>
            <a:ext cx="3342060" cy="1773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9077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309711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Robert</a:t>
            </a:r>
            <a:r>
              <a:rPr lang="en-US" sz="3300" baseline="0" dirty="0"/>
              <a:t> Hogg</a:t>
            </a:r>
            <a:endParaRPr lang="en-GB" sz="33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38714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Jessica Armitage</a:t>
            </a:r>
            <a:endParaRPr lang="en-GB" sz="330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" y="1865265"/>
            <a:ext cx="2927937" cy="47868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098" y="1487693"/>
            <a:ext cx="2734962" cy="539306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3309711" y="514071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Managing Director</a:t>
            </a:r>
            <a:r>
              <a:rPr lang="en-US" sz="2400" baseline="0" dirty="0">
                <a:latin typeface="+mn-lt"/>
              </a:rPr>
              <a:t> at Black Marble, MVP and Microsoft Regional Director</a:t>
            </a:r>
            <a:endParaRPr lang="en-GB" sz="2400" dirty="0"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8387143" y="4495350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Business Development Manager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7813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309711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Robert</a:t>
            </a:r>
            <a:r>
              <a:rPr lang="en-US" sz="3300" baseline="0" dirty="0"/>
              <a:t> Hogg</a:t>
            </a:r>
            <a:endParaRPr lang="en-GB" sz="33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38714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Amy Gwyther</a:t>
            </a:r>
            <a:endParaRPr lang="en-GB" sz="330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" y="1865265"/>
            <a:ext cx="2927937" cy="47868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69" y="1872176"/>
            <a:ext cx="2174802" cy="501877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3309711" y="514071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Managing Director</a:t>
            </a:r>
            <a:r>
              <a:rPr lang="en-US" sz="2400" baseline="0" dirty="0">
                <a:latin typeface="+mn-lt"/>
              </a:rPr>
              <a:t> at Black Marble, MVP and Microsoft Regional Director</a:t>
            </a:r>
            <a:endParaRPr lang="en-GB" sz="2400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8387143" y="4495350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Business Development Manager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7639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309711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Robert</a:t>
            </a:r>
            <a:r>
              <a:rPr lang="en-US" sz="3300" baseline="0" dirty="0"/>
              <a:t> Hogg</a:t>
            </a:r>
            <a:endParaRPr lang="en-GB" sz="33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38714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Katy Webb</a:t>
            </a:r>
            <a:endParaRPr lang="en-GB" sz="330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" y="1865265"/>
            <a:ext cx="2927937" cy="4786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85" y="1573426"/>
            <a:ext cx="2679944" cy="528457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309711" y="514071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Managing Director</a:t>
            </a:r>
            <a:r>
              <a:rPr lang="en-US" sz="2400" baseline="0" dirty="0">
                <a:latin typeface="+mn-lt"/>
              </a:rPr>
              <a:t> at Black Marble, MVP and Microsoft Regional Director</a:t>
            </a:r>
            <a:endParaRPr lang="en-GB" sz="2400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8387143" y="4495350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Business Development Director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6051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309711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Robert</a:t>
            </a:r>
            <a:r>
              <a:rPr lang="en-US" sz="3300" baseline="0" dirty="0"/>
              <a:t> Hogg</a:t>
            </a:r>
            <a:endParaRPr lang="en-GB" sz="33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387143" y="3579542"/>
            <a:ext cx="3541246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Hannah </a:t>
            </a:r>
            <a:r>
              <a:rPr lang="en-US" sz="3300" dirty="0" err="1"/>
              <a:t>Ackroyd</a:t>
            </a:r>
            <a:endParaRPr lang="en-GB" sz="330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" y="1865265"/>
            <a:ext cx="2927937" cy="47868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88" y="1894299"/>
            <a:ext cx="1843686" cy="477992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3309711" y="514071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Managing Director</a:t>
            </a:r>
            <a:r>
              <a:rPr lang="en-US" sz="2400" baseline="0" dirty="0">
                <a:latin typeface="+mn-lt"/>
              </a:rPr>
              <a:t> at Black Marble, MVP and Microsoft Regional Director</a:t>
            </a:r>
            <a:endParaRPr lang="en-GB" sz="2400" dirty="0"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8387143" y="4495350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Business Development Manager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748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088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5982666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997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4653611"/>
            <a:ext cx="10515600" cy="1730064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Citation</a:t>
            </a:r>
            <a:endParaRPr lang="en-GB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543340"/>
            <a:ext cx="10515600" cy="4002156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solidFill>
                  <a:srgbClr val="21B9E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994292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883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059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187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390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chnolog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  <p:pic>
        <p:nvPicPr>
          <p:cNvPr id="12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2986" y="3702911"/>
            <a:ext cx="2335956" cy="41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6" y="5809170"/>
            <a:ext cx="2280406" cy="4553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4" y="4332398"/>
            <a:ext cx="3122692" cy="5063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11"/>
          <a:stretch/>
        </p:blipFill>
        <p:spPr bwMode="auto">
          <a:xfrm>
            <a:off x="1052986" y="1503126"/>
            <a:ext cx="1916918" cy="4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C:\Users\rik\Pictures\BizTalk_h_rgb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01" y="5025732"/>
            <a:ext cx="1459945" cy="55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6" y="2220910"/>
            <a:ext cx="3810000" cy="419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4" y="904892"/>
            <a:ext cx="2959700" cy="40707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6" y="2998893"/>
            <a:ext cx="1538342" cy="4322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52" y="3544729"/>
            <a:ext cx="4352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748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2060979" y="117067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sales@blackmarble.com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060979" y="2182345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+44 (0)1274 300175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2060979" y="318843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@</a:t>
            </a:r>
            <a:r>
              <a:rPr lang="en-GB" sz="1800" dirty="0" err="1">
                <a:latin typeface="Segoe UI Light" pitchFamily="34" charset="0"/>
              </a:rPr>
              <a:t>blackmarble</a:t>
            </a:r>
            <a:endParaRPr lang="en-GB" sz="1800" dirty="0">
              <a:latin typeface="Segoe UI Light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060979" y="4194521"/>
            <a:ext cx="183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 Ltd.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2060979" y="520060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4995887"/>
            <a:ext cx="778780" cy="778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1977621"/>
            <a:ext cx="778780" cy="778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2983709"/>
            <a:ext cx="778780" cy="778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3989797"/>
            <a:ext cx="778780" cy="778780"/>
          </a:xfrm>
          <a:prstGeom prst="rect">
            <a:avLst/>
          </a:prstGeom>
        </p:spPr>
      </p:pic>
      <p:pic>
        <p:nvPicPr>
          <p:cNvPr id="15" name="Picture 14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  <p:sp>
        <p:nvSpPr>
          <p:cNvPr id="16" name="Oval 15"/>
          <p:cNvSpPr/>
          <p:nvPr userDrawn="1"/>
        </p:nvSpPr>
        <p:spPr>
          <a:xfrm>
            <a:off x="1060442" y="971533"/>
            <a:ext cx="778780" cy="778778"/>
          </a:xfrm>
          <a:prstGeom prst="ellipse">
            <a:avLst/>
          </a:prstGeom>
          <a:solidFill>
            <a:srgbClr val="29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209969" y="1208659"/>
            <a:ext cx="486359" cy="306635"/>
            <a:chOff x="1197690" y="1202458"/>
            <a:chExt cx="486359" cy="306635"/>
          </a:xfrm>
        </p:grpSpPr>
        <p:sp>
          <p:nvSpPr>
            <p:cNvPr id="23" name="Isosceles Triangle 22"/>
            <p:cNvSpPr/>
            <p:nvPr userDrawn="1"/>
          </p:nvSpPr>
          <p:spPr>
            <a:xfrm rot="10800000">
              <a:off x="1197690" y="1202458"/>
              <a:ext cx="486357" cy="136458"/>
            </a:xfrm>
            <a:prstGeom prst="triangle">
              <a:avLst>
                <a:gd name="adj" fmla="val 4927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 23"/>
            <p:cNvSpPr/>
            <p:nvPr userDrawn="1"/>
          </p:nvSpPr>
          <p:spPr>
            <a:xfrm>
              <a:off x="1197694" y="1241944"/>
              <a:ext cx="486355" cy="267149"/>
            </a:xfrm>
            <a:custGeom>
              <a:avLst/>
              <a:gdLst>
                <a:gd name="connsiteX0" fmla="*/ 3891 w 933855"/>
                <a:gd name="connsiteY0" fmla="*/ 15564 h 447472"/>
                <a:gd name="connsiteX1" fmla="*/ 470818 w 933855"/>
                <a:gd name="connsiteY1" fmla="*/ 256810 h 447472"/>
                <a:gd name="connsiteX2" fmla="*/ 933855 w 933855"/>
                <a:gd name="connsiteY2" fmla="*/ 0 h 447472"/>
                <a:gd name="connsiteX3" fmla="*/ 933855 w 933855"/>
                <a:gd name="connsiteY3" fmla="*/ 443581 h 447472"/>
                <a:gd name="connsiteX4" fmla="*/ 0 w 933855"/>
                <a:gd name="connsiteY4" fmla="*/ 447472 h 447472"/>
                <a:gd name="connsiteX5" fmla="*/ 3891 w 933855"/>
                <a:gd name="connsiteY5" fmla="*/ 15564 h 4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3855" h="447472">
                  <a:moveTo>
                    <a:pt x="3891" y="15564"/>
                  </a:moveTo>
                  <a:lnTo>
                    <a:pt x="470818" y="256810"/>
                  </a:lnTo>
                  <a:lnTo>
                    <a:pt x="933855" y="0"/>
                  </a:lnTo>
                  <a:lnTo>
                    <a:pt x="933855" y="443581"/>
                  </a:lnTo>
                  <a:lnTo>
                    <a:pt x="0" y="447472"/>
                  </a:lnTo>
                  <a:lnTo>
                    <a:pt x="3891" y="155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52" y="3544729"/>
            <a:ext cx="4352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37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g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 userDrawn="1"/>
        </p:nvSpPr>
        <p:spPr>
          <a:xfrm>
            <a:off x="1060442" y="971533"/>
            <a:ext cx="778780" cy="778778"/>
          </a:xfrm>
          <a:prstGeom prst="ellipse">
            <a:avLst/>
          </a:prstGeom>
          <a:solidFill>
            <a:srgbClr val="29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2060979" y="1170679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blogs.blackmarble.co.uk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060979" y="2182345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+44 (0)1274 300175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2060979" y="318843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@</a:t>
            </a:r>
            <a:r>
              <a:rPr lang="en-GB" sz="1800" dirty="0" err="1">
                <a:latin typeface="Segoe UI Light" pitchFamily="34" charset="0"/>
              </a:rPr>
              <a:t>blackmarble</a:t>
            </a:r>
            <a:endParaRPr lang="en-GB" sz="1800" dirty="0">
              <a:latin typeface="Segoe UI Light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060979" y="4194521"/>
            <a:ext cx="183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 Ltd.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2060979" y="520060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4995887"/>
            <a:ext cx="778780" cy="778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1977621"/>
            <a:ext cx="778780" cy="778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2983709"/>
            <a:ext cx="778780" cy="778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3989797"/>
            <a:ext cx="778780" cy="778780"/>
          </a:xfrm>
          <a:prstGeom prst="rect">
            <a:avLst/>
          </a:prstGeom>
        </p:spPr>
      </p:pic>
      <p:pic>
        <p:nvPicPr>
          <p:cNvPr id="15" name="Picture 14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82" y="1085837"/>
            <a:ext cx="539016" cy="5390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52" y="3544729"/>
            <a:ext cx="4352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56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339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815" y="3579541"/>
            <a:ext cx="8084635" cy="1852729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459259"/>
            <a:ext cx="8084635" cy="90808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68719" y="2538297"/>
            <a:ext cx="1939059" cy="382905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617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0921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887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76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72431" y="1992068"/>
            <a:ext cx="2583003" cy="4698663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888405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888405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13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232225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Twitter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411302" y="3557290"/>
            <a:ext cx="277256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Blog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682325" y="3557290"/>
            <a:ext cx="2334184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</p:spTree>
    <p:extLst>
      <p:ext uri="{BB962C8B-B14F-4D97-AF65-F5344CB8AC3E}">
        <p14:creationId xmlns:p14="http://schemas.microsoft.com/office/powerpoint/2010/main" val="207543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MV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72431" y="1992068"/>
            <a:ext cx="2583003" cy="4698663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486861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486861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13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232225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Twitter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411302" y="3557290"/>
            <a:ext cx="277256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Blog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682325" y="3557290"/>
            <a:ext cx="2334184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LinkedIn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57" y="4495216"/>
            <a:ext cx="1001646" cy="15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5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3" y="1661933"/>
            <a:ext cx="2599931" cy="5126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6" y="3579542"/>
            <a:ext cx="327671" cy="3276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92" y="3577896"/>
            <a:ext cx="338554" cy="338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83" y="3569658"/>
            <a:ext cx="351848" cy="33855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89627" y="3577229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BlackMarble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915631" y="3575070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sales@blackmarble.co.uk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047684" y="3577228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Black Marble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161815" y="4006783"/>
            <a:ext cx="686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+mj-lt"/>
              </a:rPr>
              <a:t>Jessica Armitage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1338" y="5138144"/>
            <a:ext cx="686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Business Development Manager</a:t>
            </a:r>
          </a:p>
        </p:txBody>
      </p:sp>
    </p:spTree>
    <p:extLst>
      <p:ext uri="{BB962C8B-B14F-4D97-AF65-F5344CB8AC3E}">
        <p14:creationId xmlns:p14="http://schemas.microsoft.com/office/powerpoint/2010/main" val="159073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6" y="3579542"/>
            <a:ext cx="327671" cy="3276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92" y="3577896"/>
            <a:ext cx="338554" cy="338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83" y="3569658"/>
            <a:ext cx="351848" cy="33855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89627" y="3577229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BlackMarble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915631" y="3575070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sales@blackmarble.co.uk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047684" y="3577228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Black Marble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161815" y="4006783"/>
            <a:ext cx="686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+mj-lt"/>
              </a:rPr>
              <a:t>Amy Gwyther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1338" y="5138144"/>
            <a:ext cx="686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Business Development Manager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4" y="1723834"/>
            <a:ext cx="2209796" cy="50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7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6" y="3579542"/>
            <a:ext cx="327671" cy="3276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92" y="3577896"/>
            <a:ext cx="338554" cy="338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83" y="3569658"/>
            <a:ext cx="351848" cy="33855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89627" y="3577229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BlackMarble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915631" y="3575070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sales@blackmarble.co.uk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047684" y="3577228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Black Marble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161815" y="4006783"/>
            <a:ext cx="686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+mj-lt"/>
              </a:rPr>
              <a:t>Katy Webb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1338" y="5138144"/>
            <a:ext cx="686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Business Development Director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7" y="1329246"/>
            <a:ext cx="2803774" cy="55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5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6" y="3579542"/>
            <a:ext cx="327671" cy="3276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92" y="3577896"/>
            <a:ext cx="338554" cy="338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83" y="3569658"/>
            <a:ext cx="351848" cy="33855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89627" y="3577229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BlackMarble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915631" y="3575070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sales@blackmarble.co.uk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047684" y="3577228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Black Marble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161815" y="4006783"/>
            <a:ext cx="686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+mj-lt"/>
              </a:rPr>
              <a:t>Hannah </a:t>
            </a:r>
            <a:r>
              <a:rPr lang="en-GB" sz="6000" dirty="0" err="1">
                <a:solidFill>
                  <a:schemeClr val="bg1"/>
                </a:solidFill>
                <a:latin typeface="+mj-lt"/>
              </a:rPr>
              <a:t>Ackroyd</a:t>
            </a:r>
            <a:endParaRPr lang="en-GB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1338" y="5138144"/>
            <a:ext cx="686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Business Development Manager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92" y="1565021"/>
            <a:ext cx="1943498" cy="503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2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41502"/>
            <a:ext cx="12192000" cy="369332"/>
            <a:chOff x="0" y="932934"/>
            <a:chExt cx="12192000" cy="369332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969818"/>
              <a:ext cx="12192000" cy="2955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052945" y="932934"/>
              <a:ext cx="2161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+44 1274 300 175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8977746" y="932934"/>
              <a:ext cx="216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blackmarble.com</a:t>
              </a: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0" y="6575822"/>
            <a:ext cx="12192000" cy="2913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51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6" r:id="rId5"/>
    <p:sldLayoutId id="2147483678" r:id="rId6"/>
    <p:sldLayoutId id="2147483682" r:id="rId7"/>
    <p:sldLayoutId id="2147483683" r:id="rId8"/>
    <p:sldLayoutId id="2147483684" r:id="rId9"/>
    <p:sldLayoutId id="2147483670" r:id="rId10"/>
    <p:sldLayoutId id="2147483671" r:id="rId11"/>
    <p:sldLayoutId id="2147483673" r:id="rId12"/>
    <p:sldLayoutId id="2147483667" r:id="rId13"/>
    <p:sldLayoutId id="2147483672" r:id="rId14"/>
    <p:sldLayoutId id="2147483661" r:id="rId15"/>
    <p:sldLayoutId id="2147483674" r:id="rId16"/>
    <p:sldLayoutId id="2147483675" r:id="rId17"/>
    <p:sldLayoutId id="2147483676" r:id="rId18"/>
    <p:sldLayoutId id="2147483677" r:id="rId19"/>
    <p:sldLayoutId id="2147483665" r:id="rId20"/>
    <p:sldLayoutId id="2147483664" r:id="rId21"/>
    <p:sldLayoutId id="2147483652" r:id="rId22"/>
    <p:sldLayoutId id="2147483653" r:id="rId23"/>
    <p:sldLayoutId id="2147483654" r:id="rId24"/>
    <p:sldLayoutId id="2147483655" r:id="rId25"/>
    <p:sldLayoutId id="2147483662" r:id="rId26"/>
    <p:sldLayoutId id="2147483663" r:id="rId27"/>
    <p:sldLayoutId id="2147483685" r:id="rId28"/>
    <p:sldLayoutId id="2147483656" r:id="rId29"/>
    <p:sldLayoutId id="2147483657" r:id="rId30"/>
    <p:sldLayoutId id="2147483658" r:id="rId31"/>
    <p:sldLayoutId id="2147483659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B9E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6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DscResources" TargetMode="External"/><Relationship Id="rId7" Type="http://schemas.openxmlformats.org/officeDocument/2006/relationships/image" Target="../media/image33.svg"/><Relationship Id="rId2" Type="http://schemas.openxmlformats.org/officeDocument/2006/relationships/hyperlink" Target="https://github.com/virtualengine/labil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Lab management with PowerShell and Desired State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15861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154056"/>
            <a:ext cx="12192000" cy="703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12"/>
          <p:cNvSpPr txBox="1">
            <a:spLocks/>
          </p:cNvSpPr>
          <p:nvPr/>
        </p:nvSpPr>
        <p:spPr>
          <a:xfrm>
            <a:off x="1524645" y="632661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6348867"/>
            <a:ext cx="327671" cy="327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91" y="6326615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 txBox="1">
            <a:spLocks/>
          </p:cNvSpPr>
          <p:nvPr/>
        </p:nvSpPr>
        <p:spPr>
          <a:xfrm>
            <a:off x="8444378" y="6326615"/>
            <a:ext cx="2890127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blogs.blackmarble.co.uk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63F7696-5FBE-451E-832F-AFD5D697A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3952" y="6352320"/>
            <a:ext cx="307413" cy="307413"/>
          </a:xfrm>
          <a:prstGeom prst="rect">
            <a:avLst/>
          </a:prstGeom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508A4B5F-027F-4BF7-9E6E-E92850A2ED3E}"/>
              </a:ext>
            </a:extLst>
          </p:cNvPr>
          <p:cNvSpPr txBox="1">
            <a:spLocks/>
          </p:cNvSpPr>
          <p:nvPr/>
        </p:nvSpPr>
        <p:spPr>
          <a:xfrm>
            <a:off x="4461364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0631C6-D85B-4745-8337-742960EAA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672" y="935531"/>
            <a:ext cx="2703502" cy="4916698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/>
        </p:nvSpPr>
        <p:spPr bwMode="white">
          <a:xfrm>
            <a:off x="6212828" y="4570883"/>
            <a:ext cx="3275712" cy="1271378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2"/>
                </a:solidFill>
                <a:latin typeface="+mn-lt"/>
              </a:rPr>
              <a:t>Rik Hepworth</a:t>
            </a:r>
          </a:p>
          <a:p>
            <a:r>
              <a:rPr lang="en-US" sz="1800" dirty="0">
                <a:solidFill>
                  <a:schemeClr val="tx2"/>
                </a:solidFill>
                <a:latin typeface="+mn-lt"/>
              </a:rPr>
              <a:t>Consulting Services Director</a:t>
            </a:r>
          </a:p>
          <a:p>
            <a:r>
              <a:rPr lang="en-US" sz="1800" dirty="0">
                <a:solidFill>
                  <a:schemeClr val="tx2"/>
                </a:solidFill>
                <a:latin typeface="+mn-lt"/>
              </a:rPr>
              <a:t>MVP (Azure)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02" y="4657358"/>
            <a:ext cx="619026" cy="9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4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C8D0-688C-4F60-8F1C-41B7C086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did we get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D9C49-BEA3-4966-9E63-9BA21493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TFS Lab Management is dead</a:t>
            </a:r>
          </a:p>
          <a:p>
            <a:r>
              <a:rPr lang="en-GB" dirty="0"/>
              <a:t>SCVMM is too complex (and no desktop version!)</a:t>
            </a:r>
          </a:p>
          <a:p>
            <a:r>
              <a:rPr lang="en-GB" dirty="0"/>
              <a:t>Vagrant states that Windows images must disable UAC</a:t>
            </a:r>
          </a:p>
          <a:p>
            <a:r>
              <a:rPr lang="en-GB" dirty="0"/>
              <a:t>We wanted a single approach for user/lab/cloud</a:t>
            </a:r>
          </a:p>
          <a:p>
            <a:r>
              <a:rPr lang="en-GB" dirty="0"/>
              <a:t>We like PowerShell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9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3DA868-27C9-4C6E-889C-5198BF8BC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4" t="12500" r="68405" b="42685"/>
          <a:stretch/>
        </p:blipFill>
        <p:spPr>
          <a:xfrm>
            <a:off x="897356" y="476249"/>
            <a:ext cx="2921000" cy="606765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BFBF2E-00F4-4CA3-B6DF-6B40A184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316" y="365125"/>
            <a:ext cx="7423484" cy="1325563"/>
          </a:xfrm>
        </p:spPr>
        <p:txBody>
          <a:bodyPr/>
          <a:lstStyle/>
          <a:p>
            <a:r>
              <a:rPr lang="en-GB" dirty="0"/>
              <a:t>What is Lability?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238BF8-76C4-4EA3-B6F9-5B43C7E3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6778" y="1825625"/>
            <a:ext cx="7247021" cy="4351338"/>
          </a:xfrm>
        </p:spPr>
        <p:txBody>
          <a:bodyPr/>
          <a:lstStyle/>
          <a:p>
            <a:r>
              <a:rPr lang="en-GB" dirty="0"/>
              <a:t>PowerShell module</a:t>
            </a:r>
          </a:p>
          <a:p>
            <a:r>
              <a:rPr lang="en-GB" dirty="0"/>
              <a:t>Uses DSC on the host to provision VMs</a:t>
            </a:r>
          </a:p>
          <a:p>
            <a:r>
              <a:rPr lang="en-GB" dirty="0"/>
              <a:t>Uses DSC in the guest to configure VMs</a:t>
            </a:r>
          </a:p>
          <a:p>
            <a:r>
              <a:rPr lang="en-GB" dirty="0"/>
              <a:t>Will also work with Linux (sort of)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F14D6-F5E8-457D-BE47-65C97D3CCB3A}"/>
              </a:ext>
            </a:extLst>
          </p:cNvPr>
          <p:cNvSpPr txBox="1"/>
          <p:nvPr/>
        </p:nvSpPr>
        <p:spPr>
          <a:xfrm rot="19645281">
            <a:off x="648818" y="324433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Saint</a:t>
            </a:r>
          </a:p>
        </p:txBody>
      </p:sp>
    </p:spTree>
    <p:extLst>
      <p:ext uri="{BB962C8B-B14F-4D97-AF65-F5344CB8AC3E}">
        <p14:creationId xmlns:p14="http://schemas.microsoft.com/office/powerpoint/2010/main" val="193654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F381-D5E2-4330-BA16-9CFE7D8A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FC8C9-C8E8-4772-97B1-01BD9FEF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our own wrapper module</a:t>
            </a:r>
          </a:p>
          <a:p>
            <a:r>
              <a:rPr lang="en-GB" dirty="0"/>
              <a:t>We have standard configurations for server role</a:t>
            </a:r>
          </a:p>
          <a:p>
            <a:r>
              <a:rPr lang="en-GB" dirty="0"/>
              <a:t>We collect those roles into environments</a:t>
            </a:r>
          </a:p>
          <a:p>
            <a:r>
              <a:rPr lang="en-GB" dirty="0"/>
              <a:t>Developers self-deploy environments locally</a:t>
            </a:r>
          </a:p>
          <a:p>
            <a:r>
              <a:rPr lang="en-GB" dirty="0"/>
              <a:t>VSTS Release deploys shared labs</a:t>
            </a:r>
          </a:p>
          <a:p>
            <a:r>
              <a:rPr lang="en-GB" dirty="0"/>
              <a:t>Azure DevTest Labs uses ARM templates and the same DSC</a:t>
            </a:r>
          </a:p>
        </p:txBody>
      </p:sp>
    </p:spTree>
    <p:extLst>
      <p:ext uri="{BB962C8B-B14F-4D97-AF65-F5344CB8AC3E}">
        <p14:creationId xmlns:p14="http://schemas.microsoft.com/office/powerpoint/2010/main" val="64503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154056"/>
            <a:ext cx="12192000" cy="703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12"/>
          <p:cNvSpPr txBox="1">
            <a:spLocks/>
          </p:cNvSpPr>
          <p:nvPr/>
        </p:nvSpPr>
        <p:spPr>
          <a:xfrm>
            <a:off x="1524645" y="632661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6348867"/>
            <a:ext cx="327671" cy="327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91" y="6326615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 txBox="1">
            <a:spLocks/>
          </p:cNvSpPr>
          <p:nvPr/>
        </p:nvSpPr>
        <p:spPr>
          <a:xfrm>
            <a:off x="8444378" y="6326615"/>
            <a:ext cx="2890127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blogs.blackmarble.co.uk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63F7696-5FBE-451E-832F-AFD5D697A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3952" y="6352320"/>
            <a:ext cx="307413" cy="307413"/>
          </a:xfrm>
          <a:prstGeom prst="rect">
            <a:avLst/>
          </a:prstGeom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508A4B5F-027F-4BF7-9E6E-E92850A2ED3E}"/>
              </a:ext>
            </a:extLst>
          </p:cNvPr>
          <p:cNvSpPr txBox="1">
            <a:spLocks/>
          </p:cNvSpPr>
          <p:nvPr/>
        </p:nvSpPr>
        <p:spPr>
          <a:xfrm>
            <a:off x="4461364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0631C6-D85B-4745-8337-742960EAA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992" y="935531"/>
            <a:ext cx="2702862" cy="49166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36D141-00B0-45CA-A713-A8C0BE290A78}"/>
              </a:ext>
            </a:extLst>
          </p:cNvPr>
          <p:cNvSpPr txBox="1"/>
          <p:nvPr/>
        </p:nvSpPr>
        <p:spPr>
          <a:xfrm>
            <a:off x="5645903" y="2919663"/>
            <a:ext cx="32672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2669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6A88-602B-4291-93AF-69A468FA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2F8F-F7DB-490D-9E17-0921CCA3F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534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GB" dirty="0"/>
              <a:t>Lability on </a:t>
            </a:r>
            <a:r>
              <a:rPr lang="en-GB" dirty="0" err="1"/>
              <a:t>Github</a:t>
            </a:r>
            <a:br>
              <a:rPr lang="en-GB" dirty="0"/>
            </a:br>
            <a:r>
              <a:rPr lang="en-GB" sz="2400" dirty="0">
                <a:hlinkClick r:id="rId2"/>
              </a:rPr>
              <a:t>https://github.com/virtualengine/lability</a:t>
            </a:r>
            <a:endParaRPr lang="en-GB" sz="2400" dirty="0"/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GB" dirty="0"/>
              <a:t>DSC Resources:</a:t>
            </a:r>
            <a:br>
              <a:rPr lang="en-GB" dirty="0"/>
            </a:br>
            <a:r>
              <a:rPr lang="en-GB" sz="2400" dirty="0">
                <a:hlinkClick r:id="rId3"/>
              </a:rPr>
              <a:t>https://github.com/PowerShell/DscResources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43125F-30D9-4C4C-894C-7B2DB5EA64C5}"/>
              </a:ext>
            </a:extLst>
          </p:cNvPr>
          <p:cNvSpPr/>
          <p:nvPr/>
        </p:nvSpPr>
        <p:spPr>
          <a:xfrm>
            <a:off x="0" y="6154056"/>
            <a:ext cx="12192000" cy="703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9838DA79-FACA-4323-BD12-FED5AB66F256}"/>
              </a:ext>
            </a:extLst>
          </p:cNvPr>
          <p:cNvSpPr txBox="1">
            <a:spLocks/>
          </p:cNvSpPr>
          <p:nvPr/>
        </p:nvSpPr>
        <p:spPr>
          <a:xfrm>
            <a:off x="587096" y="632661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0E4FA-0646-45F6-909B-5FDC8B20DF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25" y="6348867"/>
            <a:ext cx="327671" cy="327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91D25-2A3B-458D-B57B-1F8946F6B9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719" y="6326615"/>
            <a:ext cx="305235" cy="327088"/>
          </a:xfrm>
          <a:prstGeom prst="rect">
            <a:avLst/>
          </a:prstGeom>
        </p:spPr>
      </p:pic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10880DA-EA88-4E3F-BBA0-E37C6A61CA99}"/>
              </a:ext>
            </a:extLst>
          </p:cNvPr>
          <p:cNvSpPr txBox="1">
            <a:spLocks/>
          </p:cNvSpPr>
          <p:nvPr/>
        </p:nvSpPr>
        <p:spPr>
          <a:xfrm>
            <a:off x="9431806" y="6326615"/>
            <a:ext cx="2697035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blogs.blackmarble.co.uk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F530402-4E98-45D5-8472-5318A54EE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810" y="6352320"/>
            <a:ext cx="307413" cy="307413"/>
          </a:xfrm>
          <a:prstGeom prst="rect">
            <a:avLst/>
          </a:prstGeom>
        </p:spPr>
      </p:pic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D177A09-9B02-46A1-AB75-F84064D885E9}"/>
              </a:ext>
            </a:extLst>
          </p:cNvPr>
          <p:cNvSpPr txBox="1">
            <a:spLocks/>
          </p:cNvSpPr>
          <p:nvPr/>
        </p:nvSpPr>
        <p:spPr>
          <a:xfrm>
            <a:off x="2956222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FB39CB0-98E4-4733-80FB-B90B20C869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32853" y="6352320"/>
            <a:ext cx="307413" cy="307413"/>
          </a:xfrm>
          <a:prstGeom prst="rect">
            <a:avLst/>
          </a:prstGeom>
        </p:spPr>
      </p:pic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D920AB46-6450-451D-AEB6-2B394AB32F04}"/>
              </a:ext>
            </a:extLst>
          </p:cNvPr>
          <p:cNvSpPr txBox="1">
            <a:spLocks/>
          </p:cNvSpPr>
          <p:nvPr/>
        </p:nvSpPr>
        <p:spPr>
          <a:xfrm>
            <a:off x="6440265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rfennell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6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88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ack Marble Orange">
      <a:dk1>
        <a:sysClr val="windowText" lastClr="000000"/>
      </a:dk1>
      <a:lt1>
        <a:sysClr val="window" lastClr="FFFFFF"/>
      </a:lt1>
      <a:dk2>
        <a:srgbClr val="3C3C3B"/>
      </a:dk2>
      <a:lt2>
        <a:srgbClr val="F5F5F5"/>
      </a:lt2>
      <a:accent1>
        <a:srgbClr val="F97923"/>
      </a:accent1>
      <a:accent2>
        <a:srgbClr val="21B9EC"/>
      </a:accent2>
      <a:accent3>
        <a:srgbClr val="B6CC22"/>
      </a:accent3>
      <a:accent4>
        <a:srgbClr val="E63B46"/>
      </a:accent4>
      <a:accent5>
        <a:srgbClr val="293A49"/>
      </a:accent5>
      <a:accent6>
        <a:srgbClr val="1B72B7"/>
      </a:accent6>
      <a:hlink>
        <a:srgbClr val="1B72B7"/>
      </a:hlink>
      <a:folHlink>
        <a:srgbClr val="1B72B7"/>
      </a:folHlink>
    </a:clrScheme>
    <a:fontScheme name="Black Marb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Marble PowerPoint" id="{7C949479-5832-42A3-A28C-D670891A4736}" vid="{4FEC5BB7-FB4D-4DEF-A506-84955129AD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esentation_x0020_Type xmlns="2e3a2f0e-52a2-4d17-81ea-e86137565b82">Black Marble</Presentation_x0020_Type>
    <Event_x0020_Location xmlns="2e3a2f0e-52a2-4d17-81ea-e86137565b82" xsi:nil="true"/>
    <Event_x0020_Date xmlns="2e3a2f0e-52a2-4d17-81ea-e86137565b82" xsi:nil="true"/>
    <Product xmlns="2e3a2f0e-52a2-4d17-81ea-e86137565b82">
      <Value>Visual Studio</Value>
    </Product>
    <Market xmlns="2e3a2f0e-52a2-4d17-81ea-e86137565b82">General</Market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AAFC307EF60A41BA7D1D0325CDC603" ma:contentTypeVersion="5" ma:contentTypeDescription="Create a new document." ma:contentTypeScope="" ma:versionID="7db0e9209c5ef04358c79c8eed35302e">
  <xsd:schema xmlns:xsd="http://www.w3.org/2001/XMLSchema" xmlns:xs="http://www.w3.org/2001/XMLSchema" xmlns:p="http://schemas.microsoft.com/office/2006/metadata/properties" xmlns:ns2="2e3a2f0e-52a2-4d17-81ea-e86137565b82" targetNamespace="http://schemas.microsoft.com/office/2006/metadata/properties" ma:root="true" ma:fieldsID="ccea1741cfef7283adcc88c53f48b902" ns2:_="">
    <xsd:import namespace="2e3a2f0e-52a2-4d17-81ea-e86137565b82"/>
    <xsd:element name="properties">
      <xsd:complexType>
        <xsd:sequence>
          <xsd:element name="documentManagement">
            <xsd:complexType>
              <xsd:all>
                <xsd:element ref="ns2:Presentation_x0020_Type" minOccurs="0"/>
                <xsd:element ref="ns2:Event_x0020_Date" minOccurs="0"/>
                <xsd:element ref="ns2:Event_x0020_Location" minOccurs="0"/>
                <xsd:element ref="ns2:Product" minOccurs="0"/>
                <xsd:element ref="ns2:Marke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3a2f0e-52a2-4d17-81ea-e86137565b82" elementFormDefault="qualified">
    <xsd:import namespace="http://schemas.microsoft.com/office/2006/documentManagement/types"/>
    <xsd:import namespace="http://schemas.microsoft.com/office/infopath/2007/PartnerControls"/>
    <xsd:element name="Presentation_x0020_Type" ma:index="8" nillable="true" ma:displayName="Presentation Type" ma:default="Black Marble" ma:description="Who we did the presentation for" ma:format="Dropdown" ma:internalName="Presentation_x0020_Type">
      <xsd:simpleType>
        <xsd:restriction base="dms:Choice">
          <xsd:enumeration value="Black Marble"/>
          <xsd:enumeration value="Conference"/>
          <xsd:enumeration value="Community"/>
        </xsd:restriction>
      </xsd:simpleType>
    </xsd:element>
    <xsd:element name="Event_x0020_Date" ma:index="9" nillable="true" ma:displayName="Event Date" ma:description="The Event Date" ma:format="DateOnly" ma:internalName="Event_x0020_Date">
      <xsd:simpleType>
        <xsd:restriction base="dms:DateTime"/>
      </xsd:simpleType>
    </xsd:element>
    <xsd:element name="Event_x0020_Location" ma:index="10" nillable="true" ma:displayName="Event Location" ma:description="Event Location" ma:internalName="Event_x0020_Location">
      <xsd:simpleType>
        <xsd:restriction base="dms:Text">
          <xsd:maxLength value="255"/>
        </xsd:restriction>
      </xsd:simpleType>
    </xsd:element>
    <xsd:element name="Product" ma:index="11" nillable="true" ma:displayName="Product" ma:default="Visual Studio" ma:description="Products" ma:internalName="Produc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Visual Studio"/>
                    <xsd:enumeration value="ALM"/>
                    <xsd:enumeration value="SharePoint IT"/>
                    <xsd:enumeration value="SharePoint Dev"/>
                    <xsd:enumeration value="BizTalk"/>
                    <xsd:enumeration value="Testing"/>
                    <xsd:enumeration value="CRM"/>
                    <xsd:enumeration value="General IT"/>
                    <xsd:enumeration value="General Dev"/>
                    <xsd:enumeration value="OCS"/>
                    <xsd:enumeration value="Project Server"/>
                    <xsd:enumeration value="Oslo"/>
                    <xsd:enumeration value="Dublin"/>
                    <xsd:enumeration value="Azure"/>
                    <xsd:enumeration value="SQL Server"/>
                    <xsd:enumeration value="System Centre"/>
                    <xsd:enumeration value="Commerce Server"/>
                    <xsd:enumeration value="Exchange Server"/>
                    <xsd:enumeration value="Virtualisation"/>
                    <xsd:enumeration value="Security"/>
                    <xsd:enumeration value="Office"/>
                    <xsd:enumeration value="General Black Marble"/>
                    <xsd:enumeration value="Windows 7"/>
                    <xsd:enumeration value="Windows Server"/>
                    <xsd:enumeration value="Internet Explorer"/>
                    <xsd:enumeration value="Surface"/>
                    <xsd:enumeration value="NUI"/>
                  </xsd:restriction>
                </xsd:simpleType>
              </xsd:element>
            </xsd:sequence>
          </xsd:extension>
        </xsd:complexContent>
      </xsd:complexType>
    </xsd:element>
    <xsd:element name="Market" ma:index="12" nillable="true" ma:displayName="Market" ma:default="General" ma:description="The Target Market for the presentation" ma:format="Dropdown" ma:internalName="Market">
      <xsd:simpleType>
        <xsd:restriction base="dms:Choice">
          <xsd:enumeration value="General"/>
          <xsd:enumeration value="Finance"/>
          <xsd:enumeration value="Fire Service"/>
          <xsd:enumeration value="NHS"/>
          <xsd:enumeration value="Police Servic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E5C231-F84E-40AB-853E-A10ACDAA9762}">
  <ds:schemaRefs>
    <ds:schemaRef ds:uri="http://schemas.openxmlformats.org/package/2006/metadata/core-properties"/>
    <ds:schemaRef ds:uri="http://purl.org/dc/terms/"/>
    <ds:schemaRef ds:uri="2e3a2f0e-52a2-4d17-81ea-e86137565b82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92E4D04-EAB7-4111-818B-6799853C67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3a2f0e-52a2-4d17-81ea-e86137565b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D0ABE3-E1E0-4685-B629-89459358F9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190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Comic Sans MS</vt:lpstr>
      <vt:lpstr>Segoe UI</vt:lpstr>
      <vt:lpstr>Segoe UI Light</vt:lpstr>
      <vt:lpstr>Segoe UI Semibold</vt:lpstr>
      <vt:lpstr>Wingdings</vt:lpstr>
      <vt:lpstr>Office Theme</vt:lpstr>
      <vt:lpstr>Lability</vt:lpstr>
      <vt:lpstr>PowerPoint Presentation</vt:lpstr>
      <vt:lpstr>How did we get here</vt:lpstr>
      <vt:lpstr>What is Lability?</vt:lpstr>
      <vt:lpstr>How do we use it?</vt:lpstr>
      <vt:lpstr>PowerPoint Presentation</vt:lpstr>
      <vt:lpstr>Useful Links</vt:lpstr>
      <vt:lpstr>PowerPoint Presentation</vt:lpstr>
    </vt:vector>
  </TitlesOfParts>
  <Company>Black Marble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 Hepworth</dc:creator>
  <cp:lastModifiedBy>Rik Hepworth</cp:lastModifiedBy>
  <cp:revision>36</cp:revision>
  <dcterms:created xsi:type="dcterms:W3CDTF">2016-10-03T10:01:52Z</dcterms:created>
  <dcterms:modified xsi:type="dcterms:W3CDTF">2018-02-20T17:42:13Z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0x010100DCAAFC307EF60A41BA7D1D0325CDC603</vt:lpwstr>
  </property>
</Properties>
</file>