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6" r:id="rId5"/>
  </p:sldMasterIdLst>
  <p:notesMasterIdLst>
    <p:notesMasterId r:id="rId26"/>
  </p:notesMasterIdLst>
  <p:sldIdLst>
    <p:sldId id="292" r:id="rId6"/>
    <p:sldId id="257" r:id="rId7"/>
    <p:sldId id="275" r:id="rId8"/>
    <p:sldId id="278" r:id="rId9"/>
    <p:sldId id="291" r:id="rId10"/>
    <p:sldId id="280" r:id="rId11"/>
    <p:sldId id="281" r:id="rId12"/>
    <p:sldId id="279" r:id="rId13"/>
    <p:sldId id="282" r:id="rId14"/>
    <p:sldId id="284" r:id="rId15"/>
    <p:sldId id="277" r:id="rId16"/>
    <p:sldId id="285" r:id="rId17"/>
    <p:sldId id="286" r:id="rId18"/>
    <p:sldId id="288" r:id="rId19"/>
    <p:sldId id="287" r:id="rId20"/>
    <p:sldId id="289" r:id="rId21"/>
    <p:sldId id="290" r:id="rId22"/>
    <p:sldId id="283" r:id="rId23"/>
    <p:sldId id="265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7116DA-024C-4F13-BC9C-E98AC90574D1}">
          <p14:sldIdLst>
            <p14:sldId id="292"/>
            <p14:sldId id="257"/>
            <p14:sldId id="275"/>
            <p14:sldId id="278"/>
            <p14:sldId id="291"/>
            <p14:sldId id="280"/>
            <p14:sldId id="281"/>
            <p14:sldId id="279"/>
            <p14:sldId id="282"/>
            <p14:sldId id="284"/>
            <p14:sldId id="277"/>
            <p14:sldId id="285"/>
            <p14:sldId id="286"/>
            <p14:sldId id="288"/>
            <p14:sldId id="287"/>
            <p14:sldId id="289"/>
            <p14:sldId id="290"/>
            <p14:sldId id="283"/>
            <p14:sldId id="265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21B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4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76" y="3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772EA-99BB-47AB-9AD2-E623201CD098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4C5B-17B5-480C-A232-8A35B3C26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48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2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1850" y="3646446"/>
            <a:ext cx="10515600" cy="173006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831850" y="5403499"/>
            <a:ext cx="10515600" cy="1131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76" y="2146258"/>
            <a:ext cx="2300779" cy="1464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305" y="2146259"/>
            <a:ext cx="2565564" cy="146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5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1338" y="4152198"/>
            <a:ext cx="7979882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Andy Dawson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1338" y="5166960"/>
            <a:ext cx="7979882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14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3499009" y="3557290"/>
            <a:ext cx="1887750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38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818603" y="3557290"/>
            <a:ext cx="3600198" cy="36830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adawson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80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1249" y="3557290"/>
            <a:ext cx="2015259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74" y="1861219"/>
            <a:ext cx="2417018" cy="466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ccardo Viglian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1338" y="4152198"/>
            <a:ext cx="7979882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Riccardo Viglianisi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1338" y="5166960"/>
            <a:ext cx="7979882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94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499009" y="3557290"/>
            <a:ext cx="1887750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CaptainShmaser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38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01382" y="3557290"/>
            <a:ext cx="3414068" cy="36830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rviglianisi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80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1249" y="3557290"/>
            <a:ext cx="2015259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73" y="1504109"/>
            <a:ext cx="1821734" cy="502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91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ccardo Viglian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1338" y="4152198"/>
            <a:ext cx="7979882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Rik Hepworth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7474" y="5166960"/>
            <a:ext cx="7033745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94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499009" y="3557290"/>
            <a:ext cx="1887750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rikhepworth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38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01381" y="3557290"/>
            <a:ext cx="3512039" cy="36830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rhepworth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80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1249" y="3557290"/>
            <a:ext cx="2015259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83" y="1756983"/>
            <a:ext cx="2699120" cy="48226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38" y="5166960"/>
            <a:ext cx="858374" cy="133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4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ert Hog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486861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Robert Hogg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486861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10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1618328" cy="3683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roberthogg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10099" y="3557290"/>
            <a:ext cx="3448030" cy="3683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blogs.blackmarble.co.uk/blogs/boss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71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32325" y="3557290"/>
            <a:ext cx="1424196" cy="3683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57" y="4495216"/>
            <a:ext cx="1001646" cy="155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16" y="1967594"/>
            <a:ext cx="2883998" cy="4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83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chard Fenne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486861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Richard Fennell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486861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486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1748957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richardfennell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26792" y="3557290"/>
            <a:ext cx="3338009" cy="36830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rfennell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178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0732" y="3557290"/>
            <a:ext cx="1559897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57" y="4495216"/>
            <a:ext cx="1001646" cy="155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38" y="1560655"/>
            <a:ext cx="1986927" cy="514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03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472432" y="2765502"/>
            <a:ext cx="2157822" cy="392523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74783" y="2765502"/>
            <a:ext cx="2157822" cy="392523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713053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2713053" y="4594303"/>
            <a:ext cx="3342060" cy="1773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535424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1"/>
          </p:nvPr>
        </p:nvSpPr>
        <p:spPr>
          <a:xfrm>
            <a:off x="8535424" y="4594303"/>
            <a:ext cx="3342060" cy="1773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9077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309711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Robert</a:t>
            </a:r>
            <a:r>
              <a:rPr lang="en-US" sz="3300" baseline="0" dirty="0"/>
              <a:t> Hogg</a:t>
            </a:r>
            <a:endParaRPr lang="en-GB" sz="33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387143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Jessica Armitage</a:t>
            </a:r>
            <a:endParaRPr lang="en-GB" sz="330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8" y="1865265"/>
            <a:ext cx="2927937" cy="47868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098" y="1487693"/>
            <a:ext cx="2734962" cy="539306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3309711" y="514071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Managing Director</a:t>
            </a:r>
            <a:r>
              <a:rPr lang="en-US" sz="2400" baseline="0" dirty="0">
                <a:latin typeface="+mn-lt"/>
              </a:rPr>
              <a:t> at Black Marble, MVP and Microsoft Regional Director</a:t>
            </a:r>
            <a:endParaRPr lang="en-GB" sz="2400" dirty="0"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8387143" y="4495350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Business Development Manager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7813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309711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Robert</a:t>
            </a:r>
            <a:r>
              <a:rPr lang="en-US" sz="3300" baseline="0" dirty="0"/>
              <a:t> Hogg</a:t>
            </a:r>
            <a:endParaRPr lang="en-GB" sz="33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387143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Amy Gwyther</a:t>
            </a:r>
            <a:endParaRPr lang="en-GB" sz="330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8" y="1865265"/>
            <a:ext cx="2927937" cy="47868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69" y="1872176"/>
            <a:ext cx="2174802" cy="501877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3309711" y="514071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Managing Director</a:t>
            </a:r>
            <a:r>
              <a:rPr lang="en-US" sz="2400" baseline="0" dirty="0">
                <a:latin typeface="+mn-lt"/>
              </a:rPr>
              <a:t> at Black Marble, MVP and Microsoft Regional Director</a:t>
            </a:r>
            <a:endParaRPr lang="en-GB" sz="2400" dirty="0"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8387143" y="4495350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Business Development Manager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7639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309711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Robert</a:t>
            </a:r>
            <a:r>
              <a:rPr lang="en-US" sz="3300" baseline="0" dirty="0"/>
              <a:t> Hogg</a:t>
            </a:r>
            <a:endParaRPr lang="en-GB" sz="33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387143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Katy Webb</a:t>
            </a:r>
            <a:endParaRPr lang="en-GB" sz="330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8" y="1865265"/>
            <a:ext cx="2927937" cy="47868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85" y="1573426"/>
            <a:ext cx="2679944" cy="5284573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309711" y="514071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Managing Director</a:t>
            </a:r>
            <a:r>
              <a:rPr lang="en-US" sz="2400" baseline="0" dirty="0">
                <a:latin typeface="+mn-lt"/>
              </a:rPr>
              <a:t> at Black Marble, MVP and Microsoft Regional Director</a:t>
            </a:r>
            <a:endParaRPr lang="en-GB" sz="2400" dirty="0"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8387143" y="4495350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Business Development Director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6051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309711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Robert</a:t>
            </a:r>
            <a:r>
              <a:rPr lang="en-US" sz="3300" baseline="0" dirty="0"/>
              <a:t> Hogg</a:t>
            </a:r>
            <a:endParaRPr lang="en-GB" sz="33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387143" y="3579542"/>
            <a:ext cx="3541246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Hannah </a:t>
            </a:r>
            <a:r>
              <a:rPr lang="en-US" sz="3300" dirty="0" err="1"/>
              <a:t>Ackroyd</a:t>
            </a:r>
            <a:endParaRPr lang="en-GB" sz="330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8" y="1865265"/>
            <a:ext cx="2927937" cy="47868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88" y="1894299"/>
            <a:ext cx="1843686" cy="477992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3309711" y="514071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Managing Director</a:t>
            </a:r>
            <a:r>
              <a:rPr lang="en-US" sz="2400" baseline="0" dirty="0">
                <a:latin typeface="+mn-lt"/>
              </a:rPr>
              <a:t> at Black Marble, MVP and Microsoft Regional Director</a:t>
            </a:r>
            <a:endParaRPr lang="en-GB" sz="2400" dirty="0"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8387143" y="4495350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Business Development Manager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748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088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5982666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Agenda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997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4653611"/>
            <a:ext cx="10515600" cy="1730064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Citation</a:t>
            </a:r>
            <a:endParaRPr lang="en-GB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543340"/>
            <a:ext cx="10515600" cy="4002156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solidFill>
                  <a:srgbClr val="21B9E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994292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883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059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187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390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chnolog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  <p:pic>
        <p:nvPicPr>
          <p:cNvPr id="12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2986" y="3702911"/>
            <a:ext cx="2335956" cy="41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6" y="5809170"/>
            <a:ext cx="2280406" cy="4553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44" y="4332398"/>
            <a:ext cx="3122692" cy="5063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11"/>
          <a:stretch/>
        </p:blipFill>
        <p:spPr bwMode="auto">
          <a:xfrm>
            <a:off x="1052986" y="1503126"/>
            <a:ext cx="1916918" cy="4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C:\Users\rik\Pictures\BizTalk_h_rgb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01" y="5025732"/>
            <a:ext cx="1459945" cy="55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6" y="2220910"/>
            <a:ext cx="3810000" cy="419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44" y="904892"/>
            <a:ext cx="2959700" cy="40707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6" y="2998893"/>
            <a:ext cx="1538342" cy="4322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52" y="3544729"/>
            <a:ext cx="4352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748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2060979" y="1170679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sales@blackmarble.com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060979" y="2182345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+44 (0)1274 300175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2060979" y="318843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@</a:t>
            </a:r>
            <a:r>
              <a:rPr lang="en-GB" sz="1800" dirty="0" err="1">
                <a:latin typeface="Segoe UI Light" pitchFamily="34" charset="0"/>
              </a:rPr>
              <a:t>blackmarble</a:t>
            </a:r>
            <a:endParaRPr lang="en-GB" sz="1800" dirty="0">
              <a:latin typeface="Segoe UI Light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060979" y="4194521"/>
            <a:ext cx="183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Black Marble Ltd.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2060979" y="520060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Black Marble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4995887"/>
            <a:ext cx="778780" cy="778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1977621"/>
            <a:ext cx="778780" cy="778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2983709"/>
            <a:ext cx="778780" cy="778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3989797"/>
            <a:ext cx="778780" cy="778780"/>
          </a:xfrm>
          <a:prstGeom prst="rect">
            <a:avLst/>
          </a:prstGeom>
        </p:spPr>
      </p:pic>
      <p:pic>
        <p:nvPicPr>
          <p:cNvPr id="15" name="Picture 14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  <p:sp>
        <p:nvSpPr>
          <p:cNvPr id="16" name="Oval 15"/>
          <p:cNvSpPr/>
          <p:nvPr userDrawn="1"/>
        </p:nvSpPr>
        <p:spPr>
          <a:xfrm>
            <a:off x="1060442" y="971533"/>
            <a:ext cx="778780" cy="778778"/>
          </a:xfrm>
          <a:prstGeom prst="ellipse">
            <a:avLst/>
          </a:prstGeom>
          <a:solidFill>
            <a:srgbClr val="29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209969" y="1208659"/>
            <a:ext cx="486359" cy="306635"/>
            <a:chOff x="1197690" y="1202458"/>
            <a:chExt cx="486359" cy="306635"/>
          </a:xfrm>
        </p:grpSpPr>
        <p:sp>
          <p:nvSpPr>
            <p:cNvPr id="23" name="Isosceles Triangle 22"/>
            <p:cNvSpPr/>
            <p:nvPr userDrawn="1"/>
          </p:nvSpPr>
          <p:spPr>
            <a:xfrm rot="10800000">
              <a:off x="1197690" y="1202458"/>
              <a:ext cx="486357" cy="136458"/>
            </a:xfrm>
            <a:prstGeom prst="triangle">
              <a:avLst>
                <a:gd name="adj" fmla="val 4927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reeform 23"/>
            <p:cNvSpPr/>
            <p:nvPr userDrawn="1"/>
          </p:nvSpPr>
          <p:spPr>
            <a:xfrm>
              <a:off x="1197694" y="1241944"/>
              <a:ext cx="486355" cy="267149"/>
            </a:xfrm>
            <a:custGeom>
              <a:avLst/>
              <a:gdLst>
                <a:gd name="connsiteX0" fmla="*/ 3891 w 933855"/>
                <a:gd name="connsiteY0" fmla="*/ 15564 h 447472"/>
                <a:gd name="connsiteX1" fmla="*/ 470818 w 933855"/>
                <a:gd name="connsiteY1" fmla="*/ 256810 h 447472"/>
                <a:gd name="connsiteX2" fmla="*/ 933855 w 933855"/>
                <a:gd name="connsiteY2" fmla="*/ 0 h 447472"/>
                <a:gd name="connsiteX3" fmla="*/ 933855 w 933855"/>
                <a:gd name="connsiteY3" fmla="*/ 443581 h 447472"/>
                <a:gd name="connsiteX4" fmla="*/ 0 w 933855"/>
                <a:gd name="connsiteY4" fmla="*/ 447472 h 447472"/>
                <a:gd name="connsiteX5" fmla="*/ 3891 w 933855"/>
                <a:gd name="connsiteY5" fmla="*/ 15564 h 4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3855" h="447472">
                  <a:moveTo>
                    <a:pt x="3891" y="15564"/>
                  </a:moveTo>
                  <a:lnTo>
                    <a:pt x="470818" y="256810"/>
                  </a:lnTo>
                  <a:lnTo>
                    <a:pt x="933855" y="0"/>
                  </a:lnTo>
                  <a:lnTo>
                    <a:pt x="933855" y="443581"/>
                  </a:lnTo>
                  <a:lnTo>
                    <a:pt x="0" y="447472"/>
                  </a:lnTo>
                  <a:lnTo>
                    <a:pt x="3891" y="155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52" y="3544729"/>
            <a:ext cx="4352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37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g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 userDrawn="1"/>
        </p:nvSpPr>
        <p:spPr>
          <a:xfrm>
            <a:off x="1060442" y="971533"/>
            <a:ext cx="778780" cy="778778"/>
          </a:xfrm>
          <a:prstGeom prst="ellipse">
            <a:avLst/>
          </a:prstGeom>
          <a:solidFill>
            <a:srgbClr val="29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2060979" y="1170679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blogs.blackmarble.co.uk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060979" y="2182345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+44 (0)1274 300175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2060979" y="318843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@</a:t>
            </a:r>
            <a:r>
              <a:rPr lang="en-GB" sz="1800" dirty="0" err="1">
                <a:latin typeface="Segoe UI Light" pitchFamily="34" charset="0"/>
              </a:rPr>
              <a:t>blackmarble</a:t>
            </a:r>
            <a:endParaRPr lang="en-GB" sz="1800" dirty="0">
              <a:latin typeface="Segoe UI Light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060979" y="4194521"/>
            <a:ext cx="183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Black Marble Ltd.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2060979" y="520060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Black Marble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4995887"/>
            <a:ext cx="778780" cy="778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1977621"/>
            <a:ext cx="778780" cy="778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2983709"/>
            <a:ext cx="778780" cy="778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3989797"/>
            <a:ext cx="778780" cy="778780"/>
          </a:xfrm>
          <a:prstGeom prst="rect">
            <a:avLst/>
          </a:prstGeom>
        </p:spPr>
      </p:pic>
      <p:pic>
        <p:nvPicPr>
          <p:cNvPr id="15" name="Picture 14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82" y="1085837"/>
            <a:ext cx="539016" cy="5390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52" y="3544729"/>
            <a:ext cx="4352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56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339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2815" y="3579541"/>
            <a:ext cx="8084635" cy="1852729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459259"/>
            <a:ext cx="8084635" cy="90808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68719" y="2538297"/>
            <a:ext cx="1939059" cy="382905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pic>
        <p:nvPicPr>
          <p:cNvPr id="8" name="Picture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617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0921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8878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763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8A4E-BFDC-45F9-A136-D62634BFA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5583A-580E-4187-B84F-A491C3D41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6FC8D-28F0-4092-A0A7-D7B6E8EB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76E0-A868-4A0A-8A74-202BEE01072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3ED7F-86F0-4E56-90D6-08087B2C7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1191E-E26C-40B8-9B9B-D9244E08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6F23-2C46-4DD9-BBA8-C89C48E8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837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1986-B9CF-41E5-94F2-B3D721E9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94A7-9C0F-4971-B36E-3FA3DD495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AAFAB-CDC2-44AB-88FC-E60D5219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76E0-A868-4A0A-8A74-202BEE01072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30FBF-2D6A-497E-A3DD-880E5960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F63A0-A754-440F-8BDF-3A2C3A1B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6F23-2C46-4DD9-BBA8-C89C48E8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453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28B1-80CE-4563-99B6-E1627C37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6D350-768C-47B3-8C61-8035BC3F0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93E50-19C8-4938-946F-EBFD4C46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76E0-A868-4A0A-8A74-202BEE01072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35FAB-E695-45FF-BBEF-B1344D93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6625C-3156-41D9-BF30-BF11A298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6F23-2C46-4DD9-BBA8-C89C48E8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539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44F8-DD65-4705-890F-A6372D70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D9275-08AA-47B5-B146-2EA2AFE3E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F9FBD-B673-49C8-AD53-688BF51A8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0CDFC-0592-4C12-9675-C2CDC52A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76E0-A868-4A0A-8A74-202BEE01072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BB8BA-1AF0-4917-A4A1-1BC869A0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5A6BE-E751-4D19-BB48-2F221C3F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6F23-2C46-4DD9-BBA8-C89C48E8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151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9EB0-74CA-458E-A1B9-FC422F53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413F-1840-4431-A99A-C00135B14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EA128-877D-4889-8B02-B6C4E17BD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A0388-78B6-4EEA-A5FC-C0FEBF2F2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2456B-29C8-495F-9052-A750010FE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FB721-A370-4906-8121-606D926F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76E0-A868-4A0A-8A74-202BEE01072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C5BAC-6D8C-44B5-89B4-4A6599B1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7AE55-9839-4429-BAFE-D933AD70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6F23-2C46-4DD9-BBA8-C89C48E8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281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38CE-5BAB-4DE7-9685-206328F9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9ADC6-FAAC-42A0-A56C-ECA4CC9F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76E0-A868-4A0A-8A74-202BEE01072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48801-702A-4A48-B577-40C393C4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41757-586C-496E-A474-71006D25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6F23-2C46-4DD9-BBA8-C89C48E8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656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B4301F-2344-4D6B-B379-5B27CCF9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76E0-A868-4A0A-8A74-202BEE01072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931A7-8EEB-4219-8A3E-AECB21D4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AB3E0-4040-4F36-B9A3-2867BBB9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6F23-2C46-4DD9-BBA8-C89C48E8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0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72431" y="1992068"/>
            <a:ext cx="2583003" cy="4698663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888405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888405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13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232225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Twitter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411302" y="3557290"/>
            <a:ext cx="277256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Blog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71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682325" y="3557290"/>
            <a:ext cx="2334184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</p:spTree>
    <p:extLst>
      <p:ext uri="{BB962C8B-B14F-4D97-AF65-F5344CB8AC3E}">
        <p14:creationId xmlns:p14="http://schemas.microsoft.com/office/powerpoint/2010/main" val="20754307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0A4D-5429-46EF-8ADB-E1D082A3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0EA1-A66E-411F-B4DC-0B4713585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7A0F2-53E6-4F9F-80CB-30072A19E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0CAF1-F164-47E5-897F-260B73BA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76E0-A868-4A0A-8A74-202BEE01072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F9FE1-D566-4F26-B78A-056655DA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F345C-9F98-4595-A0F5-ED0A8AC8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6F23-2C46-4DD9-BBA8-C89C48E8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199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21C9-5900-46E5-BB1D-AD6EC8FB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39D62-C964-453A-9619-B11AAA9CE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27730-7B15-4081-B9B7-61640C79D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9FC93-B9C8-4E8B-88C9-3637AE0B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76E0-A868-4A0A-8A74-202BEE01072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95421-6F33-4670-9ABF-00D07A21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69679-7571-4D4E-814B-C3E2BCCB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6F23-2C46-4DD9-BBA8-C89C48E8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727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38FB-28EC-47FA-98FB-B346D5F3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53F16-7693-436A-BDDA-B236E4406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59B20-7329-4FE9-A324-A02BB1C5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76E0-A868-4A0A-8A74-202BEE01072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A6883-27D4-49BD-92F9-B582AF29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BFD69-7C8D-4C3F-A079-F2B570FF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6F23-2C46-4DD9-BBA8-C89C48E8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313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49CE78-7A5F-4A2A-A09E-454DA976B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350D9-89F0-47D6-A1A0-4767894A3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822F0-F95A-4257-B2C7-841E6A5A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76E0-A868-4A0A-8A74-202BEE01072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50A32-3822-4622-B5F4-CC8279C7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D2C6-B06D-4B24-AFD2-828CA812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6F23-2C46-4DD9-BBA8-C89C48E8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4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MV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72431" y="1992068"/>
            <a:ext cx="2583003" cy="4698663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486861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486861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13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232225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Twitter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411302" y="3557290"/>
            <a:ext cx="277256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Blog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71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682325" y="3557290"/>
            <a:ext cx="2334184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LinkedIn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57" y="4495216"/>
            <a:ext cx="1001646" cy="155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5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63" y="1661933"/>
            <a:ext cx="2599931" cy="5126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56" y="3579542"/>
            <a:ext cx="327671" cy="3276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92" y="3577896"/>
            <a:ext cx="338554" cy="3385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83" y="3569658"/>
            <a:ext cx="351848" cy="33855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89627" y="3577229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</a:t>
            </a:r>
            <a:r>
              <a:rPr lang="en-GB" sz="1400" dirty="0" err="1">
                <a:solidFill>
                  <a:schemeClr val="bg1"/>
                </a:solidFill>
              </a:rPr>
              <a:t>BlackMarble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915631" y="3575070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sales@blackmarble.co.uk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9047684" y="3577228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Black Marble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161815" y="4006783"/>
            <a:ext cx="686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+mj-lt"/>
              </a:rPr>
              <a:t>Jessica Armitage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71338" y="5138144"/>
            <a:ext cx="686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Business Development Manager</a:t>
            </a:r>
          </a:p>
        </p:txBody>
      </p:sp>
    </p:spTree>
    <p:extLst>
      <p:ext uri="{BB962C8B-B14F-4D97-AF65-F5344CB8AC3E}">
        <p14:creationId xmlns:p14="http://schemas.microsoft.com/office/powerpoint/2010/main" val="159073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56" y="3579542"/>
            <a:ext cx="327671" cy="3276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92" y="3577896"/>
            <a:ext cx="338554" cy="3385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83" y="3569658"/>
            <a:ext cx="351848" cy="33855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89627" y="3577229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</a:t>
            </a:r>
            <a:r>
              <a:rPr lang="en-GB" sz="1400" dirty="0" err="1">
                <a:solidFill>
                  <a:schemeClr val="bg1"/>
                </a:solidFill>
              </a:rPr>
              <a:t>BlackMarble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915631" y="3575070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sales@blackmarble.co.uk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9047684" y="3577228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Black Marble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161815" y="4006783"/>
            <a:ext cx="686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+mj-lt"/>
              </a:rPr>
              <a:t>Amy Gwyther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71338" y="5138144"/>
            <a:ext cx="686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Business Development Manager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4" y="1723834"/>
            <a:ext cx="2209796" cy="50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7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56" y="3579542"/>
            <a:ext cx="327671" cy="3276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92" y="3577896"/>
            <a:ext cx="338554" cy="3385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83" y="3569658"/>
            <a:ext cx="351848" cy="33855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89627" y="3577229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</a:t>
            </a:r>
            <a:r>
              <a:rPr lang="en-GB" sz="1400" dirty="0" err="1">
                <a:solidFill>
                  <a:schemeClr val="bg1"/>
                </a:solidFill>
              </a:rPr>
              <a:t>BlackMarble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915631" y="3575070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sales@blackmarble.co.uk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9047684" y="3577228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Black Marble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161815" y="4006783"/>
            <a:ext cx="686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+mj-lt"/>
              </a:rPr>
              <a:t>Katy Webb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71338" y="5138144"/>
            <a:ext cx="686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Business Development Director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7" y="1329246"/>
            <a:ext cx="2803774" cy="552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5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56" y="3579542"/>
            <a:ext cx="327671" cy="3276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92" y="3577896"/>
            <a:ext cx="338554" cy="3385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83" y="3569658"/>
            <a:ext cx="351848" cy="33855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89627" y="3577229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</a:t>
            </a:r>
            <a:r>
              <a:rPr lang="en-GB" sz="1400" dirty="0" err="1">
                <a:solidFill>
                  <a:schemeClr val="bg1"/>
                </a:solidFill>
              </a:rPr>
              <a:t>BlackMarble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915631" y="3575070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sales@blackmarble.co.uk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9047684" y="3577228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Black Marble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161815" y="4006783"/>
            <a:ext cx="686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+mj-lt"/>
              </a:rPr>
              <a:t>Hannah </a:t>
            </a:r>
            <a:r>
              <a:rPr lang="en-GB" sz="6000" dirty="0" err="1">
                <a:solidFill>
                  <a:schemeClr val="bg1"/>
                </a:solidFill>
                <a:latin typeface="+mj-lt"/>
              </a:rPr>
              <a:t>Ackroyd</a:t>
            </a:r>
            <a:endParaRPr lang="en-GB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71338" y="5138144"/>
            <a:ext cx="686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Business Development Manager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92" y="1565021"/>
            <a:ext cx="1943498" cy="503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2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41502"/>
            <a:ext cx="12192000" cy="369332"/>
            <a:chOff x="0" y="932934"/>
            <a:chExt cx="12192000" cy="369332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969818"/>
              <a:ext cx="12192000" cy="2955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052945" y="932934"/>
              <a:ext cx="2161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80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+44 1274 300 175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8977746" y="932934"/>
              <a:ext cx="216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80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blackmarble.com</a:t>
              </a: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0" y="6575822"/>
            <a:ext cx="12192000" cy="2913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51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6" r:id="rId5"/>
    <p:sldLayoutId id="2147483678" r:id="rId6"/>
    <p:sldLayoutId id="2147483682" r:id="rId7"/>
    <p:sldLayoutId id="2147483683" r:id="rId8"/>
    <p:sldLayoutId id="2147483684" r:id="rId9"/>
    <p:sldLayoutId id="2147483670" r:id="rId10"/>
    <p:sldLayoutId id="2147483671" r:id="rId11"/>
    <p:sldLayoutId id="2147483673" r:id="rId12"/>
    <p:sldLayoutId id="2147483667" r:id="rId13"/>
    <p:sldLayoutId id="2147483672" r:id="rId14"/>
    <p:sldLayoutId id="2147483661" r:id="rId15"/>
    <p:sldLayoutId id="2147483674" r:id="rId16"/>
    <p:sldLayoutId id="2147483675" r:id="rId17"/>
    <p:sldLayoutId id="2147483676" r:id="rId18"/>
    <p:sldLayoutId id="2147483677" r:id="rId19"/>
    <p:sldLayoutId id="2147483665" r:id="rId20"/>
    <p:sldLayoutId id="2147483664" r:id="rId21"/>
    <p:sldLayoutId id="2147483652" r:id="rId22"/>
    <p:sldLayoutId id="2147483653" r:id="rId23"/>
    <p:sldLayoutId id="2147483654" r:id="rId24"/>
    <p:sldLayoutId id="2147483655" r:id="rId25"/>
    <p:sldLayoutId id="2147483662" r:id="rId26"/>
    <p:sldLayoutId id="2147483663" r:id="rId27"/>
    <p:sldLayoutId id="2147483685" r:id="rId28"/>
    <p:sldLayoutId id="2147483656" r:id="rId29"/>
    <p:sldLayoutId id="2147483657" r:id="rId30"/>
    <p:sldLayoutId id="2147483658" r:id="rId31"/>
    <p:sldLayoutId id="2147483659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B9E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28CA4-E2AC-4115-BE83-930ECF81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0C31F-ADB5-4701-BCC4-A965C7BB8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3D68B-0892-46B0-8CBF-D91D07FA3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D76E0-A868-4A0A-8A74-202BEE01072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7DB6A-CF68-40B8-A181-3E84552A6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A9ED2-22EA-467F-924D-3F69DD4D4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6F23-2C46-4DD9-BBA8-C89C48E8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1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 Black" panose="020B08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ource Sans Pro Black" panose="020B08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 Black" panose="020B08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 Black" panose="020B08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 Black" panose="020B08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 Black" panose="020B08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://azure.microsoft.com/en-us/documentation/templates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github.com/Azure/azure-quickstart-templa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resources.azure.com/" TargetMode="External"/><Relationship Id="rId4" Type="http://schemas.openxmlformats.org/officeDocument/2006/relationships/hyperlink" Target="https://docs.microsoft.com/en-us/azure/templates/" TargetMode="External"/><Relationship Id="rId9" Type="http://schemas.openxmlformats.org/officeDocument/2006/relationships/image" Target="../media/image34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7.png"/><Relationship Id="rId7" Type="http://schemas.openxmlformats.org/officeDocument/2006/relationships/image" Target="../media/image34.svg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D7469B-CA13-47FC-86A6-FFE444AF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246" y="2541191"/>
            <a:ext cx="9345508" cy="17756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ARM Yourself for Effective Azure Positioning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D0479-E2EA-45D5-AD4F-D1067669F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2183" y="4682461"/>
            <a:ext cx="3487634" cy="9398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ource Sans Pro Semibold" panose="020B0603030403020204" pitchFamily="34" charset="0"/>
                <a:ea typeface="+mj-ea"/>
                <a:cs typeface="+mj-cs"/>
              </a:rPr>
              <a:t>Rik Hepworth</a:t>
            </a:r>
          </a:p>
        </p:txBody>
      </p:sp>
    </p:spTree>
    <p:extLst>
      <p:ext uri="{BB962C8B-B14F-4D97-AF65-F5344CB8AC3E}">
        <p14:creationId xmlns:p14="http://schemas.microsoft.com/office/powerpoint/2010/main" val="92748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E8C3-9984-4F9A-A010-4995D08C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4919A-4B10-435B-88AF-AEFD9D10B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Small numbers of parameters</a:t>
            </a:r>
          </a:p>
          <a:p>
            <a:r>
              <a:rPr lang="en-GB" dirty="0"/>
              <a:t>Make use of objects in variables</a:t>
            </a:r>
          </a:p>
          <a:p>
            <a:r>
              <a:rPr lang="en-GB" dirty="0"/>
              <a:t>If your template is huge, consider splitting</a:t>
            </a:r>
          </a:p>
          <a:p>
            <a:r>
              <a:rPr lang="en-GB" dirty="0"/>
              <a:t>Use clear naming, especially if using references and outputs</a:t>
            </a:r>
          </a:p>
          <a:p>
            <a:r>
              <a:rPr lang="en-GB" dirty="0"/>
              <a:t>Avoid </a:t>
            </a:r>
            <a:r>
              <a:rPr lang="en-GB" dirty="0" err="1"/>
              <a:t>Parameters.json</a:t>
            </a:r>
            <a:endParaRPr lang="en-GB" dirty="0"/>
          </a:p>
          <a:p>
            <a:r>
              <a:rPr lang="en-GB" dirty="0"/>
              <a:t>Accept the </a:t>
            </a:r>
            <a:r>
              <a:rPr lang="en-GB" dirty="0" err="1"/>
              <a:t>azuredeploy.json</a:t>
            </a:r>
            <a:r>
              <a:rPr lang="en-GB" dirty="0"/>
              <a:t> naming</a:t>
            </a:r>
          </a:p>
          <a:p>
            <a:r>
              <a:rPr lang="en-GB" dirty="0"/>
              <a:t>Know and love Resource Explorer</a:t>
            </a:r>
          </a:p>
        </p:txBody>
      </p:sp>
    </p:spTree>
    <p:extLst>
      <p:ext uri="{BB962C8B-B14F-4D97-AF65-F5344CB8AC3E}">
        <p14:creationId xmlns:p14="http://schemas.microsoft.com/office/powerpoint/2010/main" val="612089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/>
              <a:t>Automation Script </a:t>
            </a:r>
            <a:r>
              <a:rPr lang="en-GB" dirty="0"/>
              <a:t>and Resource Explorer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57A501-BD61-467C-A44D-25394D67B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120"/>
            <a:ext cx="3943350" cy="39433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252F88-9AB6-4712-BEEE-4B3A80A7F75D}"/>
              </a:ext>
            </a:extLst>
          </p:cNvPr>
          <p:cNvSpPr/>
          <p:nvPr/>
        </p:nvSpPr>
        <p:spPr>
          <a:xfrm>
            <a:off x="0" y="6154056"/>
            <a:ext cx="12192000" cy="703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E5E525BB-9BCE-4760-87D9-3CD0FF7DF4E8}"/>
              </a:ext>
            </a:extLst>
          </p:cNvPr>
          <p:cNvSpPr txBox="1">
            <a:spLocks/>
          </p:cNvSpPr>
          <p:nvPr/>
        </p:nvSpPr>
        <p:spPr>
          <a:xfrm>
            <a:off x="1524645" y="632661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FE8EF8-8775-43E2-AE95-D51BB4407A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4" y="6348867"/>
            <a:ext cx="327671" cy="3276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9F36C4-6748-4AF7-955B-A29A398007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91" y="6326615"/>
            <a:ext cx="327088" cy="327088"/>
          </a:xfrm>
          <a:prstGeom prst="rect">
            <a:avLst/>
          </a:prstGeom>
        </p:spPr>
      </p:pic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331CF24-8540-4465-B0AA-722E8A297E62}"/>
              </a:ext>
            </a:extLst>
          </p:cNvPr>
          <p:cNvSpPr txBox="1">
            <a:spLocks/>
          </p:cNvSpPr>
          <p:nvPr/>
        </p:nvSpPr>
        <p:spPr>
          <a:xfrm>
            <a:off x="8444378" y="6326615"/>
            <a:ext cx="2890127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blogs.blackmarble.co.uk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7B1145D-0F42-4C06-9970-CA4F26695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0804" y="6352320"/>
            <a:ext cx="307413" cy="307413"/>
          </a:xfrm>
          <a:prstGeom prst="rect">
            <a:avLst/>
          </a:prstGeom>
        </p:spPr>
      </p:pic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68AE0E7D-C085-4FAF-AD77-40E51D5DABF8}"/>
              </a:ext>
            </a:extLst>
          </p:cNvPr>
          <p:cNvSpPr txBox="1">
            <a:spLocks/>
          </p:cNvSpPr>
          <p:nvPr/>
        </p:nvSpPr>
        <p:spPr>
          <a:xfrm>
            <a:off x="4438216" y="6328552"/>
            <a:ext cx="2818160" cy="3683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34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6325-092F-4270-8872-06AD7D25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Clever: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8F755-F816-4767-AC3A-DE7CE796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2586"/>
          </a:xfrm>
        </p:spPr>
        <p:txBody>
          <a:bodyPr>
            <a:normAutofit/>
          </a:bodyPr>
          <a:lstStyle/>
          <a:p>
            <a:r>
              <a:rPr lang="en-GB" dirty="0"/>
              <a:t>Copy loops allow you to create multiple copies of a given resource with unique properties</a:t>
            </a:r>
            <a:br>
              <a:rPr lang="en-GB" dirty="0"/>
            </a:br>
            <a:r>
              <a:rPr lang="en-GB" dirty="0"/>
              <a:t>e.g. The same web site in multiple regions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155FD3-892F-40E5-B736-4A5DB97D61AE}"/>
              </a:ext>
            </a:extLst>
          </p:cNvPr>
          <p:cNvSpPr/>
          <p:nvPr/>
        </p:nvSpPr>
        <p:spPr>
          <a:xfrm>
            <a:off x="1047415" y="3257801"/>
            <a:ext cx="106532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E75B6"/>
                </a:solidFill>
                <a:latin typeface="Consolas" panose="020B0609020204030204" pitchFamily="49" charset="0"/>
              </a:rPr>
              <a:t>apiVersion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"2015-08-01"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concat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(variables('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WebSiteName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'), 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copyIndex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(),'/staging')]"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"copy"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"count"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"[length(parameters('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WebLocations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'))]"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WebSlotLoop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Microsoft.Web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/sites/slots"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"location"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"[parameters('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WebLocations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')[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copyIndex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()]]"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E75B6"/>
                </a:solidFill>
                <a:latin typeface="Consolas" panose="020B0609020204030204" pitchFamily="49" charset="0"/>
              </a:rPr>
              <a:t>dependsOn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WebAppLoop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"properties"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{}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017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47BB-979F-48A6-8D1A-9680CB99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Clever: Sequencing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DD1DD-9845-40C3-9F22-D42906737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resource can only be defined once in a deployment</a:t>
            </a:r>
          </a:p>
          <a:p>
            <a:r>
              <a:rPr lang="en-GB" dirty="0"/>
              <a:t>Nested deploys allow you to define it more than once</a:t>
            </a:r>
          </a:p>
          <a:p>
            <a:r>
              <a:rPr lang="en-GB" dirty="0"/>
              <a:t>Dependencies and references allow you to </a:t>
            </a:r>
            <a:r>
              <a:rPr lang="en-GB" i="1" dirty="0"/>
              <a:t>redefine</a:t>
            </a:r>
            <a:r>
              <a:rPr lang="en-GB" dirty="0"/>
              <a:t> resource properties</a:t>
            </a:r>
            <a:br>
              <a:rPr lang="en-GB" dirty="0"/>
            </a:br>
            <a:r>
              <a:rPr lang="en-GB" dirty="0"/>
              <a:t>e.g. change the DNS value of </a:t>
            </a:r>
            <a:r>
              <a:rPr lang="en-GB" dirty="0" err="1"/>
              <a:t>vNet</a:t>
            </a:r>
            <a:r>
              <a:rPr lang="en-GB" dirty="0"/>
              <a:t> based on the IP of a new VM</a:t>
            </a:r>
          </a:p>
        </p:txBody>
      </p:sp>
    </p:spTree>
    <p:extLst>
      <p:ext uri="{BB962C8B-B14F-4D97-AF65-F5344CB8AC3E}">
        <p14:creationId xmlns:p14="http://schemas.microsoft.com/office/powerpoint/2010/main" val="1537822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3564-9517-4EE0-95F3-2860B071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Clever: Condition,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1E73-530B-4F95-B421-A04039324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Pass different JSON into the final template based on logic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2DC030-6F0E-4AE5-AFFC-23BB68EFF70F}"/>
              </a:ext>
            </a:extLst>
          </p:cNvPr>
          <p:cNvSpPr/>
          <p:nvPr/>
        </p:nvSpPr>
        <p:spPr>
          <a:xfrm>
            <a:off x="838200" y="2541254"/>
            <a:ext cx="106532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E75B6"/>
                </a:solidFill>
                <a:latin typeface="Consolas" panose="020B0609020204030204" pitchFamily="49" charset="0"/>
              </a:rPr>
              <a:t>apiVersion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"2017-06-01"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"condition"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"[greater(length(parameters('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WebLocations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')),1)]"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Microsoft.Network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trafficManagerProfiles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"[variables('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TrafficMgr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').Name]“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E75B6"/>
                </a:solidFill>
                <a:latin typeface="Consolas" panose="020B0609020204030204" pitchFamily="49" charset="0"/>
              </a:rPr>
              <a:t>TrafficMgrFQDN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"value"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"if(greater(length(parameters('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WebLocations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')),1),[reference(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resourceId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Microsoft.Network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trafficManagerProfiles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', variables('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TrafficMgr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').Name)).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dnsConfig.fqdn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('null'))]"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3281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2BB8-7278-4C27-BC1E-4A8B281C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Clever: Undocumented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84FDD-3B64-43B3-A9C2-21554D9F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Automation Script doesn’t give you everything</a:t>
            </a:r>
          </a:p>
          <a:p>
            <a:r>
              <a:rPr lang="en-GB" dirty="0"/>
              <a:t>Not everything is fully documented (yet)</a:t>
            </a:r>
          </a:p>
          <a:p>
            <a:r>
              <a:rPr lang="en-GB" dirty="0"/>
              <a:t>Resource Explorer is your friend</a:t>
            </a:r>
          </a:p>
        </p:txBody>
      </p:sp>
    </p:spTree>
    <p:extLst>
      <p:ext uri="{BB962C8B-B14F-4D97-AF65-F5344CB8AC3E}">
        <p14:creationId xmlns:p14="http://schemas.microsoft.com/office/powerpoint/2010/main" val="318205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Complex Templates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57A501-BD61-467C-A44D-25394D67B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120"/>
            <a:ext cx="3943350" cy="39433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252F88-9AB6-4712-BEEE-4B3A80A7F75D}"/>
              </a:ext>
            </a:extLst>
          </p:cNvPr>
          <p:cNvSpPr/>
          <p:nvPr/>
        </p:nvSpPr>
        <p:spPr>
          <a:xfrm>
            <a:off x="0" y="6154056"/>
            <a:ext cx="12192000" cy="703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E5E525BB-9BCE-4760-87D9-3CD0FF7DF4E8}"/>
              </a:ext>
            </a:extLst>
          </p:cNvPr>
          <p:cNvSpPr txBox="1">
            <a:spLocks/>
          </p:cNvSpPr>
          <p:nvPr/>
        </p:nvSpPr>
        <p:spPr>
          <a:xfrm>
            <a:off x="1524645" y="632661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FE8EF8-8775-43E2-AE95-D51BB4407A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4" y="6348867"/>
            <a:ext cx="327671" cy="3276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9F36C4-6748-4AF7-955B-A29A398007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91" y="6326615"/>
            <a:ext cx="327088" cy="327088"/>
          </a:xfrm>
          <a:prstGeom prst="rect">
            <a:avLst/>
          </a:prstGeom>
        </p:spPr>
      </p:pic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331CF24-8540-4465-B0AA-722E8A297E62}"/>
              </a:ext>
            </a:extLst>
          </p:cNvPr>
          <p:cNvSpPr txBox="1">
            <a:spLocks/>
          </p:cNvSpPr>
          <p:nvPr/>
        </p:nvSpPr>
        <p:spPr>
          <a:xfrm>
            <a:off x="8444378" y="6326615"/>
            <a:ext cx="2890127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blogs.blackmarble.co.uk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7B1145D-0F42-4C06-9970-CA4F26695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0804" y="6352320"/>
            <a:ext cx="307413" cy="307413"/>
          </a:xfrm>
          <a:prstGeom prst="rect">
            <a:avLst/>
          </a:prstGeom>
        </p:spPr>
      </p:pic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68AE0E7D-C085-4FAF-AD77-40E51D5DABF8}"/>
              </a:ext>
            </a:extLst>
          </p:cNvPr>
          <p:cNvSpPr txBox="1">
            <a:spLocks/>
          </p:cNvSpPr>
          <p:nvPr/>
        </p:nvSpPr>
        <p:spPr>
          <a:xfrm>
            <a:off x="4438216" y="6328552"/>
            <a:ext cx="2818160" cy="3683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09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C478-D924-4972-BEB3-97BBD278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in Deployment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B645C-A827-4B2C-A4C0-4A849A923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Avoid </a:t>
            </a:r>
            <a:r>
              <a:rPr lang="en-GB" dirty="0" err="1"/>
              <a:t>parameters.json</a:t>
            </a:r>
            <a:r>
              <a:rPr lang="en-GB" dirty="0"/>
              <a:t> in code repo</a:t>
            </a:r>
          </a:p>
          <a:p>
            <a:r>
              <a:rPr lang="en-GB" dirty="0"/>
              <a:t>PowerShell supports inferred parameters</a:t>
            </a:r>
          </a:p>
          <a:p>
            <a:r>
              <a:rPr lang="en-GB" dirty="0"/>
              <a:t>Store your parameter values in your release pipeline</a:t>
            </a:r>
          </a:p>
          <a:p>
            <a:r>
              <a:rPr lang="en-GB" dirty="0"/>
              <a:t>Use the same template for dev, test, release</a:t>
            </a:r>
          </a:p>
        </p:txBody>
      </p:sp>
    </p:spTree>
    <p:extLst>
      <p:ext uri="{BB962C8B-B14F-4D97-AF65-F5344CB8AC3E}">
        <p14:creationId xmlns:p14="http://schemas.microsoft.com/office/powerpoint/2010/main" val="750376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6A88-602B-4291-93AF-69A468FA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2F8F-F7DB-490D-9E17-0921CCA3F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GB" dirty="0"/>
              <a:t>Ryan Jones: @</a:t>
            </a:r>
            <a:r>
              <a:rPr lang="en-GB" dirty="0" err="1"/>
              <a:t>rjmax</a:t>
            </a:r>
            <a:r>
              <a:rPr lang="en-GB" dirty="0"/>
              <a:t> github.com/</a:t>
            </a:r>
            <a:r>
              <a:rPr lang="en-GB" dirty="0" err="1"/>
              <a:t>rjmax</a:t>
            </a:r>
            <a:endParaRPr lang="en-GB" dirty="0"/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GB" dirty="0"/>
              <a:t>Azure </a:t>
            </a:r>
            <a:r>
              <a:rPr lang="en-GB" dirty="0" err="1"/>
              <a:t>QuickStart</a:t>
            </a:r>
            <a:r>
              <a:rPr lang="en-GB" dirty="0"/>
              <a:t> Templates</a:t>
            </a:r>
            <a:br>
              <a:rPr lang="en-GB" dirty="0"/>
            </a:br>
            <a:r>
              <a:rPr lang="en-GB" dirty="0">
                <a:hlinkClick r:id="rId2"/>
              </a:rPr>
              <a:t>https://github.com/Azure/azure-quickstart-templates</a:t>
            </a:r>
            <a:br>
              <a:rPr lang="en-GB" dirty="0"/>
            </a:br>
            <a:r>
              <a:rPr lang="en-GB" dirty="0">
                <a:hlinkClick r:id="rId3"/>
              </a:rPr>
              <a:t>http://azure.microsoft.com/en-us/documentation/templates/</a:t>
            </a:r>
            <a:endParaRPr lang="en-GB" dirty="0"/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GB" dirty="0"/>
              <a:t>ARM Template Documentation</a:t>
            </a:r>
            <a:br>
              <a:rPr lang="en-GB" dirty="0"/>
            </a:br>
            <a:r>
              <a:rPr lang="en-GB" dirty="0">
                <a:hlinkClick r:id="rId4"/>
              </a:rPr>
              <a:t>https://docs.microsoft.com/en-us/azure/templates/</a:t>
            </a:r>
            <a:endParaRPr lang="en-GB" dirty="0"/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GB" dirty="0"/>
              <a:t>Azure Resource Explorer</a:t>
            </a:r>
            <a:br>
              <a:rPr lang="en-GB" dirty="0"/>
            </a:br>
            <a:r>
              <a:rPr lang="en-GB" dirty="0">
                <a:hlinkClick r:id="rId5"/>
              </a:rPr>
              <a:t>https://resources.azure.com/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43125F-30D9-4C4C-894C-7B2DB5EA64C5}"/>
              </a:ext>
            </a:extLst>
          </p:cNvPr>
          <p:cNvSpPr/>
          <p:nvPr/>
        </p:nvSpPr>
        <p:spPr>
          <a:xfrm>
            <a:off x="0" y="6154056"/>
            <a:ext cx="12192000" cy="703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9838DA79-FACA-4323-BD12-FED5AB66F256}"/>
              </a:ext>
            </a:extLst>
          </p:cNvPr>
          <p:cNvSpPr txBox="1">
            <a:spLocks/>
          </p:cNvSpPr>
          <p:nvPr/>
        </p:nvSpPr>
        <p:spPr>
          <a:xfrm>
            <a:off x="1524645" y="632661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0E4FA-0646-45F6-909B-5FDC8B20DF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4" y="6348867"/>
            <a:ext cx="327671" cy="327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91D25-2A3B-458D-B57B-1F8946F6B9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91" y="6326615"/>
            <a:ext cx="327088" cy="327088"/>
          </a:xfrm>
          <a:prstGeom prst="rect">
            <a:avLst/>
          </a:prstGeom>
        </p:spPr>
      </p:pic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10880DA-EA88-4E3F-BBA0-E37C6A61CA99}"/>
              </a:ext>
            </a:extLst>
          </p:cNvPr>
          <p:cNvSpPr txBox="1">
            <a:spLocks/>
          </p:cNvSpPr>
          <p:nvPr/>
        </p:nvSpPr>
        <p:spPr>
          <a:xfrm>
            <a:off x="8444378" y="6326615"/>
            <a:ext cx="2890127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blogs.blackmarble.co.uk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F530402-4E98-45D5-8472-5318A54EEF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30804" y="6352320"/>
            <a:ext cx="307413" cy="307413"/>
          </a:xfrm>
          <a:prstGeom prst="rect">
            <a:avLst/>
          </a:prstGeom>
        </p:spPr>
      </p:pic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D177A09-9B02-46A1-AB75-F84064D885E9}"/>
              </a:ext>
            </a:extLst>
          </p:cNvPr>
          <p:cNvSpPr txBox="1">
            <a:spLocks/>
          </p:cNvSpPr>
          <p:nvPr/>
        </p:nvSpPr>
        <p:spPr>
          <a:xfrm>
            <a:off x="4438216" y="6328552"/>
            <a:ext cx="2818160" cy="3683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65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881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ARM Yourself for Effective Azure Provisioning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085392-548C-4F69-AD46-5CF25D0F6B08}"/>
              </a:ext>
            </a:extLst>
          </p:cNvPr>
          <p:cNvSpPr/>
          <p:nvPr/>
        </p:nvSpPr>
        <p:spPr>
          <a:xfrm>
            <a:off x="0" y="6154056"/>
            <a:ext cx="12192000" cy="703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0AE5F65D-914D-4F0F-87A5-BBC00B020534}"/>
              </a:ext>
            </a:extLst>
          </p:cNvPr>
          <p:cNvSpPr txBox="1">
            <a:spLocks/>
          </p:cNvSpPr>
          <p:nvPr/>
        </p:nvSpPr>
        <p:spPr>
          <a:xfrm>
            <a:off x="1524645" y="632661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72CB14-AF72-44DE-BAEE-8D9E5A0D01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4" y="6348867"/>
            <a:ext cx="327671" cy="327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C587AA-1BA4-44E6-82C8-8E6D3D025C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91" y="6326615"/>
            <a:ext cx="327088" cy="327088"/>
          </a:xfrm>
          <a:prstGeom prst="rect">
            <a:avLst/>
          </a:prstGeom>
        </p:spPr>
      </p:pic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085B18E-1C90-4C31-B110-E6E0D11A906A}"/>
              </a:ext>
            </a:extLst>
          </p:cNvPr>
          <p:cNvSpPr txBox="1">
            <a:spLocks/>
          </p:cNvSpPr>
          <p:nvPr/>
        </p:nvSpPr>
        <p:spPr>
          <a:xfrm>
            <a:off x="8444378" y="6326615"/>
            <a:ext cx="2890127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blogs.blackmarble.co.uk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608E92B-37A4-44FD-BBD6-2B21D9DEF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0804" y="6352320"/>
            <a:ext cx="307413" cy="307413"/>
          </a:xfrm>
          <a:prstGeom prst="rect">
            <a:avLst/>
          </a:prstGeom>
        </p:spPr>
      </p:pic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372ADA7C-DCB2-4868-A8D0-EB81E544A434}"/>
              </a:ext>
            </a:extLst>
          </p:cNvPr>
          <p:cNvSpPr txBox="1">
            <a:spLocks/>
          </p:cNvSpPr>
          <p:nvPr/>
        </p:nvSpPr>
        <p:spPr>
          <a:xfrm>
            <a:off x="4438216" y="6328552"/>
            <a:ext cx="2818160" cy="3683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612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D7469B-CA13-47FC-86A6-FFE444AF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00" y="2661047"/>
            <a:ext cx="1981200" cy="1535906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5555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154056"/>
            <a:ext cx="12192000" cy="703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4"/>
          <p:cNvSpPr>
            <a:spLocks noGrp="1"/>
          </p:cNvSpPr>
          <p:nvPr/>
        </p:nvSpPr>
        <p:spPr bwMode="white">
          <a:xfrm>
            <a:off x="2147027" y="2664625"/>
            <a:ext cx="6185677" cy="1828007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Rik Hepworth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Consulting Services Director, Black Marble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MVP (Azure)</a:t>
            </a:r>
          </a:p>
          <a:p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53" y="2605910"/>
            <a:ext cx="858374" cy="1330093"/>
          </a:xfrm>
          <a:prstGeom prst="rect">
            <a:avLst/>
          </a:prstGeom>
        </p:spPr>
      </p:pic>
      <p:sp>
        <p:nvSpPr>
          <p:cNvPr id="7" name="Text Placeholder 12"/>
          <p:cNvSpPr txBox="1">
            <a:spLocks/>
          </p:cNvSpPr>
          <p:nvPr/>
        </p:nvSpPr>
        <p:spPr>
          <a:xfrm>
            <a:off x="1524645" y="632661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4" y="6348867"/>
            <a:ext cx="327671" cy="327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91" y="6326615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 txBox="1">
            <a:spLocks/>
          </p:cNvSpPr>
          <p:nvPr/>
        </p:nvSpPr>
        <p:spPr>
          <a:xfrm>
            <a:off x="8444378" y="6326615"/>
            <a:ext cx="2890127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blogs.blackmarble.co.uk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63F7696-5FBE-451E-832F-AFD5D697A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0804" y="6352320"/>
            <a:ext cx="307413" cy="307413"/>
          </a:xfrm>
          <a:prstGeom prst="rect">
            <a:avLst/>
          </a:prstGeom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508A4B5F-027F-4BF7-9E6E-E92850A2ED3E}"/>
              </a:ext>
            </a:extLst>
          </p:cNvPr>
          <p:cNvSpPr txBox="1">
            <a:spLocks/>
          </p:cNvSpPr>
          <p:nvPr/>
        </p:nvSpPr>
        <p:spPr>
          <a:xfrm>
            <a:off x="4438216" y="6328552"/>
            <a:ext cx="2818160" cy="3683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0631C6-D85B-4745-8337-742960EAA9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7690" y="935531"/>
            <a:ext cx="2703502" cy="49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44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032F-8590-4B7D-AEC4-B5FBF9CE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ARM Templates?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923F3-9F05-48A6-A3C0-BE6373569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They are Azure’s </a:t>
            </a:r>
            <a:r>
              <a:rPr lang="en-GB" i="1" dirty="0"/>
              <a:t>Infrastructure as Code</a:t>
            </a:r>
          </a:p>
          <a:p>
            <a:r>
              <a:rPr lang="en-GB" dirty="0"/>
              <a:t>They are </a:t>
            </a:r>
            <a:r>
              <a:rPr lang="en-GB" i="1" dirty="0"/>
              <a:t>declarative</a:t>
            </a:r>
          </a:p>
          <a:p>
            <a:r>
              <a:rPr lang="en-GB" dirty="0"/>
              <a:t>They are </a:t>
            </a:r>
            <a:r>
              <a:rPr lang="en-GB" i="1" dirty="0"/>
              <a:t>idempotent</a:t>
            </a:r>
          </a:p>
          <a:p>
            <a:r>
              <a:rPr lang="en-GB" dirty="0"/>
              <a:t>They allow deployment of complex resources</a:t>
            </a:r>
          </a:p>
          <a:p>
            <a:r>
              <a:rPr lang="en-GB" dirty="0"/>
              <a:t>They can be nested (call other templates)</a:t>
            </a:r>
          </a:p>
          <a:p>
            <a:r>
              <a:rPr lang="en-GB" dirty="0"/>
              <a:t>You can do clever stuff with sequencing</a:t>
            </a:r>
          </a:p>
          <a:p>
            <a:r>
              <a:rPr lang="en-GB" dirty="0"/>
              <a:t>They are part of a healthy balanced DevOps diet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54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Quickly deploying through Azure Portal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57A501-BD61-467C-A44D-25394D67B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120"/>
            <a:ext cx="3943350" cy="39433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252F88-9AB6-4712-BEEE-4B3A80A7F75D}"/>
              </a:ext>
            </a:extLst>
          </p:cNvPr>
          <p:cNvSpPr/>
          <p:nvPr/>
        </p:nvSpPr>
        <p:spPr>
          <a:xfrm>
            <a:off x="0" y="6154056"/>
            <a:ext cx="12192000" cy="703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E5E525BB-9BCE-4760-87D9-3CD0FF7DF4E8}"/>
              </a:ext>
            </a:extLst>
          </p:cNvPr>
          <p:cNvSpPr txBox="1">
            <a:spLocks/>
          </p:cNvSpPr>
          <p:nvPr/>
        </p:nvSpPr>
        <p:spPr>
          <a:xfrm>
            <a:off x="1524645" y="632661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FE8EF8-8775-43E2-AE95-D51BB4407A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4" y="6348867"/>
            <a:ext cx="327671" cy="3276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9F36C4-6748-4AF7-955B-A29A398007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91" y="6326615"/>
            <a:ext cx="327088" cy="327088"/>
          </a:xfrm>
          <a:prstGeom prst="rect">
            <a:avLst/>
          </a:prstGeom>
        </p:spPr>
      </p:pic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331CF24-8540-4465-B0AA-722E8A297E62}"/>
              </a:ext>
            </a:extLst>
          </p:cNvPr>
          <p:cNvSpPr txBox="1">
            <a:spLocks/>
          </p:cNvSpPr>
          <p:nvPr/>
        </p:nvSpPr>
        <p:spPr>
          <a:xfrm>
            <a:off x="8444378" y="6326615"/>
            <a:ext cx="2890127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blogs.blackmarble.co.uk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7B1145D-0F42-4C06-9970-CA4F26695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0804" y="6352320"/>
            <a:ext cx="307413" cy="307413"/>
          </a:xfrm>
          <a:prstGeom prst="rect">
            <a:avLst/>
          </a:prstGeom>
        </p:spPr>
      </p:pic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68AE0E7D-C085-4FAF-AD77-40E51D5DABF8}"/>
              </a:ext>
            </a:extLst>
          </p:cNvPr>
          <p:cNvSpPr txBox="1">
            <a:spLocks/>
          </p:cNvSpPr>
          <p:nvPr/>
        </p:nvSpPr>
        <p:spPr>
          <a:xfrm>
            <a:off x="4438216" y="6328552"/>
            <a:ext cx="2818160" cy="3683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208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A61A-A84E-4B26-8695-BC73C899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86101-EC68-4246-A9FE-BB098E2E7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"parameters"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NamePrefix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minLength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1,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defaultValue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"Env1"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"metadata"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"description"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"Used to construct all resource names as 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prefix+service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. Should be all lowercase to avoid naming issues"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GB" sz="1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17232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8E21-EE14-4261-BA34-5186394C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BCA8B-7C59-44DE-98DD-F2BDF9239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"variables"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WebSiteName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concat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(parameters('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NamePrefix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'),'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WebSite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')]"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AppPlanName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concat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(parameters('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NamePrefix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'),'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AppPlan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',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uniqueString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resourceGroup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().id))]"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RedisCache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concat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(parameters('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NamePrefix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'),'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Redis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',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uniqueString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resourceGroup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().id))]"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SKUName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"Basic"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SKUFamily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SKUCapacity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GB" sz="1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09433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6F28-C490-4F8B-9B5C-7232186A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C7880-0AC9-48FA-BAE4-89AC62162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"resources"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"[variables('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AppPlanName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')]"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Microsoft.Web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serverfarms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"location"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resourceGroup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().location]"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"2014-06-01"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dependsOn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[],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"tags"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displayName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AppPlan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"properties"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"[variables('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AppPlanName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')]"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sku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"[parameters('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AppPlanSKU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')]"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workerSize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"[parameters('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AppPlanWorkerSize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')]"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numberOfWorkers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GB" sz="1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13659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B81B-27D1-43E6-AEF4-F9B49916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B172-BA4F-4E3C-92A7-DFF886A95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"outputs"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WebsiteHostName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"value"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"[reference(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resourceId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('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Microsoft.Web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sites',variables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('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WebSiteName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'))).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hostNames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[0]]"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GB" sz="180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442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ack Marble Orange">
      <a:dk1>
        <a:sysClr val="windowText" lastClr="000000"/>
      </a:dk1>
      <a:lt1>
        <a:sysClr val="window" lastClr="FFFFFF"/>
      </a:lt1>
      <a:dk2>
        <a:srgbClr val="3C3C3B"/>
      </a:dk2>
      <a:lt2>
        <a:srgbClr val="F5F5F5"/>
      </a:lt2>
      <a:accent1>
        <a:srgbClr val="F97923"/>
      </a:accent1>
      <a:accent2>
        <a:srgbClr val="21B9EC"/>
      </a:accent2>
      <a:accent3>
        <a:srgbClr val="B6CC22"/>
      </a:accent3>
      <a:accent4>
        <a:srgbClr val="E63B46"/>
      </a:accent4>
      <a:accent5>
        <a:srgbClr val="293A49"/>
      </a:accent5>
      <a:accent6>
        <a:srgbClr val="1B72B7"/>
      </a:accent6>
      <a:hlink>
        <a:srgbClr val="1B72B7"/>
      </a:hlink>
      <a:folHlink>
        <a:srgbClr val="1B72B7"/>
      </a:folHlink>
    </a:clrScheme>
    <a:fontScheme name="Black Marbl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 Marble PowerPoint" id="{7C949479-5832-42A3-A28C-D670891A4736}" vid="{4FEC5BB7-FB4D-4DEF-A506-84955129AD4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ack Marble Orange">
    <a:dk1>
      <a:sysClr val="windowText" lastClr="000000"/>
    </a:dk1>
    <a:lt1>
      <a:sysClr val="window" lastClr="FFFFFF"/>
    </a:lt1>
    <a:dk2>
      <a:srgbClr val="3C3C3B"/>
    </a:dk2>
    <a:lt2>
      <a:srgbClr val="F5F5F5"/>
    </a:lt2>
    <a:accent1>
      <a:srgbClr val="F97923"/>
    </a:accent1>
    <a:accent2>
      <a:srgbClr val="21B9EC"/>
    </a:accent2>
    <a:accent3>
      <a:srgbClr val="B6CC22"/>
    </a:accent3>
    <a:accent4>
      <a:srgbClr val="E63B46"/>
    </a:accent4>
    <a:accent5>
      <a:srgbClr val="293A49"/>
    </a:accent5>
    <a:accent6>
      <a:srgbClr val="1B72B7"/>
    </a:accent6>
    <a:hlink>
      <a:srgbClr val="1B72B7"/>
    </a:hlink>
    <a:folHlink>
      <a:srgbClr val="1B72B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AAFC307EF60A41BA7D1D0325CDC603" ma:contentTypeVersion="5" ma:contentTypeDescription="Create a new document." ma:contentTypeScope="" ma:versionID="7db0e9209c5ef04358c79c8eed35302e">
  <xsd:schema xmlns:xsd="http://www.w3.org/2001/XMLSchema" xmlns:xs="http://www.w3.org/2001/XMLSchema" xmlns:p="http://schemas.microsoft.com/office/2006/metadata/properties" xmlns:ns2="2e3a2f0e-52a2-4d17-81ea-e86137565b82" targetNamespace="http://schemas.microsoft.com/office/2006/metadata/properties" ma:root="true" ma:fieldsID="ccea1741cfef7283adcc88c53f48b902" ns2:_="">
    <xsd:import namespace="2e3a2f0e-52a2-4d17-81ea-e86137565b82"/>
    <xsd:element name="properties">
      <xsd:complexType>
        <xsd:sequence>
          <xsd:element name="documentManagement">
            <xsd:complexType>
              <xsd:all>
                <xsd:element ref="ns2:Presentation_x0020_Type" minOccurs="0"/>
                <xsd:element ref="ns2:Event_x0020_Date" minOccurs="0"/>
                <xsd:element ref="ns2:Event_x0020_Location" minOccurs="0"/>
                <xsd:element ref="ns2:Product" minOccurs="0"/>
                <xsd:element ref="ns2:Marke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3a2f0e-52a2-4d17-81ea-e86137565b82" elementFormDefault="qualified">
    <xsd:import namespace="http://schemas.microsoft.com/office/2006/documentManagement/types"/>
    <xsd:import namespace="http://schemas.microsoft.com/office/infopath/2007/PartnerControls"/>
    <xsd:element name="Presentation_x0020_Type" ma:index="8" nillable="true" ma:displayName="Presentation Type" ma:default="Black Marble" ma:description="Who we did the presentation for" ma:format="Dropdown" ma:internalName="Presentation_x0020_Type">
      <xsd:simpleType>
        <xsd:restriction base="dms:Choice">
          <xsd:enumeration value="Black Marble"/>
          <xsd:enumeration value="Conference"/>
          <xsd:enumeration value="Community"/>
        </xsd:restriction>
      </xsd:simpleType>
    </xsd:element>
    <xsd:element name="Event_x0020_Date" ma:index="9" nillable="true" ma:displayName="Event Date" ma:description="The Event Date" ma:format="DateOnly" ma:internalName="Event_x0020_Date">
      <xsd:simpleType>
        <xsd:restriction base="dms:DateTime"/>
      </xsd:simpleType>
    </xsd:element>
    <xsd:element name="Event_x0020_Location" ma:index="10" nillable="true" ma:displayName="Event Location" ma:description="Event Location" ma:internalName="Event_x0020_Location">
      <xsd:simpleType>
        <xsd:restriction base="dms:Text">
          <xsd:maxLength value="255"/>
        </xsd:restriction>
      </xsd:simpleType>
    </xsd:element>
    <xsd:element name="Product" ma:index="11" nillable="true" ma:displayName="Product" ma:default="Visual Studio" ma:description="Products" ma:internalName="Produc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Visual Studio"/>
                    <xsd:enumeration value="ALM"/>
                    <xsd:enumeration value="SharePoint IT"/>
                    <xsd:enumeration value="SharePoint Dev"/>
                    <xsd:enumeration value="BizTalk"/>
                    <xsd:enumeration value="Testing"/>
                    <xsd:enumeration value="CRM"/>
                    <xsd:enumeration value="General IT"/>
                    <xsd:enumeration value="General Dev"/>
                    <xsd:enumeration value="OCS"/>
                    <xsd:enumeration value="Project Server"/>
                    <xsd:enumeration value="Oslo"/>
                    <xsd:enumeration value="Dublin"/>
                    <xsd:enumeration value="Azure"/>
                    <xsd:enumeration value="SQL Server"/>
                    <xsd:enumeration value="System Centre"/>
                    <xsd:enumeration value="Commerce Server"/>
                    <xsd:enumeration value="Exchange Server"/>
                    <xsd:enumeration value="Virtualisation"/>
                    <xsd:enumeration value="Security"/>
                    <xsd:enumeration value="Office"/>
                    <xsd:enumeration value="General Black Marble"/>
                    <xsd:enumeration value="Windows 7"/>
                    <xsd:enumeration value="Windows Server"/>
                    <xsd:enumeration value="Internet Explorer"/>
                    <xsd:enumeration value="Surface"/>
                    <xsd:enumeration value="NUI"/>
                  </xsd:restriction>
                </xsd:simpleType>
              </xsd:element>
            </xsd:sequence>
          </xsd:extension>
        </xsd:complexContent>
      </xsd:complexType>
    </xsd:element>
    <xsd:element name="Market" ma:index="12" nillable="true" ma:displayName="Market" ma:default="General" ma:description="The Target Market for the presentation" ma:format="Dropdown" ma:internalName="Market">
      <xsd:simpleType>
        <xsd:restriction base="dms:Choice">
          <xsd:enumeration value="General"/>
          <xsd:enumeration value="Finance"/>
          <xsd:enumeration value="Fire Service"/>
          <xsd:enumeration value="NHS"/>
          <xsd:enumeration value="Police Servic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esentation_x0020_Type xmlns="2e3a2f0e-52a2-4d17-81ea-e86137565b82">Black Marble</Presentation_x0020_Type>
    <Event_x0020_Location xmlns="2e3a2f0e-52a2-4d17-81ea-e86137565b82" xsi:nil="true"/>
    <Event_x0020_Date xmlns="2e3a2f0e-52a2-4d17-81ea-e86137565b82" xsi:nil="true"/>
    <Product xmlns="2e3a2f0e-52a2-4d17-81ea-e86137565b82">
      <Value>Visual Studio</Value>
    </Product>
    <Market xmlns="2e3a2f0e-52a2-4d17-81ea-e86137565b82">General</Market>
  </documentManagement>
</p:properties>
</file>

<file path=customXml/itemProps1.xml><?xml version="1.0" encoding="utf-8"?>
<ds:datastoreItem xmlns:ds="http://schemas.openxmlformats.org/officeDocument/2006/customXml" ds:itemID="{592E4D04-EAB7-4111-818B-6799853C67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3a2f0e-52a2-4d17-81ea-e86137565b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D0ABE3-E1E0-4685-B629-89459358F9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E5C231-F84E-40AB-853E-A10ACDAA9762}">
  <ds:schemaRefs>
    <ds:schemaRef ds:uri="2e3a2f0e-52a2-4d17-81ea-e86137565b82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830</Words>
  <Application>Microsoft Office PowerPoint</Application>
  <PresentationFormat>Widescreen</PresentationFormat>
  <Paragraphs>136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Segoe UI Light</vt:lpstr>
      <vt:lpstr>Segoe UI Semibold</vt:lpstr>
      <vt:lpstr>Source Sans Pro Black</vt:lpstr>
      <vt:lpstr>Source Sans Pro Semibold</vt:lpstr>
      <vt:lpstr>Office Theme</vt:lpstr>
      <vt:lpstr>1_Office Theme</vt:lpstr>
      <vt:lpstr>ARM Yourself for Effective Azure Positioning</vt:lpstr>
      <vt:lpstr>ARM Yourself for Effective Azure Provisioning</vt:lpstr>
      <vt:lpstr>PowerPoint Presentation</vt:lpstr>
      <vt:lpstr>What are ARM Templates?</vt:lpstr>
      <vt:lpstr>Demo</vt:lpstr>
      <vt:lpstr>Parameters</vt:lpstr>
      <vt:lpstr>Variables</vt:lpstr>
      <vt:lpstr>Resources</vt:lpstr>
      <vt:lpstr>Outputs</vt:lpstr>
      <vt:lpstr>Template Tips</vt:lpstr>
      <vt:lpstr>Demo</vt:lpstr>
      <vt:lpstr>Getting Clever: Copy</vt:lpstr>
      <vt:lpstr>Getting Clever: Sequencing</vt:lpstr>
      <vt:lpstr>Getting Clever: Condition, If</vt:lpstr>
      <vt:lpstr>Getting Clever: Undocumented Stuff</vt:lpstr>
      <vt:lpstr>Demo</vt:lpstr>
      <vt:lpstr>Use in Deployment Automation</vt:lpstr>
      <vt:lpstr>Useful Links</vt:lpstr>
      <vt:lpstr>PowerPoint Presentation</vt:lpstr>
      <vt:lpstr>QA</vt:lpstr>
    </vt:vector>
  </TitlesOfParts>
  <Company>Black Marble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 Hepworth</dc:creator>
  <cp:lastModifiedBy>Rik Hepworth</cp:lastModifiedBy>
  <cp:revision>50</cp:revision>
  <dcterms:created xsi:type="dcterms:W3CDTF">2016-10-03T10:01:52Z</dcterms:created>
  <dcterms:modified xsi:type="dcterms:W3CDTF">2018-01-18T06:47:29Z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0x010100DCAAFC307EF60A41BA7D1D0325CDC603</vt:lpwstr>
  </property>
</Properties>
</file>