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7010400" cy="9296400"/>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5">
          <p15:clr>
            <a:srgbClr val="A4A3A4"/>
          </p15:clr>
        </p15:guide>
        <p15:guide id="2" orient="horz" pos="20196">
          <p15:clr>
            <a:srgbClr val="A4A3A4"/>
          </p15:clr>
        </p15:guide>
        <p15:guide id="3" pos="6912">
          <p15:clr>
            <a:srgbClr val="A4A3A4"/>
          </p15:clr>
        </p15:guide>
        <p15:guide id="4" pos="20736">
          <p15:clr>
            <a:srgbClr val="A4A3A4"/>
          </p15:clr>
        </p15:guide>
        <p15:guide id="5"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BFC"/>
    <a:srgbClr val="D1E1FB"/>
    <a:srgbClr val="A6C5F8"/>
    <a:srgbClr val="A8E1FE"/>
    <a:srgbClr val="A7F3F7"/>
    <a:srgbClr val="A5DDF9"/>
    <a:srgbClr val="33CCFF"/>
    <a:srgbClr val="00CCFF"/>
    <a:srgbClr val="003064"/>
    <a:srgbClr val="BC2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874" autoAdjust="0"/>
    <p:restoredTop sz="94660"/>
  </p:normalViewPr>
  <p:slideViewPr>
    <p:cSldViewPr snapToGrid="0">
      <p:cViewPr varScale="1">
        <p:scale>
          <a:sx n="23" d="100"/>
          <a:sy n="23" d="100"/>
        </p:scale>
        <p:origin x="2196" y="54"/>
      </p:cViewPr>
      <p:guideLst>
        <p:guide orient="horz" pos="10365"/>
        <p:guide orient="horz" pos="20196"/>
        <p:guide pos="6912"/>
        <p:guide pos="20736"/>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8T19:39:55.657"/>
    </inkml:context>
    <inkml:brush xml:id="br0">
      <inkml:brushProperty name="width" value="0.1" units="cm"/>
      <inkml:brushProperty name="height" value="0.1" units="cm"/>
      <inkml:brushProperty name="color" value="#FFFFFF"/>
    </inkml:brush>
  </inkml:definitions>
  <inkml:trace contextRef="#ctx0" brushRef="#br0">3756 1100 24575,'47'2'0,"71"11"0,-68-5 0,589 94-133,-104-14-1197,630 50 964,6-96 439,-1073-44-73,143-19 0,-222 17 0,0 0 0,27-10 0,-44 14 0,1-1 0,-1 0 0,0 1 0,0-1 0,0 0 0,0 0 0,0-1 0,-1 1 0,1 0 0,0-1 0,0 1 0,-1-1 0,1 1 0,1-4 0,-3 4 0,0 0 0,0 0 0,-1 0 0,1 0 0,0 0 0,-1 0 0,1 0 0,-1 0 0,1 0 0,-1 0 0,0 1 0,1-1 0,-1 0 0,0 0 0,1 1 0,-1-1 0,0 0 0,0 1 0,0-1 0,0 0 0,0 1 0,0-1 0,0 1 0,0 0 0,0-1 0,0 1 0,0 0 0,0 0 0,0-1 0,0 1 0,-1 0 0,-32-9 337,0 1 0,0 1-1,-67-3 1,85 9-220,-969-30-149,540 27-367,-1040-50-520,1444 53 954,29 2 4,0-1 0,0 0 0,-1-1 0,1-1 0,0 0 0,0 0 0,0-1 0,1-1 0,-14-5 0,25 9-22,0-1 1,-1 1-1,1 0 1,-1 0-1,1 0 1,0-1-1,-1 1 1,1 0-1,0 0 1,-1-1-1,1 1 1,0 0-1,-1-1 1,1 1-1,0 0 1,0-1-1,0 1 1,-1-1-1,1 1 0,0 0 1,0-1-1,0 1 1,0-1-1,0 1 1,-1-1-1,1 1 1,0 0-1,0-1 1,0 1-1,0-1 1,0 1-1,1-1 1,-1 0-1,13-12 378,33-9-110,-34 17-342,-11 5 57,0-1 0,-1 1 0,1 0 0,0-1 0,-1 1 0,1-1 0,0 1 0,-1-1 0,1 1 0,-1-1 0,1 0 0,-1 1 0,1-1 0,-1 0 0,1 1 0,-1-1 0,0 0 0,1 0 0,-1 1 0,0-1 0,0 0 0,1 0 0,-1 0 0,0 1 0,0-1 0,0 0 0,0 0 0,0 0 0,0 1 0,0-1 0,0 0 0,-1 0 0,1 0 0,0 1 0,0-1 0,-1 0 0,1 0 0,0 1 0,-1-1 0,1 0 0,-1 1 0,1-1 0,-1 0 0,1 1 0,-1-1 0,0 1 0,1-1 0,-1 1 0,0-1 0,1 1 0,-1-1 0,0 1 0,1-1 0,-1 1 0,-1 0 0,-44-22 0,1 14 0,0 1 0,0 3 0,0 1 0,-71 6 0,40-2 0,-185 2 0,1423-3 0,-2408 0 0,1478 4 0,305 45 0,-504-41 0,-33-8 0,0 0 0,0 0 0,0 0 0,-1 0 0,1 0 0,0 0 0,0 0 0,0 0 0,0 0 0,0 0 0,0 0 0,-1 0 0,1 0 0,0 0 0,0 0 0,0 1 0,0-1 0,0 0 0,0 0 0,0 0 0,0 0 0,0 0 0,0 0 0,0 0 0,-1 0 0,1 1 0,0-1 0,0 0 0,0 0 0,0 0 0,0 0 0,0 0 0,0 0 0,0 0 0,0 1 0,0-1 0,0 0 0,0 0 0,0 0 0,0 0 0,0 0 0,0 0 0,0 1 0,0-1 0,0 0 0,1 0 0,-1 0 0,0 0 0,0 0 0,0 0 0,0 0 0,0 1 0,0-1 0,0 0 0,0 0 0,0 0 0,0 0 0,1 0 0,-1 0 0,-54 5 0,-528-3 0,352-4 0,191 1 0,35-1 0,27-2 0,629-21 0,-351 22 0,-156-5 0,-107 1 0,-38 7 0,1 0 0,-1 0 0,1 0 0,-1 0 0,1 0 0,-1-1 0,1 1 0,-1 0 0,0 0 0,1 0 0,-1 0 0,1-1 0,-1 1 0,1 0 0,-1-1 0,0 1 0,1 0 0,-1 0 0,0-1 0,1 1 0,-1-1 0,0 1 0,0 0 0,1-1 0,-1 1 0,0-1 0,0 1 0,0-1 0,1 0 0,-4-1 0,0 0 0,0 0 0,0 0 0,0 0 0,-1 1 0,1-1 0,0 1 0,-1 0 0,1 0 0,-1 0 0,1 0 0,-1 0 0,-3 1 0,-112-20 0,0 5 0,-137 1 0,175 11 0,-391-13 0,-181-9 0,609 21 0,42 3 0,11 0 0,69 0 0,295 3 0,-451-9 0,58 0 0,21 3 0,17 0 0,77-5 0,140 4 0,-116 5 0,996 0 0,-1822 17 0,-162 0 0,766-23 0,74-4 0,28 10 0,1 0 0,0 0 0,0 0 0,-1-1 0,1 1 0,0 0 0,0 0 0,0-1 0,-1 1 0,1 0 0,0-1 0,0 1 0,0 0 0,0-1 0,0 1 0,0 0 0,0 0 0,-1-1 0,1 1 0,0 0 0,0-1 0,0 1 0,0 0 0,0-1 0,1 1 0,-1 0 0,0-1 0,0 1 0,0 0 0,0-1 0,0 1 0,0 0 0,0-1 0,1 1 0,-1 0 0,0 0 0,0-1 0,0 1 0,1 0 0,-1-1 0,5-2 0,0-1 0,0 1 0,1 0 0,-1 0 0,0 1 0,1 0 0,11-3 0,53-15 0,2 4 0,82-8 0,156-2 0,-224 21 0,913-32 0,-944 37 0,-52 0 0,-5 1 0,-27-1 0,15 1 0,-663 3 0,597-11 0,61 0 0,28-1 0,40-4 0,168-10 0,258 9 0,-314 12 0,211-2 0,-317 3 0,-103 1 0,-1396 42-1026,781-17 714,389-19 312,398-9 0,-43 4 0,216 5 0,1410 118-1198,-1625-117 1198,20 2 0,109 26 0,-184-26 0,-27-9 0,0-1 0,0 0 0,-1 1 0,1-1 0,0 0 0,0 1 0,0-1 0,0 0 0,0 1 0,-1-1 0,1 0 0,0 1 0,0-1 0,-1 0 0,1 0 0,0 1 0,0-1 0,-1 0 0,1 0 0,0 0 0,-1 1 0,1-1 0,0 0 0,-1 0 0,1 0 0,0 0 0,-1 0 0,1 0 0,0 1 0,-1-1 0,1 0 0,0 0 0,-1 0 0,1 0 0,0 0 0,-1-1 0,-60 8 0,-1239 49-912,559-16 2918,631-31-1604,92-3-402,19-5 0,-1 0 0,0-1 0,0 1 0,1 0 0,-1-1 0,0 1 0,1-1 0,-1 1 0,1-1 0,-1 1 0,1-1 0,-1 1 0,1-1 0,-1 1 0,1-1 0,-1 1 0,1-1 0,0 0 0,-1 1 0,1-1 0,0 0 0,-1 0 0,1 0 0,0 1 0,36 12 0,52 14 0,517 100-426,19-32-195,-407-64 1275,-421-40-473,138 8-199,-748 10 1251,722-7-1196,12-1-37,50-5 0,30 3 0,0-1 0,0 1 0,0 0 0,0 1 0,0-1 0,0 0 0,0 0 0,0 0 0,0 1 0,0-1 0,0 0 0,1 1 0,-1-1 0,0 1 0,0-1 0,1 1 0,-1 0 0,0 0 0,3-1 0,54-15 0,0 3 0,88-10 0,130 2 0,-73 8 0,-166 6 0,-37 7 0,0 0 0,0 0 0,0 0 0,0 0 0,0 0 0,1 0 0,-1 0 0,0 0 0,0 0 0,0 0 0,0 0 0,0 0 0,0 0 0,0 0 0,0 0 0,1 0 0,-1 0 0,0 0 0,0 0 0,0 0 0,0 0 0,0 0 0,0 0 0,0 0 0,0-1 0,0 1 0,0 0 0,0 0 0,0 0 0,1 0 0,-1 0 0,0 0 0,0 0 0,0 0 0,0 0 0,0-1 0,0 1 0,0 0 0,0 0 0,0 0 0,0 0 0,0 0 0,0 0 0,0 0 0,0 0 0,0-1 0,0 1 0,0 0 0,0 0 0,0 0 0,0 0 0,-1 0 0,1 0 0,0 0 0,0 0 0,0-1 0,0 1 0,0 0 0,0 0 0,0 0 0,0 0 0,0 0 0,0 0 0,0 0 0,0 0 0,-1 0 0,-19-5 0,-109-8 0,-205 6 0,205 8 0,-230 0 0,600-14 0,-147 5 0,-17 1 0,-58 1 0,-26 0 0,-33-2 0,-164-10 0,-252 11 0,305 7 0,81 1 0,95-1 0,123 1 0,480-1 0,-670 2 0,-1 1 0,1 3 0,1 1 0,-1 2 0,-57 20 0,69-17 0,1 2 0,0 1 0,-49 34 0,-68 66 0,58-42 0,87-72 0,1-1 0,0 0 0,-1 1 0,1-1 0,0 1 0,-1-1 0,1 0 0,-1 1 0,1-1 0,-1 0 0,1 1 0,-1-1 0,1 0 0,-1 0 0,1 0 0,-1 1 0,1-1 0,-1 0 0,1 0 0,-1 0 0,1 0 0,-1 0 0,1 0 0,-1 0 0,1 0 0,-1 0 0,1 0 0,-1 0 0,1 0 0,-1-1 0,1-15 0,16-30 0,-13 41 0,129-290 0,-131 291 0,1 0 0,0 0 0,0 0 0,0 0 0,0 0 0,1 1 0,0-1 0,-1 1 0,1 0 0,6-5 0,-9 7 0,1 1 0,-1 0 0,1 0 0,-1 0 0,1-1 0,-1 1 0,1 0 0,0 0 0,-1 0 0,1 0 0,-1 0 0,1 0 0,-1 0 0,1 0 0,-1 0 0,1 0 0,-1 1 0,1-1 0,-1 0 0,1 0 0,-1 0 0,1 1 0,-1-1 0,1 0 0,-1 0 0,1 1 0,-1-1 0,1 1 0,-1-1 0,15 29 0,1 35 0,-13-48 0,0 0 0,2 0 0,-1 0 0,2-1 0,0 1 0,10 15 0,-16-31 0,0 1 0,0-1 0,0 1 0,1-1 0,-1 1 0,0-1 0,1 1 0,-1-1 0,0 1 0,1-1 0,-1 0 0,0 1 0,1-1 0,-1 0 0,1 1 0,-1-1 0,1 0 0,-1 1 0,1-1 0,-1 0 0,1 0 0,-1 0 0,1 0 0,-1 1 0,1-1 0,-1 0 0,1 0 0,-1 0 0,1 0 0,-1 0 0,1 0 0,0 0 0,-1 0 0,1-1 0,11-17 0,-2-31 0,-2-103 0,-7 101 0,12-85 0,-4 110 0,-4 43 0,-1 42 0,-3 239 0,-2-306 0,-1 0 0,0 0 0,-1 1 0,0-1 0,0 1 0,0 0 0,-1 0 0,0 0 0,0 0 0,-11-11 0,12 15 0,0-1 0,0 1 0,0 0 0,-1 0 0,1 1 0,-1-1 0,0 1 0,0 0 0,0 0 0,0 0 0,0 0 0,-1 1 0,1 0 0,0-1 0,-9 0 0,6 2 0,-1 0 0,1 0 0,-1 1 0,1 0 0,-1 0 0,1 1 0,0 0 0,-13 5 0,4-1 0,1 2 0,0 0 0,1 1 0,0 0 0,0 1 0,1 1 0,-20 20 0,30-28 0,0 0 0,1 0 0,-1 0 0,1 1 0,-1-1 0,1 1 0,0 0 0,0-1 0,1 1 0,-1 0 0,-1 5 0,3-8 0,0 1 0,1-1 0,-1 1 0,0-1 0,0 1 0,1-1 0,-1 1 0,1-1 0,-1 1 0,1-1 0,-1 1 0,1-1 0,0 0 0,0 1 0,0-1 0,0 0 0,0 0 0,0 1 0,0-1 0,0 0 0,0 0 0,1 0 0,-1-1 0,0 1 0,0 0 0,1 0 0,-1-1 0,1 1 0,-1-1 0,1 1 0,-1-1 0,1 1 0,1-1 0,27 7 0,0-1 0,0-2 0,1-1 0,-1-1 0,47-3 0,-16 0 0,253 5 0,421 59 0,-659-49 0,-58-7 0,-24-2 0,-36-1 0,-677 3 0,436-10 0,177 4 0,-100-5 0,204 2 0,14-2 0,27-4 0,572-38 0,-12 35 0,-509 10 0,-855 3 0,3679-2-2312,-2867-2 2273,-45 0 12,-11-1 15,-83-11 401,-632-44-62,-7 39-472,556 15 131,-122 0 14,48 1 0,631 4 0,44 0-421,548 1-1716,17-2 3756,-1183-1-1619,-937-85 462,1021 64 1386,81 9-1386,27 13-459,0 0 0,-1 0 0,1-1 0,0 1-1,0 0 1,0 0 0,-1 0 0,1-1 0,0 1-1,0 0 1,0 0 0,0-1 0,0 1 0,-1 0-1,1-1 1,0 1 0,0 0 0,0 0 0,0-1 0,0 1-1,0 0 1,0-1 0,0 1 0,0 0 0,0-1-1,0 1 1,0 0 0,0 0 0,0-1 0,1 1 0,-1 0-1,0-1 1,0 1 0,0 0 0,0 0 0,0-1-1,1 1 1,-1 0 0,0 0 0,0-1 0,4-1-16,0 0 0,0-1 0,0 2 0,1-1 1,-1 0-1,0 1 0,1 0 0,8-1 0,98-13 13,0 5 0,122 5 0,-56 2 0,-87-5 0,-78 0 0,-23-2 0,-22-3 0,0 3 0,0 1 0,-1 1 0,-65-6 0,48 7 0,-512-51-289,-5 30-68,472 24 345,-27-3 12,74-1 0,49 8 0,0 0 0,1 0 0,-1 0 0,0 0 0,0 0 0,0 0 0,0 0 0,0 0 0,0 0 0,0 0 0,1 0 0,-1 0 0,0 0 0,0-1 0,0 1 0,0 0 0,0 0 0,0 0 0,0 0 0,0 0 0,0 0 0,0 0 0,0-1 0,0 1 0,0 0 0,0 0 0,0 0 0,0 0 0,0 0 0,0 0 0,0-1 0,0 1 0,0 0 0,0 0 0,0 0 0,0 0 0,0 0 0,0 0 0,0-1 0,0 1 0,0 0 0,0 0 0,0 0 0,0 0 0,0 0 0,0 0 0,0 0 0,-1-1 0,1 1 0,0 0 0,0 0 0,0 0 0,0 0 0,0 0 0,0 0 0,0 0 0,-1 0 0,1 0 0,0 0 0,0 0 0,0 0 0,0 0 0,34-7 0,319-14 0,-296 19 0,1285-1-1495,-1196 10 1899,-132-4-303,-32 0-76,-58 2-50,-868 0 1041,244-5-384,735-3-632,-33 0 0,-9 0 0,-8-1 0,-1 1 0,-31-2 0,-843-10 0,492 15 0,717 1 0,1511-1-1693,-1780 2 1693,-47 0 0,-11 1 0,-72 9 0,68-11 0,-157 20 420,-184 25 853,314-37-1273,42-4 0,24-1 0,300 24 0,102 12 0,-352-25 0,-61-8 0,-23-1 0,-34 0 0,-591 4 0,409-13 0,1 4 0,-260-5 0,444 4 0,22 1 0,0-1 0,0-1 0,0 0 0,0-1 0,0-1 0,-16-5 0,27 2 0,16-1 0,14 0 0,0 2 0,1 0 0,0 2 0,39 0 0,-23 1 0,800-18 0,-820 20 0,-31 0 0,-15 2 0,-308 34 0,135-12 0,127-13 0,108-8 0,41-2 0,2-1 0,619 43-388,2 36-204,-373-40 487,-5-2 105,-214-26 0,-36-4 0,77 17 0,-141-19 0,-33-2 0,-240-8 0,122 0 0,-227-4-346,-1497-13-685,1741 21 1298,418 2-267,113 2-481,1551 66-1809,-1385-45 2486,-348-13 1345,-713-48-1541,-25 7-493,-865-28-2195,-7 35 4640,1322 23-1952,18 1 0,-57-7 0,85 1-21,32 0 685,30-2 1452,-29 6-1786,32-3 371,-40 3-357,-26 0-20,-268 0-324,0 1 0,-88 1-404,-104-4-1215,-104-17 633,-1594-225-1922,1926 192 2908,229 48 0,-1-1 0,-31-14 0,52 20 0,1 0 0,-1 0 0,1 0 0,0 0 0,-1 0 0,1 0 0,-1-1 0,1 1 0,-1 0 0,1 0 0,0 0 0,-1-1 0,1 1 0,0 0 0,-1 0 0,1-1 0,0 1 0,-1 0 0,1-1 0,0 1 0,-1 0 0,1-1 0,0 1 0,0 0 0,0-1 0,-1 1 0,1-1 0,0 1 0,0 0 0,0-1 0,0 1 0,0-1 0,0 1 0,0-1 0,0 1 0,0 0 0,0-1 0,0 1 0,0-1 0,0 1 0,0-1 0,0 1 0,0 0 0,0-1 0,0 1 0,1-1 0,-1 1 0,0 0 0,0-1 0,1 0 0,4-1 0,0 0 0,1 0 0,-1 0 0,0 0 0,1 1 0,-1 0 0,1 0 0,6 0 0,232-10 0,219 14-236,223 24-707,188 29 400,2319 255-995,-2879-268 1538,-239-26 0,-70-10 0,-15-2 0,-27-1 0,-46 1 0,-194-1 0,235-4 2,-1353-33 2602,1314 28-1014,-1-4 1,-123-30-1,203 38-1590,-64-21 0,64 21 0,-1 0 0,1 0 0,0 0 0,0 0 0,-1 0 0,1-1 0,0 1 0,0-1 0,0 1 0,1-1 0,-1 0 0,0 0 0,0 1 0,1-1 0,0 0 0,-1-1 0,1 1 0,0 0 0,0 0 0,-2-4 0,4 4-2,-1 1-1,0 0 0,1-1 1,-1 1-1,1 0 1,-1 0-1,1-1 1,0 1-1,-1 0 0,1 0 1,0 0-1,0 0 1,0 0-1,0 0 1,0 0-1,0 0 0,0 0 1,0 0-1,0 0 1,1 1-1,-1-1 1,0 0-1,0 1 0,1-1 1,-1 1-1,0 0 1,1-1-1,2 1 1,51-11 300,-50 11-222,195-15 633,244 13-1,-303 5-625,-82-1-83,-143 0 0,-579-29 0,1-36 0,447 35 0,201 27 0,0-1 0,0-1 0,0-1 0,-25-8 0,40 6 0,15 2 0,70-3 0,296 6 0,368 13-1130,444 24-3393,416 48 2636,312 59-1137,120 48 1762,-80 13-761,-288-17 1179,-410-38-508,-439-47 1263,-417-58 1086,-348-44-729,-59 0-266,-1 0 1,0 0-1,0-1 1,0 1-1,0 0 0,0 0 1,0 0-1,0 0 0,0 0 1,0 0-1,0-1 0,0 1 1,0 0-1,0 0 0,0 0 1,0 0-1,0 0 1,0-1-1,0 1 0,0 0 1,0 0-1,0 0 0,0 0 1,0 0-1,0-1 0,0 1 1,0 0-1,0 0 0,0 0 1,0 0-1,0 0 0,0 0 1,0-1-1,-1 1 1,1 0-1,0 0 0,0 0 1,0 0-1,0 0 0,0 0 1,0 0-1,0 0 0,-1 0 1,1 0-1,0 0 0,0-1 1,0 1-1,0 0 1,0 0-1,-1 0 0,1 0 1,0 0-1,0 0 0,0 0 1,0 0-1,0 0 0,-1 0 1,1 0-1,0 0 0,0 1 1,0-1-1,-25-9 233,-271-53 1364,-259-46-1199,-189-32-274,-1117-163 361,-13 76 1634,1459 193-1620,-60 12 114,406 22-460,8 0 351,29-1 3041,311 31-333,70 8-2722,-209-22-520,1726 214-1925,-1720-205 1953,-370-55 0,30 2 0,-318-36-634,-195-18-1901,-3287-235-2279,3531 300 4466,1-3 777,433 17 1212,39 1-1146,59 0 304,307 7 3036,533 49-3091,-822-47-312,-69-6-418,1513 142 181,-1500-139-195,56 14 0,-88-18 0,1 0 0,0 1 0,0-1 0,0 0 0,0 0 0,0 0 0,-1 0 0,1 0 0,0 0 0,0 1 0,0-1 0,0 0 0,0 0 0,0 0 0,0 0 0,-1 0 0,1 1 0,0-1 0,0 0 0,0 0 0,0 0 0,0 1 0,0-1 0,0 0 0,0 0 0,0 0 0,0 0 0,0 1 0,0-1 0,0 0 0,0 0 0,0 0 0,0 1 0,1-1 0,-1 0 0,0 0 0,0 0 0,0 0 0,0 0 0,0 1 0,0-1 0,0 0 0,0 0 0,1 0 0,-1 0 0,0 0 0,0 0 0,0 1 0,0-1 0,0 0 0,1 0 0,-1 0 0,0 0 0,0 0 0,0 0 0,0 0 0,1 0 0,-1 0 0,0 0 0,0 0 0,1 0 0,-38 6 0,-146 2 0,-131-5 0,-2239-38-1741,2348 22 3186,200 13-1410,-1-1-1,1 1 1,-1-1 0,1 0 0,-1-1-1,1 0 1,-1 1 0,1-1-1,0-1 1,0 1 0,0-1 0,-8-6-1,13 9-35,0-1 0,-1 0-1,1 1 1,0-1 0,0 1-1,0-1 1,-1 0 0,1 1-1,0-1 1,0 0 0,0 1-1,0-1 1,0 1 0,0-1-1,0 0 1,0 1 0,1-1-1,-1 0 1,0 1 0,0-1-1,0 0 1,1 1 0,-1-1-1,0 1 1,1-1 0,-1 1 0,0-1-1,1 1 1,-1-1 0,1 1-1,-1-1 1,1 1 0,0-1-1,4-3-4,0 1-1,0-1 1,0 1-1,0 0 1,1 1 0,7-3-1,27-9 7,1 3 0,57-10 0,229-22 0,160 8-414,155 13-1244,1902 129-2308,-2271-68 3705,-205-20 204,-68-19 57,1 0 0,-1 0-1,1 0 1,-1 0 0,0 0 0,1 1-1,-1-1 1,1 0 0,-1 0 0,1 0 0,-1 0-1,0 0 1,1 0 0,-1 1 0,0-1-1,1 0 1,-1 0 0,1 1 0,-1-1 0,0 0-1,0 0 1,1 1 0,-1-1 0,0 0-1,1 1 1,-1-1 0,0 1 0,0-1 0,0 0-1,1 1 1,-1-1 0,0 1 0,0-1-1,0 0 1,0 1 0,0-1 0,0 1-1,0-1 1,0 1 0,0-1 0,0 0 0,0 1-1,0-1 1,0 1 0,0-1 0,0 1-1,-1-1 1,1 0 0,0 1 0,0-1 0,-1 1-1,-10 3 2,0 0-1,0 0 1,-1-1 0,1-1-1,-1 0 1,-22 1-1,-250 12 0,-176-10-89,-157-20-267,-118-27 416,-2509-292 679,2742 269-763,198 20-72,196 22 71,99 17 25,13 1 1,57-2-2,194 3 1,211 13-53,205 20-160,167 25 46,2339 272 18,-2837-275 232,-306-46-83,0 2 0,41 14 0,-75-21 0,0 0 0,1 0 0,-1 0 0,0 0 0,0 0 0,1-1 0,-1 1 0,0 0 0,0 0 0,1 1 0,-1-1 0,0 0 0,1 0 0,-1 0 0,0 0 0,0 0 0,0 0 0,1 0 0,-1 0 0,0 0 0,0 0 0,1 1 0,-1-1 0,0 0 0,0 0 0,0 0 0,1 0 0,-1 1 0,0-1 0,0 0 0,0 0 0,0 1 0,0-1 0,0 0 0,1 0 0,-1 0 0,0 1 0,0-1 0,0 0 0,0 0 0,0 1 0,0-1 0,0 0 0,0 0 0,0 1 0,0-1 0,0 0 0,0 1 0,0-1 0,0 0 0,0 0 0,0 0 0,-1 1 0,1-1 0,0 0 0,0 0 0,0 1 0,0-1 0,0 0 0,-1 0 0,1 0 0,0 1 0,0-1 0,0 0 0,-1 0 0,-36 7 0,-161-5 0,-143-9 0,-1498-27 1749,1514 28 1207,126-7-2217,190 13-739,0-1 0,1-1 0,-1 1 0,1-1 0,0-1 0,-9-3 0,17 6 0,-1 0 0,1 0 0,0 0 0,0 0 0,0-1 0,0 1 0,0 0 0,0 0 0,0 0 0,0-1 0,0 1 0,-1 0 0,1 0 0,0-1 0,0 1 0,0 0 0,0 0 0,0 0 0,0-1 0,1 1 0,-1 0 0,0 0 0,0-1 0,0 1 0,0 0 0,0 0 0,0 0 0,0-1 0,0 1 0,0 0 0,1 0 0,-1 0 0,0 0 0,0-1 0,0 1 0,0 0 0,0 0 0,1 0 0,-1 0 0,0 0 0,0 0 0,0-1 0,1 1 0,-1 0 0,0 0 0,0 0 0,0 0 0,1 0 0,-1 0 0,0 0 0,0 0 0,1 0 0,-1 0 0,0 0 0,0 0 0,0 0 0,1 0 0,38-8 0,121-7 0,163 6 0,-200 8 0,507-4 2066,-569 0-1502,-61 5-559,-1 0 0,1 0 0,0 0 0,0 0 0,0 0 0,0 0 0,0 0 0,-1 0 0,1 0 0,0 0-1,0 0 1,0 0 0,0 0 0,0 0 0,-1 0 0,1 0 0,0 0 0,0 0 0,0 0 0,0 0 0,0 0-1,-1 0 1,1 0 0,0-1 0,0 1 0,0 0 0,0 0 0,0 0 0,0 0 0,0 0 0,0 0 0,0 0 0,0-1-1,-1 1 1,1 0 0,0 0 0,0 0 0,0 0 0,0 0 0,0-1 0,0 1 0,0 0 0,0 0 0,0 0 0,0 0-1,0 0 1,0-1 0,0 1 0,0 0 0,0 0 0,0 0 0,1 0 0,-1 0 0,0-1 0,0 1 0,0 0-1,0 0 1,0 0 0,0 0 0,-40-9 482,-636-44-545,573 49-210,-1027-20-2367,724 18 2018,51-7 479,309 7 138,51 3 0,24 0 0,748-7 2961,-488 12-2796,265-1-125,-644 0-43,-677-2 129,682-5 365,69 0-384,15 6-107,1 0 1,0-1-1,0 1 0,0 0 1,0 0-1,0 0 0,0 0 1,0-1-1,0 1 0,0 0 1,0 0-1,0 0 0,0-1 0,0 1 1,0 0-1,0 0 0,0 0 1,0 0-1,0-1 0,0 1 1,0 0-1,0 0 0,0 0 1,0-1-1,0 1 0,0 0 1,0 0-1,0 0 0,0 0 1,0 0-1,1-1 0,-1 1 1,0 0-1,0 0 0,0 0 1,0 0-1,0 0 0,0 0 1,1-1-1,-1 1 0,0 0 1,0 0-1,0 0 0,0 0 1,1 0-1,-1 0 0,13-5 0,0 0 0,0 1 0,1 0 0,-1 1 0,1 1 0,0 0 0,0 1 0,21 1 0,12-2 0,1190-23-525,-1080 26 504,-70-1 21,-1611-30-1192,841 24 934,621 5 361,-1 2 55,-105-15 1,150 9-159,18 4 0,0 1 0,0 0 0,0 0 0,-1 0 0,1 0 0,0 0 0,0-1 0,0 1 0,0 0 0,0 0 0,0 0 0,0 0 0,0-1 0,0 1 0,0 0 0,0 0 0,0 0 0,0 0 0,0-1 0,0 1 0,0 0 0,0 0 0,0 0 0,0 0 0,0-1 0,0 1 0,0 0 0,0 0 0,1 0 0,-1 0 0,0 0 0,0-1 0,0 1 0,0 0 0,0 0 0,0 0 0,0 0 0,1 0 0,-1 0 0,0 0 0,0-1 0,0 1 0,0 0 0,1 0 0,-1 0 0,0 0 0,0 0 0,0 0 0,0 0 0,1 0 0,-1 0 0,0 0 0,0 0 0,14-4 0,-1 1 0,0 0 0,22-1 0,800-41-308,-794 44 208,508 2-503,-1 23 0,611 107 0,-1119-124 1061,77 21-1,-116-27-447,0-1-1,0 0 1,0 1-1,0-1 1,1 0-1,-1 1 1,0 0-1,0-1 1,0 1-1,0 0 1,0-1-1,0 1 1,0 0-1,-1 0 1,1 0 0,0 0-1,0 0 1,-1 0-1,1 0 1,0 1-1,-1-1-8,-1 0 1,1 0-1,-1-1 0,1 1 0,-1 0 0,1 0 1,-1 0-1,0 0 0,0-1 0,1 1 0,-1 0 0,0-1 1,0 1-1,0-1 0,0 1 0,1-1 0,-1 1 1,0-1-1,0 0 0,0 1 0,0-1 0,0 0 1,-2 0-1,-39 11-1,-75 8 0,-176 14 0,-1879 60 30,2041-94 344,97-2-374,34 3 0,0 0 0,1 0 0,-1 0 0,0 0 0,0 0 0,0 0 0,0-1 0,0 1 0,0 0 0,0 0 0,0 0 0,0 0 0,0 0 0,0 0 0,0-1 0,0 1 0,0 0 0,0 0 0,0 0 0,0 0 0,0 0 0,0-1 0,0 1 0,0 0 0,0 0 0,0 0 0,0 0 0,-1 0 0,1 0 0,0-1 0,0 1 0,0 0 0,0 0 0,0 0 0,0 0 0,0 0 0,0 0 0,0 0 0,-1 0 0,1 0 0,0 0 0,0 0 0,0-1 0,0 1 0,0 0 0,-1 0 0,1 0 0,0 0 0,0 0 0,0 0 0,0 0 0,0 0 0,0 0 0,-1 0 0,1 0 0,0 0 0,0 0 0,0 0 0,0 0 0,0 1 0,-1-1 0,1 0 0,0 0 0,0 0 0,0 0 0,0 0 0,0 0 0,0 0 0,-1 0 0,53-8 0,308-8 0,-303 15 0,328-4-36,1468 0-35,-1788 5 93,-115 0-22,-1674 1 939,1663-2-570,53-1-297,12 0-51,97-7-114,1258-12-1262,-1045 21 1214,9 0 141,-100 6 157,-198-5 53,1 2-1,31 6 1,-56-9-206,-1 0-1,0 0 1,1 0 0,-1 0 0,1 0-1,-1 0 1,0 0 0,1 0-1,-1 0 1,0 0 0,1 1 0,-1-1-1,0 0 1,1 0 0,-1 0-1,0 0 1,1 1 0,-1-1 0,0 0-1,1 0 1,-1 1 0,0-1-1,0 0 1,1 0 0,-1 1 0,0-1-1,0 0 1,0 1 0,1-1 0,-1 0-1,0 1 1,0-1 0,0 0-1,0 1 1,0-1 0,0 1 0,-20 7 15,-51 2-19,0-3 0,-84-2 0,67-3 0,-1341 13-1514,1408-15 1534,-160-1 934,152-2-745,45 0-180,378-12-29,-228 13 0,431-3-740,170 5-2221,3027 26-441,-3730-25 3402,-54-1 0,-12 0 0,-88 0 0,-139 0 0,-1400-1 8194,2983 1-8063,-1747 0 524,-25 0-1175,-131 0-1560,-297 2 193,-975-5-719,1599-3 2464,197 4 142,1 0 0,-43-9 0,66 10 12,-1 1 1,0 0-1,1-1 1,-1 0-1,0 1 0,1-1 1,-1 0-1,1 0 1,-1 0-1,1 0 0,-1 0 1,1 0-1,0 0 1,-1 0-1,-1-3 0,3 4 5,0-1-1,0 1 1,0-1-1,0 0 1,0 1 0,0-1-1,0 1 1,0-1-1,0 0 1,0 1-1,1-1 1,-1 1-1,0-1 1,0 1-1,1-1 1,-1 0-1,0 1 1,0-1-1,1 1 1,-1 0 0,0-1-1,1 1 1,-1-1-1,1 1 1,-1-1-1,1 1 1,-1 0-1,1-1 1,0 1-1,6-5 199,1 1 0,-1 0 0,1 1 0,0 0 0,9-3 0,56-12 921,0 3-1,127-10 1,110 5-534,99 6-835,1627 2-932,-1947 13 1165,-86 0 0,-19-1 0,-149 2 0,-143-2 0,-148 1-517,-142-1-1551,-1743 0 1915,2211 1 680,-185-8 764,292 3-1291,31-1 0,196-21 0,-118 19 0,1352-88 2606,-1397 95-2606,-33 3 0,-46 8 0,13-4 0,18-3 174,17 0 35,40 0 203,860 3-846,-588-8-655,742 0 752,-1437 0 337,-63 1-571,-193 0-1713,-2679 0-1823,3186 1 3881,-223-8 216,332 4 224,35-2 320,69-2 856,178 2-962,160 9-200,155 20 682,2038 227-2614,-2251-192 1704,-161-10 0,-163-29 0,-45-20 0,-1 1 0,0 0 0,0-1 0,1 1 0,-1 0 0,0 0 0,0 0 0,0 0 0,0 0 0,0 1 0,0-1 0,0 0 0,0 0 0,-1 1 0,1-1 0,0 2 0,0-2 0,-1 0 0,-1 0 0,1 0 0,0-1 0,0 1 0,0 0 0,0 0 0,-1 0 0,1 0 0,0-1 0,-1 1 0,1 0 0,0 0 0,-1-1 0,1 1 0,-1 0 0,1 0 0,-1-1 0,0 1 0,1-1 0,-1 1 0,0-1 0,1 1 0,-2 0 0,-39 18 0,-36 0 0,-1-4 0,-142 10 0,-1119 14 2624,1265-41-593,64 0-1289,15-1-185,119-7-226,131 1-331,1217-8-692,-1881 18 692,131-1-453,-986 1-1370,429-1 3411,1080 0-1588,740 0 1927,-3657 0-3308,2599 2 1381,50-1 0,0 0 0,0-1 0,0-1 0,0-1 0,0-1 0,-32-9 0,55 12 0,-1 0 0,1 0 0,-1 0 0,1 0 0,-1 0 0,1-1 0,-1 1 0,1 0 0,-1 0 0,1-1 0,-1 1 0,1 0 0,0-1 0,-1 1 0,1 0 0,0-1 0,-1 1 0,1 0 0,0-1 0,-1 1 0,1-1 0,0 1 0,0-1 0,0 1 0,-1-1 0,1 1 0,0-1 0,12-12 0,18-1 10,0 1 1,1 1 0,0 2-1,1 1 1,35-4 0,-52 9 19,178-32 250,364-21 0,195 55 138,-699 4-418,158 11 0,-200-10 0,-25 0 0,-352 6 0,227-10 0,-710 2 0,797-3 203,101-3 173,1236-12-2294,399 112 1511,-1532-78 407,-128-10 0,-24-7 0,0 1 0,0-1 0,0 0 0,0 1 0,0-1 0,0 0 0,0 0 0,-1 1 0,1-1 0,0 0 0,0 1 0,0-1 0,-1 0 0,1 0 0,0 0 0,0 1 0,-1-1 0,1 0 0,0 0 0,0 0 0,-1 1 0,1-1 0,0 0 0,-1 0 0,1 0 0,0 0 0,-1 0 0,1 0 0,0 0 0,-1 0 0,1 0 0,0 0 0,-1 0 0,1 0 0,0 0 0,0 0 0,-1 0 0,1 0 0,0 0 0,-1 0 0,1-1 0,-72 8 0,-117-3 0,85-5 0,3 2-98,-1470-6-958,1546 5 1553,0-1-1,-36-6 0,61 7-491,0 0 0,0-1 0,0 1 0,1 0-1,-1 0 1,0 0 0,0 0 0,0 0 0,0 0-1,1-1 1,-1 1 0,0 0 0,0 0 0,0 0-1,0 0 1,0 0 0,0-1 0,0 1-1,1 0 1,-1 0 0,0 0 0,0-1 0,0 1-1,0 0 1,0 0 0,0 0 0,0-1 0,0 1-1,0 0 1,0 0 0,0 0 0,0-1 0,0 1-1,0 0 1,0 0 0,0 0 0,-1-1-1,1 1 1,0 0 0,0 0 0,0 0 0,0 0-1,0-1 1,0 1 0,0 0 0,-1 0 0,1 0-1,0 0 1,0 0 0,0-1 0,0 1 0,-1 0-1,1 0 1,0 0 0,0 0 0,0 0 0,-1 0-1,1 0 1,0 0 0,0 0 0,0 0-1,-1 0 1,1 0 0,0 0 0,0 0 0,0 0-1,-1 0 1,40-14 42,184-33-47,212-15 0,232 0-872,220 12-2614,3147-29-1315,-3418 78 3651,-487 1 973,329 5 66,-604 0 2739,-173-4-2103,-154 0-71,-125 0 1359,-287 1-1467,-1244-5-946,1911-2 600,168 0 0,49 3 0,10 0 0,78-4 0,388-7 228,591 59 0,-1019-39 834,-37-2-273,-93 2-362,-179-3-427,-168-1 251,-1800-5 871,2476 3-1122,270 7-676,239 18-2027,2648 193-1722,-2928-175 5464,-215-13-780,-207-19-257,-45-8 2,-12 0 4,-28 1 11,0-2 0,-39 0 0,-230 1-5,-132-4 188,-107-2 608,198 1-556,-1619-21 1552,1604 7-2454,142-5 486,161 7 114,53 13 46,0-1 1,1 1-1,-1 0 0,0 0 1,1 0-1,-1 0 1,0-1-1,1 1 0,-1 0 1,0-1-1,1 1 1,-1-1-1,1 1 0,-1 0 1,1-1-1,-1 1 1,1-1-1,-1 1 0,1-1 1,-1 0-1,1 1 1,0-1-1,-1 1 0,1-1 1,0 0-1,-1 1 1,1-1-1,0 0 0,0 0 1,1 0 6,-1-1 1,1 1 0,0 0-1,0 0 1,0 0 0,0 0-1,0 1 1,0-1 0,0 0-1,1 0 1,-1 0 0,0 1-1,0-1 1,1 1 0,-1-1-1,2 0 1,49-13 378,151-13 1152,107 6-1151,644-3 345,-8 67 315,-778-22-208,-125-9-646,-43-12-191,0 0 1,0 0-1,-1 0 1,1 0-1,0 0 1,0 0-1,0 0 1,0 0-1,-1 0 1,1 0-1,0 0 1,0 0-1,0 0 1,0 0 0,-1 1-1,1-1 1,0 0-1,0 0 1,0 0-1,0 0 1,0 0-1,0 1 1,-1-1-1,1 0 1,0 0-1,0 0 1,0 0-1,0 1 1,0-1-1,0 0 1,0 0-1,0 0 1,0 1-1,0-1 1,0 0-1,0 0 1,0 0-1,0 0 1,0 1-1,0-1 1,0 0 0,0 0-1,0 0 1,0 1-1,0-1 1,0 0-1,0 0 1,0 0-1,1 0 1,-1 1-1,0-1 1,0 0-1,0 0 1,0 0-1,0 0 1,0 0-1,1 0 1,-1 1-1,0-1 1,0 0-1,0 0 1,0 0-1,1 0 1,-1 0-1,0 0 1,-16 4-6,-1-1 0,-32 1 0,-188 4 5,-137-3 0,-1386-3-2779,1010-5 4455,723 3-1530,-26-1 14,115-7-167,164-11 7,165-3-455,169 0-1365,2833-18-1380,-3257 42 3849,-123-2-356,-16 0 17,-65 1 293,-194 1-500,-1584-3 3199,1711-6-2052,113-1-977,22 7-272,0 1 0,0-1 0,0 1 0,0 0 0,0-1 0,0 1 0,0-1 0,0 1 0,0 0 0,0-1 0,0 1 0,0 0 0,0-1 0,0 1 0,0-1 0,1 1 0,-1 0 0,0-1 0,0 1 0,0 0 0,1 0 0,-1-1 0,0 1 0,1 0 0,-1-1 0,0 1 0,0 0 0,1 0 0,-1 0 0,0-1 0,1 1 0,-1 0 0,0 0 0,1 0 0,-1 0 0,1 0 0,-1 0 0,1-1 0,17-5-1,1 0 0,0 0 0,32-4 0,170-18 0,648-23-1317,-1 39 1268,-830 12 114,125 0 787,-157 0-733,-10 0-29,-31 0 15,-282 3-88,-76-2-389,-61 0-1060,-799-1 1247,1034-7 1162,202 7-928,0-1 0,1-1 0,-1-1 0,-16-4 0,33 7-49,0 0 0,-1 0 0,1-1 0,0 1 0,0 0 0,-1 0 0,1 0 0,0 0 0,0 0 0,-1 0 0,1 0 0,0 0 0,0 0 0,-1 0 0,1-1 0,0 1 0,0 0 0,0 0 0,-1 0 0,1 0 0,0-1 0,0 1 0,0 0 0,0 0 0,-1-1 0,1 1 0,0 0 0,0 0 0,0 0 0,0-1 0,0 1 0,0 0 0,0 0 0,0-1 0,0 1 0,0 0 0,0 0 0,0-1 0,0 1 0,0 0 0,0-1 0,0 1 0,0 0 0,0 0 0,0-1 0,0 1 0,0 0 0,0 0 0,0 0 0,1-1 0,-1 1 0,26-12 0,19 2 0,57-6 0,173-9 0,150 5-487,152 14-1460,1598 86-545,-1598-45 2492,-182-4 0,-190-9 0,-173-13 0,-32-6 0,-10 0 0,-129 6 0,-142-5 0,-120-3 93,-46-1 303,-1456-7 373,1836 6-147,-238-13 2268,272 6-2890,33 8 0,-1 0 0,1 0 0,0 0 0,0 0 0,0 0 0,0 0 0,-1-1 0,1 1 0,0 0 0,0 0 0,0 0 0,0 0 0,0-1 0,0 1 0,-1 0 0,1 0 0,0 0 0,0 0 0,0-1 0,0 1 0,0 0 0,0 0 0,0 0 0,0-1 0,0 1 0,0 0 0,0 0 0,0 0 0,0-1 0,0 1 0,0 0 0,0 0 0,0 0 0,0-1 0,0 1 0,0 0 0,0 0 0,1 0 0,-1 0 0,0-1 0,0 1 0,0 0 0,0 0 0,0 0 0,0 0 0,1-1 0,-1 1 0,0 0 0,0 0 0,0 0 0,0 0 0,1 0 0,-1 0 0,0 0 0,0 0 0,0 0 0,1 0 0,-1-1 0,0 1 0,58-16 0,337-19 0,1000 24 1636,-1352 12-1636,40 1 0,137 22 0,-201-18 0,-30 0 0,-117 4 0,-135-3 0,-121-3-407,-2507-4-4164,2802 0 4510,77 0 79,-47-1-60,112-6 412,520-21 1358,41 14-2084,236 4-1071,2593 39-3152,-3072-17 4320,-355-11 246,100 5-37,-99-1 49,-57 1 0,-187 14 1,-143 5 324,-2407 75 2206,2612-105 1121,134-1-2838,30 6-810,1 0 1,0-1-1,0 1 0,0 0 0,0 0 0,-1 0 0,1 0 0,0 0 0,0 0 0,0 0 0,0-1 0,0 1 1,0 0-1,-1 0 0,1 0 0,0 0 0,0-1 0,0 1 0,0 0 0,0 0 0,0 0 0,0-1 0,0 1 1,0 0-1,0 0 0,0 0 0,0 0 0,0-1 0,0 1 0,0 0 0,0 0 0,0 0 0,0-1 0,0 1 1,0 0-1,0 0 0,0 0 0,0 0 0,1-1 0,-1 1 0,0 0 0,0 0 0,0 0 0,0 0 0,0-1 1,0 1-1,1 0 0,-1 0 0,0 0 0,0 0 0,0 0 0,0 0 0,1 0 0,-1 0 0,0 0 0,0-1 1,0 1-1,0 0 0,1 0 0,-1 0 0,0 0 0,0 0 0,0 0 0,1 0 0,-1 0 0,0 0 0,0 0 1,1 1-1,19-8 110,1 2 0,-1 1 1,27-2-1,204-16 1,143 2-539,133 6-1274,2324 80-107,-2678-52 1806,-155-9 0,-39 0 0,-484 5 2288,318-12-2256,-529 0 653,647 0 1397,62 1-1550,8 0-96,39-3-59,397-10-377,-323 12 0,393-4-567,254 2-1978,525-8 2200,-1202 10 290,211-11-158,-295 13 213,0 0 0,0 0 0,0 0 0,0 0 0,0 0 0,0 0 0,0 0 0,0 0 0,0 0 0,0 0 0,0 0 0,0-1 0,0 1 0,0 0 0,0 0 0,0 0 0,0 0 0,0 0 0,0 0 0,0 0 0,0 0 0,0 0 0,0 0 0,0 0 0,0 0 0,0 0 0,0-1 0,0 1 0,-20-3 0,-45-1 0,-817 2 902,-200-6 325,1031 7-1143,32 1-53,0 0 0,0-1 0,0-1 0,0-1 0,1 0 0,-22-8 1,28 3-32,15 1 0,21-4 0,-21 11 0,60-17 579,80-10 0,-93 19-443,-94 5-136,-1269 5-621,1184-3 621,114-2 0,36-2 0,72-6 0,172-4 0,134 2-316,2418-12-1171,-2706 26 1792,-103-1-240,-11 0-13,-50 1-5,-521 14 661,-271-1 539,198-55-1247,620 39 0,10 1 0,0 0 0,0-1 0,0-1 0,0-1 0,1 0 0,0-1 0,-22-10 0,25 2 0,18 3 0,27-3 0,26 3 0,0 3 0,1 2 0,92 3 0,-82 3 0,87-1 0,-140 1 0,-20 0 0,-89-1 0,-84 1 97,-2293-1-2685,2213-7 2588,217 5 0,-59-10 0,78 3 0,21 8 0,0 0 0,0 1 0,1-1 0,-1 1 0,0-1 0,0 1 0,1-1 0,-1 1 0,0-1 0,0 1 0,1-1 0,-1 1 0,1-1 0,-1 1 0,0-1 0,1 1 0,-1 0 0,1-1 0,-1 1 0,1 0 0,-1-1 0,1 1 0,-1 0 0,1 0 0,0 0 0,-1-1 0,1 1 0,-1 0 0,2 0 0,27-8 0,0 1 0,48-5 0,225-19 0,191 3-607,192 8-1820,2311 147-648,-2611-89 3075,-182-8 0,-197-29 1,0 0 0,0 1-1,0-1 1,-1 1-1,1 1 1,6 2 0,-12-4-1,0-1 0,1 0-1,-1 0 1,0 0 0,0 1 0,0-1 0,1 0 0,-1 0 0,0 1 0,0-1 0,0 0 0,0 0 0,0 1 0,0-1 0,1 0-1,-1 0 1,0 1 0,0-1 0,0 0 0,0 1 0,0-1 0,0 0 0,0 0 0,0 1 0,0-1 0,0 0 0,0 1-1,-1-1 1,1 0 0,0 0 0,0 1 0,0-1 0,0 0 0,0 0 0,0 1 0,-1-1 0,1 0 0,0 0 0,0 1 0,0-1-1,-1 0 1,1 0 0,0 0 0,0 0 0,-1 1 0,1-1 0,0 0 0,0 0 0,-1 0 0,1 0 0,0 0 0,-1 0-1,1 0 1,0 0 0,0 0 0,-1 0 0,1 0 0,0 0 0,-1 0 0,-15 5 167,0-1 1,-30 3 0,-469 31 2569,-20-29-1531,331-7 372,-2022 2-976,2152-4-602,69 0 0,8-1 0,36 1 0,1173 0 0,-1173 1 544,-79 4 492,35-4-971,-175 20 165,-821 102-131,934-113-99,60-7 0,14-2 0,112-6 0,1408-40-1436,-1155 69 1367,-350-21 69,-13-3 0,0 1 0,0 0 0,0 0 0,0 1 0,0 0 0,-1 1 0,1 0 0,-1 0 0,1 1 0,-1 0 0,11 7 0,-18-10 0,-1-1 0,0 0 0,1 1 0,-1-1 0,0 1 0,1-1 0,-1 1 0,0-1 0,0 1 0,1-1 0,-1 1 0,0-1 0,0 1 0,0-1 0,0 1 0,0-1 0,0 1 0,0-1 0,0 1 0,0-1 0,0 1 0,0-1 0,0 1 0,0-1 0,0 1 0,0-1 0,-1 1 0,1-1 0,0 1 0,0-1 0,-1 1 0,1-1 0,0 1 0,0-1 0,-1 0 0,1 1 0,-1-1 0,1 1 0,0-1 0,-1 0 0,1 0 0,-1 1 0,1-1 0,-1 0 0,0 1 0,-13 5 142,0 0 1,0 0-1,-1-1 0,1-1 1,-1-1-1,-20 3 1,16-3 40,-135 20-20,-203 2-1,339-25-162,19-3 0,35-7 0,455-74 0,-221 44 0,-178 21 0,-69 12 0,-20 2 0,-46 3 0,-503 46 9,230-14-147,292-28 117,-849 52-604,824-57 625,35 1 0,14 2 0,0 0 0,0 0 0,0 0 0,0 0 0,0-1 0,0 1 0,0 0 0,0 0 0,0 0 0,0 0 0,0 0 0,0 0 0,0 0 0,0 0 0,0 0 0,0 0 0,1 0 0,-1 0 0,0 0 0,0 0 0,0 0 0,0 0 0,0-1 0,0 1 0,0 0 0,0 0 0,0 0 0,0 0 0,0 0 0,0 0 0,-1 0 0,1 0 0,0 0 0,0 0 0,0 0 0,0 0 0,0 0 0,0 0 0,0 0 0,0 0 0,0-1 0,0 1 0,0 0 0,62-8 3,1 2 0,73 2 0,-58 3 117,691-7 526,-1034 9-646,-69-1 0,-141-3-583,-121-13-1751,-1756-102-1587,2258 111 3921,-26 0 0,-139-27 0,219 22-59,40 11 58,0 1 0,0 0 0,-1 0 0,1 0 0,0 0 0,0 0 0,0 0 0,-1 0 0,1 0 0,0-1 1,0 1-1,0 0 0,0 0 0,-1 0 0,1 0 0,0-1 0,0 1 0,0 0 0,0 0 0,0-1 0,0 1 0,-1 0 0,1 0 0,0 0 0,0-1 0,0 1 0,0 0 0,0 0 0,0-1 0,0 1 0,0 0 0,0 0 0,0-1 0,0 1 0,0 0 0,0 0 0,0 0 0,1-1 0,-1 1 0,0 0 0,0 0 0,0-1 0,0 1 0,0 0 0,0 0 0,0 0 0,1 0 0,-1-1 0,0 1 0,0 0 0,0 0 0,1 0 0,-1 0 0,0-1 0,0 1 0,0 0 0,1 0 0,-1 0 0,9-3 98,0 0 1,0 0 0,1 1-1,-1 0 1,11 0 0,385-18 2263,-322 19-2378,366-2 129,137 14 335,1864 96-4123,-2174-86 3411,-256-19 248,-1 1 1,1 1-1,19 6 1,-38-10 16,-1 0 0,0 0 0,1 0 0,-1 0 0,1 0 0,-1 0 0,0 0 0,1 0 0,-1 0 0,0 0 0,1 0 0,-1 1 0,0-1 0,1 0 0,-1 0 0,0 0 0,1 1 0,-1-1 0,0 0 0,1 0 0,-1 1 0,0-1 0,0 0 0,1 0 0,-1 1 0,0-1 0,0 0 0,0 1 0,0-1 0,1 0 0,-1 1 0,0-1 0,0 0 0,0 1 0,0-1 0,0 1 0,0-1 0,0 0 0,0 1 0,0-1 0,0 0 0,0 1 0,0-1 0,0 1 0,0-1 0,0 0 0,0 1 0,-1-1 0,1 0 0,0 1 0,-4 2 0,-1-1 0,1 0 0,0 0 0,0 0 0,-1-1 0,1 1 0,-1-1 0,-4 0 0,-102 18 0,-127 4 0,157-17 0,-1366 68 1257,834-60 3168,909-15-4332,1013 56-622,-1218-47 1613,-82-6-813,-21 0-203,-40 0-136,-1854-1-1227,933-4 823,481 2 1133,390-5-529,89 3-132,25-1 0,56-4 0,97 3 0,-76 4 0,256-3-373,128 1-1121,-124 1 1238,1374 8 409,-1450 2 930,-167-1-816,-94-5-262,-12 0-8,-53 2 5,-168 0-2,-154-1-412,-142-1-1232,-103-1 836,-1629-3-1233,2178 1 1890,-305-13 79,335 8 242,41 6-159,0 0-1,-1 0 1,1 0 0,0 0-1,-1 0 1,1 0 0,0 0-1,-1 0 1,1 0 0,0 0-1,0-1 1,-1 1 0,1 0-1,0 0 1,-1 0 0,1 0-1,0 0 1,-1 0 0,1-1-1,0 1 1,0 0-1,-1 0 1,1 0 0,0-1-1,0 1 1,0 0 0,-1 0-1,1-1 1,0 1 0,0 0-1,0-1 1,0 1 0,0 0-1,-1 0 1,1-1 0,0 1-1,0 0 1,0-1 0,0 1-1,5-3 113,1 1 0,-1 0 0,0 0 1,1 1-1,0 0 0,-1 0 0,1 0 0,6 0 0,560-24 269,-416 24-84,1337-3 3264,-1799 5-3572,-3-1 0,-395 2-1224,-895-5 1229,1431-3 161,159 6-166,0-1 0,-1-1 0,1 1 0,0-1 0,-10-4 0,19 6 0,0 0 0,0 0 0,-1 0 0,1 0 0,0-1 0,0 1 0,0 0 0,-1 0 0,1 0 0,0 0 0,0 0 0,0 0 0,0-1 0,-1 1 0,1 0 0,0 0 0,0 0 0,0 0 0,0-1 0,0 1 0,0 0 0,0 0 0,0 0 0,-1-1 0,1 1 0,0 0 0,0 0 0,0-1 0,0 1 0,0 0 0,0 0 0,0 0 0,0-1 0,0 1 0,0 0 0,0 0 0,0-1 0,1 1 0,-1 0 0,0 0 0,0 0 0,0-1 0,0 1 0,0 0 0,0 0 0,0 0 0,1 0 0,-1-1 0,0 1 0,0 0 0,0 0 0,0 0 0,1 0 0,-1 0 0,0 0 0,0-1 0,0 1 0,1 0 0,-1 0 0,0 0 0,39-13 0,58-2 0,178-6 0,-226 18 0,319-10-9,2024 20 331,-2313-1-256,-73-4-55,-17 0-10,-127 3-6,-128-3 5,-1658-2-548,1714-1 548,155-3 0,55 1 0,14-1 0,121-11 0,265-8 0,299 2-907,275 5-2723,1561 10-133,9 69 1016,-2072-37 2231,-191-1 830,-250-21 277,0 1 0,39 12-1,-48-5-113,-21-12-460,-1 1 0,0-1-1,0 0 1,1 0 0,-1 1 0,0-1 0,0 0 0,0 1 0,0-1 0,0 0 0,0 1 0,0-1 0,1 0 0,-1 1 0,0-1 0,0 0 0,0 1 0,0-1 0,0 0 0,0 1-1,-1-1 1,1 0 0,0 1 0,0-1 0,0 0 0,0 0 0,0 1 0,0-1 0,0 0 0,-1 1 0,1-1 0,0 0 0,0 0 0,0 1 0,-1-1 0,1 0 0,0 0 0,0 0-1,-1 1 1,-4 3 177,-1-1-1,0 0 0,0 1 0,1-2 0,-2 1 0,1-1 0,0 0 0,0 0 1,-13 1-1,-79 8 1258,60-8-1277,-680 25 3996,437-24-2707,459-6 587,154-6-2138,-232-2 88,-72 1 0,-28 9 0,1 0 0,-1-1 0,0 1 0,1 0 0,-1 0 0,0 0 0,0-1 0,1 1 0,-1 0 0,0 0 0,1 0 0,-1-1 0,0 1 0,0 0 0,0-1 0,1 1 0,-1 0 0,0-1 0,0 1 0,0 0 0,0-1 0,0 1 0,0 0 0,0-1 0,1 1 0,-1 0 0,0-1 0,0 1 0,0 0 0,0-1 0,0 1 0,-1 0 0,1-1 0,0 0 0,-2-1 0,0 0 0,-1 0 0,1 0 0,-1 1 0,0-1 0,0 1 0,1-1 0,-1 1 0,0 0 0,0 0 0,0 0 0,0 0 0,-4 0 0,-61-12 0,0 4 0,-89-2 0,130 10 0,-1296 2-848,809 11 647,-262-4 201,829-6 0,106 19 0,-48-4 0,1791 241-1619,-1707-228 2254,-144-17-476,-43-9-128,-11 0-22,-11-1-19,-1-1 0,0 0 0,-18-1 0,-702-1-637,-6-38-20,727 37 667,-120-6 130,-439-48 1229,554 51-1359,1 0 0,-1-1 0,-18-7 0,35 11 0,0 1 0,0-1 0,0 0 0,0 0 0,0 0 0,0 0 0,1-1 0,-1 1 0,0 0 0,1-1 0,-1 1 0,1-1 0,-1 0 0,1 1 0,0-1 0,-2-3 0,3 4 0,0 0 0,0-1 0,0 1 0,0 0 0,0 0 0,1-1 0,-1 1 0,1 0 0,-1 0 0,1 0 0,-1 0 0,1-1 0,-1 1 0,1 0 0,0 0 0,0 0 0,-1 0 0,1 0 0,0 1 0,0-1 0,0 0 0,0 0 0,0 0 0,0 1 0,1-1 0,-1 1 0,2-2 0,14-7 102,1 0-1,0 1 0,0 1 1,36-10-1,85-9 698,-77 15-632,192-30 59,-251 41-226,1 0 0,-1 0 0,0-1 0,0 1 0,0-1 0,1 0 0,-1 0 0,0 0 0,0 0 0,0 0 0,5-4 0,-71-1 0,-140 3 0,-135 2 0,-356 4-1346,-870-7-51,1135-10 992,388 11 405,38 2 0,9 1 0,72 2 0,131 16 0,124 15-299,1248 162-812,-1386-163 2658,-123-15-1146,-71-17-398,-1-1-1,0 1 0,1 0 1,-1 0-1,0 0 0,0 0 1,1 0-1,-1 0 1,0 0-1,1 0 0,-1 1 1,0-1-1,1 0 1,-1 0-1,0 0 0,0 0 1,1 0-1,-1 0 1,0 1-1,1-1 0,-1 0 1,0 0-1,0 0 1,0 1-1,1-1 0,-1 0 1,0 0-1,0 0 1,0 1-1,1-1 0,-1 0 1,0 1-1,0-1 1,0 0-1,0 0 0,0 1 1,0-1-1,0 0 0,0 1 1,0-1-1,0 0 1,0 1-1,0-1 0,0 0 1,0 1-1,0-1 1,-35 7 287,-302 0-211,215-8-74,-323 0-530,-155-1-1571,-146-2 1080,-2569-99-1469,2836 66 2377,190 5 81,265 29 27,1-1 0,-1-1 0,-35-13 0,58 18 2,1 0 0,-1 0 0,0 0 0,0-1 0,1 1 0,-1 0 0,1-1 0,-1 1 0,0 0 0,1-1 0,-1 1-1,1-1 1,-1 1 0,1-1 0,-1 1 0,1-1 0,-1 0 0,1 1 0,-1-1 0,1 0 0,0 1 0,-1-1 0,1 0 0,0 1 0,0-1-1,-1-1 1,2 1 19,0 0-1,-1 0 0,1 0 0,0 0 1,0 0-1,0 0 0,0 0 1,0 0-1,0 0 0,0 1 0,0-1 1,0 0-1,0 1 0,1-1 0,-1 1 1,0-1-1,3 0 0,26-7 536,0 1 0,60-6 0,231-12-139,209 10-242,215 29 525,924 87-3424,9 42 336,-1518-129 2578,365 34-1706,-206-16 1137,-212-16 359,-100-11 217,-23-2 101,-160 2 1329,-1333-19 3511,1492 14-4966,-62-1 1409,-140-19 0,189 11-1581,30 9 0,-1 0 0,1 0 0,0 0 0,-1 0 0,1 0 0,0-1 0,-1 1 0,1 0 0,0 0 0,-1 0 0,1-1 0,0 1 0,0 0 0,-1 0 0,1-1 0,0 1 0,0 0 0,-1-1 0,1 1 0,0 0 0,0 0 0,0-1 0,0 1 0,-1 0 0,1-1 0,0 1 0,0-1 0,0 1 0,0 0 0,0-1 0,0 1 0,0-1 0,2-1 0,0 0 0,0 1 0,1-1 0,-1 1 0,0-1 0,1 1 0,-1 0 0,1 0 0,0 0 0,-1 0 0,1 0 0,0 0 0,2 0 0,49-11 76,63-6 0,-76 14 197,0-2 1,0-2 0,59-21-1,-82 18-273,-18 11 0,0 0 0,0-1 0,0 1 0,0 0 0,0-1 0,0 1 0,0 0 0,0-1 0,0 1 0,0 0 0,0 0 0,0-1 0,0 1 0,0 0 0,0-1 0,0 1 0,0 0 0,-1 0 0,1-1 0,0 1 0,0 0 0,0 0 0,0-1 0,-1 1 0,1 0 0,0 0 0,0 0 0,-1-1 0,1 1 0,0 0 0,0 0 0,-1 0 0,1 0 0,0 0 0,-1-1 0,-38-9 0,-83 0 0,86 9 0,0-1 0,0-2 0,-36-10 0,46 1 0,25 13 0,1 0 0,0-1 0,0 1 0,-1-1 0,1 1 0,0 0 0,0-1 0,0 1 0,-1-1 0,1 1 0,0-1 0,0 1 0,0-1 0,0 1 0,0 0 0,0-1 0,0 1 0,0-1 0,0 1 0,0-1 0,0 1 0,0-1 0,0 1 0,0-1 0,1 1 0,-1-1 0,0 1 0,0 0 0,0-1 0,1 1 0,-1-1 0,1 1 0,3-4 0,0 0 0,0 1 0,1-1 0,0 1 0,0 1 0,0-1 0,0 0 0,8-2 0,58-18 0,2 2 0,1 4 0,101-11 0,1224-97-1185,-1634 128 1185,-22-2 0,-107 1-162,-110 1-489,-1188-24 493,1580 17 158,44 4 0,0-2 0,1-2 0,-71-16 0,107 20 0,1 0 0,-1 0 0,1 0 0,-1 0 0,1 0 0,-1 0 0,1 0 0,0-1 0,-1 1 0,1 0 0,-1 0 0,1 0 0,0-1 0,-1 1 0,1 0 0,-1 0 0,1-1 0,0 1 0,-1 0 0,1-1 0,0 1 0,0 0 0,-1-1 0,1 1 0,0-1 0,0 1 0,-1 0 0,1-1 0,0 0 0,16-8 0,15 2 0,59-6 0,167-6 0,122 3-369,742-7-1699,-1 23 3873,-1108 1-1508,-27-1-250,-47 1-75,-1608 94-312,1633-91 930,5-1 365,63-11-524,534-94-431,-225 45 0,-242 35 0,-85 15 17,-29 0 105,-52 0 224,-135 3-1,92 4-339,-2073 65-2118,2110-57 2112,71-6 0,10-1 0,39-1 0,560-27-47,-95 3-816,-317 17 821,613 1 1558,-782 6-1469,0 1 0,0 2 1,0 0-1,0 2 0,-1 1 0,29 10 1,-52-16-48,0 1 0,0-1 1,0 1-1,0-1 0,0 1 1,0-1-1,0 1 0,0 0 1,0-1-1,0 1 0,0 0 1,0 0-1,0 0 0,-1-1 1,1 1-1,0 0 0,-1 0 1,1 0-1,0 0 0,-1 1 1,1-1-1,-1 0 0,1 2 1,-2-2-2,1 0 0,0 0 0,-1 0 0,1 1 0,0-1 0,-1 0 0,0 0 0,1 0 0,-1 0 1,0 0-1,1 0 0,-1 0 0,0 0 0,0 0 0,0-1 0,0 1 0,0 0 0,-1 0 0,-52 26 153,50-26-91,-23 12 529,27-13-585,0 0 0,0 0-1,0 0 1,0 0 0,0 0 0,1 0 0,-1 0 0,0 0-1,0 0 1,0 0 0,0 1 0,0-1 0,1 0 0,-1 0-1,0 0 1,0 0 0,0 0 0,0 0 0,0 0 0,0 0-1,0 0 1,1 0 0,-1 0 0,0 1 0,0-1 0,0 0 0,0 0-1,0 0 1,0 0 0,0 0 0,0 0 0,0 1 0,0-1-1,0 0 1,0 0 0,0 0 0,0 0 0,0 0 0,0 1-1,0-1 1,0 0 0,0 0 0,0 0 0,0 0 0,0 0-1,0 1 1,0-1 0,0 0 0,0 0 0,0 0 0,0 0 0,0 0-1,0 0 1,0 1 0,0-1 0,0 0 0,0 0 0,-1 0-1,1 0 1,0 0 0,0 0 0,0 0 0,0 0 0,0 0-1,0 1 1,-1-1 0,1 0 0,0 0 0,0 0 0,62 1 92,-57-1-109,1126-18-917,5 49-1093,68 63 1210,-1092-78 812,-92-9 26,-20-7-22,0 1 0,0-1 1,0 0-1,0 0 0,0 1 0,0-1 0,-1 0 0,1 1 0,0-1 0,0 0 0,0 0 0,0 1 0,0-1 0,-1 0 1,1 0-1,0 0 0,0 1 0,0-1 0,0 0 0,-1 0 0,1 0 0,0 1 0,0-1 0,-1 0 0,1 0 0,0 0 1,0 0-1,-1 0 0,1 0 0,0 1 0,-1-1 0,1 0 0,0 0 0,0 0 0,-1 0 0,1 0 0,0 0 0,-1 0 0,1 0 1,0 0-1,0 0 0,-1-1 0,1 1 0,-1 0 0,-125 10 835,-185-6-629,-246-13-745,-272-19-1607,-263-28 842,-228-35-1760,-138-35 1733,-4102-501-3761,4661 506 4983,253 32 338,224 29 802,185 21-285,153 20 746,77 15-1103,10 2 17,44 2 479,149 18 2047,145 25-2202,1532 239 1935,-1586-230-2391,-245-44 279,64 22 1,-106-30-549,1 0 0,0 0 1,0 1-1,0-1 0,0 0 1,-1 0-1,1 1 1,0-1-1,0 1 0,-1-1 1,1 0-1,0 1 0,-1 0 1,1-1-1,0 1 1,-1-1-1,1 1 0,-1 0 1,1-1-1,-1 1 0,1 0 1,-1-1-1,0 1 1,1 0-1,-1 1 0,-1-1-7,0 0 0,0 0 0,0 0 1,0-1-1,0 1 0,-1 0 0,1 0 0,0-1 0,0 1 0,-1-1 0,1 1 0,-1-1 0,1 0 0,0 1 0,-1-1 0,-2 0 0,-54 7-2,-61 0 0,-226-2 0,-155-4-531,-2499-13 206,2914 12 325,80-1 0,11 1 0,43 0 0,141 3 0,124 14 0,1537 128 1144,-1501-104-1144,-123-2 0,-216-38 0,-1 2 0,0-1 0,-1 1 0,1 1 0,0-1 0,-1 2 0,0-1 0,10 8 0,-19-12 0,1 0 0,-1 1 0,0-1 0,1 0 0,-1 1 0,0-1 0,1 0 0,-1 1 0,0-1 0,0 1 0,1-1 0,-1 0 0,0 1 0,0-1 0,0 1 0,0-1 0,0 1 0,0-1 0,0 1 0,0-1 0,0 1 0,0-1 0,0 0 0,0 1 0,0-1 0,0 1 0,0-1 0,0 1 0,0-1 0,0 1 0,-1-1 0,1 0 0,0 1 0,0-1 0,-1 1 0,1-1 0,-1 1 0,-27 13 0,-7-6 0,-71 7 0,-734 29-692,464-31 2584,578-10-1452,-129 0-474,403 30-659,226 46-2079,2408 367-2343,-2762-384 4974,-331-59 133,0 2 0,0 0 0,18 8 0,-35-13 8,0 0 0,-1 0-1,1 0 1,0 0 0,-1 0 0,1 0 0,0 0 0,-1 1 0,1-1 0,0 0 0,-1 0 0,1 0 0,0 1 0,0-1-1,-1 0 1,1 0 0,0 1 0,0-1 0,-1 0 0,1 0 0,0 1 0,0-1 0,0 0 0,0 1 0,-1-1-1,1 0 1,0 1 0,0-1 0,0 0 0,0 1 0,0-1 0,0 1 0,0-1 0,0 0 0,0 1 0,0-1-1,0 0 1,0 1 0,0-1 0,0 0 0,1 1 0,-1-1 0,0 0 0,0 1 0,0-1 0,0 0 0,1 1 0,-1-1-1,0 0 1,0 0 0,0 1 0,1-1 0,-1 0 0,0 0 0,1 1 0,-1-1 0,0 0 0,0 0 0,1 0-1,-1 1 1,0-1 0,1 0 0,-1 0 0,1 0 0,-1 0 0,-30 6 1,0-2 0,-54 1-1,-302 2 0,-243-10-89,-191-14-267,-1696-80 444,1959 67 33,203 0 360,334 29-461,1-1 0,-1-1 0,0-1 0,1-1 0,-30-11 0,48 16-20,1 0 0,0-1 0,0 1 0,-1 0 0,1 0 0,0-1 0,0 1 0,-1 0 0,1-1 0,0 1 0,0 0 0,0-1 0,0 1 0,0-1 0,0 1 0,-1 0 0,1-1 0,0 1 0,0 0 0,0-1 0,0 1 0,0-1 0,0 1 0,0 0 0,1-1 0,-1 1 0,0 0 0,0-1 0,0 1 0,0-1 0,0 1 0,0 0 0,1-1 0,-1 1 0,0 0 0,0 0 0,1-1 0,-1 1 0,0 0 0,0-1 0,1 1 0,-1 0 0,0 0 0,1 0 0,-1-1 0,0 1 0,1 0 0,-1 0 0,0 0 0,1 0 0,-1 0 0,1-1 0,-1 1 0,0 0 0,1 0 0,-1 0 0,1 0 0,-1 0 0,1 0 0,61-15 0,254-14 0,331-1-179,396 1-538,398 6 404,317 8-224,144 5-109,-78 5-1398,-250 3 1192,-365 2-515,-395 1 1254,-370 1 1027,-314-1-130,-244 0 936,-182 0-1266,-131-1-40,-1817 0 2539,2054-1 588,181 2-3336,0-1-1,0-1 0,0 0 1,0 0-1,-12-3 1,34-2 263,37-2 211,151-13-382,128 0-297,929-19-2079,-730 33 4156,-727-4-1683,-268-18-394,-276-19-923,-212-2-2769,-2861-58-373,3310 102 4065,265 5 0,774 7 0,348 18-526,410 33-1579,278 12 1537,71-5 402,-162-14 125,-320-14 41,-368-10-104,-342-7-312,-286-8 766,-160-9 62,-15 0 85,-53 0 411,-225 0-454,-205-2-196,-204-1 775,-217-1-774,-210 1-259,-3809-2-4507,4142 2 4315,264-5 1030,228-1-628,199 0-53,91 4 511,57-1 1035,139 0-1197,149 1-506,202 1 269,168 2 806,-483 0-960,2871 22 1263,-2876-15-1378,-178-4 0,-55-1 0,-88 0 0,-191 0 0,-161-1 113,-132-1 340,-139 0-147,-1038-3 386,1417-4-692,321 6 0,0-1 0,1-1 0,-51-12 0,79 15 0,-1 0 0,1 0 0,0 0 0,-1 0 0,1 0 0,-1 0 0,1 0 0,0 0 0,-1 0 0,1 0 0,-1 0 0,1-1 0,0 1 0,-1 0 0,1 0 0,0-1 0,-1 1 0,1 0 0,0 0 0,-1-1 0,1 1 0,0 0 0,-1-1 0,1 1 0,0 0 0,0-1 0,0 1 0,-1 0 0,1-1 0,0 1 0,0-1 0,0 1 0,0 0 0,0-1 0,0 1 0,0-1 0,0 1 0,0 0 0,0-1 0,0 1 0,0-1 0,0 1 0,0-1 0,0 1 0,0 0 0,0-1 0,0 1 0,1-1 0,-1 1 0,0 0 0,0-1 0,1 0 0,3-1 0,0-1 0,0 1 0,0 0 0,0 0 0,1 0 0,-1 0 0,9-1 0,58-13 0,105-10 0,300-13-85,200 8-253,2802 7 777,-3243 31 1656,-194-3-1602,-60-1-416,-93 1-123,-179 1 46,-134 7-377,300-8-63,-2193 48-424,2078-55 2331,87-3-5160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4:19:19.938"/>
    </inkml:context>
    <inkml:brush xml:id="br0">
      <inkml:brushProperty name="width" value="0.025" units="cm"/>
      <inkml:brushProperty name="height" value="0.02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37841" cy="464820"/>
          </a:xfrm>
          <a:prstGeom prst="rect">
            <a:avLst/>
          </a:prstGeom>
          <a:noFill/>
          <a:ln w="9525">
            <a:noFill/>
            <a:miter lim="800000"/>
            <a:headEnd/>
            <a:tailEnd/>
          </a:ln>
          <a:effectLst/>
        </p:spPr>
        <p:txBody>
          <a:bodyPr vert="horz" wrap="square" lIns="93449" tIns="46724" rIns="93449" bIns="46724"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970903" y="1"/>
            <a:ext cx="3037841" cy="464820"/>
          </a:xfrm>
          <a:prstGeom prst="rect">
            <a:avLst/>
          </a:prstGeom>
          <a:noFill/>
          <a:ln w="9525">
            <a:noFill/>
            <a:miter lim="800000"/>
            <a:headEnd/>
            <a:tailEnd/>
          </a:ln>
          <a:effectLst/>
        </p:spPr>
        <p:txBody>
          <a:bodyPr vert="horz" wrap="square" lIns="93449" tIns="46724" rIns="93449" bIns="46724"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1041" y="4416589"/>
            <a:ext cx="5608320" cy="4183380"/>
          </a:xfrm>
          <a:prstGeom prst="rect">
            <a:avLst/>
          </a:prstGeom>
          <a:noFill/>
          <a:ln w="9525">
            <a:noFill/>
            <a:miter lim="800000"/>
            <a:headEnd/>
            <a:tailEnd/>
          </a:ln>
          <a:effectLst/>
        </p:spPr>
        <p:txBody>
          <a:bodyPr vert="horz" wrap="square" lIns="93449" tIns="46724" rIns="93449" bIns="4672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29983"/>
            <a:ext cx="3037841" cy="464820"/>
          </a:xfrm>
          <a:prstGeom prst="rect">
            <a:avLst/>
          </a:prstGeom>
          <a:noFill/>
          <a:ln w="9525">
            <a:noFill/>
            <a:miter lim="800000"/>
            <a:headEnd/>
            <a:tailEnd/>
          </a:ln>
          <a:effectLst/>
        </p:spPr>
        <p:txBody>
          <a:bodyPr vert="horz" wrap="square" lIns="93449" tIns="46724" rIns="93449" bIns="46724"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970903" y="8829983"/>
            <a:ext cx="3037841" cy="464820"/>
          </a:xfrm>
          <a:prstGeom prst="rect">
            <a:avLst/>
          </a:prstGeom>
          <a:noFill/>
          <a:ln w="9525">
            <a:noFill/>
            <a:miter lim="800000"/>
            <a:headEnd/>
            <a:tailEnd/>
          </a:ln>
          <a:effectLst/>
        </p:spPr>
        <p:txBody>
          <a:bodyPr vert="horz" wrap="square" lIns="93449" tIns="46724" rIns="93449" bIns="46724" numCol="1" anchor="b" anchorCtr="0" compatLnSpc="1">
            <a:prstTxWarp prst="textNoShape">
              <a:avLst/>
            </a:prstTxWarp>
          </a:bodyPr>
          <a:lstStyle>
            <a:lvl1pPr algn="r">
              <a:defRPr sz="1200"/>
            </a:lvl1pPr>
          </a:lstStyle>
          <a:p>
            <a:fld id="{1CF43D00-9215-4D61-8FB8-4C30B5785DCF}" type="slidenum">
              <a:rPr lang="en-US"/>
              <a:pPr/>
              <a:t>‹#›</a:t>
            </a:fld>
            <a:endParaRPr lang="en-US"/>
          </a:p>
        </p:txBody>
      </p:sp>
    </p:spTree>
    <p:extLst>
      <p:ext uri="{BB962C8B-B14F-4D97-AF65-F5344CB8AC3E}">
        <p14:creationId xmlns:p14="http://schemas.microsoft.com/office/powerpoint/2010/main" val="20474850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569DF1-7A70-4E5D-8A7C-6436346665BD}"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1CA6B1-EC51-44BA-8DEE-0F8BA6D7C131}"/>
              </a:ext>
            </a:extLst>
          </p:cNvPr>
          <p:cNvSpPr txBox="1"/>
          <p:nvPr userDrawn="1"/>
        </p:nvSpPr>
        <p:spPr>
          <a:xfrm>
            <a:off x="-35502" y="32802432"/>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chemeClr val="bg1"/>
                </a:solidFill>
              </a:rPr>
              <a:t>www.postersession.com</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research-posters.php"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hyperlink" Target="http://www.postersession.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TextBox 1"/>
          <p:cNvSpPr txBox="1"/>
          <p:nvPr userDrawn="1"/>
        </p:nvSpPr>
        <p:spPr>
          <a:xfrm>
            <a:off x="35836513" y="32349659"/>
            <a:ext cx="6199005" cy="338554"/>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600" dirty="0">
                <a:solidFill>
                  <a:srgbClr val="003064"/>
                </a:solidFill>
              </a:rPr>
              <a:t>printed by  </a:t>
            </a:r>
            <a:r>
              <a:rPr lang="en-US" sz="1600" dirty="0">
                <a:solidFill>
                  <a:srgbClr val="003064"/>
                </a:solidFill>
                <a:latin typeface="Wide Latin" panose="020A0A07050505020404" pitchFamily="18" charset="0"/>
              </a:rPr>
              <a:t>Mega</a:t>
            </a:r>
            <a:r>
              <a:rPr lang="en-US" sz="1600" dirty="0">
                <a:solidFill>
                  <a:srgbClr val="003064"/>
                </a:solidFill>
                <a:latin typeface="Wide Latin" panose="020A0A07050505020404" pitchFamily="18" charset="0"/>
                <a:hlinkClick r:id="rId3"/>
              </a:rPr>
              <a:t>Print</a:t>
            </a:r>
            <a:r>
              <a:rPr lang="en-US" sz="1600" dirty="0">
                <a:solidFill>
                  <a:srgbClr val="003064"/>
                </a:solidFill>
                <a:latin typeface="Wide Latin" panose="020A0A07050505020404" pitchFamily="18" charset="0"/>
              </a:rPr>
              <a:t> Inc.  </a:t>
            </a:r>
            <a:r>
              <a:rPr lang="en-US" sz="1600" u="none" dirty="0">
                <a:solidFill>
                  <a:srgbClr val="000099"/>
                </a:solidFill>
                <a:hlinkClick r:id="rId4"/>
              </a:rPr>
              <a:t>www.postersession.com</a:t>
            </a:r>
            <a:r>
              <a:rPr lang="en-US" sz="1600" u="none" dirty="0">
                <a:solidFill>
                  <a:srgbClr val="000099"/>
                </a:solidFill>
              </a:rPr>
              <a:t> </a:t>
            </a:r>
          </a:p>
        </p:txBody>
      </p:sp>
      <p:sp>
        <p:nvSpPr>
          <p:cNvPr id="13" name="Rectangle 12"/>
          <p:cNvSpPr/>
          <p:nvPr userDrawn="1"/>
        </p:nvSpPr>
        <p:spPr bwMode="auto">
          <a:xfrm>
            <a:off x="40168830" y="32607885"/>
            <a:ext cx="1731645" cy="8382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p:sp>
        <p:nvSpPr>
          <p:cNvPr id="14" name="Rectangle 13"/>
          <p:cNvSpPr/>
          <p:nvPr userDrawn="1"/>
        </p:nvSpPr>
        <p:spPr bwMode="auto">
          <a:xfrm>
            <a:off x="39631620" y="32605980"/>
            <a:ext cx="518160" cy="8382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p:sp>
        <p:nvSpPr>
          <p:cNvPr id="15" name="Rectangle 14"/>
          <p:cNvSpPr/>
          <p:nvPr userDrawn="1"/>
        </p:nvSpPr>
        <p:spPr bwMode="auto">
          <a:xfrm>
            <a:off x="37760910" y="32609473"/>
            <a:ext cx="1731645" cy="8382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194F6E20-7548-4D95-8074-A00D2F966038}"/>
              </a:ext>
            </a:extLst>
          </p:cNvPr>
          <p:cNvSpPr txBox="1"/>
          <p:nvPr userDrawn="1"/>
        </p:nvSpPr>
        <p:spPr>
          <a:xfrm>
            <a:off x="-35502" y="32802432"/>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hyperlink" Target="https://www.vladsiv.com/dicom-file-format-basics/" TargetMode="External"/><Relationship Id="rId3" Type="http://schemas.openxmlformats.org/officeDocument/2006/relationships/customXml" Target="../ink/ink1.xml"/><Relationship Id="rId21" Type="http://schemas.openxmlformats.org/officeDocument/2006/relationships/hyperlink" Target="https://www.nature.com/articles/s41467-021-22801-0" TargetMode="External"/><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hyperlink" Target="https://humantumoratlas.org/publications/ohsu_brca_johnson_2022?tab=cycif" TargetMode="External"/><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hyperlink" Target="https://breast-cancer-research.biomedcentral.com/articles/10.1186/s13058-021-01475" TargetMode="Externa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customXml" Target="../ink/ink2.xml"/><Relationship Id="rId15" Type="http://schemas.openxmlformats.org/officeDocument/2006/relationships/image" Target="../media/image11.png"/><Relationship Id="rId10" Type="http://schemas.openxmlformats.org/officeDocument/2006/relationships/image" Target="../media/image6.png"/><Relationship Id="rId19" Type="http://schemas.openxmlformats.org/officeDocument/2006/relationships/hyperlink" Target="https://www.nature.com/articles/s41698-021-00165-4" TargetMode="External"/><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0">
          <a:gsLst>
            <a:gs pos="0">
              <a:schemeClr val="bg1"/>
            </a:gs>
            <a:gs pos="50000">
              <a:schemeClr val="accent6">
                <a:lumMod val="20000"/>
                <a:lumOff val="80000"/>
              </a:schemeClr>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3356550" y="5948363"/>
            <a:ext cx="9882188" cy="25984200"/>
          </a:xfrm>
          <a:prstGeom prst="roundRect">
            <a:avLst>
              <a:gd name="adj" fmla="val 7000"/>
            </a:avLst>
          </a:prstGeom>
          <a:solidFill>
            <a:schemeClr val="bg1"/>
          </a:solidFill>
          <a:ln w="25400">
            <a:solidFill>
              <a:schemeClr val="tx1"/>
            </a:solidFill>
            <a:round/>
            <a:headEnd/>
            <a:tailEnd/>
          </a:ln>
          <a:effectLst/>
        </p:spPr>
        <p:txBody>
          <a:bodyPr wrap="none" anchor="ctr"/>
          <a:lstStyle/>
          <a:p>
            <a:endParaRPr lang="en-US" dirty="0"/>
          </a:p>
        </p:txBody>
      </p:sp>
      <p:sp>
        <p:nvSpPr>
          <p:cNvPr id="21" name="AutoShape 29"/>
          <p:cNvSpPr>
            <a:spLocks noChangeArrowheads="1"/>
          </p:cNvSpPr>
          <p:nvPr/>
        </p:nvSpPr>
        <p:spPr bwMode="auto">
          <a:xfrm>
            <a:off x="11410950" y="6096000"/>
            <a:ext cx="10363200" cy="25984200"/>
          </a:xfrm>
          <a:prstGeom prst="roundRect">
            <a:avLst>
              <a:gd name="adj" fmla="val 7000"/>
            </a:avLst>
          </a:prstGeom>
          <a:solidFill>
            <a:schemeClr val="bg1"/>
          </a:solidFill>
          <a:ln w="25400">
            <a:solidFill>
              <a:schemeClr val="tx1"/>
            </a:solidFill>
            <a:round/>
            <a:headEnd/>
            <a:tailEnd/>
          </a:ln>
          <a:effectLst/>
        </p:spPr>
        <p:txBody>
          <a:bodyPr wrap="none" anchor="ctr"/>
          <a:lstStyle/>
          <a:p>
            <a:endParaRPr lang="en-US"/>
          </a:p>
        </p:txBody>
      </p:sp>
      <p:sp>
        <p:nvSpPr>
          <p:cNvPr id="22" name="AutoShape 31"/>
          <p:cNvSpPr>
            <a:spLocks noChangeArrowheads="1"/>
          </p:cNvSpPr>
          <p:nvPr/>
        </p:nvSpPr>
        <p:spPr bwMode="auto">
          <a:xfrm>
            <a:off x="22098000" y="6096000"/>
            <a:ext cx="10363200" cy="25984200"/>
          </a:xfrm>
          <a:prstGeom prst="roundRect">
            <a:avLst>
              <a:gd name="adj" fmla="val 7000"/>
            </a:avLst>
          </a:prstGeom>
          <a:solidFill>
            <a:schemeClr val="bg1"/>
          </a:solidFill>
          <a:ln w="25400">
            <a:solidFill>
              <a:schemeClr val="tx1"/>
            </a:solidFill>
            <a:round/>
            <a:headEnd/>
            <a:tailEnd/>
          </a:ln>
          <a:effectLst/>
        </p:spPr>
        <p:txBody>
          <a:bodyPr wrap="none" anchor="ctr"/>
          <a:lstStyle/>
          <a:p>
            <a:endParaRPr lang="en-US"/>
          </a:p>
        </p:txBody>
      </p:sp>
      <p:sp>
        <p:nvSpPr>
          <p:cNvPr id="23" name="AutoShape 4"/>
          <p:cNvSpPr>
            <a:spLocks noChangeArrowheads="1"/>
          </p:cNvSpPr>
          <p:nvPr/>
        </p:nvSpPr>
        <p:spPr bwMode="auto">
          <a:xfrm>
            <a:off x="609600" y="6096000"/>
            <a:ext cx="9883775" cy="25984200"/>
          </a:xfrm>
          <a:prstGeom prst="roundRect">
            <a:avLst>
              <a:gd name="adj" fmla="val 7000"/>
            </a:avLst>
          </a:prstGeom>
          <a:solidFill>
            <a:schemeClr val="bg1"/>
          </a:solidFill>
          <a:ln w="25400">
            <a:solidFill>
              <a:schemeClr val="tx1"/>
            </a:solidFill>
            <a:round/>
            <a:headEnd/>
            <a:tailEnd/>
          </a:ln>
          <a:effectLst/>
        </p:spPr>
        <p:txBody>
          <a:bodyPr wrap="none" anchor="ctr"/>
          <a:lstStyle/>
          <a:p>
            <a:endParaRPr lang="en-US" dirty="0"/>
          </a:p>
        </p:txBody>
      </p:sp>
      <p:sp>
        <p:nvSpPr>
          <p:cNvPr id="2061" name="AutoShape 13"/>
          <p:cNvSpPr>
            <a:spLocks noChangeArrowheads="1"/>
          </p:cNvSpPr>
          <p:nvPr/>
        </p:nvSpPr>
        <p:spPr bwMode="auto">
          <a:xfrm>
            <a:off x="685800" y="381000"/>
            <a:ext cx="42519600" cy="5257800"/>
          </a:xfrm>
          <a:prstGeom prst="roundRect">
            <a:avLst>
              <a:gd name="adj" fmla="val 10870"/>
            </a:avLst>
          </a:prstGeom>
          <a:solidFill>
            <a:srgbClr val="A6C5F8"/>
          </a:soli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1304925" y="690563"/>
            <a:ext cx="40919400" cy="5616922"/>
          </a:xfrm>
          <a:prstGeom prst="rect">
            <a:avLst/>
          </a:prstGeom>
          <a:noFill/>
          <a:ln w="9525">
            <a:noFill/>
            <a:miter lim="800000"/>
            <a:headEnd/>
            <a:tailEnd/>
          </a:ln>
          <a:effectLst/>
        </p:spPr>
        <p:txBody>
          <a:bodyPr>
            <a:spAutoFit/>
          </a:bodyPr>
          <a:lstStyle/>
          <a:p>
            <a:pPr defTabSz="4389438">
              <a:spcBef>
                <a:spcPct val="50000"/>
              </a:spcBef>
            </a:pPr>
            <a:r>
              <a:rPr lang="en-US" sz="8800" b="0" i="0" dirty="0">
                <a:solidFill>
                  <a:srgbClr val="1D1B1A"/>
                </a:solidFill>
                <a:effectLst/>
                <a:latin typeface="Calibri" panose="020F0502020204030204" pitchFamily="34" charset="0"/>
                <a:cs typeface="Calibri" panose="020F0502020204030204" pitchFamily="34" charset="0"/>
              </a:rPr>
              <a:t>         </a:t>
            </a:r>
            <a:r>
              <a:rPr lang="en-US" sz="9200" b="0" i="0" dirty="0">
                <a:solidFill>
                  <a:srgbClr val="1D1B1A"/>
                </a:solidFill>
                <a:effectLst/>
                <a:latin typeface="Calibri" panose="020F0502020204030204" pitchFamily="34" charset="0"/>
                <a:cs typeface="Calibri" panose="020F0502020204030204" pitchFamily="34" charset="0"/>
              </a:rPr>
              <a:t>Automated Single-Cell Quantification of Breast Cancer </a:t>
            </a:r>
          </a:p>
          <a:p>
            <a:pPr defTabSz="4389438">
              <a:spcBef>
                <a:spcPct val="50000"/>
              </a:spcBef>
            </a:pPr>
            <a:r>
              <a:rPr lang="en-US" sz="9200" b="0" i="0" dirty="0">
                <a:solidFill>
                  <a:srgbClr val="1D1B1A"/>
                </a:solidFill>
                <a:effectLst/>
                <a:latin typeface="Calibri" panose="020F0502020204030204" pitchFamily="34" charset="0"/>
                <a:cs typeface="Calibri" panose="020F0502020204030204" pitchFamily="34" charset="0"/>
              </a:rPr>
              <a:t>           Marker Evolution from Serial Immunofluorescence Assays</a:t>
            </a:r>
            <a:endParaRPr lang="en-US" sz="9200" dirty="0">
              <a:solidFill>
                <a:schemeClr val="tx1"/>
              </a:solidFill>
              <a:latin typeface="Calibri" panose="020F0502020204030204" pitchFamily="34" charset="0"/>
              <a:cs typeface="Calibri" panose="020F0502020204030204" pitchFamily="34" charset="0"/>
            </a:endParaRPr>
          </a:p>
          <a:p>
            <a:pPr defTabSz="4389438">
              <a:spcBef>
                <a:spcPct val="50000"/>
              </a:spcBef>
            </a:pPr>
            <a:endParaRPr lang="en-US" dirty="0"/>
          </a:p>
        </p:txBody>
      </p:sp>
      <p:sp>
        <p:nvSpPr>
          <p:cNvPr id="2064" name="Text Box 16"/>
          <p:cNvSpPr txBox="1">
            <a:spLocks noChangeArrowheads="1"/>
          </p:cNvSpPr>
          <p:nvPr/>
        </p:nvSpPr>
        <p:spPr bwMode="auto">
          <a:xfrm>
            <a:off x="3783013" y="1030288"/>
            <a:ext cx="3657600" cy="2044700"/>
          </a:xfrm>
          <a:prstGeom prst="rect">
            <a:avLst/>
          </a:prstGeom>
          <a:noFill/>
          <a:ln w="9525">
            <a:noFill/>
            <a:miter lim="800000"/>
            <a:headEnd/>
            <a:tailEnd/>
          </a:ln>
          <a:effectLst/>
        </p:spPr>
        <p:txBody>
          <a:bodyPr>
            <a:spAutoFit/>
          </a:bodyPr>
          <a:lstStyle/>
          <a:p>
            <a:pPr defTabSz="4389438">
              <a:spcBef>
                <a:spcPct val="50000"/>
              </a:spcBef>
            </a:pPr>
            <a:endParaRPr lang="en-US" b="1" dirty="0"/>
          </a:p>
          <a:p>
            <a:pPr defTabSz="4389438">
              <a:spcBef>
                <a:spcPct val="50000"/>
              </a:spcBef>
            </a:pPr>
            <a:endParaRPr lang="en-US" sz="2800"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3D6BA7E-59D2-CE2C-8CCF-3D6A8CB56DAF}"/>
                  </a:ext>
                </a:extLst>
              </p14:cNvPr>
              <p14:cNvContentPartPr/>
              <p14:nvPr/>
            </p14:nvContentPartPr>
            <p14:xfrm>
              <a:off x="34639500" y="32103000"/>
              <a:ext cx="7965000" cy="791640"/>
            </p14:xfrm>
          </p:contentPart>
        </mc:Choice>
        <mc:Fallback xmlns="">
          <p:pic>
            <p:nvPicPr>
              <p:cNvPr id="2" name="Ink 1">
                <a:extLst>
                  <a:ext uri="{FF2B5EF4-FFF2-40B4-BE49-F238E27FC236}">
                    <a16:creationId xmlns:a16="http://schemas.microsoft.com/office/drawing/2014/main" id="{53D6BA7E-59D2-CE2C-8CCF-3D6A8CB56DAF}"/>
                  </a:ext>
                </a:extLst>
              </p:cNvPr>
              <p:cNvPicPr/>
              <p:nvPr/>
            </p:nvPicPr>
            <p:blipFill>
              <a:blip r:embed="rId4"/>
              <a:stretch>
                <a:fillRect/>
              </a:stretch>
            </p:blipFill>
            <p:spPr>
              <a:xfrm>
                <a:off x="34621860" y="32085360"/>
                <a:ext cx="8000640" cy="827280"/>
              </a:xfrm>
              <a:prstGeom prst="rect">
                <a:avLst/>
              </a:prstGeom>
            </p:spPr>
          </p:pic>
        </mc:Fallback>
      </mc:AlternateContent>
      <p:sp>
        <p:nvSpPr>
          <p:cNvPr id="5" name="Content Placeholder 2">
            <a:extLst>
              <a:ext uri="{FF2B5EF4-FFF2-40B4-BE49-F238E27FC236}">
                <a16:creationId xmlns:a16="http://schemas.microsoft.com/office/drawing/2014/main" id="{BE93B625-57D7-D3C9-0DEF-6558525A1DF7}"/>
              </a:ext>
            </a:extLst>
          </p:cNvPr>
          <p:cNvSpPr txBox="1">
            <a:spLocks/>
          </p:cNvSpPr>
          <p:nvPr/>
        </p:nvSpPr>
        <p:spPr>
          <a:xfrm>
            <a:off x="777874" y="6958995"/>
            <a:ext cx="9585325" cy="9789888"/>
          </a:xfrm>
          <a:prstGeom prst="rect">
            <a:avLst/>
          </a:prstGeom>
        </p:spPr>
        <p:txBody>
          <a:bodyPr>
            <a:normAutofit fontScale="32500" lnSpcReduction="20000"/>
          </a:bodyPr>
          <a:lst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a:lstStyle>
          <a:p>
            <a:pPr marL="0" indent="0">
              <a:lnSpc>
                <a:spcPct val="95000"/>
              </a:lnSpc>
              <a:spcBef>
                <a:spcPts val="0"/>
              </a:spcBef>
              <a:spcAft>
                <a:spcPts val="0"/>
              </a:spcAft>
              <a:buClr>
                <a:schemeClr val="dk1"/>
              </a:buClr>
              <a:buSzPts val="1018"/>
              <a:buFont typeface="Arial"/>
              <a:buNone/>
            </a:pPr>
            <a:r>
              <a:rPr lang="en-US" sz="7400" kern="0" dirty="0">
                <a:solidFill>
                  <a:schemeClr val="dk1"/>
                </a:solidFill>
                <a:latin typeface="Calibri" panose="020F0502020204030204" pitchFamily="34" charset="0"/>
                <a:cs typeface="Calibri" panose="020F0502020204030204" pitchFamily="34" charset="0"/>
              </a:rPr>
              <a:t>Despite advances in breast cancer diagnoses and treatment, it continues to be the second leading cause of cancer death in women. Recent interest in managing and prognosticating breast cancer has been centered around examining single-cell and spatial expression patterns on molecular imaging, such as immunofluorescence and immunohistochemistry. However, current techniques for this single-cell quantification are disjointed and steps are not formatted to be compatible. </a:t>
            </a:r>
          </a:p>
          <a:p>
            <a:pPr marL="0" indent="0">
              <a:lnSpc>
                <a:spcPct val="95000"/>
              </a:lnSpc>
              <a:spcBef>
                <a:spcPts val="0"/>
              </a:spcBef>
              <a:spcAft>
                <a:spcPts val="0"/>
              </a:spcAft>
              <a:buClr>
                <a:schemeClr val="dk1"/>
              </a:buClr>
              <a:buSzPts val="1018"/>
              <a:buFont typeface="Arial"/>
              <a:buNone/>
            </a:pPr>
            <a:endParaRPr lang="en-US" sz="7400" kern="0" dirty="0">
              <a:solidFill>
                <a:schemeClr val="dk1"/>
              </a:solidFill>
              <a:latin typeface="Calibri" panose="020F0502020204030204" pitchFamily="34" charset="0"/>
              <a:cs typeface="Calibri" panose="020F0502020204030204" pitchFamily="34" charset="0"/>
            </a:endParaRPr>
          </a:p>
          <a:p>
            <a:pPr marL="0" indent="0">
              <a:lnSpc>
                <a:spcPct val="95000"/>
              </a:lnSpc>
              <a:spcBef>
                <a:spcPts val="0"/>
              </a:spcBef>
              <a:spcAft>
                <a:spcPts val="0"/>
              </a:spcAft>
              <a:buClr>
                <a:schemeClr val="dk1"/>
              </a:buClr>
              <a:buSzPts val="1018"/>
              <a:buFont typeface="Arial"/>
              <a:buNone/>
            </a:pPr>
            <a:r>
              <a:rPr lang="en-US" sz="7400" kern="0" dirty="0">
                <a:solidFill>
                  <a:schemeClr val="dk1"/>
                </a:solidFill>
                <a:latin typeface="Calibri" panose="020F0502020204030204" pitchFamily="34" charset="0"/>
                <a:cs typeface="Calibri" panose="020F0502020204030204" pitchFamily="34" charset="0"/>
              </a:rPr>
              <a:t>The purpose of this project is to develop a simple, easy to use, end-to-end pipeline to quantify how much a patient’s cancer changes at different timepoints in their treatment. To accomplish this, serial cyclic immunofluorescence images acquired over the course of a patient’s breast cancer treatment were gathered from the Human Tumor Atlas Network (HTAN). Two images of different samples were chosen from time point 0 and one image from time point 1 was chosen. Each image consisted of 25 unique channels, including DAPI, HER2, and ER. These images were used to train a patient-specific Variational Auto-Encoder (VAE), which was then used to quantify how much the cancer changed. In order to train the model, individual cells were segmented using an open-source tool called MCMICRO, resulting in around 14,000 cells in each image. </a:t>
            </a:r>
          </a:p>
          <a:p>
            <a:pPr marL="0" indent="0">
              <a:lnSpc>
                <a:spcPct val="95000"/>
              </a:lnSpc>
              <a:spcBef>
                <a:spcPts val="0"/>
              </a:spcBef>
              <a:spcAft>
                <a:spcPts val="0"/>
              </a:spcAft>
              <a:buClr>
                <a:schemeClr val="dk1"/>
              </a:buClr>
              <a:buSzPts val="1018"/>
              <a:buFont typeface="Arial"/>
              <a:buNone/>
            </a:pPr>
            <a:endParaRPr lang="en-US" sz="7400" kern="0" dirty="0">
              <a:solidFill>
                <a:schemeClr val="dk1"/>
              </a:solidFill>
              <a:latin typeface="Calibri" panose="020F0502020204030204" pitchFamily="34" charset="0"/>
              <a:cs typeface="Calibri" panose="020F0502020204030204" pitchFamily="34" charset="0"/>
            </a:endParaRPr>
          </a:p>
          <a:p>
            <a:pPr marL="0" indent="0">
              <a:lnSpc>
                <a:spcPct val="95000"/>
              </a:lnSpc>
              <a:spcBef>
                <a:spcPts val="0"/>
              </a:spcBef>
              <a:spcAft>
                <a:spcPts val="0"/>
              </a:spcAft>
              <a:buClr>
                <a:schemeClr val="dk1"/>
              </a:buClr>
              <a:buSzPts val="1018"/>
              <a:buFont typeface="Arial"/>
              <a:buNone/>
            </a:pPr>
            <a:r>
              <a:rPr lang="en-US" sz="7400" kern="0" dirty="0">
                <a:solidFill>
                  <a:schemeClr val="dk1"/>
                </a:solidFill>
                <a:latin typeface="Calibri" panose="020F0502020204030204" pitchFamily="34" charset="0"/>
                <a:cs typeface="Calibri" panose="020F0502020204030204" pitchFamily="34" charset="0"/>
              </a:rPr>
              <a:t>By running these analyses, the tumor phenotype of the patient (e.g., HER2 negative, estrogen receptor [ER] positive) was able to be automatically determined. In addition to this the MCMICRO quantification outputs show that the marker expression changed at a later time point as the patient underwent hormone therapy for their breast cancer. For example, the ER expression decreased 2-fold and the Ki67 expression increased 12-fold. Additionally, the VAE latent space plots show significantly different distributions at different time points, implying that the network was able to encode the baseline single-cell expression patterns. </a:t>
            </a:r>
          </a:p>
          <a:p>
            <a:pPr marL="0" indent="0">
              <a:lnSpc>
                <a:spcPct val="95000"/>
              </a:lnSpc>
              <a:spcBef>
                <a:spcPts val="0"/>
              </a:spcBef>
              <a:spcAft>
                <a:spcPts val="0"/>
              </a:spcAft>
              <a:buClr>
                <a:schemeClr val="dk1"/>
              </a:buClr>
              <a:buSzPts val="1018"/>
              <a:buFont typeface="Arial"/>
              <a:buNone/>
            </a:pPr>
            <a:endParaRPr lang="en-US" sz="7400" kern="0" dirty="0">
              <a:solidFill>
                <a:schemeClr val="dk1"/>
              </a:solidFill>
              <a:latin typeface="Calibri" panose="020F0502020204030204" pitchFamily="34" charset="0"/>
              <a:cs typeface="Calibri" panose="020F0502020204030204" pitchFamily="34" charset="0"/>
            </a:endParaRPr>
          </a:p>
          <a:p>
            <a:pPr marL="0" indent="0">
              <a:lnSpc>
                <a:spcPct val="95000"/>
              </a:lnSpc>
              <a:spcBef>
                <a:spcPts val="0"/>
              </a:spcBef>
              <a:spcAft>
                <a:spcPts val="0"/>
              </a:spcAft>
              <a:buClr>
                <a:schemeClr val="dk1"/>
              </a:buClr>
              <a:buSzPts val="1018"/>
              <a:buFont typeface="Arial"/>
              <a:buNone/>
            </a:pPr>
            <a:r>
              <a:rPr lang="en-US" sz="7400" kern="0" dirty="0">
                <a:solidFill>
                  <a:schemeClr val="dk1"/>
                </a:solidFill>
                <a:latin typeface="Calibri" panose="020F0502020204030204" pitchFamily="34" charset="0"/>
                <a:cs typeface="Calibri" panose="020F0502020204030204" pitchFamily="34" charset="0"/>
              </a:rPr>
              <a:t>This research shows that automated single-cell quantification of marker expression in breast cancer can be important to track tumor evolution over time, which can be quantified and visualized using a VAE.</a:t>
            </a:r>
            <a:endParaRPr lang="en-US" sz="7400" kern="0" dirty="0">
              <a:latin typeface="Calibri" panose="020F0502020204030204" pitchFamily="34" charset="0"/>
              <a:cs typeface="Calibri" panose="020F0502020204030204" pitchFamily="34" charset="0"/>
            </a:endParaRPr>
          </a:p>
          <a:p>
            <a:pPr marL="45720" indent="0">
              <a:buFontTx/>
              <a:buNone/>
            </a:pPr>
            <a:endParaRPr lang="en-US" kern="0" dirty="0"/>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8B5903F-5A88-23B7-1ADA-AEA2CA691FE2}"/>
                  </a:ext>
                </a:extLst>
              </p14:cNvPr>
              <p14:cNvContentPartPr/>
              <p14:nvPr/>
            </p14:nvContentPartPr>
            <p14:xfrm>
              <a:off x="1798810" y="1371052"/>
              <a:ext cx="360" cy="360"/>
            </p14:xfrm>
          </p:contentPart>
        </mc:Choice>
        <mc:Fallback xmlns="">
          <p:pic>
            <p:nvPicPr>
              <p:cNvPr id="6" name="Ink 5">
                <a:extLst>
                  <a:ext uri="{FF2B5EF4-FFF2-40B4-BE49-F238E27FC236}">
                    <a16:creationId xmlns:a16="http://schemas.microsoft.com/office/drawing/2014/main" id="{F8B5903F-5A88-23B7-1ADA-AEA2CA691FE2}"/>
                  </a:ext>
                </a:extLst>
              </p:cNvPr>
              <p:cNvPicPr/>
              <p:nvPr/>
            </p:nvPicPr>
            <p:blipFill>
              <a:blip r:embed="rId6"/>
              <a:stretch>
                <a:fillRect/>
              </a:stretch>
            </p:blipFill>
            <p:spPr>
              <a:xfrm>
                <a:off x="1794490" y="1366732"/>
                <a:ext cx="9000" cy="9000"/>
              </a:xfrm>
              <a:prstGeom prst="rect">
                <a:avLst/>
              </a:prstGeom>
            </p:spPr>
          </p:pic>
        </mc:Fallback>
      </mc:AlternateContent>
      <p:sp>
        <p:nvSpPr>
          <p:cNvPr id="7" name="Slide Number Placeholder 4">
            <a:extLst>
              <a:ext uri="{FF2B5EF4-FFF2-40B4-BE49-F238E27FC236}">
                <a16:creationId xmlns:a16="http://schemas.microsoft.com/office/drawing/2014/main" id="{6AE08BAF-FB98-2366-2306-852338681A93}"/>
              </a:ext>
            </a:extLst>
          </p:cNvPr>
          <p:cNvSpPr txBox="1">
            <a:spLocks/>
          </p:cNvSpPr>
          <p:nvPr/>
        </p:nvSpPr>
        <p:spPr>
          <a:xfrm>
            <a:off x="9329530" y="6223828"/>
            <a:ext cx="1706217" cy="365125"/>
          </a:xfrm>
          <a:prstGeom prst="rect">
            <a:avLst/>
          </a:prstGeom>
        </p:spPr>
        <p:txBody>
          <a:bodyPr/>
          <a:ls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endParaRPr lang="en-US" dirty="0"/>
          </a:p>
        </p:txBody>
      </p:sp>
      <p:sp>
        <p:nvSpPr>
          <p:cNvPr id="13" name="Rectangle: Rounded Corners 12">
            <a:extLst>
              <a:ext uri="{FF2B5EF4-FFF2-40B4-BE49-F238E27FC236}">
                <a16:creationId xmlns:a16="http://schemas.microsoft.com/office/drawing/2014/main" id="{9EC96AD5-4D39-FA1A-873A-A9025CB3C589}"/>
              </a:ext>
            </a:extLst>
          </p:cNvPr>
          <p:cNvSpPr/>
          <p:nvPr/>
        </p:nvSpPr>
        <p:spPr bwMode="auto">
          <a:xfrm>
            <a:off x="777874" y="6319288"/>
            <a:ext cx="9432926" cy="559503"/>
          </a:xfrm>
          <a:prstGeom prst="roundRect">
            <a:avLst/>
          </a:prstGeom>
          <a:solidFill>
            <a:srgbClr val="A6C5F8"/>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 sz="4000" kern="0" dirty="0">
                <a:solidFill>
                  <a:schemeClr val="tx1"/>
                </a:solidFill>
                <a:latin typeface="Calibri" panose="020F0502020204030204" pitchFamily="34" charset="0"/>
                <a:cs typeface="Calibri" panose="020F0502020204030204" pitchFamily="34" charset="0"/>
              </a:rPr>
              <a:t>Abstract</a:t>
            </a:r>
            <a:endParaRPr lang="en-US" sz="4000" kern="0" dirty="0">
              <a:solidFill>
                <a:schemeClr val="tx1"/>
              </a:solidFill>
              <a:latin typeface="Calibri" panose="020F0502020204030204"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62251743-BE1D-6CA3-2A4B-FFD2893C5931}"/>
              </a:ext>
            </a:extLst>
          </p:cNvPr>
          <p:cNvSpPr/>
          <p:nvPr/>
        </p:nvSpPr>
        <p:spPr bwMode="auto">
          <a:xfrm>
            <a:off x="715963" y="16977483"/>
            <a:ext cx="9715500" cy="610258"/>
          </a:xfrm>
          <a:prstGeom prst="roundRect">
            <a:avLst/>
          </a:prstGeom>
          <a:solidFill>
            <a:srgbClr val="A6C5F8"/>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 sz="4000" kern="0" dirty="0">
                <a:latin typeface="Calibri" panose="020F0502020204030204" pitchFamily="34" charset="0"/>
                <a:cs typeface="Calibri" panose="020F0502020204030204" pitchFamily="34" charset="0"/>
              </a:rPr>
              <a:t>Background</a:t>
            </a:r>
            <a:endParaRPr lang="en-US" sz="4000" kern="0" dirty="0">
              <a:solidFill>
                <a:schemeClr val="tx1"/>
              </a:solidFill>
              <a:latin typeface="Calibri" panose="020F0502020204030204" pitchFamily="34" charset="0"/>
              <a:cs typeface="Calibri" panose="020F0502020204030204" pitchFamily="34" charset="0"/>
            </a:endParaRPr>
          </a:p>
        </p:txBody>
      </p:sp>
      <p:sp>
        <p:nvSpPr>
          <p:cNvPr id="15" name="Content Placeholder 2">
            <a:extLst>
              <a:ext uri="{FF2B5EF4-FFF2-40B4-BE49-F238E27FC236}">
                <a16:creationId xmlns:a16="http://schemas.microsoft.com/office/drawing/2014/main" id="{0C9D6836-A9CF-9444-7A3A-C43EFD5507EE}"/>
              </a:ext>
            </a:extLst>
          </p:cNvPr>
          <p:cNvSpPr txBox="1">
            <a:spLocks/>
          </p:cNvSpPr>
          <p:nvPr/>
        </p:nvSpPr>
        <p:spPr>
          <a:xfrm>
            <a:off x="731836" y="17816341"/>
            <a:ext cx="9612314" cy="8602920"/>
          </a:xfrm>
          <a:prstGeom prst="rect">
            <a:avLst/>
          </a:prstGeom>
        </p:spPr>
        <p:txBody>
          <a:bodyPr>
            <a:noAutofit/>
          </a:bodyPr>
          <a:lst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a:lstStyle>
          <a:p>
            <a:pPr marL="45720" indent="0">
              <a:buFontTx/>
              <a:buNone/>
            </a:pPr>
            <a:r>
              <a:rPr lang="en-US" sz="2400" kern="0" dirty="0">
                <a:latin typeface="Calibri" panose="020F0502020204030204" pitchFamily="34" charset="0"/>
                <a:cs typeface="Calibri" panose="020F0502020204030204" pitchFamily="34" charset="0"/>
              </a:rPr>
              <a:t>Cancer has become one of the main threats to human health and life. Among all types of cancer, breast cancer is very common among women and diverse in character. About 70 percent of all breast cancers in women have overexpression of receptors (proteins) that attach to estrogen or progesterone. Breast cancers without ER (estrogen receptor) and PR (progesterone receptor) are known as HR (hormone receptor)-negative. Estrogen receptor and progesterone receptor tests are used to help guide breast cancer treatment. Cancer cells and cells within the tumor microenvironment together determine disease progression and response to treatment. </a:t>
            </a:r>
          </a:p>
          <a:p>
            <a:pPr marL="45720" indent="0">
              <a:buFontTx/>
              <a:buNone/>
            </a:pPr>
            <a:r>
              <a:rPr lang="en-US" sz="2400" kern="0" dirty="0">
                <a:latin typeface="Calibri" panose="020F0502020204030204" pitchFamily="34" charset="0"/>
                <a:cs typeface="Calibri" panose="020F0502020204030204" pitchFamily="34" charset="0"/>
              </a:rPr>
              <a:t>Immunofluorescence is a powerful approach for getting more information about cellular structure. Expressions and locations of a multitude of specific proteins can be assessed, making this process best suited for scientists to solve many cell biological questions. </a:t>
            </a:r>
            <a:r>
              <a:rPr lang="en-US" sz="2400" kern="0" dirty="0">
                <a:latin typeface="Calibri" panose="020F0502020204030204" pitchFamily="34" charset="0"/>
                <a:ea typeface="Calibri" panose="020F0502020204030204" pitchFamily="34" charset="0"/>
                <a:cs typeface="Calibri" panose="020F0502020204030204" pitchFamily="34" charset="0"/>
              </a:rPr>
              <a:t>The extent of cellular heterogeneity in breast cancer has been hypothesized to impact diagnosis, response to therapy, and long-term outcome. </a:t>
            </a:r>
          </a:p>
          <a:p>
            <a:pPr marL="45720" indent="0">
              <a:buFontTx/>
              <a:buNone/>
            </a:pPr>
            <a:r>
              <a:rPr lang="en-US" sz="2400" kern="0" dirty="0">
                <a:latin typeface="Calibri" panose="020F0502020204030204" pitchFamily="34" charset="0"/>
                <a:cs typeface="Calibri" panose="020F0502020204030204" pitchFamily="34" charset="0"/>
              </a:rPr>
              <a:t>Determining tumor heterogeneity and its impact on drug response is essential in the development of personalized therapies. Scientists have recognized that images of cells contain more information than what can be extracted by the human eye. Computer aided image analysis has the potential to make complex information more accessible in diagnostic practice. Artificial Intelligence based computational pathology has shown</a:t>
            </a:r>
            <a:r>
              <a:rPr lang="en-US" sz="2400" kern="0" dirty="0">
                <a:latin typeface="Calibri" panose="020F0502020204030204" pitchFamily="34" charset="0"/>
                <a:ea typeface="Calibri" panose="020F0502020204030204" pitchFamily="34" charset="0"/>
                <a:cs typeface="Calibri" panose="020F0502020204030204" pitchFamily="34" charset="0"/>
              </a:rPr>
              <a:t> increased diagnostic accuracy and reduced turnaround times.</a:t>
            </a:r>
            <a:endParaRPr lang="en-US" sz="2400" kern="0" dirty="0">
              <a:latin typeface="Calibri" panose="020F0502020204030204" pitchFamily="34" charset="0"/>
              <a:cs typeface="Calibri" panose="020F0502020204030204" pitchFamily="34" charset="0"/>
            </a:endParaRPr>
          </a:p>
        </p:txBody>
      </p:sp>
      <p:pic>
        <p:nvPicPr>
          <p:cNvPr id="1030" name="Picture 6" descr="Breast Cancer Ribbon PNG, Cancer Symbol Free Download - Free Transparent  PNG Logos">
            <a:extLst>
              <a:ext uri="{FF2B5EF4-FFF2-40B4-BE49-F238E27FC236}">
                <a16:creationId xmlns:a16="http://schemas.microsoft.com/office/drawing/2014/main" id="{194EB428-F9AE-2F26-19BA-636E2B05A61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622000" y="887455"/>
            <a:ext cx="2911785" cy="4738457"/>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Rounded Corners 25">
            <a:extLst>
              <a:ext uri="{FF2B5EF4-FFF2-40B4-BE49-F238E27FC236}">
                <a16:creationId xmlns:a16="http://schemas.microsoft.com/office/drawing/2014/main" id="{24C46D75-81E8-30FD-5A41-151F6C3AB546}"/>
              </a:ext>
            </a:extLst>
          </p:cNvPr>
          <p:cNvSpPr/>
          <p:nvPr/>
        </p:nvSpPr>
        <p:spPr bwMode="auto">
          <a:xfrm>
            <a:off x="685800" y="26684600"/>
            <a:ext cx="9715500" cy="610258"/>
          </a:xfrm>
          <a:prstGeom prst="roundRect">
            <a:avLst/>
          </a:prstGeom>
          <a:solidFill>
            <a:srgbClr val="A6C5F8"/>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 sz="4000" dirty="0">
                <a:solidFill>
                  <a:schemeClr val="tx1"/>
                </a:solidFill>
                <a:latin typeface="Calibri" panose="020F0502020204030204" pitchFamily="34" charset="0"/>
                <a:cs typeface="Calibri" panose="020F0502020204030204" pitchFamily="34" charset="0"/>
              </a:rPr>
              <a:t>Problem Statement</a:t>
            </a:r>
            <a:endParaRPr lang="en-US" sz="4000" kern="0" dirty="0">
              <a:solidFill>
                <a:schemeClr val="tx1"/>
              </a:solidFill>
              <a:latin typeface="Calibri" panose="020F0502020204030204" pitchFamily="34" charset="0"/>
              <a:cs typeface="Calibri" panose="020F0502020204030204" pitchFamily="34" charset="0"/>
            </a:endParaRPr>
          </a:p>
        </p:txBody>
      </p:sp>
      <p:sp>
        <p:nvSpPr>
          <p:cNvPr id="27" name="Content Placeholder 2">
            <a:extLst>
              <a:ext uri="{FF2B5EF4-FFF2-40B4-BE49-F238E27FC236}">
                <a16:creationId xmlns:a16="http://schemas.microsoft.com/office/drawing/2014/main" id="{C21CC2E9-5B74-DA5C-DE0F-DA0E7DE5171B}"/>
              </a:ext>
            </a:extLst>
          </p:cNvPr>
          <p:cNvSpPr txBox="1">
            <a:spLocks/>
          </p:cNvSpPr>
          <p:nvPr/>
        </p:nvSpPr>
        <p:spPr>
          <a:xfrm>
            <a:off x="693736" y="27560197"/>
            <a:ext cx="9669463" cy="4893295"/>
          </a:xfrm>
          <a:prstGeom prst="rect">
            <a:avLst/>
          </a:prstGeom>
        </p:spPr>
        <p:txBody>
          <a:bodyPr/>
          <a:lst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a:lstStyle>
          <a:p>
            <a:pPr marL="45720" indent="0">
              <a:buFontTx/>
              <a:buNone/>
            </a:pPr>
            <a:r>
              <a:rPr lang="en-US" sz="2400" kern="0" dirty="0">
                <a:solidFill>
                  <a:schemeClr val="dk1"/>
                </a:solidFill>
                <a:latin typeface="Calibri" panose="020F0502020204030204" pitchFamily="34" charset="0"/>
                <a:cs typeface="Calibri" panose="020F0502020204030204" pitchFamily="34" charset="0"/>
              </a:rPr>
              <a:t>Breast cancer is the second leading cause of cancer death in women and is responsible for 40,000 deaths per year in the United States. Diagnosis and prognostication of breast cancer is done through evaluation of a tumor biopsy using immunofluorescence. Recent advances in analyzing multiplex immunofluorescence at the single cell level have shown cell-specific spatial differences of various tumor marker expressions within the same biopsy, which may be indicative of long-term outcomes. However, current methods of clinical analyses are not able to quickly quantify markers at the single-cell level. In this study, the MCMICRO tool is applied to breast cancer molecular assays in order to automatically quantify the tumor phenotype and quantify single-cell changes in expression over time using a Variational Autoencoder.</a:t>
            </a:r>
            <a:endParaRPr lang="en-US" sz="2400" kern="0" dirty="0">
              <a:latin typeface="Calibri" panose="020F0502020204030204" pitchFamily="34" charset="0"/>
              <a:cs typeface="Calibri" panose="020F0502020204030204" pitchFamily="34" charset="0"/>
            </a:endParaRPr>
          </a:p>
          <a:p>
            <a:pPr marL="45720" indent="0">
              <a:buFontTx/>
              <a:buNone/>
            </a:pPr>
            <a:endParaRPr lang="en-US" kern="0" dirty="0"/>
          </a:p>
        </p:txBody>
      </p:sp>
      <p:sp>
        <p:nvSpPr>
          <p:cNvPr id="28" name="Rectangle: Rounded Corners 27">
            <a:extLst>
              <a:ext uri="{FF2B5EF4-FFF2-40B4-BE49-F238E27FC236}">
                <a16:creationId xmlns:a16="http://schemas.microsoft.com/office/drawing/2014/main" id="{84BE44D9-3069-2A55-DFAB-5365B5E7A817}"/>
              </a:ext>
            </a:extLst>
          </p:cNvPr>
          <p:cNvSpPr/>
          <p:nvPr/>
        </p:nvSpPr>
        <p:spPr bwMode="auto">
          <a:xfrm>
            <a:off x="11580161" y="6505903"/>
            <a:ext cx="9892832" cy="610258"/>
          </a:xfrm>
          <a:prstGeom prst="roundRect">
            <a:avLst/>
          </a:prstGeom>
          <a:solidFill>
            <a:srgbClr val="A6C5F8"/>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4000" kern="0" dirty="0">
                <a:solidFill>
                  <a:schemeClr val="tx1"/>
                </a:solidFill>
                <a:latin typeface="Calibri" panose="020F0502020204030204" pitchFamily="34" charset="0"/>
                <a:cs typeface="Calibri" panose="020F0502020204030204" pitchFamily="34" charset="0"/>
              </a:rPr>
              <a:t>Materials</a:t>
            </a:r>
          </a:p>
        </p:txBody>
      </p:sp>
      <p:sp>
        <p:nvSpPr>
          <p:cNvPr id="29" name="TextBox 28">
            <a:extLst>
              <a:ext uri="{FF2B5EF4-FFF2-40B4-BE49-F238E27FC236}">
                <a16:creationId xmlns:a16="http://schemas.microsoft.com/office/drawing/2014/main" id="{C6C6DDB0-5F0E-3842-B8CE-A82FD2B50DDF}"/>
              </a:ext>
            </a:extLst>
          </p:cNvPr>
          <p:cNvSpPr txBox="1"/>
          <p:nvPr/>
        </p:nvSpPr>
        <p:spPr>
          <a:xfrm>
            <a:off x="11677650" y="7361368"/>
            <a:ext cx="9795344" cy="5632311"/>
          </a:xfrm>
          <a:prstGeom prst="rect">
            <a:avLst/>
          </a:prstGeom>
          <a:noFill/>
        </p:spPr>
        <p:txBody>
          <a:bodyPr wrap="square">
            <a:spAutoFit/>
          </a:bodyPr>
          <a:lstStyle/>
          <a:p>
            <a:pPr marL="0" lvl="0" indent="0" algn="l" rtl="0">
              <a:spcBef>
                <a:spcPts val="0"/>
              </a:spcBef>
              <a:spcAft>
                <a:spcPts val="0"/>
              </a:spcAft>
              <a:buNone/>
            </a:pPr>
            <a:r>
              <a:rPr lang="en-US" sz="2400" b="1" u="sng" dirty="0">
                <a:solidFill>
                  <a:schemeClr val="tx1"/>
                </a:solidFill>
                <a:latin typeface="Calibri" panose="020F0502020204030204" pitchFamily="34" charset="0"/>
                <a:cs typeface="Calibri" panose="020F0502020204030204" pitchFamily="34" charset="0"/>
              </a:rPr>
              <a:t>Software:</a:t>
            </a:r>
          </a:p>
          <a:p>
            <a:pPr marL="0" lvl="0" indent="0" algn="l" rtl="0">
              <a:spcBef>
                <a:spcPts val="0"/>
              </a:spcBef>
              <a:spcAft>
                <a:spcPts val="0"/>
              </a:spcAft>
              <a:buNone/>
            </a:pPr>
            <a:endParaRPr lang="en-US" sz="2400" b="1" u="sng" dirty="0">
              <a:solidFill>
                <a:schemeClr val="tx1"/>
              </a:solidFill>
              <a:latin typeface="Calibri" panose="020F0502020204030204" pitchFamily="34" charset="0"/>
              <a:cs typeface="Calibri" panose="020F0502020204030204" pitchFamily="34" charset="0"/>
            </a:endParaRPr>
          </a:p>
          <a:p>
            <a:pPr marL="457200" lvl="0" indent="-317500" algn="l" rtl="0">
              <a:spcBef>
                <a:spcPts val="0"/>
              </a:spcBef>
              <a:spcAft>
                <a:spcPts val="0"/>
              </a:spcAft>
              <a:buSzPts val="1400"/>
              <a:buChar char="●"/>
            </a:pPr>
            <a:r>
              <a:rPr lang="en-US" sz="2400" b="1" dirty="0">
                <a:solidFill>
                  <a:schemeClr val="tx1"/>
                </a:solidFill>
                <a:latin typeface="Calibri" panose="020F0502020204030204" pitchFamily="34" charset="0"/>
                <a:cs typeface="Calibri" panose="020F0502020204030204" pitchFamily="34" charset="0"/>
              </a:rPr>
              <a:t>Visual Studio</a:t>
            </a:r>
            <a:r>
              <a:rPr lang="en-US" sz="240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ea typeface="Calibri"/>
                <a:cs typeface="Calibri" panose="020F0502020204030204" pitchFamily="34" charset="0"/>
                <a:sym typeface="Calibri"/>
              </a:rPr>
              <a:t>– IDE and code editor for software developers</a:t>
            </a:r>
          </a:p>
          <a:p>
            <a:pPr marL="457200" lvl="0" indent="-317500" algn="l" rtl="0">
              <a:spcBef>
                <a:spcPts val="0"/>
              </a:spcBef>
              <a:spcAft>
                <a:spcPts val="0"/>
              </a:spcAft>
              <a:buSzPts val="1400"/>
              <a:buChar char="●"/>
            </a:pPr>
            <a:r>
              <a:rPr lang="en-US" sz="2400" b="1" dirty="0">
                <a:solidFill>
                  <a:schemeClr val="tx1"/>
                </a:solidFill>
                <a:latin typeface="Calibri" panose="020F0502020204030204" pitchFamily="34" charset="0"/>
                <a:cs typeface="Calibri" panose="020F0502020204030204" pitchFamily="34" charset="0"/>
              </a:rPr>
              <a:t>Google Collab</a:t>
            </a:r>
            <a:r>
              <a:rPr lang="en-US" sz="2400" dirty="0">
                <a:solidFill>
                  <a:schemeClr val="tx1"/>
                </a:solidFill>
                <a:latin typeface="Calibri" panose="020F0502020204030204" pitchFamily="34" charset="0"/>
                <a:ea typeface="Calibri"/>
                <a:cs typeface="Calibri" panose="020F0502020204030204" pitchFamily="34" charset="0"/>
                <a:sym typeface="Calibri"/>
              </a:rPr>
              <a:t> – </a:t>
            </a:r>
            <a:r>
              <a:rPr lang="en-US" sz="2400" dirty="0">
                <a:latin typeface="Calibri" panose="020F0502020204030204" pitchFamily="34" charset="0"/>
                <a:ea typeface="Calibri"/>
                <a:cs typeface="Calibri" panose="020F0502020204030204" pitchFamily="34" charset="0"/>
                <a:sym typeface="Calibri"/>
              </a:rPr>
              <a:t>To </a:t>
            </a:r>
            <a:r>
              <a:rPr lang="en-US" sz="2400" dirty="0">
                <a:solidFill>
                  <a:schemeClr val="tx1"/>
                </a:solidFill>
                <a:latin typeface="Calibri" panose="020F0502020204030204" pitchFamily="34" charset="0"/>
                <a:ea typeface="Calibri"/>
                <a:cs typeface="Calibri" panose="020F0502020204030204" pitchFamily="34" charset="0"/>
                <a:sym typeface="Calibri"/>
              </a:rPr>
              <a:t>write and execute arbitrary python code through the browser</a:t>
            </a:r>
            <a:endParaRPr lang="en-US" sz="2400" b="1" dirty="0">
              <a:solidFill>
                <a:schemeClr val="tx1"/>
              </a:solidFill>
              <a:latin typeface="Calibri" panose="020F0502020204030204" pitchFamily="34" charset="0"/>
              <a:cs typeface="Calibri" panose="020F0502020204030204" pitchFamily="34" charset="0"/>
            </a:endParaRPr>
          </a:p>
          <a:p>
            <a:pPr marL="457200" lvl="0" indent="-317500" algn="l" rtl="0">
              <a:spcBef>
                <a:spcPts val="0"/>
              </a:spcBef>
              <a:spcAft>
                <a:spcPts val="0"/>
              </a:spcAft>
              <a:buSzPts val="1400"/>
              <a:buChar char="●"/>
            </a:pPr>
            <a:r>
              <a:rPr lang="en-US" sz="2400" b="1" dirty="0">
                <a:solidFill>
                  <a:schemeClr val="tx1"/>
                </a:solidFill>
                <a:latin typeface="Calibri" panose="020F0502020204030204" pitchFamily="34" charset="0"/>
                <a:cs typeface="Calibri" panose="020F0502020204030204" pitchFamily="34" charset="0"/>
              </a:rPr>
              <a:t>Python 3.9 </a:t>
            </a:r>
            <a:r>
              <a:rPr lang="en-US" sz="2400" dirty="0">
                <a:solidFill>
                  <a:schemeClr val="tx1"/>
                </a:solidFill>
                <a:latin typeface="Calibri" panose="020F0502020204030204" pitchFamily="34" charset="0"/>
                <a:ea typeface="Calibri"/>
                <a:cs typeface="Calibri" panose="020F0502020204030204" pitchFamily="34" charset="0"/>
                <a:sym typeface="Calibri"/>
              </a:rPr>
              <a:t>– A high level, general-purpose programming language</a:t>
            </a:r>
            <a:endParaRPr lang="en-US" sz="2400" b="1" dirty="0">
              <a:solidFill>
                <a:schemeClr val="tx1"/>
              </a:solidFill>
              <a:latin typeface="Calibri" panose="020F0502020204030204" pitchFamily="34" charset="0"/>
              <a:cs typeface="Calibri" panose="020F0502020204030204" pitchFamily="34" charset="0"/>
            </a:endParaRPr>
          </a:p>
          <a:p>
            <a:pPr marL="457200" lvl="0" indent="-317500" algn="l" rtl="0">
              <a:spcBef>
                <a:spcPts val="0"/>
              </a:spcBef>
              <a:spcAft>
                <a:spcPts val="0"/>
              </a:spcAft>
              <a:buSzPts val="1400"/>
              <a:buChar char="●"/>
            </a:pPr>
            <a:r>
              <a:rPr lang="en-US" sz="2400" b="1" dirty="0" err="1">
                <a:solidFill>
                  <a:schemeClr val="tx1"/>
                </a:solidFill>
                <a:latin typeface="Calibri" panose="020F0502020204030204" pitchFamily="34" charset="0"/>
                <a:cs typeface="Calibri" panose="020F0502020204030204" pitchFamily="34" charset="0"/>
              </a:rPr>
              <a:t>Keras</a:t>
            </a:r>
            <a:r>
              <a:rPr lang="en-US" sz="2400" b="1"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ea typeface="Calibri"/>
                <a:cs typeface="Calibri" panose="020F0502020204030204" pitchFamily="34" charset="0"/>
                <a:sym typeface="Calibri"/>
              </a:rPr>
              <a:t>– High level API of </a:t>
            </a:r>
            <a:r>
              <a:rPr lang="en-US" sz="2400" dirty="0" err="1">
                <a:solidFill>
                  <a:schemeClr val="tx1"/>
                </a:solidFill>
                <a:latin typeface="Calibri" panose="020F0502020204030204" pitchFamily="34" charset="0"/>
                <a:ea typeface="Calibri"/>
                <a:cs typeface="Calibri" panose="020F0502020204030204" pitchFamily="34" charset="0"/>
                <a:sym typeface="Calibri"/>
              </a:rPr>
              <a:t>Tensorflow</a:t>
            </a:r>
            <a:endParaRPr lang="en-US" sz="2400" b="1" dirty="0">
              <a:solidFill>
                <a:schemeClr val="tx1"/>
              </a:solidFill>
              <a:latin typeface="Calibri" panose="020F0502020204030204" pitchFamily="34" charset="0"/>
              <a:cs typeface="Calibri" panose="020F0502020204030204" pitchFamily="34" charset="0"/>
            </a:endParaRPr>
          </a:p>
          <a:p>
            <a:pPr marL="457200" lvl="0" indent="-317500" algn="l" rtl="0">
              <a:spcBef>
                <a:spcPts val="0"/>
              </a:spcBef>
              <a:spcAft>
                <a:spcPts val="0"/>
              </a:spcAft>
              <a:buSzPts val="1400"/>
              <a:buChar char="●"/>
            </a:pPr>
            <a:r>
              <a:rPr lang="en-US" sz="2400" b="1" dirty="0">
                <a:solidFill>
                  <a:schemeClr val="tx1"/>
                </a:solidFill>
                <a:latin typeface="Calibri" panose="020F0502020204030204" pitchFamily="34" charset="0"/>
                <a:cs typeface="Calibri" panose="020F0502020204030204" pitchFamily="34" charset="0"/>
              </a:rPr>
              <a:t>MCMICRO </a:t>
            </a:r>
            <a:r>
              <a:rPr lang="en-US" sz="2400" dirty="0">
                <a:solidFill>
                  <a:schemeClr val="tx1"/>
                </a:solidFill>
                <a:latin typeface="Calibri" panose="020F0502020204030204" pitchFamily="34" charset="0"/>
                <a:ea typeface="Calibri"/>
                <a:cs typeface="Calibri" panose="020F0502020204030204" pitchFamily="34" charset="0"/>
                <a:sym typeface="Calibri"/>
              </a:rPr>
              <a:t>– Open-source software that processes whole slide microscopy data into cohesive images that can easily be visualized and quantified as single cell data</a:t>
            </a:r>
            <a:endParaRPr lang="en-US" sz="2400" b="1" dirty="0">
              <a:solidFill>
                <a:schemeClr val="tx1"/>
              </a:solidFill>
              <a:latin typeface="Calibri" panose="020F0502020204030204" pitchFamily="34" charset="0"/>
              <a:cs typeface="Calibri" panose="020F0502020204030204" pitchFamily="34" charset="0"/>
            </a:endParaRPr>
          </a:p>
          <a:p>
            <a:pPr marL="457200" lvl="0" indent="-317500" algn="l" rtl="0">
              <a:spcBef>
                <a:spcPts val="0"/>
              </a:spcBef>
              <a:spcAft>
                <a:spcPts val="0"/>
              </a:spcAft>
              <a:buSzPts val="1400"/>
              <a:buChar char="●"/>
            </a:pPr>
            <a:r>
              <a:rPr lang="en-US" sz="2400" b="1" dirty="0">
                <a:solidFill>
                  <a:schemeClr val="tx1"/>
                </a:solidFill>
                <a:latin typeface="Calibri" panose="020F0502020204030204" pitchFamily="34" charset="0"/>
                <a:cs typeface="Calibri" panose="020F0502020204030204" pitchFamily="34" charset="0"/>
              </a:rPr>
              <a:t>Google Cloud CLI</a:t>
            </a:r>
            <a:r>
              <a:rPr lang="en-US" sz="240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ea typeface="Calibri"/>
                <a:cs typeface="Calibri" panose="020F0502020204030204" pitchFamily="34" charset="0"/>
                <a:sym typeface="Calibri"/>
              </a:rPr>
              <a:t>– Set of tools to create and manage Google Cloud resources</a:t>
            </a:r>
          </a:p>
          <a:p>
            <a:pPr marL="457200" lvl="0" indent="-317500" algn="l" rtl="0">
              <a:spcBef>
                <a:spcPts val="0"/>
              </a:spcBef>
              <a:spcAft>
                <a:spcPts val="0"/>
              </a:spcAft>
              <a:buSzPts val="1400"/>
              <a:buChar char="●"/>
            </a:pPr>
            <a:r>
              <a:rPr lang="en-US" sz="2400" b="1" dirty="0">
                <a:latin typeface="Calibri" panose="020F0502020204030204" pitchFamily="34" charset="0"/>
                <a:ea typeface="Calibri"/>
                <a:cs typeface="Calibri" panose="020F0502020204030204" pitchFamily="34" charset="0"/>
                <a:sym typeface="Calibri"/>
              </a:rPr>
              <a:t>Breast Cancer database </a:t>
            </a:r>
            <a:r>
              <a:rPr lang="en-US" sz="2400" dirty="0">
                <a:latin typeface="Calibri" panose="020F0502020204030204" pitchFamily="34" charset="0"/>
                <a:ea typeface="Calibri"/>
                <a:cs typeface="Calibri" panose="020F0502020204030204" pitchFamily="34" charset="0"/>
                <a:sym typeface="Calibri"/>
              </a:rPr>
              <a:t>– the Human Tumor Atlas Network (HTAN) database from which imaging data was downloaded</a:t>
            </a:r>
            <a:endParaRPr lang="en-US" sz="2400" dirty="0">
              <a:solidFill>
                <a:schemeClr val="tx1"/>
              </a:solidFill>
              <a:latin typeface="Calibri" panose="020F0502020204030204" pitchFamily="34" charset="0"/>
              <a:ea typeface="Calibri"/>
              <a:cs typeface="Calibri" panose="020F0502020204030204" pitchFamily="34" charset="0"/>
              <a:sym typeface="Calibri"/>
            </a:endParaRPr>
          </a:p>
          <a:p>
            <a:pPr marL="45720" indent="0">
              <a:buNone/>
            </a:pPr>
            <a:endParaRPr lang="en-US" sz="2400" dirty="0">
              <a:latin typeface="Calibri" panose="020F0502020204030204" pitchFamily="34" charset="0"/>
              <a:cs typeface="Calibri" panose="020F0502020204030204" pitchFamily="34" charset="0"/>
            </a:endParaRPr>
          </a:p>
        </p:txBody>
      </p:sp>
      <p:sp>
        <p:nvSpPr>
          <p:cNvPr id="30" name="Rectangle: Rounded Corners 29">
            <a:extLst>
              <a:ext uri="{FF2B5EF4-FFF2-40B4-BE49-F238E27FC236}">
                <a16:creationId xmlns:a16="http://schemas.microsoft.com/office/drawing/2014/main" id="{4F3EDA7F-67EB-B966-2921-EEA63A9B6946}"/>
              </a:ext>
            </a:extLst>
          </p:cNvPr>
          <p:cNvSpPr/>
          <p:nvPr/>
        </p:nvSpPr>
        <p:spPr bwMode="auto">
          <a:xfrm>
            <a:off x="11637728" y="13103333"/>
            <a:ext cx="9795344" cy="610258"/>
          </a:xfrm>
          <a:prstGeom prst="roundRect">
            <a:avLst/>
          </a:prstGeom>
          <a:solidFill>
            <a:srgbClr val="A6C5F8"/>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4000" kern="0" dirty="0">
                <a:solidFill>
                  <a:schemeClr val="tx1"/>
                </a:solidFill>
                <a:latin typeface="Calibri" panose="020F0502020204030204" pitchFamily="34" charset="0"/>
                <a:cs typeface="Calibri" panose="020F0502020204030204" pitchFamily="34" charset="0"/>
              </a:rPr>
              <a:t>Procedure</a:t>
            </a:r>
          </a:p>
        </p:txBody>
      </p:sp>
      <p:sp>
        <p:nvSpPr>
          <p:cNvPr id="31" name="Content Placeholder 2">
            <a:extLst>
              <a:ext uri="{FF2B5EF4-FFF2-40B4-BE49-F238E27FC236}">
                <a16:creationId xmlns:a16="http://schemas.microsoft.com/office/drawing/2014/main" id="{8886C1D0-7305-F562-5C18-4178D3BFA19A}"/>
              </a:ext>
            </a:extLst>
          </p:cNvPr>
          <p:cNvSpPr txBox="1">
            <a:spLocks/>
          </p:cNvSpPr>
          <p:nvPr/>
        </p:nvSpPr>
        <p:spPr>
          <a:xfrm>
            <a:off x="11757493" y="14227669"/>
            <a:ext cx="9715500" cy="8748865"/>
          </a:xfrm>
          <a:prstGeom prst="rect">
            <a:avLst/>
          </a:prstGeom>
        </p:spPr>
        <p:txBody>
          <a:bodyPr>
            <a:noAutofit/>
          </a:bodyPr>
          <a:lst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a:lstStyle>
          <a:p>
            <a:pPr marL="45720" indent="0">
              <a:buFontTx/>
              <a:buNone/>
            </a:pPr>
            <a:r>
              <a:rPr lang="en-US" sz="2400" kern="0" dirty="0">
                <a:latin typeface="Calibri" panose="020F0502020204030204" pitchFamily="34" charset="0"/>
                <a:cs typeface="Calibri" panose="020F0502020204030204" pitchFamily="34" charset="0"/>
              </a:rPr>
              <a:t>To create and train AI model, the following steps were performed.</a:t>
            </a:r>
          </a:p>
          <a:p>
            <a:pPr marL="45720" indent="0">
              <a:buFontTx/>
              <a:buNone/>
            </a:pPr>
            <a:r>
              <a:rPr lang="en-US" sz="2400" b="1" u="sng" kern="0" dirty="0">
                <a:latin typeface="Calibri" panose="020F0502020204030204" pitchFamily="34" charset="0"/>
                <a:cs typeface="Calibri" panose="020F0502020204030204" pitchFamily="34" charset="0"/>
              </a:rPr>
              <a:t>Downloading the Dataset: </a:t>
            </a:r>
          </a:p>
          <a:p>
            <a:pPr marL="45720" indent="0">
              <a:buFontTx/>
              <a:buNone/>
            </a:pPr>
            <a:r>
              <a:rPr lang="en-US" sz="2400" kern="0" dirty="0">
                <a:latin typeface="Calibri" panose="020F0502020204030204" pitchFamily="34" charset="0"/>
                <a:cs typeface="Calibri" panose="020F0502020204030204" pitchFamily="34" charset="0"/>
              </a:rPr>
              <a:t>Data was downloaded from the Human Tumor Atlas Network (HTAN) website. The files were downloaded via the Google cloud command line interface (</a:t>
            </a:r>
            <a:r>
              <a:rPr lang="en-US" sz="2400" kern="0" dirty="0" err="1">
                <a:latin typeface="Calibri" panose="020F0502020204030204" pitchFamily="34" charset="0"/>
                <a:cs typeface="Calibri" panose="020F0502020204030204" pitchFamily="34" charset="0"/>
              </a:rPr>
              <a:t>gCloud</a:t>
            </a:r>
            <a:r>
              <a:rPr lang="en-US" sz="2400" kern="0" dirty="0">
                <a:latin typeface="Calibri" panose="020F0502020204030204" pitchFamily="34" charset="0"/>
                <a:cs typeface="Calibri" panose="020F0502020204030204" pitchFamily="34" charset="0"/>
              </a:rPr>
              <a:t> CLI). All the files were downloaded in </a:t>
            </a:r>
            <a:r>
              <a:rPr lang="en-US" sz="2400" kern="0" dirty="0" err="1">
                <a:latin typeface="Calibri" panose="020F0502020204030204" pitchFamily="34" charset="0"/>
                <a:cs typeface="Calibri" panose="020F0502020204030204" pitchFamily="34" charset="0"/>
              </a:rPr>
              <a:t>dicom</a:t>
            </a:r>
            <a:r>
              <a:rPr lang="en-US" sz="2400" kern="0" dirty="0">
                <a:latin typeface="Calibri" panose="020F0502020204030204" pitchFamily="34" charset="0"/>
                <a:cs typeface="Calibri" panose="020F0502020204030204" pitchFamily="34" charset="0"/>
              </a:rPr>
              <a:t> format.</a:t>
            </a:r>
          </a:p>
          <a:p>
            <a:pPr marL="45720" indent="0">
              <a:buFontTx/>
              <a:buNone/>
            </a:pPr>
            <a:r>
              <a:rPr lang="en-US" sz="2400" b="1" u="sng" kern="0" dirty="0">
                <a:latin typeface="Calibri" panose="020F0502020204030204" pitchFamily="34" charset="0"/>
                <a:cs typeface="Calibri" panose="020F0502020204030204" pitchFamily="34" charset="0"/>
              </a:rPr>
              <a:t>Prepare Dataset for MCMICRO:</a:t>
            </a:r>
          </a:p>
          <a:p>
            <a:pPr marL="45720" indent="0">
              <a:buFontTx/>
              <a:buNone/>
            </a:pPr>
            <a:r>
              <a:rPr lang="en-US" sz="2400" kern="0" dirty="0">
                <a:latin typeface="Calibri" panose="020F0502020204030204" pitchFamily="34" charset="0"/>
                <a:cs typeface="Calibri" panose="020F0502020204030204" pitchFamily="34" charset="0"/>
              </a:rPr>
              <a:t>To run the data through the MCMICRO pipeline, a csv file that contains information on the marker associated with each channel in the </a:t>
            </a:r>
            <a:r>
              <a:rPr lang="en-US" sz="2400" kern="0" dirty="0" err="1">
                <a:latin typeface="Calibri" panose="020F0502020204030204" pitchFamily="34" charset="0"/>
                <a:cs typeface="Calibri" panose="020F0502020204030204" pitchFamily="34" charset="0"/>
              </a:rPr>
              <a:t>dicom</a:t>
            </a:r>
            <a:r>
              <a:rPr lang="en-US" sz="2400" kern="0" dirty="0">
                <a:latin typeface="Calibri" panose="020F0502020204030204" pitchFamily="34" charset="0"/>
                <a:cs typeface="Calibri" panose="020F0502020204030204" pitchFamily="34" charset="0"/>
              </a:rPr>
              <a:t> image was made. All the </a:t>
            </a:r>
            <a:r>
              <a:rPr lang="en-US" sz="2400" kern="0" dirty="0" err="1">
                <a:latin typeface="Calibri" panose="020F0502020204030204" pitchFamily="34" charset="0"/>
                <a:cs typeface="Calibri" panose="020F0502020204030204" pitchFamily="34" charset="0"/>
              </a:rPr>
              <a:t>dicom</a:t>
            </a:r>
            <a:r>
              <a:rPr lang="en-US" sz="2400" kern="0" dirty="0">
                <a:latin typeface="Calibri" panose="020F0502020204030204" pitchFamily="34" charset="0"/>
                <a:cs typeface="Calibri" panose="020F0502020204030204" pitchFamily="34" charset="0"/>
              </a:rPr>
              <a:t> files that were downloaded were parsed as they each represented a single channel of the whole image. This information was used to generate a csv file.</a:t>
            </a:r>
          </a:p>
          <a:p>
            <a:pPr marL="45720" indent="0">
              <a:buFontTx/>
              <a:buNone/>
            </a:pPr>
            <a:r>
              <a:rPr lang="en-US" sz="2400" b="1" u="sng" kern="0" dirty="0">
                <a:latin typeface="Calibri" panose="020F0502020204030204" pitchFamily="34" charset="0"/>
                <a:cs typeface="Calibri" panose="020F0502020204030204" pitchFamily="34" charset="0"/>
              </a:rPr>
              <a:t>Run MCMICRO Pipeline on Dataset:</a:t>
            </a:r>
          </a:p>
          <a:p>
            <a:pPr marL="45720" indent="0">
              <a:buFontTx/>
              <a:buNone/>
            </a:pPr>
            <a:r>
              <a:rPr lang="en-US" sz="2400" kern="0" dirty="0">
                <a:latin typeface="Calibri" panose="020F0502020204030204" pitchFamily="34" charset="0"/>
                <a:cs typeface="Calibri" panose="020F0502020204030204" pitchFamily="34" charset="0"/>
              </a:rPr>
              <a:t>Using </a:t>
            </a:r>
            <a:r>
              <a:rPr lang="en-US" sz="2400" kern="0" dirty="0" err="1">
                <a:latin typeface="Calibri" panose="020F0502020204030204" pitchFamily="34" charset="0"/>
                <a:cs typeface="Calibri" panose="020F0502020204030204" pitchFamily="34" charset="0"/>
              </a:rPr>
              <a:t>nextcloud</a:t>
            </a:r>
            <a:r>
              <a:rPr lang="en-US" sz="2400" kern="0" dirty="0">
                <a:latin typeface="Calibri" panose="020F0502020204030204" pitchFamily="34" charset="0"/>
                <a:cs typeface="Calibri" panose="020F0502020204030204" pitchFamily="34" charset="0"/>
              </a:rPr>
              <a:t>, the MCMICRO pipeline was run on the dataset with the generated csv file.</a:t>
            </a:r>
          </a:p>
          <a:p>
            <a:pPr marL="45720" indent="0">
              <a:buFontTx/>
              <a:buNone/>
            </a:pPr>
            <a:r>
              <a:rPr lang="en-US" sz="2400" b="1" u="sng" kern="0" dirty="0">
                <a:latin typeface="Calibri" panose="020F0502020204030204" pitchFamily="34" charset="0"/>
                <a:cs typeface="Calibri" panose="020F0502020204030204" pitchFamily="34" charset="0"/>
              </a:rPr>
              <a:t>Create training data for VAE:</a:t>
            </a:r>
          </a:p>
          <a:p>
            <a:pPr marL="45720" indent="0">
              <a:buFontTx/>
              <a:buNone/>
            </a:pPr>
            <a:r>
              <a:rPr lang="en-US" sz="2400" kern="0" dirty="0">
                <a:latin typeface="Calibri" panose="020F0502020204030204" pitchFamily="34" charset="0"/>
                <a:cs typeface="Calibri" panose="020F0502020204030204" pitchFamily="34" charset="0"/>
              </a:rPr>
              <a:t>To create training data for the VAE, the segmentation of the dataset that was performed by the MCMICRO pipeline was used to generate small images (24 by 24 pixels) for each of the cells that were found. The data was then saved into a </a:t>
            </a:r>
            <a:r>
              <a:rPr lang="en-US" sz="2400" kern="0" dirty="0" err="1">
                <a:latin typeface="Calibri" panose="020F0502020204030204" pitchFamily="34" charset="0"/>
                <a:cs typeface="Calibri" panose="020F0502020204030204" pitchFamily="34" charset="0"/>
              </a:rPr>
              <a:t>numpy</a:t>
            </a:r>
            <a:r>
              <a:rPr lang="en-US" sz="2400" kern="0" dirty="0">
                <a:latin typeface="Calibri" panose="020F0502020204030204" pitchFamily="34" charset="0"/>
                <a:cs typeface="Calibri" panose="020F0502020204030204" pitchFamily="34" charset="0"/>
              </a:rPr>
              <a:t> array.</a:t>
            </a:r>
          </a:p>
        </p:txBody>
      </p:sp>
      <p:sp>
        <p:nvSpPr>
          <p:cNvPr id="32" name="Content Placeholder 2">
            <a:extLst>
              <a:ext uri="{FF2B5EF4-FFF2-40B4-BE49-F238E27FC236}">
                <a16:creationId xmlns:a16="http://schemas.microsoft.com/office/drawing/2014/main" id="{F866D50D-9326-7C5D-F722-B33C38025EA0}"/>
              </a:ext>
            </a:extLst>
          </p:cNvPr>
          <p:cNvSpPr txBox="1">
            <a:spLocks/>
          </p:cNvSpPr>
          <p:nvPr/>
        </p:nvSpPr>
        <p:spPr>
          <a:xfrm>
            <a:off x="11734800" y="26217590"/>
            <a:ext cx="9715500" cy="5427604"/>
          </a:xfrm>
          <a:prstGeom prst="rect">
            <a:avLst/>
          </a:prstGeom>
        </p:spPr>
        <p:txBody>
          <a:bodyPr>
            <a:normAutofit/>
          </a:bodyPr>
          <a:lst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a:lstStyle>
          <a:p>
            <a:pPr marL="45720" indent="0">
              <a:buFontTx/>
              <a:buNone/>
            </a:pPr>
            <a:r>
              <a:rPr lang="en-US" sz="2400" b="1" u="sng" kern="0" dirty="0">
                <a:latin typeface="Calibri" panose="020F0502020204030204" pitchFamily="34" charset="0"/>
                <a:cs typeface="Calibri" panose="020F0502020204030204" pitchFamily="34" charset="0"/>
              </a:rPr>
              <a:t>Create and Train VAE:</a:t>
            </a:r>
          </a:p>
          <a:p>
            <a:pPr marL="45720" indent="0">
              <a:buFontTx/>
              <a:buNone/>
            </a:pPr>
            <a:r>
              <a:rPr lang="en-US" sz="2400" kern="0" dirty="0">
                <a:latin typeface="Calibri" panose="020F0502020204030204" pitchFamily="34" charset="0"/>
                <a:cs typeface="Calibri" panose="020F0502020204030204" pitchFamily="34" charset="0"/>
              </a:rPr>
              <a:t>The Variation Auto Encoder was created using </a:t>
            </a:r>
            <a:r>
              <a:rPr lang="en-US" sz="2400" kern="0" dirty="0" err="1">
                <a:latin typeface="Calibri" panose="020F0502020204030204" pitchFamily="34" charset="0"/>
                <a:cs typeface="Calibri" panose="020F0502020204030204" pitchFamily="34" charset="0"/>
              </a:rPr>
              <a:t>keras</a:t>
            </a:r>
            <a:r>
              <a:rPr lang="en-US" sz="2400" kern="0" dirty="0">
                <a:latin typeface="Calibri" panose="020F0502020204030204" pitchFamily="34" charset="0"/>
                <a:cs typeface="Calibri" panose="020F0502020204030204" pitchFamily="34" charset="0"/>
              </a:rPr>
              <a:t>, a neural network library. The model that was created has 4 2D convolutional layers, 2 dense layers, 1 flatten layer, and 1 2D Convolutional </a:t>
            </a:r>
            <a:r>
              <a:rPr lang="en-US" sz="2400" kern="0" dirty="0" err="1">
                <a:latin typeface="Calibri" panose="020F0502020204030204" pitchFamily="34" charset="0"/>
                <a:cs typeface="Calibri" panose="020F0502020204030204" pitchFamily="34" charset="0"/>
              </a:rPr>
              <a:t>upsampling</a:t>
            </a:r>
            <a:r>
              <a:rPr lang="en-US" sz="2400" kern="0" dirty="0">
                <a:latin typeface="Calibri" panose="020F0502020204030204" pitchFamily="34" charset="0"/>
                <a:cs typeface="Calibri" panose="020F0502020204030204" pitchFamily="34" charset="0"/>
              </a:rPr>
              <a:t> layer. To train the model, saved data was loaded in the form of a </a:t>
            </a:r>
            <a:r>
              <a:rPr lang="en-US" sz="2400" kern="0" dirty="0" err="1">
                <a:latin typeface="Calibri" panose="020F0502020204030204" pitchFamily="34" charset="0"/>
                <a:cs typeface="Calibri" panose="020F0502020204030204" pitchFamily="34" charset="0"/>
              </a:rPr>
              <a:t>numpy</a:t>
            </a:r>
            <a:r>
              <a:rPr lang="en-US" sz="2400" kern="0" dirty="0">
                <a:latin typeface="Calibri" panose="020F0502020204030204" pitchFamily="34" charset="0"/>
                <a:cs typeface="Calibri" panose="020F0502020204030204" pitchFamily="34" charset="0"/>
              </a:rPr>
              <a:t> array and then partitioned it so that 75% of the data stored in the file was used for training while the other 25% is used for testing.</a:t>
            </a:r>
          </a:p>
          <a:p>
            <a:pPr marL="45720" indent="0">
              <a:buFontTx/>
              <a:buNone/>
            </a:pPr>
            <a:r>
              <a:rPr lang="en-US" sz="2400" b="1" u="sng" kern="0" dirty="0">
                <a:latin typeface="Calibri" panose="020F0502020204030204" pitchFamily="34" charset="0"/>
                <a:cs typeface="Calibri" panose="020F0502020204030204" pitchFamily="34" charset="0"/>
              </a:rPr>
              <a:t>Test VAE:</a:t>
            </a:r>
          </a:p>
          <a:p>
            <a:pPr marL="45720" indent="0">
              <a:buFontTx/>
              <a:buNone/>
            </a:pPr>
            <a:r>
              <a:rPr lang="en-US" sz="2400" kern="0" dirty="0">
                <a:latin typeface="Calibri" panose="020F0502020204030204" pitchFamily="34" charset="0"/>
                <a:cs typeface="Calibri" panose="020F0502020204030204" pitchFamily="34" charset="0"/>
              </a:rPr>
              <a:t>The VAE used data generated from two different timepoints of the biopsy so that the latent vectors of each run could be tested to quantify how much the cancer changed.</a:t>
            </a:r>
          </a:p>
          <a:p>
            <a:pPr marL="45720" indent="0">
              <a:buFontTx/>
              <a:buNone/>
            </a:pPr>
            <a:endParaRPr lang="en-US" sz="1600" kern="0" dirty="0">
              <a:latin typeface="Calibri" panose="020F0502020204030204" pitchFamily="34" charset="0"/>
              <a:cs typeface="Calibri" panose="020F0502020204030204" pitchFamily="34" charset="0"/>
            </a:endParaRPr>
          </a:p>
        </p:txBody>
      </p:sp>
      <p:pic>
        <p:nvPicPr>
          <p:cNvPr id="49" name="Picture 48">
            <a:extLst>
              <a:ext uri="{FF2B5EF4-FFF2-40B4-BE49-F238E27FC236}">
                <a16:creationId xmlns:a16="http://schemas.microsoft.com/office/drawing/2014/main" id="{D7890460-CD21-CA9A-0E1B-B2126558D7B9}"/>
              </a:ext>
            </a:extLst>
          </p:cNvPr>
          <p:cNvPicPr>
            <a:picLocks noChangeAspect="1"/>
          </p:cNvPicPr>
          <p:nvPr/>
        </p:nvPicPr>
        <p:blipFill>
          <a:blip r:embed="rId8"/>
          <a:stretch>
            <a:fillRect/>
          </a:stretch>
        </p:blipFill>
        <p:spPr>
          <a:xfrm>
            <a:off x="11500318" y="22382251"/>
            <a:ext cx="9972675" cy="3483033"/>
          </a:xfrm>
          <a:prstGeom prst="rect">
            <a:avLst/>
          </a:prstGeom>
        </p:spPr>
      </p:pic>
      <p:pic>
        <p:nvPicPr>
          <p:cNvPr id="50" name="Google Shape;97;p20">
            <a:extLst>
              <a:ext uri="{FF2B5EF4-FFF2-40B4-BE49-F238E27FC236}">
                <a16:creationId xmlns:a16="http://schemas.microsoft.com/office/drawing/2014/main" id="{4656D283-3917-37B9-5420-252F64E18020}"/>
              </a:ext>
            </a:extLst>
          </p:cNvPr>
          <p:cNvPicPr preferRelativeResize="0"/>
          <p:nvPr/>
        </p:nvPicPr>
        <p:blipFill>
          <a:blip r:embed="rId9">
            <a:alphaModFix/>
          </a:blip>
          <a:stretch>
            <a:fillRect/>
          </a:stretch>
        </p:blipFill>
        <p:spPr>
          <a:xfrm>
            <a:off x="22993350" y="11811638"/>
            <a:ext cx="8020050" cy="5333361"/>
          </a:xfrm>
          <a:prstGeom prst="rect">
            <a:avLst/>
          </a:prstGeom>
          <a:noFill/>
          <a:ln>
            <a:noFill/>
          </a:ln>
        </p:spPr>
      </p:pic>
      <p:sp>
        <p:nvSpPr>
          <p:cNvPr id="51" name="Rectangle: Rounded Corners 50">
            <a:extLst>
              <a:ext uri="{FF2B5EF4-FFF2-40B4-BE49-F238E27FC236}">
                <a16:creationId xmlns:a16="http://schemas.microsoft.com/office/drawing/2014/main" id="{C435AB3A-904A-295C-BA34-5C20C59A30C0}"/>
              </a:ext>
            </a:extLst>
          </p:cNvPr>
          <p:cNvSpPr/>
          <p:nvPr/>
        </p:nvSpPr>
        <p:spPr bwMode="auto">
          <a:xfrm>
            <a:off x="22333184" y="6599039"/>
            <a:ext cx="9892832" cy="610258"/>
          </a:xfrm>
          <a:prstGeom prst="roundRect">
            <a:avLst/>
          </a:prstGeom>
          <a:solidFill>
            <a:srgbClr val="A6C5F8"/>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4000" kern="0" dirty="0">
                <a:latin typeface="Calibri" panose="020F0502020204030204" pitchFamily="34" charset="0"/>
                <a:cs typeface="Calibri" panose="020F0502020204030204" pitchFamily="34" charset="0"/>
              </a:rPr>
              <a:t>Results</a:t>
            </a:r>
            <a:endParaRPr lang="en-US" sz="4000" kern="0" dirty="0">
              <a:solidFill>
                <a:schemeClr val="tx1"/>
              </a:solidFill>
              <a:latin typeface="Calibri" panose="020F0502020204030204" pitchFamily="34" charset="0"/>
              <a:cs typeface="Calibri" panose="020F0502020204030204" pitchFamily="34" charset="0"/>
            </a:endParaRPr>
          </a:p>
        </p:txBody>
      </p:sp>
      <p:sp>
        <p:nvSpPr>
          <p:cNvPr id="52" name="Content Placeholder 2">
            <a:extLst>
              <a:ext uri="{FF2B5EF4-FFF2-40B4-BE49-F238E27FC236}">
                <a16:creationId xmlns:a16="http://schemas.microsoft.com/office/drawing/2014/main" id="{C184F534-58AF-893C-61F4-19CDC213805A}"/>
              </a:ext>
            </a:extLst>
          </p:cNvPr>
          <p:cNvSpPr txBox="1">
            <a:spLocks/>
          </p:cNvSpPr>
          <p:nvPr/>
        </p:nvSpPr>
        <p:spPr>
          <a:xfrm>
            <a:off x="22368344" y="7361370"/>
            <a:ext cx="9857672" cy="3803904"/>
          </a:xfrm>
          <a:prstGeom prst="rect">
            <a:avLst/>
          </a:prstGeom>
        </p:spPr>
        <p:txBody>
          <a:bodyPr>
            <a:normAutofit/>
          </a:bodyPr>
          <a:lst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a:lstStyle>
          <a:p>
            <a:pPr marL="45720" indent="0">
              <a:buFontTx/>
              <a:buNone/>
            </a:pPr>
            <a:r>
              <a:rPr lang="en-US" sz="2400" kern="0" dirty="0">
                <a:latin typeface="Calibri" panose="020F0502020204030204" pitchFamily="34" charset="0"/>
                <a:cs typeface="Calibri" panose="020F0502020204030204" pitchFamily="34" charset="0"/>
              </a:rPr>
              <a:t>The result is a pipeline that takes in a set of molecular imaging files (often 10-100 GB in size) and outputs the single cell quantification for each channel of the imaging. </a:t>
            </a:r>
          </a:p>
          <a:p>
            <a:pPr marL="45720" indent="0">
              <a:buFontTx/>
              <a:buNone/>
            </a:pPr>
            <a:r>
              <a:rPr lang="en-US" sz="2400" kern="0" dirty="0">
                <a:latin typeface="Calibri" panose="020F0502020204030204" pitchFamily="34" charset="0"/>
                <a:cs typeface="Calibri" panose="020F0502020204030204" pitchFamily="34" charset="0"/>
              </a:rPr>
              <a:t>In the training dataset, the pipeline took an input of 30 channels (DAPI, HER, ER, PCNA, Ki67, etc.) and accurately segmented ~ 16,000 cells from which cell-specific marker expression quantifications were obtained. </a:t>
            </a:r>
          </a:p>
          <a:p>
            <a:pPr marL="45720" indent="0">
              <a:buFontTx/>
              <a:buNone/>
            </a:pPr>
            <a:r>
              <a:rPr lang="en-US" sz="2400" kern="0" dirty="0">
                <a:latin typeface="Calibri" panose="020F0502020204030204" pitchFamily="34" charset="0"/>
                <a:cs typeface="Calibri" panose="020F0502020204030204" pitchFamily="34" charset="0"/>
              </a:rPr>
              <a:t>Execution of the pipeline on the testing datasets at the same and later time points resulted in ~21,000 and ~4000 identified and quantified cells, respectively. </a:t>
            </a:r>
          </a:p>
          <a:p>
            <a:pPr marL="45720" indent="0">
              <a:buFontTx/>
              <a:buNone/>
            </a:pPr>
            <a:endParaRPr lang="en-US" sz="1800" kern="0" dirty="0">
              <a:latin typeface="Calibri" panose="020F0502020204030204" pitchFamily="34" charset="0"/>
              <a:cs typeface="Calibri" panose="020F0502020204030204" pitchFamily="34" charset="0"/>
            </a:endParaRPr>
          </a:p>
        </p:txBody>
      </p:sp>
      <p:sp>
        <p:nvSpPr>
          <p:cNvPr id="54" name="TextBox 53">
            <a:extLst>
              <a:ext uri="{FF2B5EF4-FFF2-40B4-BE49-F238E27FC236}">
                <a16:creationId xmlns:a16="http://schemas.microsoft.com/office/drawing/2014/main" id="{46E0314A-99C4-D38C-B19B-CB2389D93B4A}"/>
              </a:ext>
            </a:extLst>
          </p:cNvPr>
          <p:cNvSpPr txBox="1"/>
          <p:nvPr/>
        </p:nvSpPr>
        <p:spPr>
          <a:xfrm>
            <a:off x="20774025" y="11089771"/>
            <a:ext cx="11687175" cy="461665"/>
          </a:xfrm>
          <a:prstGeom prst="rect">
            <a:avLst/>
          </a:prstGeom>
          <a:noFill/>
        </p:spPr>
        <p:txBody>
          <a:bodyPr wrap="square">
            <a:spAutoFit/>
          </a:bodyPr>
          <a:lstStyle/>
          <a:p>
            <a:pPr marL="45720" indent="0" algn="ctr">
              <a:buFont typeface="Corbel" pitchFamily="34" charset="0"/>
              <a:buNone/>
            </a:pPr>
            <a:r>
              <a:rPr lang="en-US" sz="2400" b="1" dirty="0">
                <a:solidFill>
                  <a:schemeClr val="tx1"/>
                </a:solidFill>
                <a:latin typeface="Calibri" panose="020F0502020204030204" pitchFamily="34" charset="0"/>
                <a:cs typeface="Calibri" panose="020F0502020204030204" pitchFamily="34" charset="0"/>
              </a:rPr>
              <a:t>Whole Slide Images Used in Study</a:t>
            </a:r>
          </a:p>
        </p:txBody>
      </p:sp>
      <p:pic>
        <p:nvPicPr>
          <p:cNvPr id="55" name="Google Shape;117;p22">
            <a:extLst>
              <a:ext uri="{FF2B5EF4-FFF2-40B4-BE49-F238E27FC236}">
                <a16:creationId xmlns:a16="http://schemas.microsoft.com/office/drawing/2014/main" id="{2E5FBFE4-72BE-2EA2-7468-0B6AC897EC29}"/>
              </a:ext>
            </a:extLst>
          </p:cNvPr>
          <p:cNvPicPr preferRelativeResize="0"/>
          <p:nvPr/>
        </p:nvPicPr>
        <p:blipFill>
          <a:blip r:embed="rId10">
            <a:alphaModFix/>
          </a:blip>
          <a:stretch>
            <a:fillRect/>
          </a:stretch>
        </p:blipFill>
        <p:spPr>
          <a:xfrm>
            <a:off x="22174200" y="17868423"/>
            <a:ext cx="5505450" cy="4077177"/>
          </a:xfrm>
          <a:prstGeom prst="rect">
            <a:avLst/>
          </a:prstGeom>
          <a:noFill/>
          <a:ln>
            <a:noFill/>
          </a:ln>
        </p:spPr>
      </p:pic>
      <p:pic>
        <p:nvPicPr>
          <p:cNvPr id="56" name="Google Shape;118;p22">
            <a:extLst>
              <a:ext uri="{FF2B5EF4-FFF2-40B4-BE49-F238E27FC236}">
                <a16:creationId xmlns:a16="http://schemas.microsoft.com/office/drawing/2014/main" id="{594D1EAA-656E-6366-FC1D-6629FE0A3D5C}"/>
              </a:ext>
            </a:extLst>
          </p:cNvPr>
          <p:cNvPicPr preferRelativeResize="0"/>
          <p:nvPr/>
        </p:nvPicPr>
        <p:blipFill>
          <a:blip r:embed="rId11">
            <a:alphaModFix/>
          </a:blip>
          <a:stretch>
            <a:fillRect/>
          </a:stretch>
        </p:blipFill>
        <p:spPr>
          <a:xfrm>
            <a:off x="27279600" y="18126511"/>
            <a:ext cx="5117866" cy="3200399"/>
          </a:xfrm>
          <a:prstGeom prst="rect">
            <a:avLst/>
          </a:prstGeom>
          <a:noFill/>
          <a:ln>
            <a:noFill/>
          </a:ln>
        </p:spPr>
      </p:pic>
      <p:sp>
        <p:nvSpPr>
          <p:cNvPr id="57" name="TextBox 56">
            <a:extLst>
              <a:ext uri="{FF2B5EF4-FFF2-40B4-BE49-F238E27FC236}">
                <a16:creationId xmlns:a16="http://schemas.microsoft.com/office/drawing/2014/main" id="{FA33C15B-CC77-491B-D106-0206181BD499}"/>
              </a:ext>
            </a:extLst>
          </p:cNvPr>
          <p:cNvSpPr txBox="1"/>
          <p:nvPr/>
        </p:nvSpPr>
        <p:spPr>
          <a:xfrm>
            <a:off x="27959623" y="21045720"/>
            <a:ext cx="1987826"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Image fed into VAE</a:t>
            </a:r>
          </a:p>
        </p:txBody>
      </p:sp>
      <p:sp>
        <p:nvSpPr>
          <p:cNvPr id="58" name="TextBox 57">
            <a:extLst>
              <a:ext uri="{FF2B5EF4-FFF2-40B4-BE49-F238E27FC236}">
                <a16:creationId xmlns:a16="http://schemas.microsoft.com/office/drawing/2014/main" id="{F6F3148A-E9FE-60FB-08F5-2089BF6B106E}"/>
              </a:ext>
            </a:extLst>
          </p:cNvPr>
          <p:cNvSpPr txBox="1"/>
          <p:nvPr/>
        </p:nvSpPr>
        <p:spPr>
          <a:xfrm>
            <a:off x="30118301" y="21001649"/>
            <a:ext cx="2150992"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Rebuilt image by VAE</a:t>
            </a:r>
          </a:p>
        </p:txBody>
      </p:sp>
      <p:pic>
        <p:nvPicPr>
          <p:cNvPr id="59" name="Picture 58">
            <a:extLst>
              <a:ext uri="{FF2B5EF4-FFF2-40B4-BE49-F238E27FC236}">
                <a16:creationId xmlns:a16="http://schemas.microsoft.com/office/drawing/2014/main" id="{FB2C1F2B-AC80-9D59-D48B-4F76C99FD31F}"/>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33458666" y="13837617"/>
            <a:ext cx="9767137" cy="4513271"/>
          </a:xfrm>
          <a:prstGeom prst="rect">
            <a:avLst/>
          </a:prstGeom>
        </p:spPr>
      </p:pic>
      <p:sp>
        <p:nvSpPr>
          <p:cNvPr id="60" name="Rectangle: Rounded Corners 59">
            <a:extLst>
              <a:ext uri="{FF2B5EF4-FFF2-40B4-BE49-F238E27FC236}">
                <a16:creationId xmlns:a16="http://schemas.microsoft.com/office/drawing/2014/main" id="{177F56C4-67DA-F70A-A825-2FB54A137C19}"/>
              </a:ext>
            </a:extLst>
          </p:cNvPr>
          <p:cNvSpPr/>
          <p:nvPr/>
        </p:nvSpPr>
        <p:spPr bwMode="auto">
          <a:xfrm>
            <a:off x="33458666" y="12798204"/>
            <a:ext cx="9632040" cy="610258"/>
          </a:xfrm>
          <a:prstGeom prst="roundRect">
            <a:avLst/>
          </a:prstGeom>
          <a:solidFill>
            <a:srgbClr val="E0EBF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4000" kern="0" dirty="0">
                <a:latin typeface="Calibri" panose="020F0502020204030204" pitchFamily="34" charset="0"/>
                <a:cs typeface="Calibri" panose="020F0502020204030204" pitchFamily="34" charset="0"/>
              </a:rPr>
              <a:t>MCMICRO output</a:t>
            </a:r>
            <a:endParaRPr lang="en-US" sz="4000" kern="0" dirty="0">
              <a:solidFill>
                <a:schemeClr val="tx1"/>
              </a:solidFill>
              <a:latin typeface="Calibri" panose="020F0502020204030204" pitchFamily="34" charset="0"/>
              <a:cs typeface="Calibri" panose="020F0502020204030204" pitchFamily="34" charset="0"/>
            </a:endParaRPr>
          </a:p>
        </p:txBody>
      </p:sp>
      <p:pic>
        <p:nvPicPr>
          <p:cNvPr id="61" name="Google Shape;126;p23">
            <a:extLst>
              <a:ext uri="{FF2B5EF4-FFF2-40B4-BE49-F238E27FC236}">
                <a16:creationId xmlns:a16="http://schemas.microsoft.com/office/drawing/2014/main" id="{DB84463E-CDAF-C18A-5EAA-5D682D141AEE}"/>
              </a:ext>
            </a:extLst>
          </p:cNvPr>
          <p:cNvPicPr preferRelativeResize="0"/>
          <p:nvPr/>
        </p:nvPicPr>
        <p:blipFill rotWithShape="1">
          <a:blip r:embed="rId13">
            <a:alphaModFix/>
          </a:blip>
          <a:srcRect l="6051" t="10626" r="8361"/>
          <a:stretch/>
        </p:blipFill>
        <p:spPr>
          <a:xfrm>
            <a:off x="22653388" y="24444990"/>
            <a:ext cx="9274412" cy="5991072"/>
          </a:xfrm>
          <a:prstGeom prst="rect">
            <a:avLst/>
          </a:prstGeom>
          <a:noFill/>
          <a:ln>
            <a:noFill/>
          </a:ln>
        </p:spPr>
      </p:pic>
      <p:sp>
        <p:nvSpPr>
          <p:cNvPr id="63" name="Rectangle: Rounded Corners 62">
            <a:extLst>
              <a:ext uri="{FF2B5EF4-FFF2-40B4-BE49-F238E27FC236}">
                <a16:creationId xmlns:a16="http://schemas.microsoft.com/office/drawing/2014/main" id="{906DDDCA-8318-CAAC-EA56-BB8DDF3EF515}"/>
              </a:ext>
            </a:extLst>
          </p:cNvPr>
          <p:cNvSpPr/>
          <p:nvPr/>
        </p:nvSpPr>
        <p:spPr bwMode="auto">
          <a:xfrm>
            <a:off x="22274931" y="22976534"/>
            <a:ext cx="9892832" cy="610258"/>
          </a:xfrm>
          <a:prstGeom prst="roundRect">
            <a:avLst/>
          </a:prstGeom>
          <a:solidFill>
            <a:srgbClr val="E0EBF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4000" kern="0" dirty="0">
                <a:latin typeface="Calibri" panose="020F0502020204030204" pitchFamily="34" charset="0"/>
                <a:cs typeface="Calibri" panose="020F0502020204030204" pitchFamily="34" charset="0"/>
              </a:rPr>
              <a:t>Quantification</a:t>
            </a:r>
            <a:endParaRPr lang="en-US" sz="4000" kern="0" dirty="0">
              <a:solidFill>
                <a:schemeClr val="tx1"/>
              </a:solidFill>
              <a:latin typeface="Calibri" panose="020F0502020204030204" pitchFamily="34" charset="0"/>
              <a:cs typeface="Calibri" panose="020F0502020204030204" pitchFamily="34" charset="0"/>
            </a:endParaRPr>
          </a:p>
        </p:txBody>
      </p:sp>
      <p:pic>
        <p:nvPicPr>
          <p:cNvPr id="1024" name="Picture 1023" descr="A picture containing graphical user interface&#10;&#10;Description automatically generated">
            <a:extLst>
              <a:ext uri="{FF2B5EF4-FFF2-40B4-BE49-F238E27FC236}">
                <a16:creationId xmlns:a16="http://schemas.microsoft.com/office/drawing/2014/main" id="{F54DDB2C-0E63-395B-924E-18C032448F19}"/>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t="5607"/>
          <a:stretch/>
        </p:blipFill>
        <p:spPr>
          <a:xfrm>
            <a:off x="33356550" y="19859128"/>
            <a:ext cx="10056730" cy="4848722"/>
          </a:xfrm>
          <a:prstGeom prst="rect">
            <a:avLst/>
          </a:prstGeom>
        </p:spPr>
      </p:pic>
      <p:pic>
        <p:nvPicPr>
          <p:cNvPr id="1025" name="Google Shape;129;p23">
            <a:extLst>
              <a:ext uri="{FF2B5EF4-FFF2-40B4-BE49-F238E27FC236}">
                <a16:creationId xmlns:a16="http://schemas.microsoft.com/office/drawing/2014/main" id="{612768E6-ABF9-6E4C-7538-0E1BC15D323B}"/>
              </a:ext>
            </a:extLst>
          </p:cNvPr>
          <p:cNvPicPr preferRelativeResize="0"/>
          <p:nvPr/>
        </p:nvPicPr>
        <p:blipFill rotWithShape="1">
          <a:blip r:embed="rId15">
            <a:alphaModFix/>
          </a:blip>
          <a:srcRect l="5932" t="9901" r="7846"/>
          <a:stretch/>
        </p:blipFill>
        <p:spPr>
          <a:xfrm>
            <a:off x="33623250" y="6610797"/>
            <a:ext cx="9467456" cy="5485279"/>
          </a:xfrm>
          <a:prstGeom prst="rect">
            <a:avLst/>
          </a:prstGeom>
          <a:noFill/>
          <a:ln>
            <a:noFill/>
          </a:ln>
        </p:spPr>
      </p:pic>
      <p:sp>
        <p:nvSpPr>
          <p:cNvPr id="1027" name="Google Shape;128;p23">
            <a:extLst>
              <a:ext uri="{FF2B5EF4-FFF2-40B4-BE49-F238E27FC236}">
                <a16:creationId xmlns:a16="http://schemas.microsoft.com/office/drawing/2014/main" id="{2E9916D1-E2D4-BA2E-853F-F57354549D23}"/>
              </a:ext>
            </a:extLst>
          </p:cNvPr>
          <p:cNvSpPr txBox="1"/>
          <p:nvPr/>
        </p:nvSpPr>
        <p:spPr>
          <a:xfrm>
            <a:off x="26604818" y="30436062"/>
            <a:ext cx="2709609"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Calibri" panose="020F0502020204030204" pitchFamily="34" charset="0"/>
                <a:cs typeface="Calibri" panose="020F0502020204030204" pitchFamily="34" charset="0"/>
              </a:rPr>
              <a:t>Important Markers</a:t>
            </a:r>
            <a:endParaRPr sz="2400" dirty="0">
              <a:latin typeface="Calibri" panose="020F0502020204030204" pitchFamily="34" charset="0"/>
              <a:cs typeface="Calibri" panose="020F0502020204030204" pitchFamily="34" charset="0"/>
            </a:endParaRPr>
          </a:p>
        </p:txBody>
      </p:sp>
      <p:sp>
        <p:nvSpPr>
          <p:cNvPr id="1029" name="Google Shape;127;p23">
            <a:extLst>
              <a:ext uri="{FF2B5EF4-FFF2-40B4-BE49-F238E27FC236}">
                <a16:creationId xmlns:a16="http://schemas.microsoft.com/office/drawing/2014/main" id="{B56935C2-D197-9B85-4DC8-C8F68BD8180A}"/>
              </a:ext>
            </a:extLst>
          </p:cNvPr>
          <p:cNvSpPr txBox="1"/>
          <p:nvPr/>
        </p:nvSpPr>
        <p:spPr>
          <a:xfrm>
            <a:off x="37915152" y="12118876"/>
            <a:ext cx="17910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Calibri" panose="020F0502020204030204" pitchFamily="34" charset="0"/>
                <a:cs typeface="Calibri" panose="020F0502020204030204" pitchFamily="34" charset="0"/>
              </a:rPr>
              <a:t>All Markers</a:t>
            </a:r>
            <a:endParaRPr sz="2400" dirty="0">
              <a:latin typeface="Calibri" panose="020F0502020204030204" pitchFamily="34" charset="0"/>
              <a:cs typeface="Calibri" panose="020F0502020204030204" pitchFamily="34" charset="0"/>
            </a:endParaRPr>
          </a:p>
        </p:txBody>
      </p:sp>
      <p:sp>
        <p:nvSpPr>
          <p:cNvPr id="1031" name="Rectangle: Rounded Corners 1030">
            <a:extLst>
              <a:ext uri="{FF2B5EF4-FFF2-40B4-BE49-F238E27FC236}">
                <a16:creationId xmlns:a16="http://schemas.microsoft.com/office/drawing/2014/main" id="{58C34DE1-A4F7-0972-FD26-9F6B96E8C6EF}"/>
              </a:ext>
            </a:extLst>
          </p:cNvPr>
          <p:cNvSpPr/>
          <p:nvPr/>
        </p:nvSpPr>
        <p:spPr bwMode="auto">
          <a:xfrm>
            <a:off x="33458666" y="18780043"/>
            <a:ext cx="9632040" cy="610258"/>
          </a:xfrm>
          <a:prstGeom prst="roundRect">
            <a:avLst/>
          </a:prstGeom>
          <a:solidFill>
            <a:srgbClr val="E0EBF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4000" kern="0" dirty="0">
                <a:latin typeface="Calibri" panose="020F0502020204030204" pitchFamily="34" charset="0"/>
                <a:cs typeface="Calibri" panose="020F0502020204030204" pitchFamily="34" charset="0"/>
              </a:rPr>
              <a:t>Model Prediction</a:t>
            </a:r>
            <a:endParaRPr lang="en-US" sz="4000" kern="0" dirty="0">
              <a:solidFill>
                <a:schemeClr val="tx1"/>
              </a:solidFill>
              <a:latin typeface="Calibri" panose="020F0502020204030204" pitchFamily="34" charset="0"/>
              <a:cs typeface="Calibri" panose="020F0502020204030204" pitchFamily="34" charset="0"/>
            </a:endParaRPr>
          </a:p>
        </p:txBody>
      </p:sp>
      <p:sp>
        <p:nvSpPr>
          <p:cNvPr id="1033" name="Rectangle: Rounded Corners 1032">
            <a:extLst>
              <a:ext uri="{FF2B5EF4-FFF2-40B4-BE49-F238E27FC236}">
                <a16:creationId xmlns:a16="http://schemas.microsoft.com/office/drawing/2014/main" id="{16842038-222F-BC72-D1F4-84CD4B4A94B7}"/>
              </a:ext>
            </a:extLst>
          </p:cNvPr>
          <p:cNvSpPr/>
          <p:nvPr/>
        </p:nvSpPr>
        <p:spPr bwMode="auto">
          <a:xfrm>
            <a:off x="33458666" y="25801607"/>
            <a:ext cx="9659727" cy="610258"/>
          </a:xfrm>
          <a:prstGeom prst="roundRect">
            <a:avLst/>
          </a:prstGeom>
          <a:solidFill>
            <a:srgbClr val="A6C5F8"/>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4000" kern="0" dirty="0">
                <a:solidFill>
                  <a:schemeClr val="tx1"/>
                </a:solidFill>
                <a:latin typeface="Calibri" panose="020F0502020204030204" pitchFamily="34" charset="0"/>
                <a:cs typeface="Calibri" panose="020F0502020204030204" pitchFamily="34" charset="0"/>
              </a:rPr>
              <a:t>C</a:t>
            </a:r>
            <a:r>
              <a:rPr lang="en-US" sz="4000" kern="0" dirty="0">
                <a:latin typeface="Calibri" panose="020F0502020204030204" pitchFamily="34" charset="0"/>
                <a:cs typeface="Calibri" panose="020F0502020204030204" pitchFamily="34" charset="0"/>
              </a:rPr>
              <a:t>onclusion </a:t>
            </a:r>
            <a:endParaRPr lang="en-US" sz="4000" kern="0" dirty="0">
              <a:solidFill>
                <a:schemeClr val="tx1"/>
              </a:solidFill>
              <a:latin typeface="Calibri" panose="020F0502020204030204" pitchFamily="34" charset="0"/>
              <a:cs typeface="Calibri" panose="020F0502020204030204" pitchFamily="34" charset="0"/>
            </a:endParaRPr>
          </a:p>
        </p:txBody>
      </p:sp>
      <p:sp>
        <p:nvSpPr>
          <p:cNvPr id="1034" name="TextBox 1033">
            <a:extLst>
              <a:ext uri="{FF2B5EF4-FFF2-40B4-BE49-F238E27FC236}">
                <a16:creationId xmlns:a16="http://schemas.microsoft.com/office/drawing/2014/main" id="{B22D6B9E-D58C-BA41-77BC-DE2FAA36687D}"/>
              </a:ext>
            </a:extLst>
          </p:cNvPr>
          <p:cNvSpPr txBox="1"/>
          <p:nvPr/>
        </p:nvSpPr>
        <p:spPr>
          <a:xfrm>
            <a:off x="33458666" y="24707850"/>
            <a:ext cx="9632040" cy="984885"/>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The larger KL </a:t>
            </a:r>
            <a:r>
              <a:rPr lang="en-US" sz="2000" dirty="0">
                <a:latin typeface="Calibri" panose="020F0502020204030204" pitchFamily="34" charset="0"/>
                <a:cs typeface="Calibri" panose="020F0502020204030204" pitchFamily="34" charset="0"/>
              </a:rPr>
              <a:t>Divergences</a:t>
            </a:r>
            <a:r>
              <a:rPr lang="en-US" sz="2000" b="1" dirty="0">
                <a:latin typeface="Calibri" panose="020F0502020204030204" pitchFamily="34" charset="0"/>
                <a:cs typeface="Calibri" panose="020F0502020204030204" pitchFamily="34" charset="0"/>
              </a:rPr>
              <a:t> for the comparisons </a:t>
            </a:r>
            <a:r>
              <a:rPr lang="en-US" sz="2000" b="1" i="1" dirty="0">
                <a:latin typeface="Calibri" panose="020F0502020204030204" pitchFamily="34" charset="0"/>
                <a:cs typeface="Calibri" panose="020F0502020204030204" pitchFamily="34" charset="0"/>
              </a:rPr>
              <a:t>between</a:t>
            </a:r>
            <a:r>
              <a:rPr lang="en-US" sz="2000" b="1" dirty="0">
                <a:latin typeface="Calibri" panose="020F0502020204030204" pitchFamily="34" charset="0"/>
                <a:cs typeface="Calibri" panose="020F0502020204030204" pitchFamily="34" charset="0"/>
              </a:rPr>
              <a:t> timepoints than those </a:t>
            </a:r>
            <a:r>
              <a:rPr lang="en-US" sz="2000" b="1" i="1" dirty="0">
                <a:latin typeface="Calibri" panose="020F0502020204030204" pitchFamily="34" charset="0"/>
                <a:cs typeface="Calibri" panose="020F0502020204030204" pitchFamily="34" charset="0"/>
              </a:rPr>
              <a:t>within </a:t>
            </a:r>
            <a:r>
              <a:rPr lang="en-US" sz="2000" b="1" dirty="0">
                <a:latin typeface="Calibri" panose="020F0502020204030204" pitchFamily="34" charset="0"/>
                <a:cs typeface="Calibri" panose="020F0502020204030204" pitchFamily="34" charset="0"/>
              </a:rPr>
              <a:t>a timepoint suggests that the VAE is learning the patient’s baseline tumor phenotype.</a:t>
            </a:r>
          </a:p>
          <a:p>
            <a:endParaRPr lang="en-US" sz="1800" dirty="0">
              <a:latin typeface="Calibri" panose="020F0502020204030204" pitchFamily="34" charset="0"/>
              <a:cs typeface="Calibri" panose="020F0502020204030204" pitchFamily="34" charset="0"/>
            </a:endParaRPr>
          </a:p>
        </p:txBody>
      </p:sp>
      <p:sp>
        <p:nvSpPr>
          <p:cNvPr id="1035" name="Content Placeholder 2">
            <a:extLst>
              <a:ext uri="{FF2B5EF4-FFF2-40B4-BE49-F238E27FC236}">
                <a16:creationId xmlns:a16="http://schemas.microsoft.com/office/drawing/2014/main" id="{35D2F44A-2CC9-A861-A56E-B224CB9A0B0B}"/>
              </a:ext>
            </a:extLst>
          </p:cNvPr>
          <p:cNvSpPr txBox="1">
            <a:spLocks/>
          </p:cNvSpPr>
          <p:nvPr/>
        </p:nvSpPr>
        <p:spPr>
          <a:xfrm>
            <a:off x="33476894" y="26582302"/>
            <a:ext cx="9641499" cy="4101472"/>
          </a:xfrm>
          <a:prstGeom prst="rect">
            <a:avLst/>
          </a:prstGeom>
        </p:spPr>
        <p:txBody>
          <a:bodyPr>
            <a:normAutofit/>
          </a:bodyPr>
          <a:lst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a:lstStyle>
          <a:p>
            <a:pPr marL="45720" indent="0">
              <a:buFontTx/>
              <a:buNone/>
            </a:pPr>
            <a:r>
              <a:rPr lang="en-US" sz="2400" kern="0" dirty="0">
                <a:latin typeface="Calibri" panose="020F0502020204030204" pitchFamily="34" charset="0"/>
                <a:cs typeface="Calibri" panose="020F0502020204030204" pitchFamily="34" charset="0"/>
              </a:rPr>
              <a:t>This project applied a deep learning-based segmentation module to quantify tumor marker expression in breast cancer molecular imaging over time as a patient underwent breast cancer treatment. A VAE trained on baseline data showed that it was able to track and quantify the differences in single-cell expression over time. Future research on this topic should focus on validating this pipeline in multiple other subjects who have serial biopsies and better understanding the implications in tumor progression from the latent space changes.</a:t>
            </a:r>
          </a:p>
          <a:p>
            <a:pPr marL="45720" indent="0">
              <a:buFontTx/>
              <a:buNone/>
            </a:pPr>
            <a:endParaRPr lang="en-US" sz="3200" kern="0" dirty="0"/>
          </a:p>
        </p:txBody>
      </p:sp>
      <p:pic>
        <p:nvPicPr>
          <p:cNvPr id="1037" name="Picture 1036">
            <a:extLst>
              <a:ext uri="{FF2B5EF4-FFF2-40B4-BE49-F238E27FC236}">
                <a16:creationId xmlns:a16="http://schemas.microsoft.com/office/drawing/2014/main" id="{6C38DFE2-343A-4CCF-7564-305678C509BB}"/>
              </a:ext>
            </a:extLst>
          </p:cNvPr>
          <p:cNvPicPr>
            <a:picLocks noChangeAspect="1"/>
          </p:cNvPicPr>
          <p:nvPr/>
        </p:nvPicPr>
        <p:blipFill>
          <a:blip r:embed="rId16"/>
          <a:stretch>
            <a:fillRect/>
          </a:stretch>
        </p:blipFill>
        <p:spPr>
          <a:xfrm>
            <a:off x="987126" y="735236"/>
            <a:ext cx="8142528" cy="4554295"/>
          </a:xfrm>
          <a:prstGeom prst="rect">
            <a:avLst/>
          </a:prstGeom>
        </p:spPr>
      </p:pic>
      <p:sp>
        <p:nvSpPr>
          <p:cNvPr id="1038" name="TextBox 1037">
            <a:extLst>
              <a:ext uri="{FF2B5EF4-FFF2-40B4-BE49-F238E27FC236}">
                <a16:creationId xmlns:a16="http://schemas.microsoft.com/office/drawing/2014/main" id="{CDECCF2D-C515-89A8-6001-B45CCB811755}"/>
              </a:ext>
            </a:extLst>
          </p:cNvPr>
          <p:cNvSpPr txBox="1"/>
          <p:nvPr/>
        </p:nvSpPr>
        <p:spPr>
          <a:xfrm>
            <a:off x="33467779" y="30367895"/>
            <a:ext cx="9748909" cy="2485296"/>
          </a:xfrm>
          <a:prstGeom prst="rect">
            <a:avLst/>
          </a:prstGeom>
          <a:noFill/>
        </p:spPr>
        <p:txBody>
          <a:bodyPr wrap="square" rtlCol="0">
            <a:spAutoFit/>
          </a:bodyPr>
          <a:lstStyle/>
          <a:p>
            <a:pPr marL="171450" indent="-171450" algn="l">
              <a:buFont typeface="Arial" panose="020B0604020202020204" pitchFamily="34" charset="0"/>
              <a:buChar char="•"/>
            </a:pPr>
            <a:r>
              <a:rPr lang="en-US" sz="1100" dirty="0">
                <a:latin typeface="Calibri" panose="020F0502020204030204" pitchFamily="34" charset="0"/>
                <a:cs typeface="Calibri" panose="020F0502020204030204" pitchFamily="34" charset="0"/>
              </a:rPr>
              <a:t>HTAN (Human Tumor Atlas Network) </a:t>
            </a:r>
            <a:r>
              <a:rPr lang="en-US" sz="1100" dirty="0">
                <a:latin typeface="Calibri" panose="020F0502020204030204" pitchFamily="34" charset="0"/>
                <a:cs typeface="Calibri" panose="020F0502020204030204" pitchFamily="34" charset="0"/>
                <a:hlinkClick r:id="rId17"/>
              </a:rPr>
              <a:t>https://humantumoratlas.org/publications/ohsu_brca_johnson_2022?tab=cycif#</a:t>
            </a:r>
            <a:endParaRPr lang="en-US" sz="1100" dirty="0">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100" dirty="0">
                <a:solidFill>
                  <a:schemeClr val="tx1"/>
                </a:solidFill>
                <a:latin typeface="Calibri" panose="020F0502020204030204" pitchFamily="34" charset="0"/>
                <a:cs typeface="Calibri" panose="020F0502020204030204" pitchFamily="34" charset="0"/>
              </a:rPr>
              <a:t>Image file </a:t>
            </a:r>
            <a:r>
              <a:rPr lang="en-US" sz="1100" dirty="0">
                <a:solidFill>
                  <a:schemeClr val="tx1"/>
                </a:solidFill>
                <a:latin typeface="Calibri" panose="020F0502020204030204" pitchFamily="34" charset="0"/>
                <a:cs typeface="Calibri" panose="020F0502020204030204" pitchFamily="34" charset="0"/>
                <a:hlinkClick r:id="rId18"/>
              </a:rPr>
              <a:t>https://www.vladsiv.com/dicom-file-format-basics/</a:t>
            </a:r>
            <a:endParaRPr lang="en-US" sz="1100" dirty="0">
              <a:solidFill>
                <a:schemeClr val="tx1"/>
              </a:solidFill>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US" sz="1100" dirty="0">
                <a:solidFill>
                  <a:schemeClr val="tx1"/>
                </a:solidFill>
                <a:latin typeface="Calibri" panose="020F0502020204030204" pitchFamily="34" charset="0"/>
                <a:cs typeface="Calibri" panose="020F0502020204030204" pitchFamily="34" charset="0"/>
              </a:rPr>
              <a:t>Characterizing advanced breast cancer heterogeneity and treatment resistance through serial biopsies and comprehensive analytics </a:t>
            </a:r>
            <a:r>
              <a:rPr lang="en-US" sz="1100" dirty="0">
                <a:solidFill>
                  <a:schemeClr val="tx1"/>
                </a:solidFill>
                <a:latin typeface="Calibri" panose="020F0502020204030204" pitchFamily="34" charset="0"/>
                <a:cs typeface="Calibri" panose="020F0502020204030204" pitchFamily="34" charset="0"/>
                <a:hlinkClick r:id="rId19"/>
              </a:rPr>
              <a:t>https://www.nature.com/articles/s41698-021-00165-4</a:t>
            </a:r>
            <a:endParaRPr lang="en-US" sz="1100" dirty="0">
              <a:solidFill>
                <a:schemeClr val="tx1"/>
              </a:solidFill>
              <a:latin typeface="Calibri" panose="020F0502020204030204" pitchFamily="34" charset="0"/>
              <a:cs typeface="Calibri" panose="020F0502020204030204" pitchFamily="34" charset="0"/>
            </a:endParaRPr>
          </a:p>
          <a:p>
            <a:pPr marL="171450" indent="-171450" algn="l">
              <a:spcBef>
                <a:spcPts val="0"/>
              </a:spcBef>
              <a:spcAft>
                <a:spcPts val="500"/>
              </a:spcAft>
              <a:buFont typeface="Arial" panose="020B0604020202020204" pitchFamily="34" charset="0"/>
              <a:buChar char="•"/>
            </a:pPr>
            <a:r>
              <a:rPr lang="en-US" sz="1100" dirty="0">
                <a:solidFill>
                  <a:schemeClr val="tx1"/>
                </a:solidFill>
                <a:latin typeface="Calibri" panose="020F0502020204030204" pitchFamily="34" charset="0"/>
                <a:cs typeface="Calibri" panose="020F0502020204030204" pitchFamily="34" charset="0"/>
              </a:rPr>
              <a:t>Quantitative single-cell analysis of immunofluorescence protein multiplex images illustrates biomarker spatial heterogeneity within breast cancer subtypes: </a:t>
            </a:r>
            <a:r>
              <a:rPr lang="en-US" sz="1100" dirty="0">
                <a:solidFill>
                  <a:schemeClr val="tx1"/>
                </a:solidFill>
                <a:latin typeface="Calibri" panose="020F0502020204030204" pitchFamily="34" charset="0"/>
                <a:cs typeface="Calibri" panose="020F0502020204030204" pitchFamily="34" charset="0"/>
                <a:hlinkClick r:id="rId20"/>
              </a:rPr>
              <a:t>https://breast-cancer-research.biomedcentral.com/articles/10.1186/s13058-021-01475</a:t>
            </a:r>
            <a:endParaRPr lang="en-US" sz="1100" dirty="0">
              <a:solidFill>
                <a:schemeClr val="tx1"/>
              </a:solidFill>
              <a:latin typeface="Calibri" panose="020F0502020204030204" pitchFamily="34" charset="0"/>
              <a:cs typeface="Calibri" panose="020F0502020204030204" pitchFamily="34" charset="0"/>
            </a:endParaRPr>
          </a:p>
          <a:p>
            <a:pPr marL="171450" indent="-171450" algn="l">
              <a:spcBef>
                <a:spcPts val="0"/>
              </a:spcBef>
              <a:spcAft>
                <a:spcPts val="500"/>
              </a:spcAft>
              <a:buFont typeface="Arial" panose="020B0604020202020204" pitchFamily="34" charset="0"/>
              <a:buChar char="•"/>
            </a:pPr>
            <a:r>
              <a:rPr lang="en-US" sz="1100" dirty="0">
                <a:solidFill>
                  <a:schemeClr val="tx1"/>
                </a:solidFill>
                <a:latin typeface="Calibri" panose="020F0502020204030204" pitchFamily="34" charset="0"/>
                <a:cs typeface="Calibri" panose="020F0502020204030204" pitchFamily="34" charset="0"/>
              </a:rPr>
              <a:t>Single-cell profiling of tumor heterogeneity and the microenvironment in advanced non-small cell lung cancer - </a:t>
            </a:r>
            <a:r>
              <a:rPr lang="en-US" sz="1100" dirty="0">
                <a:solidFill>
                  <a:schemeClr val="tx1"/>
                </a:solidFill>
                <a:latin typeface="Calibri" panose="020F0502020204030204" pitchFamily="34" charset="0"/>
                <a:cs typeface="Calibri" panose="020F0502020204030204" pitchFamily="34" charset="0"/>
                <a:hlinkClick r:id="rId21"/>
              </a:rPr>
              <a:t>https://www.nature.com/articles/s41467-021-22801-0</a:t>
            </a:r>
            <a:endParaRPr lang="en-US" sz="1100" dirty="0">
              <a:solidFill>
                <a:schemeClr val="tx1"/>
              </a:solidFill>
              <a:latin typeface="Calibri" panose="020F0502020204030204" pitchFamily="34" charset="0"/>
              <a:cs typeface="Calibri" panose="020F0502020204030204" pitchFamily="34" charset="0"/>
            </a:endParaRPr>
          </a:p>
          <a:p>
            <a:pPr marL="171450" indent="-171450" algn="l">
              <a:spcBef>
                <a:spcPts val="0"/>
              </a:spcBef>
              <a:spcAft>
                <a:spcPts val="500"/>
              </a:spcAft>
              <a:buFont typeface="Arial" panose="020B0604020202020204" pitchFamily="34" charset="0"/>
              <a:buChar char="•"/>
            </a:pPr>
            <a:endParaRPr lang="en-US" sz="1100" dirty="0">
              <a:solidFill>
                <a:schemeClr val="tx1"/>
              </a:solidFill>
              <a:latin typeface="Calibri" panose="020F0502020204030204" pitchFamily="34" charset="0"/>
              <a:cs typeface="Calibri" panose="020F0502020204030204" pitchFamily="34" charset="0"/>
            </a:endParaRPr>
          </a:p>
          <a:p>
            <a:pPr algn="l"/>
            <a:endParaRPr lang="en-US" sz="1100" dirty="0">
              <a:solidFill>
                <a:schemeClr val="tx1"/>
              </a:solidFill>
              <a:latin typeface="Calibri" panose="020F0502020204030204" pitchFamily="34" charset="0"/>
              <a:cs typeface="Calibri" panose="020F0502020204030204" pitchFamily="34" charset="0"/>
            </a:endParaRPr>
          </a:p>
          <a:p>
            <a:pPr algn="l"/>
            <a:endParaRPr lang="en-US" sz="1100" dirty="0">
              <a:solidFill>
                <a:schemeClr val="tx1"/>
              </a:solidFill>
              <a:latin typeface="Calibri" panose="020F0502020204030204" pitchFamily="34" charset="0"/>
              <a:cs typeface="Calibri" panose="020F0502020204030204" pitchFamily="34" charset="0"/>
            </a:endParaRPr>
          </a:p>
          <a:p>
            <a:pPr algn="l"/>
            <a:endParaRPr lang="en-US" sz="1100" dirty="0">
              <a:latin typeface="Calibri" panose="020F0502020204030204" pitchFamily="34" charset="0"/>
              <a:cs typeface="Calibri" panose="020F0502020204030204" pitchFamily="34" charset="0"/>
            </a:endParaRPr>
          </a:p>
          <a:p>
            <a:pPr algn="l"/>
            <a:endParaRPr lang="en-US" sz="1100" dirty="0">
              <a:latin typeface="Calibri" panose="020F0502020204030204" pitchFamily="34" charset="0"/>
              <a:cs typeface="Calibri" panose="020F0502020204030204" pitchFamily="34" charset="0"/>
            </a:endParaRPr>
          </a:p>
        </p:txBody>
      </p:sp>
      <p:sp>
        <p:nvSpPr>
          <p:cNvPr id="1039" name="Rectangle: Rounded Corners 1038">
            <a:extLst>
              <a:ext uri="{FF2B5EF4-FFF2-40B4-BE49-F238E27FC236}">
                <a16:creationId xmlns:a16="http://schemas.microsoft.com/office/drawing/2014/main" id="{45B858DA-693A-FD03-1F7A-817ED6AD5F82}"/>
              </a:ext>
            </a:extLst>
          </p:cNvPr>
          <p:cNvSpPr/>
          <p:nvPr/>
        </p:nvSpPr>
        <p:spPr bwMode="auto">
          <a:xfrm>
            <a:off x="33458666" y="29701715"/>
            <a:ext cx="9641499" cy="610258"/>
          </a:xfrm>
          <a:prstGeom prst="roundRect">
            <a:avLst/>
          </a:prstGeom>
          <a:solidFill>
            <a:srgbClr val="A6C5F8"/>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4000" kern="0" dirty="0">
                <a:latin typeface="Calibri" panose="020F0502020204030204" pitchFamily="34" charset="0"/>
                <a:cs typeface="Calibri" panose="020F0502020204030204" pitchFamily="34" charset="0"/>
              </a:rPr>
              <a:t>References </a:t>
            </a:r>
            <a:endParaRPr lang="en-US" sz="4000" kern="0" dirty="0">
              <a:solidFill>
                <a:schemeClr val="tx1"/>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Default Design">
  <a:themeElements>
    <a:clrScheme name="Custom 29">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3703</TotalTime>
  <Words>1539</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Corbel</vt:lpstr>
      <vt:lpstr>Wide Latin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Tri-Fold Template</dc:title>
  <dc:creator>Ethan Shulda;www.postersession.com</dc:creator>
  <cp:keywords>www.postersession.com</cp:keywords>
  <dc:description>©MegaPrint Inc. 2009-2015</dc:description>
  <cp:lastModifiedBy>Kavitha Rao</cp:lastModifiedBy>
  <cp:revision>59</cp:revision>
  <cp:lastPrinted>2015-07-29T14:52:50Z</cp:lastPrinted>
  <dcterms:created xsi:type="dcterms:W3CDTF">2008-12-04T00:20:37Z</dcterms:created>
  <dcterms:modified xsi:type="dcterms:W3CDTF">2023-03-10T01:01:10Z</dcterms:modified>
  <cp:category>Research Poster</cp:category>
</cp:coreProperties>
</file>