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86" r:id="rId9"/>
    <p:sldId id="269" r:id="rId10"/>
    <p:sldId id="287" r:id="rId11"/>
    <p:sldId id="274" r:id="rId12"/>
    <p:sldId id="300" r:id="rId13"/>
    <p:sldId id="296" r:id="rId14"/>
    <p:sldId id="277" r:id="rId15"/>
    <p:sldId id="278" r:id="rId16"/>
    <p:sldId id="302" r:id="rId17"/>
    <p:sldId id="288" r:id="rId18"/>
    <p:sldId id="297" r:id="rId19"/>
    <p:sldId id="270" r:id="rId20"/>
    <p:sldId id="292" r:id="rId21"/>
    <p:sldId id="293" r:id="rId22"/>
    <p:sldId id="294" r:id="rId23"/>
    <p:sldId id="276" r:id="rId24"/>
    <p:sldId id="268" r:id="rId25"/>
    <p:sldId id="298" r:id="rId26"/>
    <p:sldId id="279" r:id="rId27"/>
    <p:sldId id="291" r:id="rId28"/>
    <p:sldId id="280" r:id="rId29"/>
    <p:sldId id="290" r:id="rId30"/>
    <p:sldId id="299" r:id="rId31"/>
    <p:sldId id="281" r:id="rId32"/>
    <p:sldId id="265" r:id="rId33"/>
    <p:sldId id="282" r:id="rId34"/>
    <p:sldId id="285" r:id="rId35"/>
    <p:sldId id="283" r:id="rId36"/>
    <p:sldId id="284" r:id="rId37"/>
    <p:sldId id="309" r:id="rId38"/>
    <p:sldId id="310" r:id="rId39"/>
    <p:sldId id="261" r:id="rId40"/>
    <p:sldId id="271" r:id="rId41"/>
    <p:sldId id="266" r:id="rId42"/>
    <p:sldId id="308" r:id="rId43"/>
    <p:sldId id="307" r:id="rId44"/>
    <p:sldId id="306" r:id="rId45"/>
    <p:sldId id="304" r:id="rId46"/>
    <p:sldId id="305" r:id="rId47"/>
    <p:sldId id="289" r:id="rId48"/>
    <p:sldId id="27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83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E8B99-BBE4-4797-B3FC-CEAE006127C0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99A84-9425-4757-853D-E625FACBD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3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5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props, state, context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44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719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https://zh-hans.legacy.reactjs.org/docs/hooks-effect.html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47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useLayoutEffect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时没有闪烁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19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240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56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CatFriends</a:t>
            </a:r>
            <a:r>
              <a:rPr lang="zh-CN" altLang="en-US" dirty="0"/>
              <a:t>中通过</a:t>
            </a:r>
            <a:r>
              <a:rPr lang="en-US" altLang="zh-CN" dirty="0"/>
              <a:t>ref</a:t>
            </a:r>
            <a:r>
              <a:rPr lang="zh-CN" altLang="en-US" dirty="0"/>
              <a:t>调用</a:t>
            </a:r>
            <a:r>
              <a:rPr lang="en-US" altLang="zh-CN" dirty="0"/>
              <a:t>node.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scrollIntoView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方法</a:t>
            </a: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Stopwatch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中通过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指向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的句柄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Form</a:t>
            </a:r>
            <a:r>
              <a:rPr lang="zh-CN" altLang="en-US" dirty="0"/>
              <a:t>中展示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函数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693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09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TodoList</a:t>
            </a:r>
            <a:r>
              <a:rPr lang="zh-CN" altLang="en-US" dirty="0"/>
              <a:t>中展示使用</a:t>
            </a:r>
            <a:r>
              <a:rPr lang="en-US" altLang="zh-CN" dirty="0" err="1"/>
              <a:t>useMemo</a:t>
            </a:r>
            <a:r>
              <a:rPr lang="zh-CN" altLang="en-US" dirty="0"/>
              <a:t>和不使用</a:t>
            </a:r>
            <a:r>
              <a:rPr lang="en-US" altLang="zh-CN" dirty="0" err="1"/>
              <a:t>useMemo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72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https://zh-hans.react.dev/reference/react/memo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7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https://zh-hans.legacy.reactjs.org/docs/hooks-intro.html#motivation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生命周期函数经常包含不相关的逻辑，但又把相关逻辑分离到了几个不同方法中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28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useMemo</a:t>
            </a:r>
            <a:r>
              <a:rPr lang="zh-CN" altLang="en-US" dirty="0"/>
              <a:t>的基础上进行了修改，增加了新属性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onDeleteItem</a:t>
            </a:r>
            <a:r>
              <a:rPr lang="zh-CN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。</a:t>
            </a:r>
            <a:endParaRPr lang="en-US" altLang="zh-CN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方案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：将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onDeleteItem</a:t>
            </a:r>
            <a:r>
              <a:rPr lang="zh-CN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移动到组件外，方案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，使用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useCallback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772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39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customHooks</a:t>
            </a:r>
            <a:r>
              <a:rPr lang="zh-CN" altLang="en-US" dirty="0"/>
              <a:t>中的两个</a:t>
            </a:r>
            <a:r>
              <a:rPr lang="en-US" altLang="zh-CN" dirty="0"/>
              <a:t>demo, </a:t>
            </a:r>
            <a:r>
              <a:rPr lang="en-US" altLang="zh-CN" dirty="0" err="1"/>
              <a:t>unreuse</a:t>
            </a:r>
            <a:r>
              <a:rPr lang="zh-CN" altLang="en-US" dirty="0"/>
              <a:t>目录没有使用自定义</a:t>
            </a:r>
            <a:r>
              <a:rPr lang="en-US" altLang="zh-CN" dirty="0"/>
              <a:t>hooks</a:t>
            </a:r>
            <a:r>
              <a:rPr lang="zh-CN" altLang="en-US" dirty="0"/>
              <a:t>，逻辑没有重用。</a:t>
            </a:r>
            <a:r>
              <a:rPr lang="en-US" altLang="zh-CN" dirty="0"/>
              <a:t>Reuse</a:t>
            </a:r>
            <a:r>
              <a:rPr lang="zh-CN" altLang="en-US" dirty="0"/>
              <a:t>目录使用了自动有</a:t>
            </a:r>
            <a:r>
              <a:rPr lang="en-US" altLang="zh-CN" dirty="0"/>
              <a:t>hooks</a:t>
            </a:r>
            <a:r>
              <a:rPr lang="zh-CN" altLang="en-US"/>
              <a:t>重用逻辑。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4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https://zh-hans.legacy.reactjs.org/docs/hooks-rules.html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依靠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Hook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调用的顺序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525252"/>
                </a:solidFill>
                <a:effectLst/>
                <a:latin typeface="Helvetica Neue"/>
              </a:rPr>
              <a:t>因为</a:t>
            </a:r>
            <a:r>
              <a:rPr lang="en-US" altLang="zh-CN" b="0" i="0" dirty="0">
                <a:solidFill>
                  <a:srgbClr val="525252"/>
                </a:solidFill>
                <a:effectLst/>
                <a:latin typeface="Helvetica Neue"/>
              </a:rPr>
              <a:t>hooks</a:t>
            </a:r>
            <a:r>
              <a:rPr lang="zh-CN" altLang="en-US" b="0" i="0" dirty="0">
                <a:solidFill>
                  <a:srgbClr val="525252"/>
                </a:solidFill>
                <a:effectLst/>
                <a:latin typeface="Helvetica Neue"/>
              </a:rPr>
              <a:t>的设计是基于数组实现，在调用时是按顺序加入数组中，如果使用循环、条件等有可能会导致数组取值错位，导致执行到错误的</a:t>
            </a:r>
            <a:r>
              <a:rPr lang="en-US" altLang="zh-CN" b="0" i="0">
                <a:solidFill>
                  <a:srgbClr val="525252"/>
                </a:solidFill>
                <a:effectLst/>
                <a:latin typeface="Helvetica Neue"/>
              </a:rPr>
              <a:t>hook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9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https://legacy.reactjs.org/docs/hooks-reference.html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9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9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结论：类组件的</a:t>
            </a:r>
            <a:r>
              <a:rPr lang="en-US" altLang="zh-CN" dirty="0"/>
              <a:t>count</a:t>
            </a:r>
            <a:r>
              <a:rPr lang="zh-CN" altLang="en-US" dirty="0"/>
              <a:t>能够维持住状态，而函数组件的</a:t>
            </a:r>
            <a:r>
              <a:rPr lang="en-US" altLang="zh-CN" dirty="0"/>
              <a:t>count</a:t>
            </a:r>
            <a:r>
              <a:rPr lang="zh-CN" altLang="en-US" dirty="0"/>
              <a:t>不能。函数组件就需要</a:t>
            </a:r>
            <a:r>
              <a:rPr lang="en-US" altLang="zh-CN" dirty="0"/>
              <a:t>hooks</a:t>
            </a:r>
            <a:endParaRPr lang="zh-CN" altLang="en-US" dirty="0"/>
          </a:p>
          <a:p>
            <a:r>
              <a:rPr lang="zh-CN" altLang="en-US" dirty="0"/>
              <a:t>为什么：</a:t>
            </a:r>
            <a:endParaRPr lang="en-US" altLang="zh-CN" dirty="0"/>
          </a:p>
          <a:p>
            <a:r>
              <a:rPr lang="zh-CN" altLang="en-US" dirty="0"/>
              <a:t>函数组件相当于类组件的</a:t>
            </a:r>
            <a:r>
              <a:rPr lang="en-US" altLang="zh-CN" dirty="0"/>
              <a:t>render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类组件</a:t>
            </a:r>
            <a:r>
              <a:rPr lang="en-US" altLang="zh-CN" dirty="0"/>
              <a:t>new</a:t>
            </a:r>
            <a:r>
              <a:rPr lang="zh-CN" altLang="en-US" dirty="0"/>
              <a:t>一个实例，并保存这个实例，每次调用</a:t>
            </a:r>
            <a:r>
              <a:rPr lang="en-US" altLang="zh-CN" dirty="0"/>
              <a:t>render()</a:t>
            </a:r>
            <a:r>
              <a:rPr lang="zh-CN" altLang="en-US" dirty="0"/>
              <a:t>获得</a:t>
            </a:r>
            <a:r>
              <a:rPr lang="en-US" altLang="zh-CN" dirty="0" err="1"/>
              <a:t>vdom</a:t>
            </a:r>
            <a:endParaRPr lang="en-US" altLang="zh-CN" dirty="0"/>
          </a:p>
          <a:p>
            <a:r>
              <a:rPr lang="zh-CN" altLang="en-US" dirty="0"/>
              <a:t>函数组件每次执行函数获得</a:t>
            </a:r>
            <a:r>
              <a:rPr lang="en-US" altLang="zh-CN" dirty="0" err="1"/>
              <a:t>vdom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5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demo</a:t>
            </a:r>
            <a:r>
              <a:rPr lang="zh-CN" altLang="en-US" dirty="0"/>
              <a:t>展示使用</a:t>
            </a:r>
            <a:r>
              <a:rPr lang="en-US" altLang="zh-CN" dirty="0"/>
              <a:t>key</a:t>
            </a:r>
            <a:r>
              <a:rPr lang="zh-CN" altLang="en-US" dirty="0"/>
              <a:t>来</a:t>
            </a:r>
            <a:r>
              <a:rPr lang="en-US" altLang="zh-CN" dirty="0"/>
              <a:t>reset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95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ReducerDemo</a:t>
            </a:r>
            <a:endParaRPr lang="en-US" altLang="zh-CN" dirty="0"/>
          </a:p>
          <a:p>
            <a:r>
              <a:rPr lang="en-US" altLang="zh-CN" dirty="0" err="1"/>
              <a:t>ShoppingList</a:t>
            </a:r>
            <a:endParaRPr lang="en-US" altLang="zh-CN" dirty="0"/>
          </a:p>
          <a:p>
            <a:r>
              <a:rPr lang="en-US" altLang="zh-CN" dirty="0" err="1"/>
              <a:t>TaskAppState</a:t>
            </a:r>
            <a:r>
              <a:rPr lang="zh-CN" altLang="en-US" dirty="0"/>
              <a:t>和</a:t>
            </a:r>
            <a:r>
              <a:rPr lang="en-US" altLang="zh-CN" dirty="0" err="1"/>
              <a:t>TaskAppReducer</a:t>
            </a:r>
            <a:r>
              <a:rPr lang="zh-CN" altLang="en-US" dirty="0"/>
              <a:t>对比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3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99A84-9425-4757-853D-E625FACBD8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2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81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17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697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2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19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45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05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4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4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1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5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8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67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8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EB4140-8D98-48F8-81FD-A79B0B6B0B8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877E-99EA-4D9E-821F-04DAD82ED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18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blog/2019/03/12/releasing-react-native-05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ans.react.dev/learn/updating-arrays-in-state#write-concise-update-logic-with-immer" TargetMode="External"/><Relationship Id="rId2" Type="http://schemas.openxmlformats.org/officeDocument/2006/relationships/hyperlink" Target="https://zh-hans.react.dev/learn/updating-objects-in-state#write-concise-update-logic-with-imm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hyperlink" Target="https://zh-hans.react.dev/learn/extracting-state-logic-into-a-reducer#writing-concise-reducers-with-immer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czlovexw/p/16172130.html" TargetMode="External"/><Relationship Id="rId2" Type="http://schemas.openxmlformats.org/officeDocument/2006/relationships/hyperlink" Target="https://baijiahao.baidu.com/s?id=1680584652510300554&amp;wfr=spider&amp;for=p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verreacted.io/zh-hans/making-setinterval-declarative-with-react-hooks/" TargetMode="External"/><Relationship Id="rId4" Type="http://schemas.openxmlformats.org/officeDocument/2006/relationships/hyperlink" Target="https://zhuanlan.zhihu.com/p/50903694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h-hans.react.dev/reference/react/useMemo" TargetMode="External"/><Relationship Id="rId13" Type="http://schemas.openxmlformats.org/officeDocument/2006/relationships/hyperlink" Target="https://zh-hans.react.dev/reference/react/useDeferredValue" TargetMode="External"/><Relationship Id="rId3" Type="http://schemas.openxmlformats.org/officeDocument/2006/relationships/hyperlink" Target="https://zh-hans.react.dev/reference/react/useState" TargetMode="External"/><Relationship Id="rId7" Type="http://schemas.openxmlformats.org/officeDocument/2006/relationships/hyperlink" Target="https://zh-hans.react.dev/reference/react/useCallback" TargetMode="External"/><Relationship Id="rId12" Type="http://schemas.openxmlformats.org/officeDocument/2006/relationships/hyperlink" Target="https://zh-hans.react.dev/reference/react/useDebugValue" TargetMode="External"/><Relationship Id="rId17" Type="http://schemas.openxmlformats.org/officeDocument/2006/relationships/hyperlink" Target="https://zh-hans.react.dev/reference/react/useSyncExternalStore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zh-hans.react.dev/reference/react/useInsertionEff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-hans.react.dev/reference/react/useReducer" TargetMode="External"/><Relationship Id="rId11" Type="http://schemas.openxmlformats.org/officeDocument/2006/relationships/hyperlink" Target="https://zh-hans.react.dev/reference/react/useLayoutEffect" TargetMode="External"/><Relationship Id="rId5" Type="http://schemas.openxmlformats.org/officeDocument/2006/relationships/hyperlink" Target="https://zh-hans.react.dev/reference/react/useContext" TargetMode="External"/><Relationship Id="rId15" Type="http://schemas.openxmlformats.org/officeDocument/2006/relationships/hyperlink" Target="https://zh-hans.react.dev/reference/react/useId" TargetMode="External"/><Relationship Id="rId10" Type="http://schemas.openxmlformats.org/officeDocument/2006/relationships/hyperlink" Target="https://zh-hans.react.dev/reference/react/useImperativeHandle" TargetMode="External"/><Relationship Id="rId4" Type="http://schemas.openxmlformats.org/officeDocument/2006/relationships/hyperlink" Target="https://zh-hans.react.dev/reference/react/useEffect" TargetMode="External"/><Relationship Id="rId9" Type="http://schemas.openxmlformats.org/officeDocument/2006/relationships/hyperlink" Target="https://zh-hans.react.dev/reference/react/useRef" TargetMode="External"/><Relationship Id="rId14" Type="http://schemas.openxmlformats.org/officeDocument/2006/relationships/hyperlink" Target="https://zh-hans.react.dev/reference/react/useTransitio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zh-hans.react.dev/reference/react/useEffect" TargetMode="External"/><Relationship Id="rId13" Type="http://schemas.openxmlformats.org/officeDocument/2006/relationships/hyperlink" Target="https://zh-hans.react.dev/reference/react/useTransition" TargetMode="External"/><Relationship Id="rId3" Type="http://schemas.openxmlformats.org/officeDocument/2006/relationships/hyperlink" Target="https://zh-hans.react.dev/reference/react/useState" TargetMode="External"/><Relationship Id="rId7" Type="http://schemas.openxmlformats.org/officeDocument/2006/relationships/hyperlink" Target="https://zh-hans.react.dev/reference/react/useImperativeHandle" TargetMode="External"/><Relationship Id="rId12" Type="http://schemas.openxmlformats.org/officeDocument/2006/relationships/hyperlink" Target="https://zh-hans.react.dev/reference/react/useCallback" TargetMode="External"/><Relationship Id="rId17" Type="http://schemas.openxmlformats.org/officeDocument/2006/relationships/hyperlink" Target="https://zh-hans.react.dev/reference/react/useSyncExternalStore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zh-hans.react.dev/reference/react/use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-hans.react.dev/reference/react/useRef" TargetMode="External"/><Relationship Id="rId11" Type="http://schemas.openxmlformats.org/officeDocument/2006/relationships/hyperlink" Target="https://zh-hans.react.dev/reference/react/useMemo" TargetMode="External"/><Relationship Id="rId5" Type="http://schemas.openxmlformats.org/officeDocument/2006/relationships/hyperlink" Target="https://zh-hans.react.dev/reference/react/useContext" TargetMode="External"/><Relationship Id="rId15" Type="http://schemas.openxmlformats.org/officeDocument/2006/relationships/hyperlink" Target="https://zh-hans.react.dev/reference/react/useDebugValue" TargetMode="External"/><Relationship Id="rId10" Type="http://schemas.openxmlformats.org/officeDocument/2006/relationships/hyperlink" Target="https://zh-hans.react.dev/reference/react/useInsertionEffect" TargetMode="External"/><Relationship Id="rId4" Type="http://schemas.openxmlformats.org/officeDocument/2006/relationships/hyperlink" Target="https://zh-hans.react.dev/reference/react/useReducer" TargetMode="External"/><Relationship Id="rId9" Type="http://schemas.openxmlformats.org/officeDocument/2006/relationships/hyperlink" Target="https://zh-hans.react.dev/reference/react/useLayoutEffect" TargetMode="External"/><Relationship Id="rId14" Type="http://schemas.openxmlformats.org/officeDocument/2006/relationships/hyperlink" Target="https://zh-hans.react.dev/reference/react/useDeferredValu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E9640-77C4-4688-41A1-05D45BA04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React Hooks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EEF340-9349-9DB9-50A3-6AAA948A3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Rick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28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B7858-6159-6ED9-102E-6395AD36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useState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98C29-BAC5-CF0C-1974-520974F9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5930"/>
            <a:ext cx="8946541" cy="4522469"/>
          </a:xfrm>
        </p:spPr>
        <p:txBody>
          <a:bodyPr/>
          <a:lstStyle/>
          <a:p>
            <a:r>
              <a:rPr lang="en-US" altLang="zh-CN" dirty="0" err="1"/>
              <a:t>setState</a:t>
            </a:r>
            <a:r>
              <a:rPr lang="zh-CN" altLang="en-US" dirty="0"/>
              <a:t>的值从下一次渲染生效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函数式更新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Immutable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0DE885-87DD-EFF4-8C23-1FF93EE2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72" y="2230836"/>
            <a:ext cx="3339168" cy="10056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5F2A83-35A8-A627-CB28-325401E1A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872" y="3892453"/>
            <a:ext cx="3010161" cy="12345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05F335-0962-F608-6C41-460E6DF2E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053" y="3892453"/>
            <a:ext cx="3513124" cy="12650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154D56D-C8C1-1F60-56A5-94EF8F702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2873" y="5709887"/>
            <a:ext cx="4023709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2A06-C498-D3A5-A689-E5700761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useReducer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685E8-0895-0C09-E7B9-6B128D35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const [state, dispatch] = </a:t>
            </a:r>
            <a:r>
              <a:rPr lang="en-US" altLang="zh-CN" dirty="0" err="1"/>
              <a:t>useReducer</a:t>
            </a:r>
            <a:r>
              <a:rPr lang="en-US" altLang="zh-CN" dirty="0"/>
              <a:t>(reducer, </a:t>
            </a:r>
            <a:r>
              <a:rPr lang="en-US" altLang="zh-CN" dirty="0" err="1"/>
              <a:t>initialArg</a:t>
            </a:r>
            <a:r>
              <a:rPr lang="en-US" altLang="zh-CN" dirty="0"/>
              <a:t>, </a:t>
            </a:r>
            <a:r>
              <a:rPr lang="en-US" altLang="zh-CN" dirty="0" err="1"/>
              <a:t>init</a:t>
            </a:r>
            <a:r>
              <a:rPr lang="en-US" altLang="zh-CN" dirty="0"/>
              <a:t>?)</a:t>
            </a:r>
          </a:p>
          <a:p>
            <a:r>
              <a:rPr lang="zh-CN" altLang="en-US" dirty="0"/>
              <a:t>某些场景下，</a:t>
            </a:r>
            <a:r>
              <a:rPr lang="en-US" altLang="zh-CN" dirty="0" err="1"/>
              <a:t>useReducer</a:t>
            </a:r>
            <a:r>
              <a:rPr lang="zh-CN" altLang="en-US" dirty="0"/>
              <a:t>比</a:t>
            </a:r>
            <a:r>
              <a:rPr lang="en-US" altLang="zh-CN" dirty="0" err="1"/>
              <a:t>useState</a:t>
            </a:r>
            <a:r>
              <a:rPr lang="zh-CN" altLang="en-US" dirty="0"/>
              <a:t>更适用。例如</a:t>
            </a:r>
            <a:r>
              <a:rPr lang="en-US" altLang="zh-CN" dirty="0"/>
              <a:t>state</a:t>
            </a:r>
            <a:r>
              <a:rPr lang="zh-CN" altLang="en-US" dirty="0"/>
              <a:t>逻辑较复杂且包含多个子值，或者下一个</a:t>
            </a:r>
            <a:r>
              <a:rPr lang="en-US" altLang="zh-CN" dirty="0"/>
              <a:t>state</a:t>
            </a:r>
            <a:r>
              <a:rPr lang="zh-CN" altLang="en-US" dirty="0"/>
              <a:t>依赖于之前的</a:t>
            </a:r>
            <a:r>
              <a:rPr lang="en-US" altLang="zh-CN" dirty="0"/>
              <a:t>state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对拥有许多状态更新逻辑的组件来说，过于分散的事件处理程序可能会令人不知所措，将组件的所有状态更新逻辑整合到一个</a:t>
            </a:r>
            <a:r>
              <a:rPr lang="en-US" altLang="zh-CN" dirty="0"/>
              <a:t>reducer</a:t>
            </a:r>
            <a:r>
              <a:rPr lang="zh-CN" altLang="en-US" dirty="0"/>
              <a:t>函数中</a:t>
            </a:r>
            <a:endParaRPr lang="en-US" altLang="zh-CN" dirty="0"/>
          </a:p>
          <a:p>
            <a:r>
              <a:rPr lang="en-US" altLang="zh-CN" dirty="0"/>
              <a:t>React </a:t>
            </a:r>
            <a:r>
              <a:rPr lang="zh-CN" altLang="en-US" dirty="0"/>
              <a:t>会确保 </a:t>
            </a:r>
            <a:r>
              <a:rPr lang="en-US" altLang="zh-CN" dirty="0"/>
              <a:t>dispatch </a:t>
            </a:r>
            <a:r>
              <a:rPr lang="zh-CN" altLang="en-US" dirty="0"/>
              <a:t>函数的标识是稳定的，可以从依赖列表中省略 </a:t>
            </a:r>
            <a:r>
              <a:rPr lang="en-US" altLang="zh-CN" dirty="0"/>
              <a:t>dispatch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68892-CD99-0CA6-977E-857FC6A96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62" y="5029199"/>
            <a:ext cx="71913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7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9517D-381B-6831-4CFF-9BDD4F03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 </a:t>
            </a:r>
            <a:r>
              <a:rPr lang="en-US" altLang="zh-CN" dirty="0" err="1"/>
              <a:t>useState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useReducer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B6A79-7B45-4896-9CCD-84A84E33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39B4C2-E0E3-0DA8-D3D1-210EFFAE7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946731"/>
            <a:ext cx="7559695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6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D21A2-232B-F638-D0CA-D1A7E74A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 Hooks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4E49A-D436-8121-87D0-33CC6D11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37" y="2992211"/>
            <a:ext cx="5219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4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E2A6C-3FD2-DF79-4BAA-92347B65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DAF8-F6EC-314C-AD69-B77CB7D1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60220"/>
            <a:ext cx="9836786" cy="4488179"/>
          </a:xfrm>
        </p:spPr>
        <p:txBody>
          <a:bodyPr/>
          <a:lstStyle/>
          <a:p>
            <a:r>
              <a:rPr lang="en-US" altLang="zh-CN" dirty="0"/>
              <a:t>Context</a:t>
            </a:r>
            <a:r>
              <a:rPr lang="zh-CN" altLang="en-US" dirty="0"/>
              <a:t>向组件树深层传递全局数据，或者通过 </a:t>
            </a:r>
            <a:r>
              <a:rPr lang="en-US" altLang="zh-CN" dirty="0"/>
              <a:t>context </a:t>
            </a:r>
            <a:r>
              <a:rPr lang="zh-CN" altLang="en-US" dirty="0"/>
              <a:t>更新传递的数据</a:t>
            </a:r>
            <a:endParaRPr lang="en-US" altLang="zh-CN" dirty="0"/>
          </a:p>
          <a:p>
            <a:r>
              <a:rPr lang="en-US" altLang="zh-CN" dirty="0"/>
              <a:t>Context </a:t>
            </a:r>
            <a:r>
              <a:rPr lang="zh-CN" altLang="en-US" dirty="0"/>
              <a:t>主要应用场景在于很多不同层级的组件需要访问同样一些的数据。请谨慎使用，因为这会使得组件的复用性变差。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0EA257-9DC2-1BBD-0310-A16782E1F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63" y="5475561"/>
            <a:ext cx="6881456" cy="9297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4D8A17-E4CC-77CE-98E9-2BAFC7FA9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463" y="2970037"/>
            <a:ext cx="3848433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8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21E2D-A062-F7B6-35A8-C5528713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useContext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7D42E-6A0A-9EA7-07E4-864435611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10692449" cy="4195481"/>
          </a:xfrm>
        </p:spPr>
        <p:txBody>
          <a:bodyPr/>
          <a:lstStyle/>
          <a:p>
            <a:r>
              <a:rPr lang="en-US" altLang="zh-CN" dirty="0" err="1"/>
              <a:t>useContext</a:t>
            </a:r>
            <a:r>
              <a:rPr lang="zh-CN" altLang="en-US" dirty="0"/>
              <a:t>相当于 </a:t>
            </a:r>
            <a:r>
              <a:rPr lang="en-US" altLang="zh-CN" dirty="0"/>
              <a:t>class </a:t>
            </a:r>
            <a:r>
              <a:rPr lang="zh-CN" altLang="en-US" dirty="0"/>
              <a:t>组件中的</a:t>
            </a:r>
            <a:r>
              <a:rPr lang="en-US" altLang="zh-CN" dirty="0"/>
              <a:t>&lt;</a:t>
            </a:r>
            <a:r>
              <a:rPr lang="en-US" altLang="zh-CN" dirty="0" err="1"/>
              <a:t>MyContext.Consumer</a:t>
            </a:r>
            <a:r>
              <a:rPr lang="en-US" altLang="zh-CN" dirty="0"/>
              <a:t>&gt;</a:t>
            </a:r>
            <a:r>
              <a:rPr lang="zh-CN" altLang="en-US" dirty="0"/>
              <a:t>或者</a:t>
            </a:r>
            <a:r>
              <a:rPr lang="en-US" altLang="zh-CN" dirty="0" err="1"/>
              <a:t>contextType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7186157-A882-1335-F5CA-164EAB98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56" y="2956331"/>
            <a:ext cx="7483488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4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7B02-EF0D-D7DA-7356-4BDF97BB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useContext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638C3-2FF2-B2E1-22C3-16FF60669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60878" cy="4195481"/>
          </a:xfrm>
        </p:spPr>
        <p:txBody>
          <a:bodyPr/>
          <a:lstStyle/>
          <a:p>
            <a:r>
              <a:rPr lang="en-US" altLang="zh-CN" dirty="0"/>
              <a:t>Context </a:t>
            </a:r>
            <a:r>
              <a:rPr lang="zh-CN" altLang="en-US" dirty="0"/>
              <a:t>不局限于静态值，</a:t>
            </a:r>
            <a:r>
              <a:rPr lang="en-US" altLang="zh-CN" dirty="0"/>
              <a:t>context </a:t>
            </a:r>
            <a:r>
              <a:rPr lang="zh-CN" altLang="en-US" dirty="0"/>
              <a:t>经常和</a:t>
            </a:r>
            <a:r>
              <a:rPr lang="en-US" altLang="zh-CN" dirty="0" err="1"/>
              <a:t>useState</a:t>
            </a:r>
            <a:r>
              <a:rPr lang="zh-CN" altLang="en-US" dirty="0"/>
              <a:t>，</a:t>
            </a:r>
            <a:r>
              <a:rPr lang="en-US" altLang="zh-CN" dirty="0" err="1"/>
              <a:t>useReducer</a:t>
            </a:r>
            <a:r>
              <a:rPr lang="zh-CN" altLang="en-US" dirty="0"/>
              <a:t>结合使用</a:t>
            </a:r>
            <a:endParaRPr lang="en-US" altLang="zh-CN" dirty="0"/>
          </a:p>
          <a:p>
            <a:r>
              <a:rPr lang="zh-CN" altLang="en-US" dirty="0"/>
              <a:t>消费多个 </a:t>
            </a:r>
            <a:r>
              <a:rPr lang="en-US" altLang="zh-CN" dirty="0"/>
              <a:t>Context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DAB6B4-0A70-90CC-2026-1D8764DF8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3098795"/>
            <a:ext cx="3520745" cy="24462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BEA66B-ED71-A39A-D162-BD20D0219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784" y="4493396"/>
            <a:ext cx="4740051" cy="16460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2909B2-40F4-86D3-75C8-20A759523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784" y="3944900"/>
            <a:ext cx="6820491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45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AD47-4913-987C-91D2-F5CFB8AD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useReducer</a:t>
            </a:r>
            <a:r>
              <a:rPr lang="zh-CN" altLang="en-US" dirty="0"/>
              <a:t>与</a:t>
            </a:r>
            <a:r>
              <a:rPr lang="en-US" altLang="zh-CN" dirty="0"/>
              <a:t>redux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D15B13-ADBB-A6E1-D36F-A8C7725CFDC0}"/>
              </a:ext>
            </a:extLst>
          </p:cNvPr>
          <p:cNvSpPr/>
          <p:nvPr/>
        </p:nvSpPr>
        <p:spPr>
          <a:xfrm>
            <a:off x="1863521" y="2359152"/>
            <a:ext cx="2546430" cy="1298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  <a:p>
            <a:pPr algn="ctr"/>
            <a:r>
              <a:rPr lang="en-US" dirty="0"/>
              <a:t>reducer</a:t>
            </a:r>
          </a:p>
          <a:p>
            <a:pPr algn="ctr"/>
            <a:r>
              <a:rPr lang="en-US" dirty="0"/>
              <a:t>action</a:t>
            </a:r>
          </a:p>
          <a:p>
            <a:pPr algn="ctr"/>
            <a:r>
              <a:rPr lang="en-US" dirty="0"/>
              <a:t>dispatch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1BA67-4369-499B-AD04-90DE25E8175B}"/>
              </a:ext>
            </a:extLst>
          </p:cNvPr>
          <p:cNvSpPr/>
          <p:nvPr/>
        </p:nvSpPr>
        <p:spPr>
          <a:xfrm>
            <a:off x="6164894" y="2321056"/>
            <a:ext cx="2727646" cy="1192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</a:t>
            </a:r>
          </a:p>
          <a:p>
            <a:pPr algn="ctr"/>
            <a:r>
              <a:rPr lang="en-US" dirty="0"/>
              <a:t>Connect/</a:t>
            </a:r>
            <a:r>
              <a:rPr lang="en-US" dirty="0" err="1"/>
              <a:t>useSelector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54635-8D8D-7D77-C883-B4E7D1182167}"/>
              </a:ext>
            </a:extLst>
          </p:cNvPr>
          <p:cNvSpPr txBox="1"/>
          <p:nvPr/>
        </p:nvSpPr>
        <p:spPr>
          <a:xfrm>
            <a:off x="2558006" y="18682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4CEDD-D91E-5793-2D23-A532F6795C75}"/>
              </a:ext>
            </a:extLst>
          </p:cNvPr>
          <p:cNvSpPr txBox="1"/>
          <p:nvPr/>
        </p:nvSpPr>
        <p:spPr>
          <a:xfrm>
            <a:off x="6654882" y="1802672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react-redux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9F2B7-C401-DD93-3CC0-5A780E35F682}"/>
              </a:ext>
            </a:extLst>
          </p:cNvPr>
          <p:cNvSpPr txBox="1"/>
          <p:nvPr/>
        </p:nvSpPr>
        <p:spPr>
          <a:xfrm>
            <a:off x="2374348" y="427588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useReducer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2101DC-BA82-9DA8-51D9-B3989266AD6D}"/>
              </a:ext>
            </a:extLst>
          </p:cNvPr>
          <p:cNvSpPr/>
          <p:nvPr/>
        </p:nvSpPr>
        <p:spPr>
          <a:xfrm>
            <a:off x="1863521" y="4918120"/>
            <a:ext cx="2546430" cy="1298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</a:t>
            </a:r>
            <a:endParaRPr lang="en-US" dirty="0"/>
          </a:p>
          <a:p>
            <a:pPr algn="ctr"/>
            <a:r>
              <a:rPr lang="en-US" dirty="0"/>
              <a:t>Reducer</a:t>
            </a:r>
          </a:p>
          <a:p>
            <a:pPr algn="ctr"/>
            <a:r>
              <a:rPr lang="en-US" altLang="zh-CN" dirty="0"/>
              <a:t>action</a:t>
            </a:r>
            <a:endParaRPr lang="en-US" dirty="0"/>
          </a:p>
          <a:p>
            <a:pPr algn="ctr"/>
            <a:r>
              <a:rPr lang="en-US" dirty="0"/>
              <a:t>dispatch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ECB2-DD85-8387-9116-02AB52CB1D3A}"/>
              </a:ext>
            </a:extLst>
          </p:cNvPr>
          <p:cNvSpPr txBox="1"/>
          <p:nvPr/>
        </p:nvSpPr>
        <p:spPr>
          <a:xfrm>
            <a:off x="6747163" y="427588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B7060-210E-5573-395E-B9849D0624F9}"/>
              </a:ext>
            </a:extLst>
          </p:cNvPr>
          <p:cNvSpPr/>
          <p:nvPr/>
        </p:nvSpPr>
        <p:spPr>
          <a:xfrm>
            <a:off x="6164894" y="4918120"/>
            <a:ext cx="2727646" cy="1298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createContext</a:t>
            </a:r>
            <a:endParaRPr lang="en-US" dirty="0"/>
          </a:p>
          <a:p>
            <a:pPr algn="ctr"/>
            <a:r>
              <a:rPr lang="en-US" dirty="0" err="1"/>
              <a:t>useContext</a:t>
            </a:r>
            <a:endParaRPr 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2710CD-800D-08B3-D7E6-36B42B796E62}"/>
              </a:ext>
            </a:extLst>
          </p:cNvPr>
          <p:cNvCxnSpPr/>
          <p:nvPr/>
        </p:nvCxnSpPr>
        <p:spPr>
          <a:xfrm>
            <a:off x="994410" y="4011930"/>
            <a:ext cx="101841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8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D21A2-232B-F638-D0CA-D1A7E74A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 Hooks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222F9-D54B-5656-D0E7-B0D9D37D6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821" y="2671128"/>
            <a:ext cx="57531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2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B83E2-7219-6C6B-2E74-005010B2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useEffect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0AAD1-511C-4791-22C0-7071EE77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i="0" dirty="0" err="1">
                <a:effectLst/>
                <a:latin typeface="Source Code Pro" panose="020B0509030403020204" pitchFamily="49" charset="0"/>
              </a:rPr>
              <a:t>useEffect</a:t>
            </a: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(setup, dependencies?)</a:t>
            </a:r>
            <a:endParaRPr lang="en-US" altLang="zh-CN" dirty="0"/>
          </a:p>
          <a:p>
            <a:r>
              <a:rPr lang="en-US" altLang="zh-CN" dirty="0"/>
              <a:t>Effect Hook </a:t>
            </a:r>
            <a:r>
              <a:rPr lang="zh-CN" altLang="en-US" dirty="0"/>
              <a:t>可以让你在函数组件中执行副作用。数据获取，订阅取消事件以及更改</a:t>
            </a:r>
            <a:r>
              <a:rPr lang="en-US" altLang="zh-CN" dirty="0"/>
              <a:t>DOM</a:t>
            </a:r>
            <a:r>
              <a:rPr lang="zh-CN" altLang="en-US" dirty="0"/>
              <a:t>，访问本地存储等都属于副作用，并且在渲染过程中无法完成。</a:t>
            </a:r>
            <a:endParaRPr lang="en-US" altLang="zh-CN" dirty="0"/>
          </a:p>
          <a:p>
            <a:r>
              <a:rPr lang="en-US" altLang="zh-CN" dirty="0" err="1"/>
              <a:t>useEffect</a:t>
            </a:r>
            <a:r>
              <a:rPr lang="en-US" altLang="zh-CN" dirty="0"/>
              <a:t> Hook </a:t>
            </a:r>
            <a:r>
              <a:rPr lang="zh-CN" altLang="en-US" dirty="0"/>
              <a:t>看做 </a:t>
            </a:r>
            <a:r>
              <a:rPr lang="en-US" altLang="zh-CN" dirty="0" err="1"/>
              <a:t>componentDidMount</a:t>
            </a:r>
            <a:r>
              <a:rPr lang="zh-CN" altLang="en-US" dirty="0"/>
              <a:t>，</a:t>
            </a:r>
            <a:r>
              <a:rPr lang="en-US" altLang="zh-CN" dirty="0" err="1"/>
              <a:t>componentDidUpdate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componentWillUnmount</a:t>
            </a:r>
            <a:r>
              <a:rPr lang="en-US" altLang="zh-CN" dirty="0"/>
              <a:t> </a:t>
            </a:r>
            <a:r>
              <a:rPr lang="zh-CN" altLang="en-US" dirty="0"/>
              <a:t>这三个函数的组合</a:t>
            </a:r>
            <a:endParaRPr lang="en-US" altLang="zh-CN" dirty="0"/>
          </a:p>
          <a:p>
            <a:r>
              <a:rPr lang="zh-CN" altLang="en-US" dirty="0"/>
              <a:t>每个 </a:t>
            </a:r>
            <a:r>
              <a:rPr lang="en-US" altLang="zh-CN" dirty="0"/>
              <a:t>effect </a:t>
            </a:r>
            <a:r>
              <a:rPr lang="zh-CN" altLang="en-US" dirty="0"/>
              <a:t>都可以返回一个清除函数。如此可以将添加和移除订阅的逻辑放在一起。 </a:t>
            </a:r>
            <a:r>
              <a:rPr lang="en-US" altLang="zh-CN" dirty="0"/>
              <a:t>React </a:t>
            </a:r>
            <a:r>
              <a:rPr lang="zh-CN" altLang="en-US" dirty="0"/>
              <a:t>会在组件卸载的时候执行清除操作。</a:t>
            </a:r>
            <a:endParaRPr lang="en-US" altLang="zh-CN" dirty="0"/>
          </a:p>
          <a:p>
            <a:r>
              <a:rPr lang="en-US" altLang="zh-CN" dirty="0"/>
              <a:t>Dependencies</a:t>
            </a:r>
            <a:r>
              <a:rPr lang="zh-CN" altLang="en-US" dirty="0"/>
              <a:t>：</a:t>
            </a:r>
            <a:r>
              <a:rPr lang="en-US" altLang="zh-CN" dirty="0"/>
              <a:t>1.</a:t>
            </a:r>
            <a:r>
              <a:rPr lang="zh-CN" altLang="en-US" dirty="0"/>
              <a:t>省略时每次渲染之后都会执行。</a:t>
            </a:r>
            <a:r>
              <a:rPr lang="en-US" altLang="zh-CN" dirty="0"/>
              <a:t>2.</a:t>
            </a:r>
            <a:r>
              <a:rPr lang="zh-CN" altLang="en-US" dirty="0"/>
              <a:t>空数组时只在第一次渲染后才执行，即只执行一次。</a:t>
            </a:r>
            <a:r>
              <a:rPr lang="en-US" altLang="zh-CN"/>
              <a:t>3.</a:t>
            </a:r>
            <a:r>
              <a:rPr lang="zh-CN" altLang="en-US"/>
              <a:t>包</a:t>
            </a:r>
            <a:r>
              <a:rPr lang="zh-CN" altLang="en-US" dirty="0"/>
              <a:t>含状态数组时只有渲染后且当这些状态有改变时执行</a:t>
            </a:r>
          </a:p>
        </p:txBody>
      </p:sp>
    </p:spTree>
    <p:extLst>
      <p:ext uri="{BB962C8B-B14F-4D97-AF65-F5344CB8AC3E}">
        <p14:creationId xmlns:p14="http://schemas.microsoft.com/office/powerpoint/2010/main" val="358240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0D0DB-F761-221E-9128-55B62E76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Hooks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2D6A9-71C8-1C67-AAD5-AC3ED9B0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effectLst/>
                <a:latin typeface="-apple-system"/>
              </a:rPr>
              <a:t>Hook </a:t>
            </a:r>
            <a:r>
              <a:rPr lang="zh-CN" altLang="en-US" b="0" dirty="0">
                <a:effectLst/>
                <a:latin typeface="-apple-system"/>
              </a:rPr>
              <a:t>是 </a:t>
            </a:r>
            <a:r>
              <a:rPr lang="en-US" altLang="zh-CN" b="0" dirty="0">
                <a:effectLst/>
                <a:latin typeface="-apple-system"/>
              </a:rPr>
              <a:t>React 16.8 </a:t>
            </a:r>
            <a:r>
              <a:rPr lang="zh-CN" altLang="en-US" b="0" dirty="0">
                <a:effectLst/>
                <a:latin typeface="-apple-system"/>
              </a:rPr>
              <a:t>的新增特性。它可以让你在不编写 </a:t>
            </a:r>
            <a:r>
              <a:rPr lang="en-US" altLang="zh-CN" b="0" dirty="0">
                <a:effectLst/>
                <a:latin typeface="-apple-system"/>
              </a:rPr>
              <a:t>class </a:t>
            </a:r>
            <a:r>
              <a:rPr lang="zh-CN" altLang="en-US" b="0" dirty="0">
                <a:effectLst/>
                <a:latin typeface="-apple-system"/>
              </a:rPr>
              <a:t>的情况下使用 </a:t>
            </a:r>
            <a:r>
              <a:rPr lang="en-US" altLang="zh-CN" b="0" dirty="0">
                <a:effectLst/>
                <a:latin typeface="-apple-system"/>
              </a:rPr>
              <a:t>state </a:t>
            </a:r>
            <a:r>
              <a:rPr lang="zh-CN" altLang="en-US" b="0" dirty="0">
                <a:effectLst/>
                <a:latin typeface="-apple-system"/>
              </a:rPr>
              <a:t>以及其他的 </a:t>
            </a:r>
            <a:r>
              <a:rPr lang="en-US" altLang="zh-CN" b="0" dirty="0">
                <a:effectLst/>
                <a:latin typeface="-apple-system"/>
              </a:rPr>
              <a:t>React </a:t>
            </a:r>
            <a:r>
              <a:rPr lang="zh-CN" altLang="en-US" b="0" dirty="0">
                <a:effectLst/>
                <a:latin typeface="-apple-system"/>
              </a:rPr>
              <a:t>特性</a:t>
            </a:r>
            <a:r>
              <a:rPr lang="zh-CN" altLang="en-US" dirty="0">
                <a:latin typeface="-apple-system"/>
              </a:rPr>
              <a:t>。</a:t>
            </a:r>
            <a:r>
              <a:rPr lang="en-US" altLang="zh-CN" dirty="0">
                <a:latin typeface="-apple-system"/>
              </a:rPr>
              <a:t>React Native </a:t>
            </a:r>
            <a:r>
              <a:rPr lang="zh-CN" altLang="en-US" dirty="0">
                <a:latin typeface="-apple-system"/>
              </a:rPr>
              <a:t>从 </a:t>
            </a:r>
            <a:r>
              <a:rPr lang="en-US" altLang="zh-CN" dirty="0"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0.59 </a:t>
            </a:r>
            <a:r>
              <a:rPr lang="zh-CN" altLang="en-US" dirty="0"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版本</a:t>
            </a:r>
            <a:r>
              <a:rPr lang="zh-CN" altLang="en-US" dirty="0">
                <a:latin typeface="-apple-system"/>
              </a:rPr>
              <a:t>开始支持 </a:t>
            </a:r>
            <a:r>
              <a:rPr lang="en-US" altLang="zh-CN" dirty="0">
                <a:latin typeface="-apple-system"/>
              </a:rPr>
              <a:t>Hook</a:t>
            </a:r>
            <a:r>
              <a:rPr lang="zh-CN" altLang="en-US" dirty="0">
                <a:latin typeface="-apple-system"/>
              </a:rPr>
              <a:t>。</a:t>
            </a:r>
            <a:endParaRPr lang="en-US" altLang="zh-CN" dirty="0">
              <a:latin typeface="-apple-system"/>
            </a:endParaRPr>
          </a:p>
          <a:p>
            <a:endParaRPr lang="en-US" altLang="zh-CN" dirty="0"/>
          </a:p>
          <a:p>
            <a:r>
              <a:rPr lang="en-US" altLang="zh-CN" dirty="0">
                <a:latin typeface="-apple-system"/>
              </a:rPr>
              <a:t>Hook </a:t>
            </a:r>
            <a:r>
              <a:rPr lang="zh-CN" altLang="en-US" dirty="0">
                <a:latin typeface="-apple-system"/>
              </a:rPr>
              <a:t>是一些可以让你在函数组件里“钩入” </a:t>
            </a:r>
            <a:r>
              <a:rPr lang="en-US" altLang="zh-CN" dirty="0">
                <a:latin typeface="-apple-system"/>
              </a:rPr>
              <a:t>React state </a:t>
            </a:r>
            <a:r>
              <a:rPr lang="zh-CN" altLang="en-US" dirty="0">
                <a:latin typeface="-apple-system"/>
              </a:rPr>
              <a:t>及生命周期等特性的函数。</a:t>
            </a:r>
            <a:endParaRPr lang="en-US" altLang="zh-CN" dirty="0">
              <a:latin typeface="-apple-system"/>
            </a:endParaRPr>
          </a:p>
          <a:p>
            <a:endParaRPr lang="en-US" altLang="zh-CN" dirty="0"/>
          </a:p>
          <a:p>
            <a:r>
              <a:rPr lang="zh-CN" altLang="en-US" i="0" dirty="0">
                <a:effectLst/>
                <a:latin typeface="-apple-system"/>
              </a:rPr>
              <a:t>没有计划从 </a:t>
            </a:r>
            <a:r>
              <a:rPr lang="en-US" altLang="zh-CN" i="0" dirty="0">
                <a:effectLst/>
                <a:latin typeface="-apple-system"/>
              </a:rPr>
              <a:t>React </a:t>
            </a:r>
            <a:r>
              <a:rPr lang="zh-CN" altLang="en-US" i="0" dirty="0">
                <a:effectLst/>
                <a:latin typeface="-apple-system"/>
              </a:rPr>
              <a:t>中移除 </a:t>
            </a:r>
            <a:r>
              <a:rPr lang="en-US" altLang="zh-CN" dirty="0">
                <a:latin typeface="-apple-system"/>
              </a:rPr>
              <a:t>class</a:t>
            </a:r>
            <a:r>
              <a:rPr lang="zh-CN" altLang="en-US" dirty="0">
                <a:latin typeface="-apple-system"/>
              </a:rPr>
              <a:t>。我们将继续为 </a:t>
            </a:r>
            <a:r>
              <a:rPr lang="en-US" altLang="zh-CN" dirty="0">
                <a:latin typeface="-apple-system"/>
              </a:rPr>
              <a:t>class </a:t>
            </a:r>
            <a:r>
              <a:rPr lang="zh-CN" altLang="en-US" dirty="0">
                <a:latin typeface="-apple-system"/>
              </a:rPr>
              <a:t>组件提供支持</a:t>
            </a:r>
            <a:endParaRPr lang="en-US" altLang="zh-CN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8462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3BBBE-49A9-57AC-3110-EABAA4BB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useEffect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8931A-5F05-07A7-90F1-7C502D88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20" y="1372038"/>
            <a:ext cx="9677580" cy="550223"/>
          </a:xfrm>
        </p:spPr>
        <p:txBody>
          <a:bodyPr>
            <a:normAutofit/>
          </a:bodyPr>
          <a:lstStyle/>
          <a:p>
            <a:r>
              <a:rPr lang="zh-CN" altLang="en-US" dirty="0"/>
              <a:t>移除不必要的</a:t>
            </a:r>
            <a:r>
              <a:rPr lang="en-US" altLang="zh-CN" dirty="0"/>
              <a:t>effect,</a:t>
            </a:r>
            <a:r>
              <a:rPr lang="zh-CN" altLang="en-US" dirty="0"/>
              <a:t>可以让你的代码更容易理解，运行得更快，并且更少出错。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962A64-262E-8ED7-5628-80F4BCF4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20" y="1991275"/>
            <a:ext cx="4115157" cy="23395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F87546-300D-0E2E-BFB8-776932D3C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150" y="1962913"/>
            <a:ext cx="3887458" cy="25678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220867-1503-6BCA-B5D5-56AD34A5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20" y="4640440"/>
            <a:ext cx="5578323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90477-A1D8-1043-4946-478E2E4E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useEffect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145BD-ED85-EEBC-8482-871368A0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464" y="1390619"/>
            <a:ext cx="6764843" cy="473033"/>
          </a:xfrm>
        </p:spPr>
        <p:txBody>
          <a:bodyPr/>
          <a:lstStyle/>
          <a:p>
            <a:r>
              <a:rPr lang="zh-CN" altLang="en-US" dirty="0"/>
              <a:t>初始化应用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122502-10FC-03DB-DA89-93265924E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51" y="1893873"/>
            <a:ext cx="3756986" cy="18060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5806B9-7098-488B-5B61-78F34C211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281" y="3429000"/>
            <a:ext cx="2903472" cy="30101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D999CC-42EC-2B2D-A929-1856B610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51" y="3927624"/>
            <a:ext cx="4861981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84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321B4-100D-5E8E-991B-3172191B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useEffect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36F1A-23E1-35C1-52B3-8A9FB0A19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使用多个 </a:t>
            </a:r>
            <a:r>
              <a:rPr lang="en-US" altLang="zh-CN" dirty="0"/>
              <a:t>Effect </a:t>
            </a:r>
            <a:r>
              <a:rPr lang="zh-CN" altLang="en-US" dirty="0"/>
              <a:t>实现关注点分离。</a:t>
            </a:r>
            <a:r>
              <a:rPr lang="en-US" altLang="zh-CN" dirty="0"/>
              <a:t>class </a:t>
            </a:r>
            <a:r>
              <a:rPr lang="zh-CN" altLang="en-US" dirty="0"/>
              <a:t>组件生命周期函数经常包含不相关的逻辑，但又把相关逻辑分离到了几个不同方法中。</a:t>
            </a:r>
            <a:r>
              <a:rPr lang="en-US" altLang="zh-CN" dirty="0"/>
              <a:t>Hook </a:t>
            </a:r>
            <a:r>
              <a:rPr lang="zh-CN" altLang="en-US" dirty="0"/>
              <a:t>允许我们按照代码的用途分离他们， 而不是像生命周期函数那样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key </a:t>
            </a:r>
            <a:r>
              <a:rPr lang="zh-CN" altLang="en-US" dirty="0"/>
              <a:t>来重置所有 </a:t>
            </a:r>
            <a:r>
              <a:rPr lang="en-US" altLang="zh-CN" dirty="0"/>
              <a:t>state</a:t>
            </a:r>
            <a:r>
              <a:rPr lang="zh-CN" altLang="en-US" dirty="0"/>
              <a:t>，而不是</a:t>
            </a:r>
            <a:r>
              <a:rPr lang="en-US" altLang="zh-CN" dirty="0"/>
              <a:t>effect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FE7637-965F-DC38-A559-42C29F7AC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798239"/>
            <a:ext cx="3939881" cy="20270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FCBE64F-2955-52D5-3C9D-913AE9CC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893" y="3798239"/>
            <a:ext cx="4436750" cy="27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38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96FFC-91B1-1AEB-9CA3-A01F257C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useLayoutEffect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9C649-E818-75B2-0D4E-E9EF2FAA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useEffect</a:t>
            </a:r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渲染过程中是被异步调用的，用于绝大部分场景，而</a:t>
            </a:r>
            <a:r>
              <a:rPr lang="en-US" altLang="zh-CN" dirty="0" err="1"/>
              <a:t>useLayoutEffect</a:t>
            </a:r>
            <a:r>
              <a:rPr lang="zh-CN" altLang="en-US" dirty="0"/>
              <a:t>会在所有</a:t>
            </a:r>
            <a:r>
              <a:rPr lang="en-US" altLang="zh-CN" dirty="0"/>
              <a:t>DOM</a:t>
            </a:r>
            <a:r>
              <a:rPr lang="zh-CN" altLang="en-US" dirty="0"/>
              <a:t>变更后同步调用，主要处理</a:t>
            </a:r>
            <a:r>
              <a:rPr lang="en-US" altLang="zh-CN" dirty="0"/>
              <a:t>DOM</a:t>
            </a:r>
            <a:r>
              <a:rPr lang="zh-CN" altLang="en-US" dirty="0"/>
              <a:t>操作、调整样式、避免页面闪烁灯问题，因为是同步，所以在较大计算量时会造成阻塞</a:t>
            </a:r>
          </a:p>
          <a:p>
            <a:r>
              <a:rPr lang="en-US" altLang="zh-CN" dirty="0" err="1"/>
              <a:t>useLayoutEffect</a:t>
            </a:r>
            <a:r>
              <a:rPr lang="zh-CN" altLang="en-US" dirty="0"/>
              <a:t>总是会比</a:t>
            </a:r>
            <a:r>
              <a:rPr lang="en-US" altLang="zh-CN" dirty="0" err="1"/>
              <a:t>useEffect</a:t>
            </a:r>
            <a:r>
              <a:rPr lang="zh-CN" altLang="en-US" dirty="0"/>
              <a:t>先执行。可用于在浏览器重新绘制屏幕前计算布局</a:t>
            </a:r>
          </a:p>
          <a:p>
            <a:r>
              <a:rPr lang="en-US" altLang="zh-CN" dirty="0" err="1"/>
              <a:t>useLayoutEffect</a:t>
            </a:r>
            <a:r>
              <a:rPr lang="en-US" altLang="zh-CN" dirty="0"/>
              <a:t> </a:t>
            </a:r>
            <a:r>
              <a:rPr lang="zh-CN" altLang="en-US" dirty="0"/>
              <a:t>可能会影响性能。尽可能使用 </a:t>
            </a:r>
            <a:r>
              <a:rPr lang="en-US" altLang="zh-CN" dirty="0" err="1"/>
              <a:t>useEffect</a:t>
            </a:r>
            <a:r>
              <a:rPr lang="zh-CN" altLang="en-US" dirty="0"/>
              <a:t>。我们推荐你一开始先用 </a:t>
            </a:r>
            <a:r>
              <a:rPr lang="en-US" altLang="zh-CN" dirty="0" err="1"/>
              <a:t>useEffect</a:t>
            </a:r>
            <a:r>
              <a:rPr lang="zh-CN" altLang="en-US" dirty="0"/>
              <a:t>，只有当它出问题的时候再尝试使用 </a:t>
            </a:r>
            <a:r>
              <a:rPr lang="en-US" altLang="zh-CN" dirty="0" err="1"/>
              <a:t>useLayoutEffect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85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F35FE-DFD0-3100-D8A0-246354B5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useInsertionEffect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84FA9-50DE-FEA9-E069-F47696D4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36BF49-F04A-97F0-06A9-F914698F4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31" y="2434477"/>
            <a:ext cx="7628281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63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D21A2-232B-F638-D0CA-D1A7E74A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 Hooks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9331C-D1B2-009D-3FD0-4FA5DF43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452" y="3158898"/>
            <a:ext cx="5724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6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E4F1A-A5CE-DEC7-1A3A-DE307A7C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useRef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EFA1D-36BD-ED10-4681-4A6FF8C27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2052918"/>
            <a:ext cx="10241280" cy="4195481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ref</a:t>
            </a:r>
            <a:r>
              <a:rPr lang="zh-CN" altLang="en-US" dirty="0"/>
              <a:t>操作</a:t>
            </a:r>
            <a:r>
              <a:rPr lang="en-US" altLang="zh-CN" dirty="0" err="1"/>
              <a:t>dom</a:t>
            </a:r>
            <a:endParaRPr lang="en-US" altLang="zh-CN" dirty="0"/>
          </a:p>
          <a:p>
            <a:pPr lvl="1"/>
            <a:r>
              <a:rPr lang="zh-CN" altLang="en-US" dirty="0"/>
              <a:t>管理焦点，文本选择或媒体播放；触发强制动画；集成第三方 </a:t>
            </a:r>
            <a:r>
              <a:rPr lang="en-US" altLang="zh-CN" dirty="0"/>
              <a:t>DOM 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zh-CN" altLang="en-US" dirty="0"/>
              <a:t>在极少数情况下，你可能希望在父组件中引用子节点的 </a:t>
            </a:r>
            <a:r>
              <a:rPr lang="en-US" altLang="zh-CN" dirty="0"/>
              <a:t>DOM </a:t>
            </a:r>
            <a:r>
              <a:rPr lang="zh-CN" altLang="en-US" dirty="0"/>
              <a:t>节点。通常不建议这样做，但它偶尔可用于触发焦点或测量子 </a:t>
            </a:r>
            <a:r>
              <a:rPr lang="en-US" altLang="zh-CN" dirty="0"/>
              <a:t>DOM </a:t>
            </a:r>
            <a:r>
              <a:rPr lang="zh-CN" altLang="en-US" dirty="0"/>
              <a:t>节点的大小或位置。</a:t>
            </a:r>
            <a:endParaRPr lang="en-US" altLang="zh-CN" dirty="0"/>
          </a:p>
          <a:p>
            <a:r>
              <a:rPr lang="zh-CN" altLang="en-US" dirty="0"/>
              <a:t>它可以很方便地保存可变值，类似于在 </a:t>
            </a:r>
            <a:r>
              <a:rPr lang="en-US" altLang="zh-CN" dirty="0"/>
              <a:t>class </a:t>
            </a:r>
            <a:r>
              <a:rPr lang="zh-CN" altLang="en-US" dirty="0"/>
              <a:t>中的实例字段</a:t>
            </a:r>
            <a:endParaRPr lang="en-US" altLang="zh-CN" dirty="0"/>
          </a:p>
          <a:p>
            <a:pPr lvl="1"/>
            <a:r>
              <a:rPr lang="zh-CN" altLang="en-US" dirty="0"/>
              <a:t>改变 </a:t>
            </a:r>
            <a:r>
              <a:rPr lang="en-US" altLang="zh-CN" dirty="0"/>
              <a:t>ref </a:t>
            </a:r>
            <a:r>
              <a:rPr lang="zh-CN" altLang="en-US" dirty="0"/>
              <a:t>不会触发重新渲染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37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4F5B-3A59-B7BB-8418-8D856F35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useRef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05-073C-A59C-8A18-C90217CE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zh-CN" altLang="en-US" dirty="0"/>
              <a:t>目前唯一一个支持可变数据的接口</a:t>
            </a:r>
            <a:endParaRPr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/>
              <a:t>ref </a:t>
            </a:r>
            <a:r>
              <a:rPr lang="zh-CN" altLang="en-US" dirty="0"/>
              <a:t>视为应急方案。不优先使用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如果要在子组件中使用 </a:t>
            </a:r>
            <a:r>
              <a:rPr lang="en-US" altLang="zh-CN" dirty="0"/>
              <a:t>ref</a:t>
            </a:r>
            <a:r>
              <a:rPr lang="zh-CN" altLang="en-US" dirty="0"/>
              <a:t>，你可以使用 </a:t>
            </a:r>
            <a:r>
              <a:rPr lang="en-US" altLang="zh-CN" dirty="0" err="1"/>
              <a:t>forwardRef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CD285-31D4-D24C-0C64-4779C69D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35" y="4328832"/>
            <a:ext cx="6210300" cy="2076450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E72C7DDD-EBCA-02D1-E928-7BD36EF0E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951303"/>
            <a:ext cx="91821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26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0EBD4-411C-6ABB-B70E-DD64CCA5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useImperativeHandle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3D514-0F9E-A692-9FC2-46459E79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48840"/>
            <a:ext cx="8946541" cy="409955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 err="1">
                <a:effectLst/>
                <a:latin typeface="Source Code Pro" panose="020B0509030403020204" pitchFamily="49" charset="0"/>
              </a:rPr>
              <a:t>useImperativeHandle</a:t>
            </a:r>
            <a:r>
              <a:rPr lang="en-US" b="0" i="0" dirty="0">
                <a:effectLst/>
                <a:latin typeface="Source Code Pro" panose="020B0509030403020204" pitchFamily="49" charset="0"/>
              </a:rPr>
              <a:t>(ref, </a:t>
            </a:r>
            <a:r>
              <a:rPr lang="en-US" b="0" i="0" dirty="0" err="1">
                <a:effectLst/>
                <a:latin typeface="Source Code Pro" panose="020B0509030403020204" pitchFamily="49" charset="0"/>
              </a:rPr>
              <a:t>createHandle</a:t>
            </a:r>
            <a:r>
              <a:rPr lang="en-US" b="0" i="0" dirty="0">
                <a:effectLst/>
                <a:latin typeface="Source Code Pro" panose="020B0509030403020204" pitchFamily="49" charset="0"/>
              </a:rPr>
              <a:t>, dependencies?)</a:t>
            </a:r>
          </a:p>
          <a:p>
            <a:r>
              <a:rPr lang="zh-CN" altLang="en-US" dirty="0"/>
              <a:t>向父组件暴露自己的命令式方法。</a:t>
            </a:r>
            <a:r>
              <a:rPr lang="zh-CN" altLang="en-US" dirty="0">
                <a:solidFill>
                  <a:srgbClr val="FF0000"/>
                </a:solidFill>
              </a:rPr>
              <a:t>在大多数情况下，应当避免使用 </a:t>
            </a:r>
            <a:r>
              <a:rPr lang="en-US" altLang="zh-CN" dirty="0">
                <a:solidFill>
                  <a:srgbClr val="FF0000"/>
                </a:solidFill>
              </a:rPr>
              <a:t>ref </a:t>
            </a:r>
            <a:r>
              <a:rPr lang="zh-CN" altLang="en-US" dirty="0">
                <a:solidFill>
                  <a:srgbClr val="FF0000"/>
                </a:solidFill>
              </a:rPr>
              <a:t>这样的命令式代码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不要滥用 </a:t>
            </a:r>
            <a:r>
              <a:rPr lang="en-US" altLang="zh-CN" dirty="0">
                <a:solidFill>
                  <a:srgbClr val="FF0000"/>
                </a:solidFill>
              </a:rPr>
              <a:t>ref</a:t>
            </a:r>
            <a:r>
              <a:rPr lang="zh-CN" altLang="en-US" dirty="0">
                <a:solidFill>
                  <a:srgbClr val="FF0000"/>
                </a:solidFill>
              </a:rPr>
              <a:t>。 </a:t>
            </a:r>
            <a:r>
              <a:rPr lang="zh-CN" altLang="en-US" dirty="0"/>
              <a:t>你应当仅在你没法通过 </a:t>
            </a:r>
            <a:r>
              <a:rPr lang="en-US" altLang="zh-CN" dirty="0"/>
              <a:t>prop </a:t>
            </a:r>
            <a:r>
              <a:rPr lang="zh-CN" altLang="en-US" dirty="0"/>
              <a:t>来表达 命令式行为的时候才使用 </a:t>
            </a:r>
            <a:r>
              <a:rPr lang="en-US" altLang="zh-CN" dirty="0"/>
              <a:t>ref</a:t>
            </a:r>
            <a:r>
              <a:rPr lang="zh-CN" altLang="en-US" dirty="0"/>
              <a:t>：例如，滚动到指定节点、聚焦某个节点、触发一次动画，以及选择文本等等。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BBC875-3A8F-1E36-647D-D962DE34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52" y="4712929"/>
            <a:ext cx="675190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25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2C30-638C-13A3-146D-06FC2F75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useImperativeHandle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692E-1F8D-F979-B4E2-1A6EAE2FA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useImperativeHandle</a:t>
            </a:r>
            <a:r>
              <a:rPr lang="zh-CN" altLang="en-US" b="0" i="0" dirty="0">
                <a:effectLst/>
                <a:latin typeface="Optimistic Text"/>
              </a:rPr>
              <a:t>来自定义对象暴露一个更加受限制的方法集，而不是暴露整个 </a:t>
            </a:r>
            <a:r>
              <a:rPr lang="en-US" b="0" i="0" dirty="0">
                <a:effectLst/>
                <a:latin typeface="Optimistic Text"/>
              </a:rPr>
              <a:t>DOM </a:t>
            </a:r>
            <a:r>
              <a:rPr lang="zh-CN" altLang="en-US" b="0" i="0" dirty="0">
                <a:effectLst/>
                <a:latin typeface="Optimistic Text"/>
              </a:rPr>
              <a:t>节点。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D3F58-8755-8EAC-60D7-880A577B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07" y="3261633"/>
            <a:ext cx="87439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B9C35-6A0C-72F9-B6D1-43D21618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Hooks</a:t>
            </a:r>
            <a:r>
              <a:rPr lang="zh-CN" altLang="en-US" dirty="0"/>
              <a:t>的原因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FF7F38F-5832-EC64-4369-0937E4B8D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397863"/>
              </p:ext>
            </p:extLst>
          </p:nvPr>
        </p:nvGraphicFramePr>
        <p:xfrm>
          <a:off x="1103313" y="2052638"/>
          <a:ext cx="9279552" cy="209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358">
                  <a:extLst>
                    <a:ext uri="{9D8B030D-6E8A-4147-A177-3AD203B41FA5}">
                      <a16:colId xmlns:a16="http://schemas.microsoft.com/office/drawing/2014/main" val="2230905733"/>
                    </a:ext>
                  </a:extLst>
                </a:gridCol>
                <a:gridCol w="5850194">
                  <a:extLst>
                    <a:ext uri="{9D8B030D-6E8A-4147-A177-3AD203B41FA5}">
                      <a16:colId xmlns:a16="http://schemas.microsoft.com/office/drawing/2014/main" val="2854863523"/>
                    </a:ext>
                  </a:extLst>
                </a:gridCol>
              </a:tblGrid>
              <a:tr h="486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Hooks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63339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组件之间复用状态逻辑很难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Hook </a:t>
                      </a:r>
                      <a:r>
                        <a:rPr lang="zh-CN" altLang="en-US" b="0" i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使你在无需修改组件结构的情况下复用状态逻辑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16780"/>
                  </a:ext>
                </a:extLst>
              </a:tr>
              <a:tr h="5495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复杂组件变得难以理解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Hook </a:t>
                      </a:r>
                      <a:r>
                        <a:rPr lang="zh-CN" altLang="en-US" b="0" i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将组件中相互关联的部分拆分成更小的函数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780104"/>
                  </a:ext>
                </a:extLst>
              </a:tr>
              <a:tr h="48634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难以理解的 </a:t>
                      </a:r>
                      <a:r>
                        <a:rPr lang="en-US" altLang="zh-CN" b="0" i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rgbClr val="000000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Hook </a:t>
                      </a:r>
                      <a:r>
                        <a:rPr lang="zh-CN" altLang="en-US" sz="1800" b="0" i="0" kern="1200" dirty="0">
                          <a:solidFill>
                            <a:srgbClr val="000000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使你在非 </a:t>
                      </a:r>
                      <a:r>
                        <a:rPr lang="en-US" altLang="zh-CN" sz="1800" b="0" i="0" kern="1200" dirty="0">
                          <a:solidFill>
                            <a:srgbClr val="000000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class </a:t>
                      </a:r>
                      <a:r>
                        <a:rPr lang="zh-CN" altLang="en-US" sz="1800" b="0" i="0" kern="1200" dirty="0">
                          <a:solidFill>
                            <a:srgbClr val="000000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的情况下可以使用更多的 </a:t>
                      </a:r>
                      <a:r>
                        <a:rPr lang="en-US" altLang="zh-CN" sz="1800" b="0" i="0" kern="1200" dirty="0">
                          <a:solidFill>
                            <a:srgbClr val="000000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React </a:t>
                      </a:r>
                      <a:r>
                        <a:rPr lang="zh-CN" altLang="en-US" sz="1800" b="0" i="0" kern="1200" dirty="0">
                          <a:solidFill>
                            <a:srgbClr val="000000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特性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65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427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D21A2-232B-F638-D0CA-D1A7E74A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Hooks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FD536-9AC1-CED9-CCE8-606B0ABF0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94" y="2340429"/>
            <a:ext cx="67151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43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13990-3B82-9A0F-9DB5-95FA51DF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useMemo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69D1B-FD8D-9EF5-941D-67E4FA6C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40938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i="0" dirty="0">
                <a:effectLst/>
                <a:latin typeface="Source Code Pro" panose="020F0502020204030204" pitchFamily="49" charset="0"/>
              </a:rPr>
              <a:t>const </a:t>
            </a:r>
            <a:r>
              <a:rPr lang="en-US" altLang="zh-CN" b="0" i="0" dirty="0" err="1">
                <a:effectLst/>
                <a:latin typeface="Source Code Pro" panose="020F0502020204030204" pitchFamily="49" charset="0"/>
              </a:rPr>
              <a:t>cachedValue</a:t>
            </a:r>
            <a:r>
              <a:rPr lang="en-US" altLang="zh-CN" b="0" i="0" dirty="0">
                <a:effectLst/>
                <a:latin typeface="Source Code Pro" panose="020F0502020204030204" pitchFamily="49" charset="0"/>
              </a:rPr>
              <a:t> = </a:t>
            </a:r>
            <a:r>
              <a:rPr lang="en-US" altLang="zh-CN" b="0" i="0" dirty="0" err="1">
                <a:effectLst/>
                <a:latin typeface="Source Code Pro" panose="020F0502020204030204" pitchFamily="49" charset="0"/>
              </a:rPr>
              <a:t>useMemo</a:t>
            </a:r>
            <a:r>
              <a:rPr lang="en-US" altLang="zh-CN" b="0" i="0" dirty="0">
                <a:effectLst/>
                <a:latin typeface="Source Code Pro" panose="020F0502020204030204" pitchFamily="49" charset="0"/>
              </a:rPr>
              <a:t>(</a:t>
            </a:r>
            <a:r>
              <a:rPr lang="en-US" altLang="zh-CN" b="0" i="0" dirty="0" err="1">
                <a:effectLst/>
                <a:latin typeface="Source Code Pro" panose="020F0502020204030204" pitchFamily="49" charset="0"/>
              </a:rPr>
              <a:t>calculateValue</a:t>
            </a:r>
            <a:r>
              <a:rPr lang="en-US" altLang="zh-CN" b="0" i="0" dirty="0">
                <a:effectLst/>
                <a:latin typeface="Source Code Pro" panose="020F0502020204030204" pitchFamily="49" charset="0"/>
              </a:rPr>
              <a:t>, dependencies)</a:t>
            </a:r>
          </a:p>
          <a:p>
            <a:r>
              <a:rPr lang="zh-CN" altLang="en-US" dirty="0"/>
              <a:t>缓存计算结果，会在某个依赖项改变时才重新计算 </a:t>
            </a:r>
            <a:r>
              <a:rPr lang="en-US" altLang="zh-CN" dirty="0" err="1"/>
              <a:t>cachedValue</a:t>
            </a:r>
            <a:r>
              <a:rPr lang="en-US" altLang="zh-CN" dirty="0"/>
              <a:t> </a:t>
            </a:r>
            <a:r>
              <a:rPr lang="zh-CN" altLang="en-US" dirty="0"/>
              <a:t>值，这种优化有助于避免在每次渲染时都进行高开销的计算。</a:t>
            </a:r>
          </a:p>
        </p:txBody>
      </p:sp>
    </p:spTree>
    <p:extLst>
      <p:ext uri="{BB962C8B-B14F-4D97-AF65-F5344CB8AC3E}">
        <p14:creationId xmlns:p14="http://schemas.microsoft.com/office/powerpoint/2010/main" val="3155883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9E01E-65B5-FEC6-B22D-1EB34B48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memo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DD7F2-503B-76A2-3524-661EBA92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43758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const </a:t>
            </a:r>
            <a:r>
              <a:rPr lang="en-US" altLang="zh-CN" dirty="0" err="1"/>
              <a:t>MemoizedComponent</a:t>
            </a:r>
            <a:r>
              <a:rPr lang="en-US" altLang="zh-CN" dirty="0"/>
              <a:t> = memo(</a:t>
            </a:r>
            <a:r>
              <a:rPr lang="en-US" altLang="zh-CN" dirty="0" err="1"/>
              <a:t>SomeComponent</a:t>
            </a:r>
            <a:r>
              <a:rPr lang="en-US" altLang="zh-CN" dirty="0"/>
              <a:t>, </a:t>
            </a:r>
            <a:r>
              <a:rPr lang="en-US" altLang="zh-CN" dirty="0" err="1"/>
              <a:t>arePropsEqual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允许你的组件在 </a:t>
            </a:r>
            <a:r>
              <a:rPr lang="en-US" altLang="zh-CN" dirty="0"/>
              <a:t>props </a:t>
            </a:r>
            <a:r>
              <a:rPr lang="zh-CN" altLang="en-US" dirty="0"/>
              <a:t>没有改变的情况下跳过重新渲染。类似类组件的</a:t>
            </a:r>
            <a:r>
              <a:rPr lang="en-US" altLang="zh-CN" dirty="0" err="1"/>
              <a:t>shouldComponentUpdate</a:t>
            </a:r>
            <a:endParaRPr lang="en-US" altLang="zh-CN" dirty="0"/>
          </a:p>
          <a:p>
            <a:r>
              <a:rPr lang="en-US" altLang="zh-CN" dirty="0" err="1"/>
              <a:t>arePropsEqual</a:t>
            </a:r>
            <a:r>
              <a:rPr lang="zh-CN" altLang="en-US" dirty="0"/>
              <a:t>是比较函数，它接受两个参数：之前的</a:t>
            </a:r>
            <a:r>
              <a:rPr lang="en-US" altLang="zh-CN" dirty="0"/>
              <a:t>props</a:t>
            </a:r>
            <a:r>
              <a:rPr lang="zh-CN" altLang="en-US" dirty="0"/>
              <a:t>和新的</a:t>
            </a:r>
            <a:r>
              <a:rPr lang="en-US" altLang="zh-CN" dirty="0"/>
              <a:t>props</a:t>
            </a:r>
            <a:r>
              <a:rPr lang="zh-CN" altLang="en-US" dirty="0"/>
              <a:t>。默认情况下，</a:t>
            </a:r>
            <a:r>
              <a:rPr lang="en-US" altLang="zh-CN" dirty="0"/>
              <a:t> </a:t>
            </a:r>
            <a:r>
              <a:rPr lang="en-US" altLang="zh-CN" dirty="0" err="1"/>
              <a:t>arePropsEqual</a:t>
            </a:r>
            <a:r>
              <a:rPr lang="zh-CN" altLang="en-US" dirty="0"/>
              <a:t>使用 </a:t>
            </a:r>
            <a:r>
              <a:rPr lang="en-US" altLang="zh-CN" dirty="0"/>
              <a:t>Object.is </a:t>
            </a:r>
            <a:r>
              <a:rPr lang="zh-CN" altLang="en-US" dirty="0"/>
              <a:t>比较每个 </a:t>
            </a:r>
            <a:r>
              <a:rPr lang="en-US" altLang="zh-CN" dirty="0"/>
              <a:t>prop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即使使用 </a:t>
            </a:r>
            <a:r>
              <a:rPr lang="en-US" altLang="zh-CN" dirty="0"/>
              <a:t>memo</a:t>
            </a:r>
            <a:r>
              <a:rPr lang="zh-CN" altLang="en-US" dirty="0"/>
              <a:t>，如果它自己的 </a:t>
            </a:r>
            <a:r>
              <a:rPr lang="en-US" altLang="zh-CN" dirty="0"/>
              <a:t>state </a:t>
            </a:r>
            <a:r>
              <a:rPr lang="zh-CN" altLang="en-US" dirty="0"/>
              <a:t>或正在使用的 </a:t>
            </a:r>
            <a:r>
              <a:rPr lang="en-US" altLang="zh-CN" dirty="0"/>
              <a:t>context </a:t>
            </a:r>
            <a:r>
              <a:rPr lang="zh-CN" altLang="en-US" dirty="0"/>
              <a:t>发生更改，组件也会重新渲染。</a:t>
            </a:r>
            <a:endParaRPr lang="en-US" altLang="zh-CN" dirty="0"/>
          </a:p>
          <a:p>
            <a:r>
              <a:rPr lang="zh-CN" altLang="en-US" dirty="0">
                <a:solidFill>
                  <a:srgbClr val="FFFF00"/>
                </a:solidFill>
              </a:rPr>
              <a:t>如果自定义比较函数，请确保你的比较函数实际上比重新渲染组件要快。</a:t>
            </a:r>
          </a:p>
        </p:txBody>
      </p:sp>
    </p:spTree>
    <p:extLst>
      <p:ext uri="{BB962C8B-B14F-4D97-AF65-F5344CB8AC3E}">
        <p14:creationId xmlns:p14="http://schemas.microsoft.com/office/powerpoint/2010/main" val="1184540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0837A-A7B9-1714-F818-99EDE8B2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useCallback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87D59-CD4D-D380-3240-704DDA99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const </a:t>
            </a:r>
            <a:r>
              <a:rPr lang="en-US" altLang="zh-CN" b="0" i="0" dirty="0" err="1">
                <a:effectLst/>
                <a:latin typeface="Source Code Pro" panose="020B0509030403020204" pitchFamily="49" charset="0"/>
              </a:rPr>
              <a:t>cachedFn</a:t>
            </a: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b="0" i="0" dirty="0" err="1">
                <a:effectLst/>
                <a:latin typeface="Source Code Pro" panose="020B0509030403020204" pitchFamily="49" charset="0"/>
              </a:rPr>
              <a:t>useCallback</a:t>
            </a: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b="0" i="0" dirty="0" err="1">
                <a:effectLst/>
                <a:latin typeface="Source Code Pro" panose="020B0509030403020204" pitchFamily="49" charset="0"/>
              </a:rPr>
              <a:t>fn</a:t>
            </a: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, dependencies)</a:t>
            </a:r>
            <a:endParaRPr lang="en-US" altLang="zh-CN" dirty="0"/>
          </a:p>
          <a:p>
            <a:r>
              <a:rPr lang="zh-CN" altLang="en-US" dirty="0"/>
              <a:t>用于缓存函数定义</a:t>
            </a:r>
            <a:endParaRPr lang="en-US" altLang="zh-CN" dirty="0"/>
          </a:p>
          <a:p>
            <a:r>
              <a:rPr lang="en-US" altLang="zh-CN" dirty="0" err="1"/>
              <a:t>useCallback</a:t>
            </a:r>
            <a:r>
              <a:rPr lang="en-US" altLang="zh-CN" dirty="0"/>
              <a:t>(</a:t>
            </a:r>
            <a:r>
              <a:rPr lang="en-US" altLang="zh-CN" dirty="0" err="1"/>
              <a:t>fn</a:t>
            </a:r>
            <a:r>
              <a:rPr lang="en-US" altLang="zh-CN" dirty="0"/>
              <a:t>, deps) </a:t>
            </a:r>
            <a:r>
              <a:rPr lang="zh-CN" altLang="en-US" dirty="0"/>
              <a:t>相当于 </a:t>
            </a:r>
            <a:r>
              <a:rPr lang="en-US" altLang="zh-CN" dirty="0" err="1"/>
              <a:t>useMemo</a:t>
            </a:r>
            <a:r>
              <a:rPr lang="en-US" altLang="zh-CN" dirty="0"/>
              <a:t>(() =&gt; </a:t>
            </a:r>
            <a:r>
              <a:rPr lang="en-US" altLang="zh-CN" dirty="0" err="1"/>
              <a:t>fn</a:t>
            </a:r>
            <a:r>
              <a:rPr lang="en-US" altLang="zh-CN" dirty="0"/>
              <a:t>, deps)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925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7B0B5-8FC5-C30E-F5E1-51880185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18 Concurrent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A7350-77FE-BE0A-EBB8-DB311A2FA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074306" cy="4195481"/>
          </a:xfrm>
        </p:spPr>
        <p:txBody>
          <a:bodyPr/>
          <a:lstStyle/>
          <a:p>
            <a:r>
              <a:rPr lang="en-US" altLang="zh-CN" dirty="0"/>
              <a:t>Concurrent </a:t>
            </a:r>
            <a:r>
              <a:rPr lang="zh-CN" altLang="en-US" dirty="0"/>
              <a:t>让组件的渲染 “可中断”</a:t>
            </a:r>
            <a:r>
              <a:rPr lang="en-US" altLang="zh-CN" dirty="0"/>
              <a:t>,</a:t>
            </a:r>
            <a:r>
              <a:rPr lang="zh-CN" altLang="en-US" dirty="0"/>
              <a:t> 让组件之间有 “优先级”</a:t>
            </a:r>
            <a:endParaRPr lang="en-US" altLang="zh-CN" dirty="0"/>
          </a:p>
          <a:p>
            <a:r>
              <a:rPr lang="zh-CN" altLang="en-US" dirty="0"/>
              <a:t>时间切片和任务优先级</a:t>
            </a:r>
            <a:endParaRPr lang="en-US" altLang="zh-CN" dirty="0"/>
          </a:p>
          <a:p>
            <a:r>
              <a:rPr lang="en-US" altLang="zh-CN" dirty="0" err="1"/>
              <a:t>useTranstion</a:t>
            </a:r>
            <a:r>
              <a:rPr lang="en-US" altLang="zh-CN" dirty="0"/>
              <a:t>, </a:t>
            </a:r>
            <a:r>
              <a:rPr lang="en-US" altLang="zh-CN" dirty="0" err="1"/>
              <a:t>useDeferredValue</a:t>
            </a:r>
            <a:r>
              <a:rPr lang="zh-CN" altLang="en-US" dirty="0"/>
              <a:t>都有助于降低状态更新的优先级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CF164A-793C-0010-8540-4AA9E82E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619" y="1853248"/>
            <a:ext cx="4861981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03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04112-AD9D-3328-7604-D2A70327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useTransition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5CC84-0F16-64E1-919E-0088704A3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const [</a:t>
            </a:r>
            <a:r>
              <a:rPr lang="en-US" altLang="zh-CN" b="0" i="0" dirty="0" err="1">
                <a:effectLst/>
                <a:latin typeface="Source Code Pro" panose="020B0509030403020204" pitchFamily="49" charset="0"/>
              </a:rPr>
              <a:t>isPending</a:t>
            </a: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b="0" i="0" dirty="0" err="1">
                <a:effectLst/>
                <a:latin typeface="Source Code Pro" panose="020B0509030403020204" pitchFamily="49" charset="0"/>
              </a:rPr>
              <a:t>startTransition</a:t>
            </a: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] = </a:t>
            </a:r>
            <a:r>
              <a:rPr lang="en-US" altLang="zh-CN" b="0" i="0" dirty="0" err="1">
                <a:effectLst/>
                <a:latin typeface="Source Code Pro" panose="020B0509030403020204" pitchFamily="49" charset="0"/>
              </a:rPr>
              <a:t>useTransition</a:t>
            </a: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()</a:t>
            </a:r>
            <a:endParaRPr lang="en-US" altLang="zh-CN" dirty="0"/>
          </a:p>
          <a:p>
            <a:r>
              <a:rPr lang="zh-CN" altLang="en-US" dirty="0"/>
              <a:t>状态更新的任务分为两种：紧急更新任务，过渡更新任务。过渡更新任务的优先级低于紧急更新任务。使用</a:t>
            </a:r>
            <a:r>
              <a:rPr lang="en-US" altLang="zh-CN" dirty="0" err="1"/>
              <a:t>startTransition</a:t>
            </a:r>
            <a:r>
              <a:rPr lang="zh-CN" altLang="en-US" dirty="0"/>
              <a:t>将一个状态更新标记为过渡任务，</a:t>
            </a:r>
            <a:r>
              <a:rPr lang="en-US" altLang="zh-CN" dirty="0"/>
              <a:t>react</a:t>
            </a:r>
            <a:r>
              <a:rPr lang="zh-CN" altLang="en-US" dirty="0"/>
              <a:t>允许紧急任务中断过渡任务。</a:t>
            </a:r>
            <a:endParaRPr lang="en-US" altLang="zh-CN" dirty="0"/>
          </a:p>
          <a:p>
            <a:r>
              <a:rPr lang="en-US" altLang="zh-CN" dirty="0" err="1"/>
              <a:t>isPending</a:t>
            </a:r>
            <a:r>
              <a:rPr lang="en-US" altLang="zh-CN" dirty="0"/>
              <a:t> </a:t>
            </a:r>
            <a:r>
              <a:rPr lang="zh-CN" altLang="en-US" dirty="0"/>
              <a:t>布尔值，它指示低优先级状态更新是否仍处于挂起状态</a:t>
            </a:r>
            <a:endParaRPr lang="en-US" altLang="zh-CN" dirty="0"/>
          </a:p>
          <a:p>
            <a:r>
              <a:rPr lang="en-US" altLang="zh-CN" dirty="0" err="1"/>
              <a:t>startTransition</a:t>
            </a:r>
            <a:r>
              <a:rPr lang="en-US" altLang="zh-CN" dirty="0"/>
              <a:t>() </a:t>
            </a:r>
            <a:r>
              <a:rPr lang="zh-CN" altLang="en-US" dirty="0"/>
              <a:t>函数，您可以将状态更新包装起来告诉 </a:t>
            </a:r>
            <a:r>
              <a:rPr lang="en-US" altLang="zh-CN" dirty="0"/>
              <a:t>React</a:t>
            </a:r>
            <a:r>
              <a:rPr lang="zh-CN" altLang="en-US" dirty="0"/>
              <a:t>这是一个低优先级的更新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269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EC672-4B82-F52B-83CE-C2F90403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useDeferredValue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0B448-0235-6AF6-991E-FD19B04E6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const </a:t>
            </a:r>
            <a:r>
              <a:rPr lang="en-US" altLang="zh-CN" dirty="0" err="1"/>
              <a:t>deferredValue</a:t>
            </a:r>
            <a:r>
              <a:rPr lang="en-US" altLang="zh-CN" dirty="0"/>
              <a:t> = </a:t>
            </a:r>
            <a:r>
              <a:rPr lang="en-US" altLang="zh-CN" dirty="0" err="1"/>
              <a:t>useDeferredValue</a:t>
            </a:r>
            <a:r>
              <a:rPr lang="en-US" altLang="zh-CN" dirty="0"/>
              <a:t>(value);</a:t>
            </a:r>
          </a:p>
          <a:p>
            <a:r>
              <a:rPr lang="zh-CN" altLang="en-US" dirty="0"/>
              <a:t>将</a:t>
            </a:r>
            <a:r>
              <a:rPr lang="en-US" altLang="zh-CN" dirty="0" err="1"/>
              <a:t>deferredValue</a:t>
            </a:r>
            <a:r>
              <a:rPr lang="zh-CN" altLang="en-US" dirty="0"/>
              <a:t>推迟到更紧急更新之后渲染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useTransition</a:t>
            </a:r>
            <a:r>
              <a:rPr lang="zh-CN" altLang="en-US" dirty="0"/>
              <a:t>将更新状态的优先级降低，</a:t>
            </a:r>
            <a:r>
              <a:rPr lang="en-US" altLang="zh-CN" dirty="0" err="1"/>
              <a:t>useDeferredValue</a:t>
            </a:r>
            <a:r>
              <a:rPr lang="zh-CN" altLang="en-US" dirty="0"/>
              <a:t>将渲染状态的优先级降低。如果低优先级的任务渲染很慢，用户的输入等高优先级的任务触发时就可以中断低优先级任务，立刻响应用户的输入，让用户不会感觉到卡顿。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725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F491-1B12-B729-B7DA-D95ACC22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7225-94D1-F8C1-FCCA-BEADA18D1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不能使用</a:t>
            </a:r>
            <a:r>
              <a:rPr lang="en-US" altLang="zh-CN" dirty="0" err="1"/>
              <a:t>startTransiton</a:t>
            </a:r>
            <a:r>
              <a:rPr lang="zh-CN" altLang="en-US" dirty="0"/>
              <a:t>来控制输入的状态变量。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EAAC1-127F-D716-C130-8EA0E259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28" y="2650470"/>
            <a:ext cx="5715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00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9F32-909F-B116-3EA3-D71DF8E0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162C-14E9-D5F9-DBE7-1BEA6270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传递给 </a:t>
            </a:r>
            <a:r>
              <a:rPr lang="en-US" altLang="zh-CN" dirty="0" err="1"/>
              <a:t>startTransition</a:t>
            </a:r>
            <a:r>
              <a:rPr lang="en-US" altLang="zh-CN" dirty="0"/>
              <a:t> </a:t>
            </a:r>
            <a:r>
              <a:rPr lang="zh-CN" altLang="en-US" dirty="0"/>
              <a:t>的函数必须是同步的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57FC6-AD29-E5C3-992B-76CA031B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98" y="2640465"/>
            <a:ext cx="5057775" cy="1838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40F788-4E40-011A-A238-E7BBAEE98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98" y="4747532"/>
            <a:ext cx="54102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86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A9CF9-39F7-446F-08B1-568BD7BE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Hooks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6DB30-1063-28A8-2581-2A609B59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 </a:t>
            </a:r>
            <a:r>
              <a:rPr lang="en-US" altLang="zh-CN" dirty="0"/>
              <a:t>Hook </a:t>
            </a:r>
            <a:r>
              <a:rPr lang="zh-CN" altLang="en-US" dirty="0"/>
              <a:t>是一个函数，其名称以 “</a:t>
            </a:r>
            <a:r>
              <a:rPr lang="en-US" altLang="zh-CN" dirty="0"/>
              <a:t>use” </a:t>
            </a:r>
            <a:r>
              <a:rPr lang="zh-CN" altLang="en-US" dirty="0"/>
              <a:t>开头，函数内部可以调用其他的 </a:t>
            </a:r>
            <a:r>
              <a:rPr lang="en-US" altLang="zh-CN" dirty="0"/>
              <a:t>Hook</a:t>
            </a:r>
          </a:p>
          <a:p>
            <a:r>
              <a:rPr lang="zh-CN" altLang="en-US" dirty="0"/>
              <a:t>通过自定义 </a:t>
            </a:r>
            <a:r>
              <a:rPr lang="en-US" altLang="zh-CN" dirty="0"/>
              <a:t>Hook</a:t>
            </a:r>
            <a:r>
              <a:rPr lang="zh-CN" altLang="en-US" dirty="0"/>
              <a:t>，可以将组件逻辑提取到可重用的函数中。在组件间共享</a:t>
            </a:r>
            <a:endParaRPr lang="en-US" altLang="zh-CN" dirty="0"/>
          </a:p>
          <a:p>
            <a:r>
              <a:rPr lang="zh-CN" altLang="en-US" dirty="0"/>
              <a:t>在两个组件中使用相同的 </a:t>
            </a:r>
            <a:r>
              <a:rPr lang="en-US" altLang="zh-CN" dirty="0"/>
              <a:t>Hook </a:t>
            </a:r>
            <a:r>
              <a:rPr lang="zh-CN" altLang="en-US" dirty="0"/>
              <a:t>不会共享 </a:t>
            </a:r>
            <a:r>
              <a:rPr lang="en-US" altLang="zh-CN" dirty="0"/>
              <a:t>state</a:t>
            </a:r>
            <a:r>
              <a:rPr lang="zh-CN" altLang="en-US" dirty="0"/>
              <a:t>，所有 </a:t>
            </a:r>
            <a:r>
              <a:rPr lang="en-US" altLang="zh-CN" dirty="0"/>
              <a:t>state </a:t>
            </a:r>
            <a:r>
              <a:rPr lang="zh-CN" altLang="en-US" dirty="0"/>
              <a:t>和副作用都是完全隔离的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95371-BFB6-98EB-0045-A2C1079DB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44" y="4540022"/>
            <a:ext cx="8753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3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B3C51-300A-EDC2-1233-143FEFC4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Hook 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21F81-F2BA-2FB8-F8C2-8CF478C8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-apple-system"/>
              </a:rPr>
              <a:t>只在最顶层使用 </a:t>
            </a:r>
            <a:r>
              <a:rPr lang="en-US" altLang="zh-CN" i="0" dirty="0">
                <a:effectLst/>
                <a:latin typeface="-apple-system"/>
              </a:rPr>
              <a:t>Hook</a:t>
            </a:r>
          </a:p>
          <a:p>
            <a:pPr lvl="1"/>
            <a:r>
              <a:rPr lang="zh-CN" altLang="en-US" i="0" dirty="0">
                <a:solidFill>
                  <a:srgbClr val="00B0F0"/>
                </a:solidFill>
                <a:effectLst/>
                <a:latin typeface="-apple-system"/>
              </a:rPr>
              <a:t>不要在循环，条件或嵌套函数中调用 </a:t>
            </a:r>
            <a:r>
              <a:rPr lang="en-US" altLang="zh-CN" i="0" dirty="0">
                <a:solidFill>
                  <a:srgbClr val="00B0F0"/>
                </a:solidFill>
                <a:effectLst/>
                <a:latin typeface="-apple-system"/>
              </a:rPr>
              <a:t>Hook</a:t>
            </a:r>
          </a:p>
          <a:p>
            <a:endParaRPr lang="en-US" altLang="zh-CN" b="1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i="0" dirty="0">
                <a:effectLst/>
                <a:latin typeface="-apple-system"/>
              </a:rPr>
              <a:t>只函数组件中调用 </a:t>
            </a:r>
            <a:r>
              <a:rPr lang="en-US" altLang="zh-CN" i="0" dirty="0">
                <a:effectLst/>
                <a:latin typeface="-apple-system"/>
              </a:rPr>
              <a:t>Hook</a:t>
            </a:r>
          </a:p>
          <a:p>
            <a:pPr lvl="1"/>
            <a:r>
              <a:rPr lang="zh-CN" altLang="en-US" i="0" dirty="0">
                <a:solidFill>
                  <a:srgbClr val="00B0F0"/>
                </a:solidFill>
                <a:effectLst/>
                <a:latin typeface="-apple-system"/>
              </a:rPr>
              <a:t>不要在普通的 </a:t>
            </a:r>
            <a:r>
              <a:rPr lang="en-US" altLang="zh-CN" i="0" dirty="0">
                <a:solidFill>
                  <a:srgbClr val="00B0F0"/>
                </a:solidFill>
                <a:effectLst/>
                <a:latin typeface="-apple-system"/>
              </a:rPr>
              <a:t>JavaScript </a:t>
            </a:r>
            <a:r>
              <a:rPr lang="zh-CN" altLang="en-US" i="0" dirty="0">
                <a:solidFill>
                  <a:srgbClr val="00B0F0"/>
                </a:solidFill>
                <a:effectLst/>
                <a:latin typeface="-apple-system"/>
              </a:rPr>
              <a:t>函数中调用 </a:t>
            </a:r>
            <a:r>
              <a:rPr lang="en-US" altLang="zh-CN" i="0" dirty="0">
                <a:solidFill>
                  <a:srgbClr val="00B0F0"/>
                </a:solidFill>
                <a:effectLst/>
                <a:latin typeface="-apple-system"/>
              </a:rPr>
              <a:t>Hook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3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FA773-76CF-9160-9332-879A93BA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闭包陷阱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05088-6CA9-534F-FE1A-70C85B58F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已经意识到了这个问题，新的</a:t>
            </a:r>
            <a:r>
              <a:rPr lang="en-US" altLang="zh-CN" dirty="0"/>
              <a:t>API </a:t>
            </a:r>
            <a:r>
              <a:rPr lang="en-US" altLang="zh-CN" dirty="0" err="1"/>
              <a:t>useEvent</a:t>
            </a:r>
            <a:r>
              <a:rPr lang="zh-CN" altLang="en-US" dirty="0"/>
              <a:t>已经在路上</a:t>
            </a:r>
          </a:p>
        </p:txBody>
      </p:sp>
    </p:spTree>
    <p:extLst>
      <p:ext uri="{BB962C8B-B14F-4D97-AF65-F5344CB8AC3E}">
        <p14:creationId xmlns:p14="http://schemas.microsoft.com/office/powerpoint/2010/main" val="1101636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97A8F-36DA-9B7F-0148-4AED368B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一些领悟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6FD98-7630-B72F-8576-74A91E15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自治视图 </a:t>
            </a:r>
            <a:r>
              <a:rPr lang="en-US" altLang="zh-CN" dirty="0"/>
              <a:t>VS </a:t>
            </a:r>
            <a:r>
              <a:rPr lang="zh-CN" altLang="en-US" dirty="0"/>
              <a:t>被动视图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组件化的粒度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重用，解耦，</a:t>
            </a:r>
            <a:r>
              <a:rPr lang="en-US" altLang="zh-CN" dirty="0"/>
              <a:t>Cross-Cutting Concerns</a:t>
            </a:r>
          </a:p>
          <a:p>
            <a:pPr lvl="1"/>
            <a:r>
              <a:rPr lang="en-US" altLang="zh-CN" dirty="0"/>
              <a:t>Container</a:t>
            </a:r>
            <a:r>
              <a:rPr lang="zh-CN" altLang="en-US" dirty="0"/>
              <a:t>模式</a:t>
            </a:r>
            <a:r>
              <a:rPr lang="en-US" altLang="zh-CN" dirty="0"/>
              <a:t>/HOC/Render props/Custom Hooks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235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684D-F332-C272-867F-3B307562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Container</a:t>
            </a:r>
            <a:r>
              <a:rPr lang="zh-CN" altLang="en-US" dirty="0"/>
              <a:t>模式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B82E-D165-0847-C3C5-DAA6AD11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8BDE9-BFD1-401C-035B-1E934C38B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33" y="2590800"/>
            <a:ext cx="4485954" cy="3472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69922-3A46-645B-2791-F4B6A922F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266" y="2590800"/>
            <a:ext cx="5934636" cy="33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85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87A3-F0D1-EA33-7205-E77500CE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338EB-3E58-CC5F-0D24-AAF4C14D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484B2-F925-B1E6-FB2D-155202AC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24" y="1443330"/>
            <a:ext cx="9862457" cy="49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78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F32A-9623-EEB7-C544-27B4EA88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Render props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A4C7-1C7B-7EBA-AFF0-60419577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CBD6B-B670-392E-567E-1A060826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452718"/>
            <a:ext cx="51339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27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7A6E2-95E5-C50A-3F57-4FF924D9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95F9A-3FCF-2AEF-73B6-90433795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减少使用</a:t>
            </a:r>
            <a:r>
              <a:rPr lang="en-US" altLang="zh-CN" dirty="0" err="1"/>
              <a:t>useImperativeHandle</a:t>
            </a:r>
            <a:endParaRPr lang="en-US" altLang="zh-CN" dirty="0"/>
          </a:p>
          <a:p>
            <a:endParaRPr lang="en-US" altLang="zh-CN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增加使用</a:t>
            </a:r>
            <a:r>
              <a:rPr lang="en-US" altLang="zh-CN" dirty="0"/>
              <a:t>context</a:t>
            </a:r>
            <a:r>
              <a:rPr lang="zh-CN" altLang="en-US" dirty="0"/>
              <a:t>，</a:t>
            </a:r>
            <a:r>
              <a:rPr lang="en-US" altLang="zh-CN" dirty="0" err="1"/>
              <a:t>useReducer</a:t>
            </a:r>
            <a:endParaRPr lang="en-US" altLang="zh-CN" dirty="0"/>
          </a:p>
          <a:p>
            <a:r>
              <a:rPr lang="zh-CN" altLang="en-US" dirty="0"/>
              <a:t>推荐使用</a:t>
            </a:r>
            <a:r>
              <a:rPr lang="en-US" altLang="zh-CN" dirty="0" err="1"/>
              <a:t>immer</a:t>
            </a:r>
            <a:r>
              <a:rPr lang="en-US" altLang="zh-CN" dirty="0"/>
              <a:t>, use-</a:t>
            </a:r>
            <a:r>
              <a:rPr lang="en-US" altLang="zh-CN" dirty="0" err="1"/>
              <a:t>immer</a:t>
            </a:r>
            <a:r>
              <a:rPr lang="zh-CN" altLang="en-US" dirty="0"/>
              <a:t>，确保</a:t>
            </a:r>
            <a:r>
              <a:rPr lang="en-US" altLang="zh-CN" dirty="0"/>
              <a:t>react</a:t>
            </a:r>
            <a:r>
              <a:rPr lang="zh-CN" altLang="en-US" dirty="0"/>
              <a:t>的</a:t>
            </a:r>
            <a:r>
              <a:rPr lang="en-US" altLang="zh-CN" dirty="0" err="1"/>
              <a:t>immutalbe</a:t>
            </a:r>
            <a:r>
              <a:rPr lang="zh-CN" altLang="en-US" dirty="0"/>
              <a:t>理念落地</a:t>
            </a:r>
            <a:endParaRPr lang="en-US" altLang="zh-CN" dirty="0"/>
          </a:p>
          <a:p>
            <a:r>
              <a:rPr lang="zh-CN" altLang="en-US" dirty="0"/>
              <a:t>增加</a:t>
            </a:r>
            <a:r>
              <a:rPr lang="en-US" altLang="zh-CN" dirty="0"/>
              <a:t>Custom hooks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1BC8DB-58FB-1329-2750-00F437CBF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605" y="2282116"/>
            <a:ext cx="5182049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BDBF-FF39-BE0E-4317-0B933FD3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4C11-85D2-C878-BAE5-B6D30D3B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4CD10-DDCA-8B0E-0924-A66956C8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8" y="609601"/>
            <a:ext cx="3696076" cy="5671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FEDE96-4E65-2478-0F2A-A281FCF0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759" y="402061"/>
            <a:ext cx="3974735" cy="600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0B1CA-9FA5-BFBE-B622-2EBE1032F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422" y="1229183"/>
            <a:ext cx="37909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43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608E6-AF06-EA06-FE01-F69A3806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Immer</a:t>
            </a:r>
            <a:r>
              <a:rPr lang="zh-CN" altLang="en-US" dirty="0"/>
              <a:t>，</a:t>
            </a:r>
            <a:r>
              <a:rPr lang="en-US" altLang="zh-CN" dirty="0"/>
              <a:t>use-</a:t>
            </a:r>
            <a:r>
              <a:rPr lang="en-US" altLang="zh-CN" dirty="0" err="1"/>
              <a:t>immer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FDFF5-AABE-C359-299E-D0E62347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288499"/>
            <a:ext cx="8946541" cy="1959899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hlinkClick r:id="rId2"/>
              </a:rPr>
              <a:t>https://zh-hans.react.dev/learn/updating-objects-in-state#write-concise-update-logic-with-immer</a:t>
            </a:r>
            <a:endParaRPr lang="en-US" altLang="zh-CN" sz="1800" dirty="0"/>
          </a:p>
          <a:p>
            <a:r>
              <a:rPr lang="en-US" altLang="zh-CN" sz="1800" dirty="0">
                <a:hlinkClick r:id="rId3"/>
              </a:rPr>
              <a:t>https://zh-hans.react.dev/learn/updating-arrays-in-state#write-concise-update-logic-with-immer</a:t>
            </a:r>
            <a:endParaRPr lang="en-US" altLang="zh-CN" sz="1800" dirty="0"/>
          </a:p>
          <a:p>
            <a:r>
              <a:rPr lang="en-US" altLang="zh-CN" sz="1800" dirty="0">
                <a:hlinkClick r:id="rId4"/>
              </a:rPr>
              <a:t>https://zh-hans.react.dev/learn/extracting-state-logic-into-a-reducer#writing-concise-reducers-with-immer</a:t>
            </a:r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3074" name="Picture 2" descr="图像">
            <a:extLst>
              <a:ext uri="{FF2B5EF4-FFF2-40B4-BE49-F238E27FC236}">
                <a16:creationId xmlns:a16="http://schemas.microsoft.com/office/drawing/2014/main" id="{4D1484C2-5226-20BA-D944-FEF15126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1411172"/>
            <a:ext cx="7776798" cy="248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941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F2D8D-D783-1C83-EFDC-5209AED7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E2614-2931-D52E-27EB-B9899CC6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https://baijiahao.baidu.com/s?id=1680584652510300554&amp;wfr=spider&amp;for=pc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https://www.cnblogs.com/cczlovexw/p/16172130.html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https://zhuanlan.zhihu.com/p/509036942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https://overreacted.io/zh-hans/making-setinterval-declarative-with-react-hooks/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79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ED338-4DD7-DDA0-AE28-E71052A7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Hooks</a:t>
            </a:r>
            <a:r>
              <a:rPr lang="zh-CN" altLang="en-US" dirty="0"/>
              <a:t>一览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2AA59-0A41-B514-D7FB-DBF70260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BFC71E2-165C-E2D7-E101-071EB2CCC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128378"/>
              </p:ext>
            </p:extLst>
          </p:nvPr>
        </p:nvGraphicFramePr>
        <p:xfrm>
          <a:off x="896854" y="2408873"/>
          <a:ext cx="9754817" cy="294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820">
                  <a:extLst>
                    <a:ext uri="{9D8B030D-6E8A-4147-A177-3AD203B41FA5}">
                      <a16:colId xmlns:a16="http://schemas.microsoft.com/office/drawing/2014/main" val="2680253882"/>
                    </a:ext>
                  </a:extLst>
                </a:gridCol>
                <a:gridCol w="6927997">
                  <a:extLst>
                    <a:ext uri="{9D8B030D-6E8A-4147-A177-3AD203B41FA5}">
                      <a16:colId xmlns:a16="http://schemas.microsoft.com/office/drawing/2014/main" val="3138373038"/>
                    </a:ext>
                  </a:extLst>
                </a:gridCol>
              </a:tblGrid>
              <a:tr h="3512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83089"/>
                  </a:ext>
                </a:extLst>
              </a:tr>
              <a:tr h="700087">
                <a:tc>
                  <a:txBody>
                    <a:bodyPr/>
                    <a:lstStyle/>
                    <a:p>
                      <a:r>
                        <a:rPr lang="en-US" altLang="zh-CN" dirty="0"/>
                        <a:t>Basic Hooks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useState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useEffect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useContext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25307"/>
                  </a:ext>
                </a:extLst>
              </a:tr>
              <a:tr h="11216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useReducer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useCallback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useMemo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useRef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useImperativeHandle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useLayoutEffect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useDebugValue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useDeferredValue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useTransition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useId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9096"/>
                  </a:ext>
                </a:extLst>
              </a:tr>
              <a:tr h="7617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 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/>
                        </a:rPr>
                        <a:t>useInsertionEffect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/>
                        </a:rPr>
                        <a:t>useSyncExternalStore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0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45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D21A2-232B-F638-D0CA-D1A7E74A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Hooks</a:t>
            </a:r>
            <a:r>
              <a:rPr lang="zh-CN" altLang="en-US" dirty="0"/>
              <a:t>一览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99965C4-5C81-5DB1-2A58-C64AC0EF5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787829"/>
              </p:ext>
            </p:extLst>
          </p:nvPr>
        </p:nvGraphicFramePr>
        <p:xfrm>
          <a:off x="1103683" y="2408873"/>
          <a:ext cx="97548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820">
                  <a:extLst>
                    <a:ext uri="{9D8B030D-6E8A-4147-A177-3AD203B41FA5}">
                      <a16:colId xmlns:a16="http://schemas.microsoft.com/office/drawing/2014/main" val="2680253882"/>
                    </a:ext>
                  </a:extLst>
                </a:gridCol>
                <a:gridCol w="6927997">
                  <a:extLst>
                    <a:ext uri="{9D8B030D-6E8A-4147-A177-3AD203B41FA5}">
                      <a16:colId xmlns:a16="http://schemas.microsoft.com/office/drawing/2014/main" val="3138373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8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 Hooks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useState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useReducer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2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 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useContext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 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useRef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useImperativeHandle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0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 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useEffect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useLayoutEffect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u="sng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useInsertionEffect</a:t>
                      </a:r>
                      <a:endParaRPr lang="zh-CN" altLang="en-US" u="sn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4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useMemo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useCallback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useTransition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useDeferredValue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6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useDebugValue</a:t>
                      </a:r>
                      <a:r>
                        <a:rPr lang="zh-CN" alt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useId</a:t>
                      </a:r>
                      <a:r>
                        <a:rPr lang="zh-CN" alt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useSyncExternalStore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0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84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58760-9F20-6D3B-BB37-86D3560E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类组件与函数组件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6F701-59A3-05EB-AE7B-6123A8BDB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310" y="2052918"/>
            <a:ext cx="3680460" cy="4195481"/>
          </a:xfrm>
        </p:spPr>
        <p:txBody>
          <a:bodyPr/>
          <a:lstStyle/>
          <a:p>
            <a:r>
              <a:rPr lang="zh-CN" altLang="en-US" dirty="0"/>
              <a:t>比较</a:t>
            </a:r>
            <a:r>
              <a:rPr lang="en-US" altLang="zh-CN" dirty="0"/>
              <a:t>count</a:t>
            </a:r>
            <a:r>
              <a:rPr lang="zh-CN" altLang="en-US" dirty="0"/>
              <a:t>的不同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C799C9-7EB2-5DAB-11F1-0571ABDC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" y="4150658"/>
            <a:ext cx="6447079" cy="24386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D15DE93-96EF-6E4A-47CB-E0105706D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" y="1309072"/>
            <a:ext cx="7712108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5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5369F-CB6B-AECF-235C-B6333CF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Hooks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955BA6-84AE-7E59-9FFB-321A5D4CD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199039"/>
            <a:ext cx="50006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4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33502-1238-F7C9-B48F-9193AD3C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useState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F188C-B69F-7BE3-0D28-3CE9B721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const [state, </a:t>
            </a:r>
            <a:r>
              <a:rPr lang="en-US" altLang="zh-CN" b="0" i="0" dirty="0" err="1">
                <a:effectLst/>
                <a:latin typeface="Source Code Pro" panose="020B0509030403020204" pitchFamily="49" charset="0"/>
              </a:rPr>
              <a:t>setState</a:t>
            </a: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] = </a:t>
            </a:r>
            <a:r>
              <a:rPr lang="en-US" altLang="zh-CN" b="0" i="0" dirty="0" err="1">
                <a:effectLst/>
                <a:latin typeface="Source Code Pro" panose="020B0509030403020204" pitchFamily="49" charset="0"/>
              </a:rPr>
              <a:t>useState</a:t>
            </a: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b="0" i="0" dirty="0" err="1">
                <a:effectLst/>
                <a:latin typeface="Source Code Pro" panose="020B0509030403020204" pitchFamily="49" charset="0"/>
              </a:rPr>
              <a:t>initialState</a:t>
            </a: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);</a:t>
            </a:r>
            <a:endParaRPr lang="en-US" altLang="zh-CN" dirty="0"/>
          </a:p>
          <a:p>
            <a:r>
              <a:rPr lang="zh-CN" altLang="en-US" dirty="0"/>
              <a:t>不能在函数组件的渲染过程中无条件的执行</a:t>
            </a:r>
            <a:r>
              <a:rPr lang="en-US" altLang="zh-CN" dirty="0" err="1"/>
              <a:t>setxxx</a:t>
            </a:r>
            <a:r>
              <a:rPr lang="zh-CN" altLang="en-US" dirty="0"/>
              <a:t>修改状态</a:t>
            </a:r>
            <a:endParaRPr lang="en-US" altLang="zh-CN" dirty="0"/>
          </a:p>
          <a:p>
            <a:r>
              <a:rPr lang="zh-CN" altLang="en-US" dirty="0"/>
              <a:t>惰性初始</a:t>
            </a:r>
            <a:r>
              <a:rPr lang="en-US" altLang="zh-CN" dirty="0"/>
              <a:t>state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State</a:t>
            </a:r>
            <a:r>
              <a:rPr lang="zh-CN" altLang="en-US" dirty="0"/>
              <a:t>更新后的和之前的</a:t>
            </a:r>
            <a:r>
              <a:rPr lang="en-US" altLang="zh-CN" dirty="0"/>
              <a:t>state</a:t>
            </a:r>
            <a:r>
              <a:rPr lang="zh-CN" altLang="en-US" dirty="0"/>
              <a:t>相同时，</a:t>
            </a:r>
            <a:r>
              <a:rPr lang="en-US" altLang="zh-CN" dirty="0"/>
              <a:t>React </a:t>
            </a:r>
            <a:r>
              <a:rPr lang="zh-CN" altLang="en-US" dirty="0"/>
              <a:t>将跳过组件的渲染</a:t>
            </a:r>
            <a:endParaRPr lang="en-US" altLang="zh-CN" dirty="0"/>
          </a:p>
          <a:p>
            <a:r>
              <a:rPr lang="zh-CN" altLang="en-US" dirty="0"/>
              <a:t>正确使用初始化函数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8F83AA-D8B7-0269-6A26-7D0BA79A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24" y="3429000"/>
            <a:ext cx="4130398" cy="8916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407D00-701F-9A3C-87E5-289D81734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797" y="5643215"/>
            <a:ext cx="4740051" cy="5029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70A329-C259-19A9-3224-A4CAD83BC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93" y="5627974"/>
            <a:ext cx="4503810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0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TM02836342[[fn=离子]]</Template>
  <TotalTime>5222</TotalTime>
  <Words>2918</Words>
  <Application>Microsoft Office PowerPoint</Application>
  <PresentationFormat>Widescreen</PresentationFormat>
  <Paragraphs>253</Paragraphs>
  <Slides>48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-apple-system</vt:lpstr>
      <vt:lpstr>Helvetica Neue</vt:lpstr>
      <vt:lpstr>Optimistic Text</vt:lpstr>
      <vt:lpstr>等线</vt:lpstr>
      <vt:lpstr>Arial</vt:lpstr>
      <vt:lpstr>Century Gothic</vt:lpstr>
      <vt:lpstr>Consolas</vt:lpstr>
      <vt:lpstr>Source Code Pro</vt:lpstr>
      <vt:lpstr>Wingdings 3</vt:lpstr>
      <vt:lpstr>离子</vt:lpstr>
      <vt:lpstr>React Hooks</vt:lpstr>
      <vt:lpstr>什么是Hooks</vt:lpstr>
      <vt:lpstr>引入Hooks的原因</vt:lpstr>
      <vt:lpstr>Hook 规则</vt:lpstr>
      <vt:lpstr>Hooks一览</vt:lpstr>
      <vt:lpstr>Hooks一览</vt:lpstr>
      <vt:lpstr>类组件与函数组件</vt:lpstr>
      <vt:lpstr>State Hooks</vt:lpstr>
      <vt:lpstr>useState</vt:lpstr>
      <vt:lpstr>useState</vt:lpstr>
      <vt:lpstr>useReducer</vt:lpstr>
      <vt:lpstr>对比 useState 和 useReducer</vt:lpstr>
      <vt:lpstr>Context Hooks</vt:lpstr>
      <vt:lpstr>Context</vt:lpstr>
      <vt:lpstr>useContext</vt:lpstr>
      <vt:lpstr>useContext</vt:lpstr>
      <vt:lpstr>useReducer与redux</vt:lpstr>
      <vt:lpstr>Effect Hooks</vt:lpstr>
      <vt:lpstr>useEffect</vt:lpstr>
      <vt:lpstr>useEffect</vt:lpstr>
      <vt:lpstr>useEffect</vt:lpstr>
      <vt:lpstr>useEffect</vt:lpstr>
      <vt:lpstr>useLayoutEffect</vt:lpstr>
      <vt:lpstr>useInsertionEffect</vt:lpstr>
      <vt:lpstr>Ref Hooks</vt:lpstr>
      <vt:lpstr>useRef</vt:lpstr>
      <vt:lpstr>useRef</vt:lpstr>
      <vt:lpstr>useImperativeHandle</vt:lpstr>
      <vt:lpstr>useImperativeHandle</vt:lpstr>
      <vt:lpstr>Performance Hooks</vt:lpstr>
      <vt:lpstr>useMemo</vt:lpstr>
      <vt:lpstr>memo</vt:lpstr>
      <vt:lpstr>useCallback</vt:lpstr>
      <vt:lpstr>React 18 Concurrent</vt:lpstr>
      <vt:lpstr>useTransition</vt:lpstr>
      <vt:lpstr>useDeferredValue</vt:lpstr>
      <vt:lpstr>PowerPoint Presentation</vt:lpstr>
      <vt:lpstr>PowerPoint Presentation</vt:lpstr>
      <vt:lpstr>自定义Hooks</vt:lpstr>
      <vt:lpstr>闭包陷阱</vt:lpstr>
      <vt:lpstr>一些领悟</vt:lpstr>
      <vt:lpstr>Container模式</vt:lpstr>
      <vt:lpstr>HOC</vt:lpstr>
      <vt:lpstr>Render props</vt:lpstr>
      <vt:lpstr>建议</vt:lpstr>
      <vt:lpstr>PowerPoint Presentation</vt:lpstr>
      <vt:lpstr>Immer，use-immer</vt:lpstr>
      <vt:lpstr>参考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Hou, Rick</dc:creator>
  <cp:lastModifiedBy>Hou, Rick</cp:lastModifiedBy>
  <cp:revision>315</cp:revision>
  <dcterms:created xsi:type="dcterms:W3CDTF">2023-06-15T12:01:36Z</dcterms:created>
  <dcterms:modified xsi:type="dcterms:W3CDTF">2023-07-07T05:24:46Z</dcterms:modified>
</cp:coreProperties>
</file>