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embeddedFontLst>
    <p:embeddedFont>
      <p:font typeface="Raleway"/>
      <p:regular r:id="rId29"/>
      <p:bold r:id="rId30"/>
      <p:italic r:id="rId31"/>
      <p:boldItalic r:id="rId32"/>
    </p:embeddedFont>
    <p:embeddedFont>
      <p:font typeface="Lato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aleway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aleway-italic.fntdata"/><Relationship Id="rId30" Type="http://schemas.openxmlformats.org/officeDocument/2006/relationships/font" Target="fonts/Raleway-bold.fntdata"/><Relationship Id="rId11" Type="http://schemas.openxmlformats.org/officeDocument/2006/relationships/slide" Target="slides/slide6.xml"/><Relationship Id="rId33" Type="http://schemas.openxmlformats.org/officeDocument/2006/relationships/font" Target="fonts/Lato-regular.fntdata"/><Relationship Id="rId10" Type="http://schemas.openxmlformats.org/officeDocument/2006/relationships/slide" Target="slides/slide5.xml"/><Relationship Id="rId32" Type="http://schemas.openxmlformats.org/officeDocument/2006/relationships/font" Target="fonts/Raleway-boldItalic.fntdata"/><Relationship Id="rId13" Type="http://schemas.openxmlformats.org/officeDocument/2006/relationships/slide" Target="slides/slide8.xml"/><Relationship Id="rId35" Type="http://schemas.openxmlformats.org/officeDocument/2006/relationships/font" Target="fonts/Lato-italic.fntdata"/><Relationship Id="rId12" Type="http://schemas.openxmlformats.org/officeDocument/2006/relationships/slide" Target="slides/slide7.xml"/><Relationship Id="rId34" Type="http://schemas.openxmlformats.org/officeDocument/2006/relationships/font" Target="fonts/Lato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Lato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fbfb770d81_0_3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fbfb770d81_0_3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fbfb770d81_0_3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fbfb770d81_0_3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fbfb770d81_0_3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fbfb770d81_0_3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fbfb770d81_0_3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fbfb770d81_0_3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fbfb770d81_0_3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fbfb770d81_0_3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fbfb770d81_0_4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fbfb770d81_0_4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fbfb770d81_0_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fbfb770d81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fbfb770d81_0_2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fbfb770d81_0_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fbfb770d81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fbfb770d81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fbfb770d81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fbfb770d81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fbfb770d81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fbfb770d81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fbfb770d81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fbfb770d81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fbfb770d81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fbfb770d81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fbfb770d81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fbfb770d81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fbfb770d81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fbfb770d81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fbfb770d81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fbfb770d81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fbfb770d81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fbfb770d81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fbfb770d81_0_3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fbfb770d81_0_3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fbfb770d81_0_3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fbfb770d81_0_3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fbfb770d81_0_3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fbfb770d81_0_3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fbfb770d81_0_3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fbfb770d81_0_3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fbfb770d81_0_3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fbfb770d81_0_3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Bayesian assignment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Statistical solutions to research problems in psychology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Lecture 2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Rik 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Huijzer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2"/>
          <p:cNvSpPr/>
          <p:nvPr/>
        </p:nvSpPr>
        <p:spPr>
          <a:xfrm>
            <a:off x="713175" y="1025200"/>
            <a:ext cx="573000" cy="261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8" name="Google Shape;15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3"/>
          <p:cNvSpPr/>
          <p:nvPr/>
        </p:nvSpPr>
        <p:spPr>
          <a:xfrm>
            <a:off x="713175" y="1025200"/>
            <a:ext cx="573000" cy="261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6" name="Google Shape;16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4"/>
          <p:cNvSpPr/>
          <p:nvPr/>
        </p:nvSpPr>
        <p:spPr>
          <a:xfrm>
            <a:off x="713175" y="1025200"/>
            <a:ext cx="573000" cy="261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4" name="Google Shape;17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5"/>
          <p:cNvSpPr/>
          <p:nvPr/>
        </p:nvSpPr>
        <p:spPr>
          <a:xfrm>
            <a:off x="713175" y="1025200"/>
            <a:ext cx="573000" cy="261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2" name="Google Shape;18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would it look in the frequentist world?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would it look in the frequentist world?</a:t>
            </a:r>
            <a:endParaRPr/>
          </a:p>
        </p:txBody>
      </p:sp>
      <p:sp>
        <p:nvSpPr>
          <p:cNvPr id="193" name="Google Shape;193;p2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4" name="Google Shape;19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8788" y="1898675"/>
            <a:ext cx="4326426" cy="324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8"/>
          <p:cNvSpPr/>
          <p:nvPr/>
        </p:nvSpPr>
        <p:spPr>
          <a:xfrm>
            <a:off x="662250" y="961525"/>
            <a:ext cx="1279800" cy="535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1" name="Google Shape;20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8"/>
          <p:cNvSpPr txBox="1"/>
          <p:nvPr>
            <p:ph idx="1" type="body"/>
          </p:nvPr>
        </p:nvSpPr>
        <p:spPr>
          <a:xfrm>
            <a:off x="0" y="4775775"/>
            <a:ext cx="56289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ts val="1018"/>
              <a:buNone/>
            </a:pPr>
            <a:r>
              <a:rPr lang="en" sz="902"/>
              <a:t>https://huijzer.xyz/posts/frequentist-bayesian-coin-flipping/</a:t>
            </a:r>
            <a:endParaRPr sz="902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9"/>
          <p:cNvSpPr/>
          <p:nvPr/>
        </p:nvSpPr>
        <p:spPr>
          <a:xfrm>
            <a:off x="662250" y="961525"/>
            <a:ext cx="1279800" cy="535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9" name="Google Shape;20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29"/>
          <p:cNvSpPr txBox="1"/>
          <p:nvPr>
            <p:ph idx="1" type="body"/>
          </p:nvPr>
        </p:nvSpPr>
        <p:spPr>
          <a:xfrm>
            <a:off x="0" y="4775775"/>
            <a:ext cx="56289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ts val="1018"/>
              <a:buNone/>
            </a:pPr>
            <a:r>
              <a:rPr lang="en" sz="902"/>
              <a:t>https://huijzer.xyz/posts/frequentist-bayesian-coin-flipping/</a:t>
            </a:r>
            <a:endParaRPr sz="902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3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3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lecture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Recap lecture 1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Break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Bayesian assignment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3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3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3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3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47" name="Google Shape;247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63" y="-21525"/>
            <a:ext cx="9133876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/>
          <p:nvPr/>
        </p:nvSpPr>
        <p:spPr>
          <a:xfrm>
            <a:off x="1063400" y="2852725"/>
            <a:ext cx="732300" cy="764100"/>
          </a:xfrm>
          <a:prstGeom prst="brace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 lecture 1</a:t>
            </a:r>
            <a:endParaRPr/>
          </a:p>
        </p:txBody>
      </p:sp>
      <p:sp>
        <p:nvSpPr>
          <p:cNvPr id="100" name="Google Shape;100;p15"/>
          <p:cNvSpPr/>
          <p:nvPr/>
        </p:nvSpPr>
        <p:spPr>
          <a:xfrm>
            <a:off x="1553725" y="2680800"/>
            <a:ext cx="375600" cy="1165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Slightly different angle: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generalize</a:t>
            </a:r>
            <a:r>
              <a:rPr lang="en"/>
              <a:t>						</a:t>
            </a:r>
            <a:r>
              <a:rPr lang="en"/>
              <a:t>if you already got it last week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everything falls into place	</a:t>
            </a:r>
            <a:r>
              <a:rPr lang="en"/>
              <a:t>		otherwise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6"/>
          <p:cNvSpPr/>
          <p:nvPr/>
        </p:nvSpPr>
        <p:spPr>
          <a:xfrm>
            <a:off x="713175" y="1025200"/>
            <a:ext cx="573000" cy="261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9" name="Google Shape;10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7"/>
          <p:cNvSpPr/>
          <p:nvPr/>
        </p:nvSpPr>
        <p:spPr>
          <a:xfrm>
            <a:off x="713175" y="1025200"/>
            <a:ext cx="573000" cy="261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7" name="Google Shape;11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8"/>
          <p:cNvSpPr/>
          <p:nvPr/>
        </p:nvSpPr>
        <p:spPr>
          <a:xfrm>
            <a:off x="713175" y="1025200"/>
            <a:ext cx="573000" cy="261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5" name="Google Shape;12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9"/>
          <p:cNvSpPr/>
          <p:nvPr/>
        </p:nvSpPr>
        <p:spPr>
          <a:xfrm>
            <a:off x="713175" y="1025200"/>
            <a:ext cx="573000" cy="261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3" name="Google Shape;13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0"/>
          <p:cNvSpPr/>
          <p:nvPr/>
        </p:nvSpPr>
        <p:spPr>
          <a:xfrm>
            <a:off x="713175" y="1025200"/>
            <a:ext cx="573000" cy="261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1" name="Google Shape;14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1"/>
          <p:cNvSpPr/>
          <p:nvPr/>
        </p:nvSpPr>
        <p:spPr>
          <a:xfrm>
            <a:off x="713175" y="1025200"/>
            <a:ext cx="573000" cy="261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9" name="Google Shape;14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