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La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55" Type="http://schemas.openxmlformats.org/officeDocument/2006/relationships/font" Target="fonts/Lato-italic.fntdata"/><Relationship Id="rId10" Type="http://schemas.openxmlformats.org/officeDocument/2006/relationships/slide" Target="slides/slide5.xml"/><Relationship Id="rId54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bfb770d8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bfb770d8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bfb770d8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bfb770d8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fb770d81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fb770d81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bfb770d8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bfb770d8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bfb770d8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bfb770d8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fb770d8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bfb770d8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fb770d8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bfb770d8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bfb770d81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bfb770d8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bfb770d8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bfb770d8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bfb770d8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bfb770d8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fb770d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fb770d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bfb770d8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bfb770d8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bfb770d81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bfb770d81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bfb770d8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bfb770d8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bfb770d8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bfb770d8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bfb770d8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bfb770d8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bfb770d8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bfb770d8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bfb770d8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bfb770d8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bfb770d8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bfb770d8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bfb770d81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bfb770d8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bfb770d8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bfb770d8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fb770d8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bfb770d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bfb770d8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bfb770d8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bfb770d8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bfb770d8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bfb770d8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bfb770d8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c886d1ec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c886d1ec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c886d20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c886d20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c886d20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c886d20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c886d1ec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c886d1ec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c886d20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c886d20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c886d1ec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c886d1ec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c886d1ec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c886d1ec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bfb770d8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bfb770d8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c886d20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c886d20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c886d20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fc886d20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c886d20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c886d20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bfb770d81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bfb770d81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fb770d8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bfb770d8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886d1e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c886d1e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bfb770d8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bfb770d8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bfb770d8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bfb770d8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bfb770d8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bfb770d8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rikhuijzer.github.io/BayesianAssignment.jl/" TargetMode="External"/><Relationship Id="rId4" Type="http://schemas.openxmlformats.org/officeDocument/2006/relationships/hyperlink" Target="https://rikhuijzer.github.io/BayesianAssignment.jl/bayesian-assignment.pdf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assignment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solutions to research problems in psychology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Rik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Huijzer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Computer science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Now PhD in psychology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Prefer Bayesian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Write blog posts (some lecture content is from my blog)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this look in the frequentist world?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7" y="0"/>
            <a:ext cx="68579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662250" y="961525"/>
            <a:ext cx="1279800" cy="53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>
            <p:ph idx="4294967295" type="body"/>
          </p:nvPr>
        </p:nvSpPr>
        <p:spPr>
          <a:xfrm>
            <a:off x="0" y="4775775"/>
            <a:ext cx="5628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902"/>
              <a:t>https://huijzer.xyz/posts/frequentist-bayesian-coin-flipping/</a:t>
            </a:r>
            <a:endParaRPr sz="902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/>
          <p:nvPr/>
        </p:nvSpPr>
        <p:spPr>
          <a:xfrm>
            <a:off x="662250" y="961525"/>
            <a:ext cx="1279800" cy="53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PhD project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Special forces (commandos)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Predict graduation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Questionnaires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Personality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575" y="883525"/>
            <a:ext cx="5067725" cy="337644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 txBox="1"/>
          <p:nvPr/>
        </p:nvSpPr>
        <p:spPr>
          <a:xfrm>
            <a:off x="3968575" y="4259975"/>
            <a:ext cx="378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source: Defensie.nl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versus frequentist linear regression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9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Simulated data for special forces selection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Dropout (0.0) --- Graduate (1.0)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Number of participants: ~150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Number of questionnaires: 5 in the simulated data (&gt;20 in reality)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Questionnaire names: A, B, C, D and 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Outcome/dependent variable: 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High correlations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Centered and standardized data (to compare different questionnaires)</a:t>
            </a:r>
            <a:endParaRPr sz="1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>
            <p:ph idx="4294967295" type="body"/>
          </p:nvPr>
        </p:nvSpPr>
        <p:spPr>
          <a:xfrm>
            <a:off x="0" y="4775775"/>
            <a:ext cx="5628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902"/>
              <a:t>https://huijzer.xyz/posts/collinear-bayes/</a:t>
            </a:r>
            <a:endParaRPr sz="902"/>
          </a:p>
        </p:txBody>
      </p:sp>
      <p:sp>
        <p:nvSpPr>
          <p:cNvPr id="241" name="Google Shape;241;p38"/>
          <p:cNvSpPr txBox="1"/>
          <p:nvPr/>
        </p:nvSpPr>
        <p:spPr>
          <a:xfrm>
            <a:off x="95525" y="2371650"/>
            <a:ext cx="182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NB. Centered and standardized data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0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0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125" y="0"/>
            <a:ext cx="3774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lecture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Recap lecture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Break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Bayesian assignment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Many things possible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Given the same data, frequentist and Bayesian statistics will often yield the same conclusions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Bayes factor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Two hypotheses H</a:t>
            </a:r>
            <a:r>
              <a:rPr baseline="-25000" lang="en"/>
              <a:t>0</a:t>
            </a:r>
            <a:r>
              <a:rPr lang="en"/>
              <a:t> and H</a:t>
            </a:r>
            <a:r>
              <a:rPr baseline="-25000" lang="en"/>
              <a:t>1</a:t>
            </a:r>
            <a:endParaRPr baseline="-25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Observe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Bayes factor is ratio between p(data | H</a:t>
            </a:r>
            <a:r>
              <a:rPr baseline="-25000" lang="en"/>
              <a:t>0</a:t>
            </a:r>
            <a:r>
              <a:rPr lang="en"/>
              <a:t>) and p(data | H</a:t>
            </a:r>
            <a:r>
              <a:rPr baseline="-25000" lang="en"/>
              <a:t>1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Notation:</a:t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149" y="3122650"/>
            <a:ext cx="2094175" cy="15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3" y="-21525"/>
            <a:ext cx="91338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Personality of commandos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Big five: NEOAC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Literature inconsistent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Assignment is based on paper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775425" y="13120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commandos differ from civilians on </a:t>
            </a:r>
            <a:r>
              <a:rPr b="1" lang="en"/>
              <a:t>neuroticism</a:t>
            </a:r>
            <a:r>
              <a:rPr lang="en"/>
              <a:t>?</a:t>
            </a:r>
            <a:endParaRPr/>
          </a:p>
        </p:txBody>
      </p:sp>
      <p:sp>
        <p:nvSpPr>
          <p:cNvPr id="289" name="Google Shape;289;p4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commandos differ from civilians on </a:t>
            </a:r>
            <a:r>
              <a:rPr b="1" lang="en"/>
              <a:t>extraversion</a:t>
            </a:r>
            <a:r>
              <a:rPr lang="en"/>
              <a:t>?</a:t>
            </a:r>
            <a:endParaRPr/>
          </a:p>
        </p:txBody>
      </p:sp>
      <p:sp>
        <p:nvSpPr>
          <p:cNvPr id="290" name="Google Shape;290;p46"/>
          <p:cNvSpPr txBox="1"/>
          <p:nvPr/>
        </p:nvSpPr>
        <p:spPr>
          <a:xfrm>
            <a:off x="729325" y="3534100"/>
            <a:ext cx="7603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These links can also be found in the assignments document on Nestor: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Website: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https://rikhuijzer.github.io/BayesianAssignment.jl/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PDF: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https://rikhuijzer.github.io/BayesianAssignment.jl/bayesian-assignment.pdf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729450" y="2289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[2 pt] data cleaning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[2 pt] plots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[3 pt] frequentist tests with results section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[3 pt] Bayesian tests with results section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Write</a:t>
            </a:r>
            <a:r>
              <a:rPr lang="en" sz="1900"/>
              <a:t> results sections. So, don't just copy-and-paste numbers.</a:t>
            </a:r>
            <a:endParaRPr sz="1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950" y="152400"/>
            <a:ext cx="62720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700" y="152400"/>
            <a:ext cx="472859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1063400" y="2852725"/>
            <a:ext cx="732300" cy="7641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lecture 1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553725" y="2680800"/>
            <a:ext cx="375600" cy="11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Slightly different angle: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generalize</a:t>
            </a:r>
            <a:r>
              <a:rPr lang="en"/>
              <a:t>						</a:t>
            </a:r>
            <a:r>
              <a:rPr lang="en"/>
              <a:t>if you already got it last week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everything falls into place	</a:t>
            </a:r>
            <a:r>
              <a:rPr lang="en"/>
              <a:t>		otherwise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325" y="152400"/>
            <a:ext cx="680784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2"/>
          <p:cNvSpPr txBox="1"/>
          <p:nvPr/>
        </p:nvSpPr>
        <p:spPr>
          <a:xfrm>
            <a:off x="0" y="4789500"/>
            <a:ext cx="555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https://static.jasp-stats.org/presentations/ICPS2015/ICPS15EJ.pdf</a:t>
            </a:r>
            <a:endParaRPr sz="1100"/>
          </a:p>
        </p:txBody>
      </p:sp>
      <p:sp>
        <p:nvSpPr>
          <p:cNvPr id="323" name="Google Shape;323;p52"/>
          <p:cNvSpPr txBox="1"/>
          <p:nvPr/>
        </p:nvSpPr>
        <p:spPr>
          <a:xfrm>
            <a:off x="1851650" y="329175"/>
            <a:ext cx="73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450" y="152400"/>
            <a:ext cx="70311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727800" y="13383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JASP questions?</a:t>
            </a:r>
            <a:endParaRPr/>
          </a:p>
        </p:txBody>
      </p:sp>
      <p:sp>
        <p:nvSpPr>
          <p:cNvPr id="334" name="Google Shape;334;p54"/>
          <p:cNvSpPr txBox="1"/>
          <p:nvPr/>
        </p:nvSpPr>
        <p:spPr>
          <a:xfrm>
            <a:off x="729450" y="2732700"/>
            <a:ext cx="636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Don't forget to check Google / Bing / Duckduckgo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is a lot of material available online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grading</a:t>
            </a:r>
            <a:endParaRPr/>
          </a:p>
        </p:txBody>
      </p:sp>
      <p:sp>
        <p:nvSpPr>
          <p:cNvPr id="340" name="Google Shape;340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[2 pt] data cleaning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[2 pt] plots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[3 pt] traditional inference tests with results section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[3 pt] Bayesian tests with results section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Common-sense APA:</a:t>
            </a:r>
            <a:endParaRPr/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Give all figures and tables a name (number) and mention them in-text </a:t>
            </a:r>
            <a:r>
              <a:rPr lang="en"/>
              <a:t>(so that we don't have to guess)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Explicitly mention which part of your report belongs to what question (so that we don't have to guess)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parameter estimation again?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From a </a:t>
            </a:r>
            <a:r>
              <a:rPr b="1" lang="en" sz="1800"/>
              <a:t>sample, </a:t>
            </a:r>
            <a:r>
              <a:rPr lang="en" sz="1800"/>
              <a:t>e</a:t>
            </a:r>
            <a:r>
              <a:rPr lang="en" sz="1800"/>
              <a:t>stimate </a:t>
            </a:r>
            <a:r>
              <a:rPr b="1" lang="en" sz="1800"/>
              <a:t>population</a:t>
            </a:r>
            <a:r>
              <a:rPr lang="en" sz="1800"/>
              <a:t> </a:t>
            </a:r>
            <a:r>
              <a:rPr b="1" lang="en" sz="1800"/>
              <a:t>parameters</a:t>
            </a:r>
            <a:r>
              <a:rPr lang="en" sz="1800"/>
              <a:t>.</a:t>
            </a:r>
            <a:endParaRPr b="1"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given </a:t>
            </a:r>
            <a:r>
              <a:rPr i="1" lang="en" sz="1800"/>
              <a:t>n </a:t>
            </a:r>
            <a:r>
              <a:rPr lang="en" sz="1800"/>
              <a:t>lengths of Dutch people, what is the height of the Dutch population?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given </a:t>
            </a:r>
            <a:r>
              <a:rPr i="1" lang="en" sz="1800"/>
              <a:t>n</a:t>
            </a:r>
            <a:r>
              <a:rPr lang="en" sz="1800"/>
              <a:t> participants personality scores, what is the population score?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00"/>
              <a:t>given the widths of </a:t>
            </a:r>
            <a:r>
              <a:rPr i="1" lang="en" sz="1800"/>
              <a:t>n </a:t>
            </a:r>
            <a:r>
              <a:rPr lang="en" sz="1800"/>
              <a:t>produced buckets in a factory,  what is the width produced by the machine?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This is the foundation for statistical tests such as t-tests or Bayes factors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simulate data again?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2857500" y="2078875"/>
            <a:ext cx="397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"We generated fake data"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"Fake? As in fake news?"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713175" y="1025200"/>
            <a:ext cx="573000" cy="26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52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Bayes' theorem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1225" y="2247800"/>
            <a:ext cx="76524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/>
              <a:t>p</a:t>
            </a:r>
            <a:r>
              <a:rPr i="1" lang="en" sz="3100"/>
              <a:t>osterior belief</a:t>
            </a:r>
            <a:r>
              <a:rPr lang="en" sz="3100"/>
              <a:t> ∝ </a:t>
            </a:r>
            <a:r>
              <a:rPr i="1" lang="en" sz="3100"/>
              <a:t>likelihood</a:t>
            </a:r>
            <a:r>
              <a:rPr lang="en" sz="3100"/>
              <a:t> </a:t>
            </a:r>
            <a:r>
              <a:rPr lang="en" sz="2100"/>
              <a:t>×</a:t>
            </a:r>
            <a:r>
              <a:rPr lang="en" sz="3100"/>
              <a:t> </a:t>
            </a:r>
            <a:r>
              <a:rPr i="1" lang="en" sz="3100"/>
              <a:t>prior belief</a:t>
            </a:r>
            <a:endParaRPr i="1" sz="3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359"/>
              <a:t>O</a:t>
            </a:r>
            <a:r>
              <a:rPr i="1" lang="en" sz="2359"/>
              <a:t>r, even simpler:</a:t>
            </a:r>
            <a:endParaRPr i="1" sz="2359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3100"/>
              <a:t>prior </a:t>
            </a:r>
            <a:r>
              <a:rPr i="1" lang="en" sz="2100"/>
              <a:t>× </a:t>
            </a:r>
            <a:r>
              <a:rPr i="1" lang="en" sz="3100"/>
              <a:t>data = posterior</a:t>
            </a:r>
            <a:endParaRPr i="1"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7650" y="2136175"/>
            <a:ext cx="76887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Today's posterior is tomorrow's prior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