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fb770d8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fb770d8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fb770d8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fb770d8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b770d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b770d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fb770d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fb770d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fb770d8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fb770d8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bfb770d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bfb770d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b770d8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b770d8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b770d8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b770d8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bfb770d8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bfb770d8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fb770d8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bfb770d8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fb770d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fb770d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fb770d8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fb770d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fb770d8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fb770d8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fb770d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bfb770d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fb770d8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bfb770d8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fb770d8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fb770d8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bfb770d8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bfb770d8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bfb770d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bfb770d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bfb770d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bfb770d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bfb770d8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bfb770d8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fb770d8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fb770d8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fb770d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fb770d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bfb770d8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bfb770d8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bfb770d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bfb770d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bfb770d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bfb770d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bfb770d8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bfb770d8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fb770d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fb770d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fb770d8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fb770d8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fb770d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bfb770d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fb770d8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fb770d8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fb770d8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fb770d8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fb770d8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fb770d8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assignment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solutions to research problems in psychology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Huijzer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this look in the frequentist world?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PhD in psychology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Prefer Bayesian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blog posts (some lecture content is from my blog)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this look in the frequentist world?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88" y="1898675"/>
            <a:ext cx="4326426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https://huijzer.xyz/posts/frequentist-bayesian-coin-flipping/</a:t>
            </a:r>
            <a:endParaRPr sz="902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project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lorem ipsum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versus frequentist linear regression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versus frequentist linear regression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Simulated data for special forces selection (PhD project)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Dropout (0.0) --- Graduate (1.0)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participants: ~150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questionnaires: 5 in the simulated data (&gt;20 in reality)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Questionnaire names: A, B, C, D and 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Outcome/dependent variable: 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 correlations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Centered data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https://huijzer.xyz/posts/collinear-bayes/</a:t>
            </a:r>
            <a:endParaRPr sz="902"/>
          </a:p>
        </p:txBody>
      </p:sp>
      <p:sp>
        <p:nvSpPr>
          <p:cNvPr id="240" name="Google Shape;240;p38"/>
          <p:cNvSpPr txBox="1"/>
          <p:nvPr/>
        </p:nvSpPr>
        <p:spPr>
          <a:xfrm>
            <a:off x="95525" y="2371650"/>
            <a:ext cx="17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NB. Centered data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lecture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Bayesian assignment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" y="-21525"/>
            <a:ext cx="9133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grading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traditional inference tests with results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Bayesian tests with results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Common-sense APA: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 all figures and tables a name (number) and mention them in-text </a:t>
            </a:r>
            <a:r>
              <a:rPr lang="en"/>
              <a:t>(so that we don't have to guess)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Explicitly mention which part of your report belongs to what question (so that we don't have to guess)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063400" y="2852725"/>
            <a:ext cx="732300" cy="764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lecture 1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53725" y="2680800"/>
            <a:ext cx="3756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different angle: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generalize</a:t>
            </a:r>
            <a:r>
              <a:rPr lang="en"/>
              <a:t>						</a:t>
            </a:r>
            <a:r>
              <a:rPr lang="en"/>
              <a:t>if you already got it last week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everything falls into place	</a:t>
            </a:r>
            <a:r>
              <a:rPr lang="en"/>
              <a:t>		otherwise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parameter estimation again?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a </a:t>
            </a:r>
            <a:r>
              <a:rPr b="1" lang="en" sz="1800"/>
              <a:t>sample, </a:t>
            </a:r>
            <a:r>
              <a:rPr lang="en" sz="1800"/>
              <a:t>e</a:t>
            </a:r>
            <a:r>
              <a:rPr lang="en" sz="1800"/>
              <a:t>stimate </a:t>
            </a:r>
            <a:r>
              <a:rPr b="1" lang="en" sz="1800"/>
              <a:t>population</a:t>
            </a:r>
            <a:r>
              <a:rPr lang="en" sz="1800"/>
              <a:t> </a:t>
            </a:r>
            <a:r>
              <a:rPr b="1" lang="en" sz="1800"/>
              <a:t>parameters</a:t>
            </a:r>
            <a:r>
              <a:rPr lang="en" sz="1800"/>
              <a:t>.</a:t>
            </a:r>
            <a:endParaRPr b="1"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 </a:t>
            </a:r>
            <a:r>
              <a:rPr lang="en" sz="1800"/>
              <a:t>lengths of Dutch people, what is the height of the Dutch population?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</a:t>
            </a:r>
            <a:r>
              <a:rPr lang="en" sz="1800"/>
              <a:t> participants personality scores, what is the population score?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the widths of </a:t>
            </a:r>
            <a:r>
              <a:rPr i="1" lang="en" sz="1800"/>
              <a:t>n </a:t>
            </a:r>
            <a:r>
              <a:rPr lang="en" sz="1800"/>
              <a:t>produced buckets in a factory,  what is the width produced by the machine?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the foundation for statistical tests such as t-tests or Bayes factors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Bayes' theorem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1225" y="2247800"/>
            <a:ext cx="76524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/>
              <a:t>p</a:t>
            </a:r>
            <a:r>
              <a:rPr i="1" lang="en" sz="3100"/>
              <a:t>osterior belief</a:t>
            </a:r>
            <a:r>
              <a:rPr lang="en" sz="3100"/>
              <a:t> ∝ </a:t>
            </a:r>
            <a:r>
              <a:rPr i="1" lang="en" sz="3100"/>
              <a:t>likelihood</a:t>
            </a:r>
            <a:r>
              <a:rPr lang="en" sz="3100"/>
              <a:t> </a:t>
            </a:r>
            <a:r>
              <a:rPr lang="en" sz="2100"/>
              <a:t>×</a:t>
            </a:r>
            <a:r>
              <a:rPr lang="en" sz="3100"/>
              <a:t> </a:t>
            </a:r>
            <a:r>
              <a:rPr i="1" lang="en" sz="3100"/>
              <a:t>prior belief</a:t>
            </a:r>
            <a:endParaRPr i="1"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59"/>
              <a:t>O</a:t>
            </a:r>
            <a:r>
              <a:rPr i="1" lang="en" sz="2359"/>
              <a:t>r, even simpler:</a:t>
            </a:r>
            <a:endParaRPr i="1" sz="235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3100"/>
              <a:t>prior </a:t>
            </a:r>
            <a:r>
              <a:rPr i="1" lang="en" sz="2100"/>
              <a:t>× </a:t>
            </a:r>
            <a:r>
              <a:rPr i="1" lang="en" sz="3100"/>
              <a:t>data = posterior</a:t>
            </a:r>
            <a:endParaRPr i="1"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2136175"/>
            <a:ext cx="7688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Today's posterior is tomorrow's prior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