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313" r:id="rId3"/>
    <p:sldId id="382" r:id="rId4"/>
    <p:sldId id="311" r:id="rId5"/>
    <p:sldId id="381"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380" r:id="rId37"/>
    <p:sldId id="339" r:id="rId38"/>
    <p:sldId id="379"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lia Zahra" initials="" lastIdx="1" clrIdx="0"/>
  <p:cmAuthor id="2" name="Amalia Zahr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D55305-F7D3-4ECE-95D3-D66B0BA10706}" v="6" dt="2023-06-11T22:30:46.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648"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ia Zahra" userId="c987b9a3-8be1-4505-80f6-5a016d4ae3c7" providerId="ADAL" clId="{DBD55305-F7D3-4ECE-95D3-D66B0BA10706}"/>
    <pc:docChg chg="undo custSel modSld">
      <pc:chgData name="Amalia Zahra" userId="c987b9a3-8be1-4505-80f6-5a016d4ae3c7" providerId="ADAL" clId="{DBD55305-F7D3-4ECE-95D3-D66B0BA10706}" dt="2023-06-11T22:30:46.479" v="18" actId="1076"/>
      <pc:docMkLst>
        <pc:docMk/>
      </pc:docMkLst>
      <pc:sldChg chg="modSp mod">
        <pc:chgData name="Amalia Zahra" userId="c987b9a3-8be1-4505-80f6-5a016d4ae3c7" providerId="ADAL" clId="{DBD55305-F7D3-4ECE-95D3-D66B0BA10706}" dt="2023-06-11T22:29:54.478" v="8" actId="20577"/>
        <pc:sldMkLst>
          <pc:docMk/>
          <pc:sldMk cId="0" sldId="256"/>
        </pc:sldMkLst>
        <pc:spChg chg="mod">
          <ac:chgData name="Amalia Zahra" userId="c987b9a3-8be1-4505-80f6-5a016d4ae3c7" providerId="ADAL" clId="{DBD55305-F7D3-4ECE-95D3-D66B0BA10706}" dt="2023-06-11T22:29:54.478" v="8" actId="20577"/>
          <ac:spMkLst>
            <pc:docMk/>
            <pc:sldMk cId="0" sldId="256"/>
            <ac:spMk id="4" creationId="{EAD9A11C-65B7-536A-A7FC-540CCD762A26}"/>
          </ac:spMkLst>
        </pc:spChg>
      </pc:sldChg>
      <pc:sldChg chg="modSp mod">
        <pc:chgData name="Amalia Zahra" userId="c987b9a3-8be1-4505-80f6-5a016d4ae3c7" providerId="ADAL" clId="{DBD55305-F7D3-4ECE-95D3-D66B0BA10706}" dt="2023-06-11T22:29:59.949" v="10" actId="27636"/>
        <pc:sldMkLst>
          <pc:docMk/>
          <pc:sldMk cId="0" sldId="313"/>
        </pc:sldMkLst>
        <pc:spChg chg="mod">
          <ac:chgData name="Amalia Zahra" userId="c987b9a3-8be1-4505-80f6-5a016d4ae3c7" providerId="ADAL" clId="{DBD55305-F7D3-4ECE-95D3-D66B0BA10706}" dt="2023-06-11T22:29:59.949" v="10" actId="27636"/>
          <ac:spMkLst>
            <pc:docMk/>
            <pc:sldMk cId="0" sldId="313"/>
            <ac:spMk id="3" creationId="{094CF9D4-02B3-DA29-5B3A-555AAAC49898}"/>
          </ac:spMkLst>
        </pc:spChg>
      </pc:sldChg>
      <pc:sldChg chg="modSp mod">
        <pc:chgData name="Amalia Zahra" userId="c987b9a3-8be1-4505-80f6-5a016d4ae3c7" providerId="ADAL" clId="{DBD55305-F7D3-4ECE-95D3-D66B0BA10706}" dt="2023-06-11T22:30:24.451" v="11" actId="404"/>
        <pc:sldMkLst>
          <pc:docMk/>
          <pc:sldMk cId="0" sldId="405"/>
        </pc:sldMkLst>
        <pc:spChg chg="mod">
          <ac:chgData name="Amalia Zahra" userId="c987b9a3-8be1-4505-80f6-5a016d4ae3c7" providerId="ADAL" clId="{DBD55305-F7D3-4ECE-95D3-D66B0BA10706}" dt="2023-06-11T22:30:24.451" v="11" actId="404"/>
          <ac:spMkLst>
            <pc:docMk/>
            <pc:sldMk cId="0" sldId="405"/>
            <ac:spMk id="3" creationId="{AE932647-7F98-E7FD-E140-DDB7DC37C771}"/>
          </ac:spMkLst>
        </pc:spChg>
      </pc:sldChg>
      <pc:sldChg chg="modSp mod">
        <pc:chgData name="Amalia Zahra" userId="c987b9a3-8be1-4505-80f6-5a016d4ae3c7" providerId="ADAL" clId="{DBD55305-F7D3-4ECE-95D3-D66B0BA10706}" dt="2023-06-11T22:30:46.479" v="18" actId="1076"/>
        <pc:sldMkLst>
          <pc:docMk/>
          <pc:sldMk cId="0" sldId="411"/>
        </pc:sldMkLst>
        <pc:spChg chg="mod">
          <ac:chgData name="Amalia Zahra" userId="c987b9a3-8be1-4505-80f6-5a016d4ae3c7" providerId="ADAL" clId="{DBD55305-F7D3-4ECE-95D3-D66B0BA10706}" dt="2023-06-11T22:30:46.479" v="18" actId="1076"/>
          <ac:spMkLst>
            <pc:docMk/>
            <pc:sldMk cId="0" sldId="411"/>
            <ac:spMk id="3" creationId="{CBD9CE8A-4460-1653-24EA-EB606922EB8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4B42478-EB90-E055-6EF8-08A5B5F242A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8C40C83E-5FD2-7E8B-74E6-8893AE8A411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A84F4CB3-538D-4847-A08F-FF2CF83FF25F}" type="datetimeFigureOut">
              <a:rPr lang="en-US"/>
              <a:pPr>
                <a:defRPr/>
              </a:pPr>
              <a:t>6/12/2023</a:t>
            </a:fld>
            <a:endParaRPr lang="en-US"/>
          </a:p>
        </p:txBody>
      </p:sp>
      <p:sp>
        <p:nvSpPr>
          <p:cNvPr id="4" name="Slide Image Placeholder 3">
            <a:extLst>
              <a:ext uri="{FF2B5EF4-FFF2-40B4-BE49-F238E27FC236}">
                <a16:creationId xmlns:a16="http://schemas.microsoft.com/office/drawing/2014/main" id="{0EFC5909-97F1-4E82-27AD-A9E32B1C3145}"/>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D6CD6C0-0303-956D-E203-FBD20368719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B657AE-DA02-C344-2C55-0AC62D1513C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9F4DF46F-5BD4-FC74-F750-A0BCC3FA6D9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3E45FA06-7230-42CB-9F9D-EE5890D25C1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7A014F49-3239-3DBE-43E7-A9FE3F7003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6945CD21-6A93-4246-D605-810F76785AB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Minsup: minimum support</a:t>
            </a:r>
          </a:p>
          <a:p>
            <a:r>
              <a:rPr lang="en-US" altLang="en-US"/>
              <a:t>Minconf: minimum confidence</a:t>
            </a:r>
          </a:p>
        </p:txBody>
      </p:sp>
      <p:sp>
        <p:nvSpPr>
          <p:cNvPr id="19460" name="Slide Number Placeholder 3">
            <a:extLst>
              <a:ext uri="{FF2B5EF4-FFF2-40B4-BE49-F238E27FC236}">
                <a16:creationId xmlns:a16="http://schemas.microsoft.com/office/drawing/2014/main" id="{94C1F5F1-E009-A523-A624-47CF5DD1B1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075E15-F872-4124-8517-276762BFD429}" type="slidenum">
              <a:rPr lang="en-US" altLang="en-US" smtClean="0"/>
              <a:pPr/>
              <a:t>12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D180095-FCB7-47A6-1969-185F83F7DEC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CDB2DF7-54D0-9953-265F-FE5A7AE4CEC8}"/>
              </a:ext>
            </a:extLst>
          </p:cNvPr>
          <p:cNvSpPr>
            <a:spLocks noGrp="1"/>
          </p:cNvSpPr>
          <p:nvPr>
            <p:ph type="body" idx="1"/>
          </p:nvPr>
        </p:nvSpPr>
        <p:spPr/>
        <p:txBody>
          <a:bodyPr/>
          <a:lstStyle/>
          <a:p>
            <a:pPr>
              <a:buFont typeface="+mj-lt"/>
              <a:buNone/>
              <a:defRPr/>
            </a:pPr>
            <a:r>
              <a:rPr lang="en-US" dirty="0">
                <a:latin typeface="Arial" charset="0"/>
              </a:rPr>
              <a:t>Min sup = 2 = 2/9 = 0.22…</a:t>
            </a:r>
          </a:p>
          <a:p>
            <a:pPr>
              <a:buFont typeface="+mj-lt"/>
              <a:buNone/>
              <a:defRPr/>
            </a:pPr>
            <a:endParaRPr lang="en-US" dirty="0">
              <a:latin typeface="Arial" charset="0"/>
            </a:endParaRPr>
          </a:p>
          <a:p>
            <a:pPr marL="228600" indent="-228600">
              <a:buFont typeface="+mj-lt"/>
              <a:buAutoNum type="arabicPeriod"/>
              <a:defRPr/>
            </a:pPr>
            <a:r>
              <a:rPr lang="en-US" dirty="0">
                <a:latin typeface="Arial" charset="0"/>
              </a:rPr>
              <a:t>In the first iteration of the algorithm, each item is a member of the set of candidate 1-itemsets, C1. The algorithm simply scans all of the transactions in order to count the number of occurrences of each item. </a:t>
            </a:r>
            <a:endParaRPr lang="en-US" dirty="0"/>
          </a:p>
          <a:p>
            <a:pPr>
              <a:defRPr/>
            </a:pPr>
            <a:endParaRPr lang="en-US" dirty="0"/>
          </a:p>
          <a:p>
            <a:pPr marL="228600" indent="-228600">
              <a:buFont typeface="+mj-lt"/>
              <a:buAutoNum type="arabicPeriod"/>
              <a:defRPr/>
            </a:pPr>
            <a:r>
              <a:rPr lang="en-US" dirty="0">
                <a:latin typeface="Arial" charset="0"/>
              </a:rPr>
              <a:t>Suppose that the minimum support count required is 2, that is, min sup = 2. (Here, we are referring to </a:t>
            </a:r>
            <a:r>
              <a:rPr lang="en-US" i="1" dirty="0">
                <a:latin typeface="Arial" charset="0"/>
              </a:rPr>
              <a:t>absolute </a:t>
            </a:r>
            <a:r>
              <a:rPr lang="en-US" dirty="0">
                <a:latin typeface="Arial" charset="0"/>
              </a:rPr>
              <a:t>support because we are using a support count. The corresponding relative support is 2/9 = 22%). The set of frequent 1-itemsets, L1, can then be determined. It consists of the candidate 1-itemsets satisfying minimum support. In our example, all of the candidates in C1 satisfy minimum support. </a:t>
            </a:r>
            <a:endParaRPr lang="en-US" dirty="0"/>
          </a:p>
          <a:p>
            <a:pPr>
              <a:defRPr/>
            </a:pPr>
            <a:endParaRPr lang="en-US" dirty="0"/>
          </a:p>
          <a:p>
            <a:pPr>
              <a:defRPr/>
            </a:pPr>
            <a:r>
              <a:rPr lang="en-US" dirty="0"/>
              <a:t>C2, C3: generated using combination </a:t>
            </a:r>
          </a:p>
          <a:p>
            <a:pPr>
              <a:defRPr/>
            </a:pPr>
            <a:endParaRPr lang="en-US" dirty="0"/>
          </a:p>
          <a:p>
            <a:pPr>
              <a:defRPr/>
            </a:pPr>
            <a:r>
              <a:rPr lang="en-US" dirty="0"/>
              <a:t>L1: 1-itemset</a:t>
            </a:r>
          </a:p>
          <a:p>
            <a:pPr>
              <a:defRPr/>
            </a:pPr>
            <a:r>
              <a:rPr lang="en-US" dirty="0"/>
              <a:t>L2: 2-itemset</a:t>
            </a:r>
          </a:p>
          <a:p>
            <a:pPr>
              <a:defRPr/>
            </a:pPr>
            <a:r>
              <a:rPr lang="en-US" dirty="0"/>
              <a:t>L3: 3-itemset</a:t>
            </a:r>
          </a:p>
          <a:p>
            <a:pPr>
              <a:defRPr/>
            </a:pPr>
            <a:endParaRPr lang="en-US" dirty="0"/>
          </a:p>
        </p:txBody>
      </p:sp>
      <p:sp>
        <p:nvSpPr>
          <p:cNvPr id="27652" name="Slide Number Placeholder 3">
            <a:extLst>
              <a:ext uri="{FF2B5EF4-FFF2-40B4-BE49-F238E27FC236}">
                <a16:creationId xmlns:a16="http://schemas.microsoft.com/office/drawing/2014/main" id="{F698F8B9-4003-3D25-60E8-583D50E7BD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88BD7B-F5D0-49F9-A5B4-54E784DCAB12}" type="slidenum">
              <a:rPr lang="en-US" altLang="en-US" smtClean="0"/>
              <a:pPr/>
              <a:t>19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40A52DD6-A72A-9E9A-0179-3801E3422BF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B1AAF88A-2DCB-94EC-5221-78D039C210A4}"/>
              </a:ext>
            </a:extLst>
          </p:cNvPr>
          <p:cNvSpPr>
            <a:spLocks noGrp="1"/>
          </p:cNvSpPr>
          <p:nvPr>
            <p:ph type="body" idx="1"/>
          </p:nvPr>
        </p:nvSpPr>
        <p:spPr/>
        <p:txBody>
          <a:bodyPr/>
          <a:lstStyle/>
          <a:p>
            <a:pPr marL="228600" indent="-228600">
              <a:buFont typeface="+mj-lt"/>
              <a:buAutoNum type="arabicPeriod"/>
              <a:defRPr/>
            </a:pPr>
            <a:r>
              <a:rPr lang="en-US" dirty="0">
                <a:latin typeface="Arial" charset="0"/>
              </a:rPr>
              <a:t>To discover the set of frequent 2-itemsets, L2, the algorithm uses the join L1 on L1 to generate a candidate set of 2-itemsets, C2.8 C2 consists of |L1| 2-itemsets. Note that no candidates are removed from C2 during the prune step because each subset of the candidates is also frequent. </a:t>
            </a:r>
            <a:endParaRPr lang="en-US" dirty="0"/>
          </a:p>
          <a:p>
            <a:pPr>
              <a:defRPr/>
            </a:pPr>
            <a:endParaRPr lang="en-US" dirty="0"/>
          </a:p>
          <a:p>
            <a:pPr marL="228600" indent="-228600">
              <a:buFont typeface="+mj-lt"/>
              <a:buAutoNum type="arabicPeriod"/>
              <a:defRPr/>
            </a:pPr>
            <a:r>
              <a:rPr lang="en-US" dirty="0">
                <a:latin typeface="Arial" charset="0"/>
              </a:rPr>
              <a:t>Next, the transactions in D are scanned and the support count of each candidate item-set in C2 is accumulated, as shown in the middle table of the first row in Figure </a:t>
            </a:r>
          </a:p>
          <a:p>
            <a:pPr marL="228600" indent="-228600">
              <a:buFont typeface="+mj-lt"/>
              <a:buAutoNum type="arabicPeriod"/>
              <a:defRPr/>
            </a:pPr>
            <a:endParaRPr lang="en-US" dirty="0">
              <a:latin typeface="Arial" charset="0"/>
            </a:endParaRPr>
          </a:p>
          <a:p>
            <a:pPr marL="228600" indent="-228600">
              <a:buFont typeface="+mj-lt"/>
              <a:buAutoNum type="arabicPeriod"/>
              <a:defRPr/>
            </a:pPr>
            <a:r>
              <a:rPr lang="en-US" dirty="0">
                <a:latin typeface="Arial" charset="0"/>
              </a:rPr>
              <a:t>The set of frequent 2-itemsets, L2, is then determined, consisting of those candidate 2-itemsets in C2 having minimum support. </a:t>
            </a:r>
          </a:p>
          <a:p>
            <a:pPr marL="228600" indent="-228600">
              <a:buFont typeface="+mj-lt"/>
              <a:buAutoNum type="arabicPeriod"/>
              <a:defRPr/>
            </a:pPr>
            <a:endParaRPr lang="en-US" dirty="0">
              <a:latin typeface="Arial" charset="0"/>
            </a:endParaRPr>
          </a:p>
          <a:p>
            <a:pPr marL="228600" indent="-228600">
              <a:buFont typeface="+mj-lt"/>
              <a:buAutoNum type="arabicPeriod"/>
              <a:defRPr/>
            </a:pPr>
            <a:r>
              <a:rPr lang="en-US" dirty="0">
                <a:latin typeface="Arial" charset="0"/>
              </a:rPr>
              <a:t>First get C3 = L2 on L2 = {{I1, I2, I3}, {I1, I2, I5}, {</a:t>
            </a:r>
            <a:r>
              <a:rPr lang="en-US" strike="sngStrike" dirty="0">
                <a:latin typeface="Arial" charset="0"/>
              </a:rPr>
              <a:t>I1, I3, I5</a:t>
            </a:r>
            <a:r>
              <a:rPr lang="en-US" dirty="0">
                <a:latin typeface="Arial" charset="0"/>
              </a:rPr>
              <a:t>}, {</a:t>
            </a:r>
            <a:r>
              <a:rPr lang="en-US" strike="sngStrike" dirty="0">
                <a:latin typeface="Arial" charset="0"/>
              </a:rPr>
              <a:t>I2, I3, I4</a:t>
            </a:r>
            <a:r>
              <a:rPr lang="en-US" dirty="0">
                <a:latin typeface="Arial" charset="0"/>
              </a:rPr>
              <a:t>}, {</a:t>
            </a:r>
            <a:r>
              <a:rPr lang="en-US" strike="sngStrike" dirty="0">
                <a:latin typeface="Arial" charset="0"/>
              </a:rPr>
              <a:t>I2, I3, I5</a:t>
            </a:r>
            <a:r>
              <a:rPr lang="en-US" dirty="0">
                <a:latin typeface="Arial" charset="0"/>
              </a:rPr>
              <a:t>}, {</a:t>
            </a:r>
            <a:r>
              <a:rPr lang="en-US" strike="sngStrike" dirty="0">
                <a:latin typeface="Arial" charset="0"/>
              </a:rPr>
              <a:t>I2, I4, I5</a:t>
            </a:r>
            <a:r>
              <a:rPr lang="en-US" dirty="0">
                <a:latin typeface="Arial" charset="0"/>
              </a:rPr>
              <a:t>}}. Based on the </a:t>
            </a:r>
            <a:r>
              <a:rPr lang="en-US" dirty="0" err="1">
                <a:latin typeface="Arial" charset="0"/>
              </a:rPr>
              <a:t>Apriori</a:t>
            </a:r>
            <a:r>
              <a:rPr lang="en-US" dirty="0">
                <a:latin typeface="Arial" charset="0"/>
              </a:rPr>
              <a:t> property that all subsets of a frequent itemset must also be frequent, we can determine that the four latter candidates cannot possibly be frequent. We therefore remove them from C3, thereby saving the effort of unnecessarily obtaining their counts during the subsequent scan of D to determine L3. Note that when given a candidate k-itemset, we only need to check if its (k 1)-subsets are frequent since the </a:t>
            </a:r>
            <a:r>
              <a:rPr lang="en-US" dirty="0" err="1">
                <a:latin typeface="Arial" charset="0"/>
              </a:rPr>
              <a:t>Apriori</a:t>
            </a:r>
            <a:r>
              <a:rPr lang="en-US" dirty="0">
                <a:latin typeface="Arial" charset="0"/>
              </a:rPr>
              <a:t> algorithm uses a level-wise search strategy. The resulting pruned version of C3 is shown in the first table of the bottom row of Figure</a:t>
            </a:r>
          </a:p>
          <a:p>
            <a:pPr marL="228600" indent="-228600">
              <a:buFont typeface="+mj-lt"/>
              <a:buAutoNum type="arabicPeriod"/>
              <a:defRPr/>
            </a:pPr>
            <a:endParaRPr lang="en-US" dirty="0">
              <a:latin typeface="Arial" charset="0"/>
            </a:endParaRPr>
          </a:p>
          <a:p>
            <a:pPr marL="228600" indent="-228600">
              <a:buFont typeface="+mj-lt"/>
              <a:buAutoNum type="arabicPeriod"/>
              <a:defRPr/>
            </a:pPr>
            <a:r>
              <a:rPr lang="en-US" dirty="0">
                <a:latin typeface="Arial" charset="0"/>
              </a:rPr>
              <a:t>The transactions in D are scanned in order to determine L3, consisting of those candidate 3-itemsets in C3 having minimum support </a:t>
            </a:r>
          </a:p>
          <a:p>
            <a:pPr marL="228600" indent="-228600">
              <a:buFont typeface="+mj-lt"/>
              <a:buAutoNum type="arabicPeriod"/>
              <a:defRPr/>
            </a:pPr>
            <a:endParaRPr lang="en-US" dirty="0">
              <a:latin typeface="Arial" charset="0"/>
            </a:endParaRPr>
          </a:p>
          <a:p>
            <a:pPr marL="228600" indent="-228600">
              <a:buFont typeface="+mj-lt"/>
              <a:buAutoNum type="arabicPeriod"/>
              <a:defRPr/>
            </a:pPr>
            <a:r>
              <a:rPr lang="en-US" dirty="0">
                <a:latin typeface="Arial" charset="0"/>
              </a:rPr>
              <a:t>The algorithm uses L3 on L3 to generate a candidate set of 4-itemsets, C4. Although the join results in {{I1, I2, I3, I5}}, this itemset is pruned because its subset {{I2, I3, I5}} is not frequent. Thus, C4 = f, and the algorithm terminates, having found all of the frequent </a:t>
            </a:r>
            <a:r>
              <a:rPr lang="en-US" dirty="0" err="1">
                <a:latin typeface="Arial" charset="0"/>
              </a:rPr>
              <a:t>itemsets</a:t>
            </a:r>
            <a:r>
              <a:rPr lang="en-US" dirty="0">
                <a:latin typeface="Arial" charset="0"/>
              </a:rPr>
              <a:t>. </a:t>
            </a:r>
          </a:p>
        </p:txBody>
      </p:sp>
      <p:sp>
        <p:nvSpPr>
          <p:cNvPr id="29700" name="Slide Number Placeholder 3">
            <a:extLst>
              <a:ext uri="{FF2B5EF4-FFF2-40B4-BE49-F238E27FC236}">
                <a16:creationId xmlns:a16="http://schemas.microsoft.com/office/drawing/2014/main" id="{D77909B1-73F1-CAAD-ED15-B574F0E9CE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D2EF76B-3394-44B8-A285-DCD34F268063}" type="slidenum">
              <a:rPr lang="en-US" altLang="en-US" smtClean="0"/>
              <a:pPr/>
              <a:t>20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134A6BB-E0D5-AA79-D0EE-A663F3C116C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807" r="1285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752600" y="2416175"/>
            <a:ext cx="7315200" cy="1470025"/>
          </a:xfrm>
        </p:spPr>
        <p:txBody>
          <a:bodyPr/>
          <a:lstStyle/>
          <a:p>
            <a:r>
              <a:rPr lang="en-US"/>
              <a:t>Click to edit Master title style</a:t>
            </a:r>
          </a:p>
        </p:txBody>
      </p:sp>
      <p:sp>
        <p:nvSpPr>
          <p:cNvPr id="3" name="Subtitle 2"/>
          <p:cNvSpPr>
            <a:spLocks noGrp="1"/>
          </p:cNvSpPr>
          <p:nvPr>
            <p:ph type="subTitle" idx="1"/>
          </p:nvPr>
        </p:nvSpPr>
        <p:spPr>
          <a:xfrm>
            <a:off x="1676400" y="41148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3">
            <a:extLst>
              <a:ext uri="{FF2B5EF4-FFF2-40B4-BE49-F238E27FC236}">
                <a16:creationId xmlns:a16="http://schemas.microsoft.com/office/drawing/2014/main" id="{A45ED6AF-7C5D-8955-D732-4D5502E860D4}"/>
              </a:ext>
            </a:extLst>
          </p:cNvPr>
          <p:cNvSpPr>
            <a:spLocks noGrp="1"/>
          </p:cNvSpPr>
          <p:nvPr>
            <p:ph type="dt" sz="half" idx="10"/>
          </p:nvPr>
        </p:nvSpPr>
        <p:spPr/>
        <p:txBody>
          <a:bodyPr/>
          <a:lstStyle>
            <a:lvl1pPr>
              <a:defRPr/>
            </a:lvl1pPr>
          </a:lstStyle>
          <a:p>
            <a:pPr>
              <a:defRPr/>
            </a:pPr>
            <a:fld id="{271CCE9A-16C8-46EB-80C4-BC2E6188433C}" type="datetime1">
              <a:rPr lang="en-US"/>
              <a:pPr>
                <a:defRPr/>
              </a:pPr>
              <a:t>6/12/2023</a:t>
            </a:fld>
            <a:endParaRPr lang="en-US"/>
          </a:p>
        </p:txBody>
      </p:sp>
      <p:sp>
        <p:nvSpPr>
          <p:cNvPr id="6" name="Footer Placeholder 4">
            <a:extLst>
              <a:ext uri="{FF2B5EF4-FFF2-40B4-BE49-F238E27FC236}">
                <a16:creationId xmlns:a16="http://schemas.microsoft.com/office/drawing/2014/main" id="{57E3C744-211F-F1E8-AE12-8C39CE7D21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A0AC57C-1647-0245-6DBF-C207BEAD3EF7}"/>
              </a:ext>
            </a:extLst>
          </p:cNvPr>
          <p:cNvSpPr>
            <a:spLocks noGrp="1"/>
          </p:cNvSpPr>
          <p:nvPr>
            <p:ph type="sldNum" sz="quarter" idx="12"/>
          </p:nvPr>
        </p:nvSpPr>
        <p:spPr/>
        <p:txBody>
          <a:bodyPr/>
          <a:lstStyle>
            <a:lvl1pPr>
              <a:defRPr/>
            </a:lvl1pPr>
          </a:lstStyle>
          <a:p>
            <a:pPr>
              <a:defRPr/>
            </a:pPr>
            <a:fld id="{1C25288E-460A-459D-9B2E-26C08799C80F}" type="slidenum">
              <a:rPr lang="en-US" altLang="en-US"/>
              <a:pPr>
                <a:defRPr/>
              </a:pPr>
              <a:t>‹#›</a:t>
            </a:fld>
            <a:endParaRPr lang="en-US" altLang="en-US"/>
          </a:p>
        </p:txBody>
      </p:sp>
    </p:spTree>
    <p:extLst>
      <p:ext uri="{BB962C8B-B14F-4D97-AF65-F5344CB8AC3E}">
        <p14:creationId xmlns:p14="http://schemas.microsoft.com/office/powerpoint/2010/main" val="1010010358"/>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F3E80-1B0A-3523-49C8-A4CA3F4B25D8}"/>
              </a:ext>
            </a:extLst>
          </p:cNvPr>
          <p:cNvSpPr>
            <a:spLocks noGrp="1"/>
          </p:cNvSpPr>
          <p:nvPr>
            <p:ph type="dt" sz="half" idx="10"/>
          </p:nvPr>
        </p:nvSpPr>
        <p:spPr/>
        <p:txBody>
          <a:bodyPr/>
          <a:lstStyle>
            <a:lvl1pPr>
              <a:defRPr/>
            </a:lvl1pPr>
          </a:lstStyle>
          <a:p>
            <a:pPr>
              <a:defRPr/>
            </a:pPr>
            <a:fld id="{21ED2235-9CCA-45D4-A002-B10AD090DDD1}" type="datetime1">
              <a:rPr lang="en-US"/>
              <a:pPr>
                <a:defRPr/>
              </a:pPr>
              <a:t>6/12/2023</a:t>
            </a:fld>
            <a:endParaRPr lang="en-US"/>
          </a:p>
        </p:txBody>
      </p:sp>
      <p:sp>
        <p:nvSpPr>
          <p:cNvPr id="5" name="Footer Placeholder 4">
            <a:extLst>
              <a:ext uri="{FF2B5EF4-FFF2-40B4-BE49-F238E27FC236}">
                <a16:creationId xmlns:a16="http://schemas.microsoft.com/office/drawing/2014/main" id="{E8E4955F-0014-5B1C-CF2F-D5C49E3C3C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D5EC39-B105-B921-21F1-8AD160A3AE46}"/>
              </a:ext>
            </a:extLst>
          </p:cNvPr>
          <p:cNvSpPr>
            <a:spLocks noGrp="1"/>
          </p:cNvSpPr>
          <p:nvPr>
            <p:ph type="sldNum" sz="quarter" idx="12"/>
          </p:nvPr>
        </p:nvSpPr>
        <p:spPr/>
        <p:txBody>
          <a:bodyPr/>
          <a:lstStyle>
            <a:lvl1pPr>
              <a:defRPr/>
            </a:lvl1pPr>
          </a:lstStyle>
          <a:p>
            <a:pPr>
              <a:defRPr/>
            </a:pPr>
            <a:fld id="{B917A93D-5694-4427-8AF8-F4932005852D}" type="slidenum">
              <a:rPr lang="en-US" altLang="en-US"/>
              <a:pPr>
                <a:defRPr/>
              </a:pPr>
              <a:t>‹#›</a:t>
            </a:fld>
            <a:endParaRPr lang="en-US" altLang="en-US"/>
          </a:p>
        </p:txBody>
      </p:sp>
    </p:spTree>
    <p:extLst>
      <p:ext uri="{BB962C8B-B14F-4D97-AF65-F5344CB8AC3E}">
        <p14:creationId xmlns:p14="http://schemas.microsoft.com/office/powerpoint/2010/main" val="3788830514"/>
      </p:ext>
    </p:extLst>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1" descr="Background 03.jpg">
            <a:extLst>
              <a:ext uri="{FF2B5EF4-FFF2-40B4-BE49-F238E27FC236}">
                <a16:creationId xmlns:a16="http://schemas.microsoft.com/office/drawing/2014/main" id="{B5653E9C-8A67-857C-317D-DEC6EDFC27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 descr="Background 02.jpg">
            <a:extLst>
              <a:ext uri="{FF2B5EF4-FFF2-40B4-BE49-F238E27FC236}">
                <a16:creationId xmlns:a16="http://schemas.microsoft.com/office/drawing/2014/main" id="{589B979C-FE39-4A3D-26ED-B1BD6761650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4FA030C1-2620-4962-F386-D9FC6D369F8C}"/>
              </a:ext>
            </a:extLst>
          </p:cNvPr>
          <p:cNvSpPr/>
          <p:nvPr userDrawn="1"/>
        </p:nvSpPr>
        <p:spPr>
          <a:xfrm>
            <a:off x="2022475" y="3905250"/>
            <a:ext cx="3095625" cy="2987675"/>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r>
              <a:rPr lang="en-US">
                <a:solidFill>
                  <a:srgbClr val="FFFFFF"/>
                </a:solidFill>
                <a:ea typeface="ＭＳ Ｐゴシック" charset="-128"/>
              </a:rPr>
              <a:t>IMAGE(S)</a:t>
            </a:r>
          </a:p>
        </p:txBody>
      </p:sp>
      <p:sp>
        <p:nvSpPr>
          <p:cNvPr id="7" name="Title 6">
            <a:extLst>
              <a:ext uri="{FF2B5EF4-FFF2-40B4-BE49-F238E27FC236}">
                <a16:creationId xmlns:a16="http://schemas.microsoft.com/office/drawing/2014/main" id="{4F8CCDE1-4E3D-0161-97BA-6CC0D1AB910C}"/>
              </a:ext>
            </a:extLst>
          </p:cNvPr>
          <p:cNvSpPr txBox="1">
            <a:spLocks/>
          </p:cNvSpPr>
          <p:nvPr userDrawn="1"/>
        </p:nvSpPr>
        <p:spPr bwMode="auto">
          <a:xfrm>
            <a:off x="5362575" y="3905250"/>
            <a:ext cx="5040313" cy="3097213"/>
          </a:xfrm>
          <a:prstGeom prst="rect">
            <a:avLst/>
          </a:prstGeom>
          <a:noFill/>
          <a:ln>
            <a:noFill/>
          </a:ln>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GB" sz="2000" baseline="30000">
                <a:latin typeface="Open Sans"/>
              </a:rPr>
              <a:t>Body Copy Open Sans Bold 20pt</a:t>
            </a:r>
          </a:p>
          <a:p>
            <a:pPr eaLnBrk="1" hangingPunct="1">
              <a:defRPr/>
            </a:pPr>
            <a:endParaRPr lang="en-GB" sz="2000" baseline="30000">
              <a:latin typeface="Open Sans"/>
            </a:endParaRPr>
          </a:p>
          <a:p>
            <a:pPr eaLnBrk="1" hangingPunct="1">
              <a:defRPr/>
            </a:pPr>
            <a:r>
              <a:rPr lang="en-GB" sz="2000" baseline="30000">
                <a:latin typeface="Open Sans"/>
              </a:rPr>
              <a:t>Estio molorrorem vernatia dis et ute volupta tiaecatis maion premodi ciderum, nulparuntio eicit doluptatem saerum voluptur soluptatur, ime cusa doloria delestibus, officia aute consequibus, accatur eriossit liquo est, ullest, inistiatem lit odician dandebitis modi destius a de natur, nobis dolut delitat mint, optatqu ossimet expliqu amendipsunt quo bernatio. </a:t>
            </a:r>
          </a:p>
          <a:p>
            <a:pPr eaLnBrk="1" hangingPunct="1">
              <a:defRPr/>
            </a:pPr>
            <a:endParaRPr lang="en-GB" sz="2000" baseline="30000">
              <a:latin typeface="Open Sans"/>
            </a:endParaRPr>
          </a:p>
          <a:p>
            <a:pPr eaLnBrk="1" hangingPunct="1">
              <a:defRPr/>
            </a:pPr>
            <a:r>
              <a:rPr lang="en-GB" sz="2000" baseline="30000">
                <a:latin typeface="Open Sans"/>
              </a:rPr>
              <a:t>Nestiorerio berum ratquatur, sit, temque nis di accabore volliqui resequo quam quam ratiatus quidendae providi corro officiusamus etureped utas doloria si nobit idesti tet exero volendunt aute cor apicae enimusae moluptio voluptus etusa in es et doloreperia.</a:t>
            </a:r>
          </a:p>
        </p:txBody>
      </p:sp>
      <p:sp>
        <p:nvSpPr>
          <p:cNvPr id="8" name="Title 6">
            <a:extLst>
              <a:ext uri="{FF2B5EF4-FFF2-40B4-BE49-F238E27FC236}">
                <a16:creationId xmlns:a16="http://schemas.microsoft.com/office/drawing/2014/main" id="{3D999722-B8A2-C16C-ED34-F40F3208CB94}"/>
              </a:ext>
            </a:extLst>
          </p:cNvPr>
          <p:cNvSpPr txBox="1">
            <a:spLocks/>
          </p:cNvSpPr>
          <p:nvPr userDrawn="1"/>
        </p:nvSpPr>
        <p:spPr bwMode="auto">
          <a:xfrm>
            <a:off x="1911350" y="2649538"/>
            <a:ext cx="6632575" cy="887412"/>
          </a:xfrm>
          <a:prstGeom prst="rect">
            <a:avLst/>
          </a:prstGeom>
          <a:noFill/>
          <a:ln>
            <a:noFill/>
          </a:ln>
        </p:spPr>
        <p:txBody>
          <a:bodyPr lIns="104287" tIns="52144" rIns="104287" bIns="52144"/>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70000"/>
              </a:lnSpc>
              <a:defRPr/>
            </a:pPr>
            <a:r>
              <a:rPr lang="en-US" sz="3000" b="1">
                <a:solidFill>
                  <a:srgbClr val="0079B8"/>
                </a:solidFill>
                <a:latin typeface="Open Sans"/>
              </a:rPr>
              <a:t>Slide Title Open Sans Bold 30pt</a:t>
            </a:r>
            <a:br>
              <a:rPr lang="en-US" sz="3000" b="1">
                <a:solidFill>
                  <a:srgbClr val="0079B8"/>
                </a:solidFill>
                <a:latin typeface="Open Sans"/>
              </a:rPr>
            </a:br>
            <a:br>
              <a:rPr lang="en-US" sz="2200" b="1">
                <a:solidFill>
                  <a:srgbClr val="0079B8"/>
                </a:solidFill>
                <a:latin typeface="Open Sans"/>
              </a:rPr>
            </a:br>
            <a:r>
              <a:rPr lang="en-US" sz="2200" b="1">
                <a:solidFill>
                  <a:srgbClr val="0079B8"/>
                </a:solidFill>
                <a:latin typeface="Open Sans"/>
              </a:rPr>
              <a:t>Subtitle Open Sans Bold 22pt</a:t>
            </a:r>
          </a:p>
        </p:txBody>
      </p:sp>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B792A552-6E18-BF11-0A4B-89C53E9FB45E}"/>
              </a:ext>
            </a:extLst>
          </p:cNvPr>
          <p:cNvSpPr>
            <a:spLocks noGrp="1"/>
          </p:cNvSpPr>
          <p:nvPr>
            <p:ph type="dt" sz="half" idx="10"/>
          </p:nvPr>
        </p:nvSpPr>
        <p:spPr/>
        <p:txBody>
          <a:bodyPr/>
          <a:lstStyle>
            <a:lvl1pPr>
              <a:defRPr/>
            </a:lvl1pPr>
          </a:lstStyle>
          <a:p>
            <a:pPr>
              <a:defRPr/>
            </a:pPr>
            <a:fld id="{FCDAB23E-1D60-4F94-A5DD-3B954AC4BDEA}" type="datetime1">
              <a:rPr lang="en-US"/>
              <a:pPr>
                <a:defRPr/>
              </a:pPr>
              <a:t>6/12/2023</a:t>
            </a:fld>
            <a:endParaRPr lang="en-US"/>
          </a:p>
        </p:txBody>
      </p:sp>
      <p:sp>
        <p:nvSpPr>
          <p:cNvPr id="10" name="Footer Placeholder 4">
            <a:extLst>
              <a:ext uri="{FF2B5EF4-FFF2-40B4-BE49-F238E27FC236}">
                <a16:creationId xmlns:a16="http://schemas.microsoft.com/office/drawing/2014/main" id="{6079B422-7450-A0C6-ECA8-0891EA71969D}"/>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E69D3A9A-803F-EBA6-CB86-F6CB3977C56B}"/>
              </a:ext>
            </a:extLst>
          </p:cNvPr>
          <p:cNvSpPr>
            <a:spLocks noGrp="1"/>
          </p:cNvSpPr>
          <p:nvPr>
            <p:ph type="sldNum" sz="quarter" idx="12"/>
          </p:nvPr>
        </p:nvSpPr>
        <p:spPr/>
        <p:txBody>
          <a:bodyPr/>
          <a:lstStyle>
            <a:lvl1pPr>
              <a:defRPr/>
            </a:lvl1pPr>
          </a:lstStyle>
          <a:p>
            <a:pPr>
              <a:defRPr/>
            </a:pPr>
            <a:fld id="{A0A99B4B-CCF8-4E4B-9D07-79CF15747717}" type="slidenum">
              <a:rPr lang="en-US" altLang="en-US"/>
              <a:pPr>
                <a:defRPr/>
              </a:pPr>
              <a:t>‹#›</a:t>
            </a:fld>
            <a:endParaRPr lang="en-US" altLang="en-US"/>
          </a:p>
        </p:txBody>
      </p:sp>
    </p:spTree>
    <p:extLst>
      <p:ext uri="{BB962C8B-B14F-4D97-AF65-F5344CB8AC3E}">
        <p14:creationId xmlns:p14="http://schemas.microsoft.com/office/powerpoint/2010/main" val="3230304483"/>
      </p:ext>
    </p:extLst>
  </p:cSld>
  <p:clrMapOvr>
    <a:masterClrMapping/>
  </p:clrMapOvr>
  <p:transition spd="slow">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1" descr="Background 03.jpg">
            <a:extLst>
              <a:ext uri="{FF2B5EF4-FFF2-40B4-BE49-F238E27FC236}">
                <a16:creationId xmlns:a16="http://schemas.microsoft.com/office/drawing/2014/main" id="{5958AEDA-2F6F-716E-9C92-4CAA628801B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63"/>
            <a:ext cx="10683875" cy="755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4" name="Date Placeholder 2">
            <a:extLst>
              <a:ext uri="{FF2B5EF4-FFF2-40B4-BE49-F238E27FC236}">
                <a16:creationId xmlns:a16="http://schemas.microsoft.com/office/drawing/2014/main" id="{5A8F9FCB-6B8C-D542-A848-9DD9B49945C6}"/>
              </a:ext>
            </a:extLst>
          </p:cNvPr>
          <p:cNvSpPr>
            <a:spLocks noGrp="1"/>
          </p:cNvSpPr>
          <p:nvPr>
            <p:ph type="dt" sz="half" idx="10"/>
          </p:nvPr>
        </p:nvSpPr>
        <p:spPr/>
        <p:txBody>
          <a:bodyPr/>
          <a:lstStyle>
            <a:lvl1pPr>
              <a:defRPr/>
            </a:lvl1pPr>
          </a:lstStyle>
          <a:p>
            <a:pPr>
              <a:defRPr/>
            </a:pPr>
            <a:fld id="{24F54332-C11C-4AC3-BE11-A6087CF06435}" type="datetime1">
              <a:rPr lang="en-US"/>
              <a:pPr>
                <a:defRPr/>
              </a:pPr>
              <a:t>6/12/2023</a:t>
            </a:fld>
            <a:endParaRPr lang="en-US"/>
          </a:p>
        </p:txBody>
      </p:sp>
      <p:sp>
        <p:nvSpPr>
          <p:cNvPr id="5" name="Footer Placeholder 3">
            <a:extLst>
              <a:ext uri="{FF2B5EF4-FFF2-40B4-BE49-F238E27FC236}">
                <a16:creationId xmlns:a16="http://schemas.microsoft.com/office/drawing/2014/main" id="{01C8561D-4B0D-81AA-1126-1D1F4E275DB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4">
            <a:extLst>
              <a:ext uri="{FF2B5EF4-FFF2-40B4-BE49-F238E27FC236}">
                <a16:creationId xmlns:a16="http://schemas.microsoft.com/office/drawing/2014/main" id="{45870309-9173-B6A5-4BEE-B066037E2410}"/>
              </a:ext>
            </a:extLst>
          </p:cNvPr>
          <p:cNvSpPr>
            <a:spLocks noGrp="1"/>
          </p:cNvSpPr>
          <p:nvPr>
            <p:ph type="sldNum" sz="quarter" idx="12"/>
          </p:nvPr>
        </p:nvSpPr>
        <p:spPr/>
        <p:txBody>
          <a:bodyPr/>
          <a:lstStyle>
            <a:lvl1pPr>
              <a:defRPr/>
            </a:lvl1pPr>
          </a:lstStyle>
          <a:p>
            <a:pPr>
              <a:defRPr/>
            </a:pPr>
            <a:fld id="{FC86E5FC-0151-47AF-A890-8540BF807839}" type="slidenum">
              <a:rPr lang="en-US" altLang="en-US"/>
              <a:pPr>
                <a:defRPr/>
              </a:pPr>
              <a:t>‹#›</a:t>
            </a:fld>
            <a:endParaRPr lang="en-US" altLang="en-US"/>
          </a:p>
        </p:txBody>
      </p:sp>
    </p:spTree>
    <p:extLst>
      <p:ext uri="{BB962C8B-B14F-4D97-AF65-F5344CB8AC3E}">
        <p14:creationId xmlns:p14="http://schemas.microsoft.com/office/powerpoint/2010/main" val="1269308949"/>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57400" y="381000"/>
            <a:ext cx="6324600" cy="1143000"/>
          </a:xfrm>
        </p:spPr>
        <p:txBody>
          <a:bodyPr>
            <a:normAutofit/>
          </a:bodyPr>
          <a:lstStyle>
            <a:lvl1pPr>
              <a:defRPr sz="3600" b="1">
                <a:latin typeface="Open Sans"/>
              </a:defRPr>
            </a:lvl1pPr>
          </a:lstStyle>
          <a:p>
            <a:r>
              <a:rPr lang="en-US" dirty="0"/>
              <a:t>Click to edit Master title style</a:t>
            </a:r>
          </a:p>
        </p:txBody>
      </p:sp>
      <p:sp>
        <p:nvSpPr>
          <p:cNvPr id="3" name="Content Placeholder 2"/>
          <p:cNvSpPr>
            <a:spLocks noGrp="1"/>
          </p:cNvSpPr>
          <p:nvPr>
            <p:ph idx="1"/>
          </p:nvPr>
        </p:nvSpPr>
        <p:spPr>
          <a:xfrm>
            <a:off x="685800" y="1676400"/>
            <a:ext cx="8229600" cy="4953000"/>
          </a:xfrm>
        </p:spPr>
        <p:txBody>
          <a:bodyPr>
            <a:normAutofit/>
          </a:bodyPr>
          <a:lstStyle>
            <a:lvl1pPr>
              <a:defRPr sz="2800">
                <a:latin typeface="Open Sans"/>
              </a:defRPr>
            </a:lvl1pPr>
            <a:lvl2pPr>
              <a:defRPr sz="2800">
                <a:latin typeface="Open Sans"/>
              </a:defRPr>
            </a:lvl2pPr>
            <a:lvl3pPr>
              <a:defRPr sz="2800">
                <a:latin typeface="Open Sans"/>
              </a:defRPr>
            </a:lvl3pPr>
            <a:lvl4pPr>
              <a:defRPr sz="2800">
                <a:latin typeface="Open Sans"/>
              </a:defRPr>
            </a:lvl4pPr>
            <a:lvl5pPr>
              <a:defRPr sz="2800">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CC4D8B-24DD-DC61-0DBB-0093696C9845}"/>
              </a:ext>
            </a:extLst>
          </p:cNvPr>
          <p:cNvSpPr>
            <a:spLocks noGrp="1"/>
          </p:cNvSpPr>
          <p:nvPr>
            <p:ph type="dt" sz="half" idx="10"/>
          </p:nvPr>
        </p:nvSpPr>
        <p:spPr>
          <a:xfrm>
            <a:off x="447675" y="6526213"/>
            <a:ext cx="2133600" cy="365125"/>
          </a:xfrm>
        </p:spPr>
        <p:txBody>
          <a:bodyPr/>
          <a:lstStyle>
            <a:lvl1pPr>
              <a:defRPr/>
            </a:lvl1pPr>
          </a:lstStyle>
          <a:p>
            <a:pPr>
              <a:defRPr/>
            </a:pPr>
            <a:fld id="{9BC816FF-AE1A-4B1B-AB0C-DFCFC0F5FC7C}" type="datetime1">
              <a:rPr lang="en-US"/>
              <a:pPr>
                <a:defRPr/>
              </a:pPr>
              <a:t>6/12/2023</a:t>
            </a:fld>
            <a:endParaRPr lang="en-US"/>
          </a:p>
        </p:txBody>
      </p:sp>
      <p:sp>
        <p:nvSpPr>
          <p:cNvPr id="5" name="Footer Placeholder 4">
            <a:extLst>
              <a:ext uri="{FF2B5EF4-FFF2-40B4-BE49-F238E27FC236}">
                <a16:creationId xmlns:a16="http://schemas.microsoft.com/office/drawing/2014/main" id="{495BC2F4-8069-C8AB-056C-FCFF0754B615}"/>
              </a:ext>
            </a:extLst>
          </p:cNvPr>
          <p:cNvSpPr>
            <a:spLocks noGrp="1"/>
          </p:cNvSpPr>
          <p:nvPr>
            <p:ph type="ftr" sz="quarter" idx="11"/>
          </p:nvPr>
        </p:nvSpPr>
        <p:spPr>
          <a:xfrm>
            <a:off x="3267075" y="6526213"/>
            <a:ext cx="2895600" cy="365125"/>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EACCB56-D51B-1571-4F17-5573AB2CA274}"/>
              </a:ext>
            </a:extLst>
          </p:cNvPr>
          <p:cNvSpPr>
            <a:spLocks noGrp="1"/>
          </p:cNvSpPr>
          <p:nvPr>
            <p:ph type="sldNum" sz="quarter" idx="12"/>
          </p:nvPr>
        </p:nvSpPr>
        <p:spPr>
          <a:xfrm>
            <a:off x="7000875" y="6526213"/>
            <a:ext cx="2133600" cy="365125"/>
          </a:xfrm>
        </p:spPr>
        <p:txBody>
          <a:bodyPr/>
          <a:lstStyle>
            <a:lvl1pPr>
              <a:defRPr/>
            </a:lvl1pPr>
          </a:lstStyle>
          <a:p>
            <a:pPr>
              <a:defRPr/>
            </a:pPr>
            <a:fld id="{86884753-C200-45AD-B6AF-DB97E93200D7}" type="slidenum">
              <a:rPr lang="en-US" altLang="en-US"/>
              <a:pPr>
                <a:defRPr/>
              </a:pPr>
              <a:t>‹#›</a:t>
            </a:fld>
            <a:endParaRPr lang="en-US" altLang="en-US"/>
          </a:p>
        </p:txBody>
      </p:sp>
    </p:spTree>
    <p:extLst>
      <p:ext uri="{BB962C8B-B14F-4D97-AF65-F5344CB8AC3E}">
        <p14:creationId xmlns:p14="http://schemas.microsoft.com/office/powerpoint/2010/main" val="572538148"/>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D04247-23F8-95DB-16FC-E6DE2FC14A4C}"/>
              </a:ext>
            </a:extLst>
          </p:cNvPr>
          <p:cNvSpPr>
            <a:spLocks noGrp="1"/>
          </p:cNvSpPr>
          <p:nvPr>
            <p:ph type="dt" sz="half" idx="10"/>
          </p:nvPr>
        </p:nvSpPr>
        <p:spPr/>
        <p:txBody>
          <a:bodyPr/>
          <a:lstStyle>
            <a:lvl1pPr>
              <a:defRPr/>
            </a:lvl1pPr>
          </a:lstStyle>
          <a:p>
            <a:pPr>
              <a:defRPr/>
            </a:pPr>
            <a:fld id="{51898482-C6DC-4B8A-8652-8CA824B1E797}" type="datetime1">
              <a:rPr lang="en-US"/>
              <a:pPr>
                <a:defRPr/>
              </a:pPr>
              <a:t>6/12/2023</a:t>
            </a:fld>
            <a:endParaRPr lang="en-US"/>
          </a:p>
        </p:txBody>
      </p:sp>
      <p:sp>
        <p:nvSpPr>
          <p:cNvPr id="5" name="Footer Placeholder 4">
            <a:extLst>
              <a:ext uri="{FF2B5EF4-FFF2-40B4-BE49-F238E27FC236}">
                <a16:creationId xmlns:a16="http://schemas.microsoft.com/office/drawing/2014/main" id="{4E7D2CA5-74FC-1FB7-6DFF-CCFD7C37D02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1197A5-5E7E-46E4-7EA5-6A0C22DBD20F}"/>
              </a:ext>
            </a:extLst>
          </p:cNvPr>
          <p:cNvSpPr>
            <a:spLocks noGrp="1"/>
          </p:cNvSpPr>
          <p:nvPr>
            <p:ph type="sldNum" sz="quarter" idx="12"/>
          </p:nvPr>
        </p:nvSpPr>
        <p:spPr/>
        <p:txBody>
          <a:bodyPr/>
          <a:lstStyle>
            <a:lvl1pPr>
              <a:defRPr/>
            </a:lvl1pPr>
          </a:lstStyle>
          <a:p>
            <a:pPr>
              <a:defRPr/>
            </a:pPr>
            <a:fld id="{D960256D-A0AB-4526-A550-C467609A7C33}" type="slidenum">
              <a:rPr lang="en-US" altLang="en-US"/>
              <a:pPr>
                <a:defRPr/>
              </a:pPr>
              <a:t>‹#›</a:t>
            </a:fld>
            <a:endParaRPr lang="en-US" altLang="en-US"/>
          </a:p>
        </p:txBody>
      </p:sp>
    </p:spTree>
    <p:extLst>
      <p:ext uri="{BB962C8B-B14F-4D97-AF65-F5344CB8AC3E}">
        <p14:creationId xmlns:p14="http://schemas.microsoft.com/office/powerpoint/2010/main" val="39720919"/>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367950D-DA33-6429-B3B9-D0C78DE4367B}"/>
              </a:ext>
            </a:extLst>
          </p:cNvPr>
          <p:cNvSpPr>
            <a:spLocks noGrp="1"/>
          </p:cNvSpPr>
          <p:nvPr>
            <p:ph type="dt" sz="half" idx="10"/>
          </p:nvPr>
        </p:nvSpPr>
        <p:spPr/>
        <p:txBody>
          <a:bodyPr/>
          <a:lstStyle>
            <a:lvl1pPr>
              <a:defRPr/>
            </a:lvl1pPr>
          </a:lstStyle>
          <a:p>
            <a:pPr>
              <a:defRPr/>
            </a:pPr>
            <a:fld id="{BE46CC96-C7E9-4AA4-826D-78EE94A15D08}" type="datetime1">
              <a:rPr lang="en-US"/>
              <a:pPr>
                <a:defRPr/>
              </a:pPr>
              <a:t>6/12/2023</a:t>
            </a:fld>
            <a:endParaRPr lang="en-US"/>
          </a:p>
        </p:txBody>
      </p:sp>
      <p:sp>
        <p:nvSpPr>
          <p:cNvPr id="6" name="Footer Placeholder 4">
            <a:extLst>
              <a:ext uri="{FF2B5EF4-FFF2-40B4-BE49-F238E27FC236}">
                <a16:creationId xmlns:a16="http://schemas.microsoft.com/office/drawing/2014/main" id="{EFB6A51B-47B4-F260-8FE2-DBA5398A3EE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83C9A6D-CF91-8808-A780-1676B5756E14}"/>
              </a:ext>
            </a:extLst>
          </p:cNvPr>
          <p:cNvSpPr>
            <a:spLocks noGrp="1"/>
          </p:cNvSpPr>
          <p:nvPr>
            <p:ph type="sldNum" sz="quarter" idx="12"/>
          </p:nvPr>
        </p:nvSpPr>
        <p:spPr/>
        <p:txBody>
          <a:bodyPr/>
          <a:lstStyle>
            <a:lvl1pPr>
              <a:defRPr/>
            </a:lvl1pPr>
          </a:lstStyle>
          <a:p>
            <a:pPr>
              <a:defRPr/>
            </a:pPr>
            <a:fld id="{846AF3D1-7562-4E6F-B66F-63A3E262A1A5}" type="slidenum">
              <a:rPr lang="en-US" altLang="en-US"/>
              <a:pPr>
                <a:defRPr/>
              </a:pPr>
              <a:t>‹#›</a:t>
            </a:fld>
            <a:endParaRPr lang="en-US" altLang="en-US"/>
          </a:p>
        </p:txBody>
      </p:sp>
    </p:spTree>
    <p:extLst>
      <p:ext uri="{BB962C8B-B14F-4D97-AF65-F5344CB8AC3E}">
        <p14:creationId xmlns:p14="http://schemas.microsoft.com/office/powerpoint/2010/main" val="2633903657"/>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E277139-AA5A-B75B-7870-9577C6301C1B}"/>
              </a:ext>
            </a:extLst>
          </p:cNvPr>
          <p:cNvSpPr>
            <a:spLocks noGrp="1"/>
          </p:cNvSpPr>
          <p:nvPr>
            <p:ph type="dt" sz="half" idx="10"/>
          </p:nvPr>
        </p:nvSpPr>
        <p:spPr/>
        <p:txBody>
          <a:bodyPr/>
          <a:lstStyle>
            <a:lvl1pPr>
              <a:defRPr/>
            </a:lvl1pPr>
          </a:lstStyle>
          <a:p>
            <a:pPr>
              <a:defRPr/>
            </a:pPr>
            <a:fld id="{4733623F-6EE0-44B9-9EBC-2A2A477E8CF1}" type="datetime1">
              <a:rPr lang="en-US"/>
              <a:pPr>
                <a:defRPr/>
              </a:pPr>
              <a:t>6/12/2023</a:t>
            </a:fld>
            <a:endParaRPr lang="en-US"/>
          </a:p>
        </p:txBody>
      </p:sp>
      <p:sp>
        <p:nvSpPr>
          <p:cNvPr id="8" name="Footer Placeholder 4">
            <a:extLst>
              <a:ext uri="{FF2B5EF4-FFF2-40B4-BE49-F238E27FC236}">
                <a16:creationId xmlns:a16="http://schemas.microsoft.com/office/drawing/2014/main" id="{60DB7EAA-1D0D-774F-153A-28DE6FA0C29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586EC87-F56C-C341-42C2-B167A9FD849F}"/>
              </a:ext>
            </a:extLst>
          </p:cNvPr>
          <p:cNvSpPr>
            <a:spLocks noGrp="1"/>
          </p:cNvSpPr>
          <p:nvPr>
            <p:ph type="sldNum" sz="quarter" idx="12"/>
          </p:nvPr>
        </p:nvSpPr>
        <p:spPr/>
        <p:txBody>
          <a:bodyPr/>
          <a:lstStyle>
            <a:lvl1pPr>
              <a:defRPr/>
            </a:lvl1pPr>
          </a:lstStyle>
          <a:p>
            <a:pPr>
              <a:defRPr/>
            </a:pPr>
            <a:fld id="{3E77C07C-EACA-49CF-80B7-FEDF3B37196F}" type="slidenum">
              <a:rPr lang="en-US" altLang="en-US"/>
              <a:pPr>
                <a:defRPr/>
              </a:pPr>
              <a:t>‹#›</a:t>
            </a:fld>
            <a:endParaRPr lang="en-US" altLang="en-US"/>
          </a:p>
        </p:txBody>
      </p:sp>
    </p:spTree>
    <p:extLst>
      <p:ext uri="{BB962C8B-B14F-4D97-AF65-F5344CB8AC3E}">
        <p14:creationId xmlns:p14="http://schemas.microsoft.com/office/powerpoint/2010/main" val="483892139"/>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29000" y="304800"/>
            <a:ext cx="7010400" cy="1143000"/>
          </a:xfrm>
        </p:spPr>
        <p:txBody>
          <a:bodyPr/>
          <a:lstStyle/>
          <a:p>
            <a:r>
              <a:rPr lang="en-US"/>
              <a:t>Click to edit Master title style</a:t>
            </a:r>
          </a:p>
        </p:txBody>
      </p:sp>
      <p:sp>
        <p:nvSpPr>
          <p:cNvPr id="3" name="Date Placeholder 3">
            <a:extLst>
              <a:ext uri="{FF2B5EF4-FFF2-40B4-BE49-F238E27FC236}">
                <a16:creationId xmlns:a16="http://schemas.microsoft.com/office/drawing/2014/main" id="{514D6FD2-404C-0860-29F3-2DFBF4E58846}"/>
              </a:ext>
            </a:extLst>
          </p:cNvPr>
          <p:cNvSpPr>
            <a:spLocks noGrp="1"/>
          </p:cNvSpPr>
          <p:nvPr>
            <p:ph type="dt" sz="half" idx="10"/>
          </p:nvPr>
        </p:nvSpPr>
        <p:spPr/>
        <p:txBody>
          <a:bodyPr/>
          <a:lstStyle>
            <a:lvl1pPr>
              <a:defRPr/>
            </a:lvl1pPr>
          </a:lstStyle>
          <a:p>
            <a:pPr>
              <a:defRPr/>
            </a:pPr>
            <a:fld id="{7A1397F4-2371-4E7F-A2A0-4F599EE92E5F}" type="datetime1">
              <a:rPr lang="en-US"/>
              <a:pPr>
                <a:defRPr/>
              </a:pPr>
              <a:t>6/12/2023</a:t>
            </a:fld>
            <a:endParaRPr lang="en-US"/>
          </a:p>
        </p:txBody>
      </p:sp>
      <p:sp>
        <p:nvSpPr>
          <p:cNvPr id="4" name="Footer Placeholder 4">
            <a:extLst>
              <a:ext uri="{FF2B5EF4-FFF2-40B4-BE49-F238E27FC236}">
                <a16:creationId xmlns:a16="http://schemas.microsoft.com/office/drawing/2014/main" id="{AAE01A73-EAE9-183D-B70D-117E4A66D06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3735F93-0EA5-1A60-C0EC-AA7CBF837AEB}"/>
              </a:ext>
            </a:extLst>
          </p:cNvPr>
          <p:cNvSpPr>
            <a:spLocks noGrp="1"/>
          </p:cNvSpPr>
          <p:nvPr>
            <p:ph type="sldNum" sz="quarter" idx="12"/>
          </p:nvPr>
        </p:nvSpPr>
        <p:spPr/>
        <p:txBody>
          <a:bodyPr/>
          <a:lstStyle>
            <a:lvl1pPr>
              <a:defRPr/>
            </a:lvl1pPr>
          </a:lstStyle>
          <a:p>
            <a:pPr>
              <a:defRPr/>
            </a:pPr>
            <a:fld id="{3795B62E-4E31-49EE-9564-C63BCAC92C3C}" type="slidenum">
              <a:rPr lang="en-US" altLang="en-US"/>
              <a:pPr>
                <a:defRPr/>
              </a:pPr>
              <a:t>‹#›</a:t>
            </a:fld>
            <a:endParaRPr lang="en-US" altLang="en-US"/>
          </a:p>
        </p:txBody>
      </p:sp>
    </p:spTree>
    <p:extLst>
      <p:ext uri="{BB962C8B-B14F-4D97-AF65-F5344CB8AC3E}">
        <p14:creationId xmlns:p14="http://schemas.microsoft.com/office/powerpoint/2010/main" val="3314948385"/>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6A67442-20E0-3D5B-2EB0-8820695F7BF0}"/>
              </a:ext>
            </a:extLst>
          </p:cNvPr>
          <p:cNvSpPr>
            <a:spLocks noGrp="1"/>
          </p:cNvSpPr>
          <p:nvPr>
            <p:ph type="dt" sz="half" idx="10"/>
          </p:nvPr>
        </p:nvSpPr>
        <p:spPr/>
        <p:txBody>
          <a:bodyPr/>
          <a:lstStyle>
            <a:lvl1pPr>
              <a:defRPr/>
            </a:lvl1pPr>
          </a:lstStyle>
          <a:p>
            <a:pPr>
              <a:defRPr/>
            </a:pPr>
            <a:fld id="{A9FC3C24-AC6A-4CBD-A64B-CBACD0FE665C}" type="datetime1">
              <a:rPr lang="en-US"/>
              <a:pPr>
                <a:defRPr/>
              </a:pPr>
              <a:t>6/12/2023</a:t>
            </a:fld>
            <a:endParaRPr lang="en-US"/>
          </a:p>
        </p:txBody>
      </p:sp>
      <p:sp>
        <p:nvSpPr>
          <p:cNvPr id="3" name="Footer Placeholder 4">
            <a:extLst>
              <a:ext uri="{FF2B5EF4-FFF2-40B4-BE49-F238E27FC236}">
                <a16:creationId xmlns:a16="http://schemas.microsoft.com/office/drawing/2014/main" id="{C37588FA-B52E-BF30-C256-7C69C228F4A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A6A27D9-4793-6339-05D7-D23D6476FFEC}"/>
              </a:ext>
            </a:extLst>
          </p:cNvPr>
          <p:cNvSpPr>
            <a:spLocks noGrp="1"/>
          </p:cNvSpPr>
          <p:nvPr>
            <p:ph type="sldNum" sz="quarter" idx="12"/>
          </p:nvPr>
        </p:nvSpPr>
        <p:spPr/>
        <p:txBody>
          <a:bodyPr/>
          <a:lstStyle>
            <a:lvl1pPr>
              <a:defRPr/>
            </a:lvl1pPr>
          </a:lstStyle>
          <a:p>
            <a:pPr>
              <a:defRPr/>
            </a:pPr>
            <a:fld id="{5D52D1C2-167D-4145-B474-F4E25770034D}" type="slidenum">
              <a:rPr lang="en-US" altLang="en-US"/>
              <a:pPr>
                <a:defRPr/>
              </a:pPr>
              <a:t>‹#›</a:t>
            </a:fld>
            <a:endParaRPr lang="en-US" altLang="en-US"/>
          </a:p>
        </p:txBody>
      </p:sp>
    </p:spTree>
    <p:extLst>
      <p:ext uri="{BB962C8B-B14F-4D97-AF65-F5344CB8AC3E}">
        <p14:creationId xmlns:p14="http://schemas.microsoft.com/office/powerpoint/2010/main" val="1818878038"/>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AFBEBD0-7441-A016-CAA0-1C393E29E39D}"/>
              </a:ext>
            </a:extLst>
          </p:cNvPr>
          <p:cNvSpPr>
            <a:spLocks noGrp="1"/>
          </p:cNvSpPr>
          <p:nvPr>
            <p:ph type="dt" sz="half" idx="10"/>
          </p:nvPr>
        </p:nvSpPr>
        <p:spPr/>
        <p:txBody>
          <a:bodyPr/>
          <a:lstStyle>
            <a:lvl1pPr>
              <a:defRPr/>
            </a:lvl1pPr>
          </a:lstStyle>
          <a:p>
            <a:pPr>
              <a:defRPr/>
            </a:pPr>
            <a:fld id="{7DD4C0BE-4570-4835-B4BB-07B34AEDE89C}" type="datetime1">
              <a:rPr lang="en-US"/>
              <a:pPr>
                <a:defRPr/>
              </a:pPr>
              <a:t>6/12/2023</a:t>
            </a:fld>
            <a:endParaRPr lang="en-US"/>
          </a:p>
        </p:txBody>
      </p:sp>
      <p:sp>
        <p:nvSpPr>
          <p:cNvPr id="6" name="Footer Placeholder 4">
            <a:extLst>
              <a:ext uri="{FF2B5EF4-FFF2-40B4-BE49-F238E27FC236}">
                <a16:creationId xmlns:a16="http://schemas.microsoft.com/office/drawing/2014/main" id="{B02D4F9B-EC49-9C4A-1205-2460E44861F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ADA77E3-D1E5-6F52-8F54-3DC88DAD1FB6}"/>
              </a:ext>
            </a:extLst>
          </p:cNvPr>
          <p:cNvSpPr>
            <a:spLocks noGrp="1"/>
          </p:cNvSpPr>
          <p:nvPr>
            <p:ph type="sldNum" sz="quarter" idx="12"/>
          </p:nvPr>
        </p:nvSpPr>
        <p:spPr/>
        <p:txBody>
          <a:bodyPr/>
          <a:lstStyle>
            <a:lvl1pPr>
              <a:defRPr/>
            </a:lvl1pPr>
          </a:lstStyle>
          <a:p>
            <a:pPr>
              <a:defRPr/>
            </a:pPr>
            <a:fld id="{0BF2C275-423F-4BC5-A9C4-EACA2195247E}" type="slidenum">
              <a:rPr lang="en-US" altLang="en-US"/>
              <a:pPr>
                <a:defRPr/>
              </a:pPr>
              <a:t>‹#›</a:t>
            </a:fld>
            <a:endParaRPr lang="en-US" altLang="en-US"/>
          </a:p>
        </p:txBody>
      </p:sp>
    </p:spTree>
    <p:extLst>
      <p:ext uri="{BB962C8B-B14F-4D97-AF65-F5344CB8AC3E}">
        <p14:creationId xmlns:p14="http://schemas.microsoft.com/office/powerpoint/2010/main" val="1269007846"/>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07EA0FD-3060-18E2-5A86-8A8EF0059044}"/>
              </a:ext>
            </a:extLst>
          </p:cNvPr>
          <p:cNvSpPr>
            <a:spLocks noGrp="1"/>
          </p:cNvSpPr>
          <p:nvPr>
            <p:ph type="dt" sz="half" idx="10"/>
          </p:nvPr>
        </p:nvSpPr>
        <p:spPr/>
        <p:txBody>
          <a:bodyPr/>
          <a:lstStyle>
            <a:lvl1pPr>
              <a:defRPr/>
            </a:lvl1pPr>
          </a:lstStyle>
          <a:p>
            <a:pPr>
              <a:defRPr/>
            </a:pPr>
            <a:fld id="{D0D54AC6-FFD0-4FEB-894C-BB93C40959C7}" type="datetime1">
              <a:rPr lang="en-US"/>
              <a:pPr>
                <a:defRPr/>
              </a:pPr>
              <a:t>6/12/2023</a:t>
            </a:fld>
            <a:endParaRPr lang="en-US"/>
          </a:p>
        </p:txBody>
      </p:sp>
      <p:sp>
        <p:nvSpPr>
          <p:cNvPr id="6" name="Footer Placeholder 4">
            <a:extLst>
              <a:ext uri="{FF2B5EF4-FFF2-40B4-BE49-F238E27FC236}">
                <a16:creationId xmlns:a16="http://schemas.microsoft.com/office/drawing/2014/main" id="{ADE4C9DF-96AE-F51C-047E-B8307A01C30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EC1C569-6D5C-86DA-9B46-CC86F7623A97}"/>
              </a:ext>
            </a:extLst>
          </p:cNvPr>
          <p:cNvSpPr>
            <a:spLocks noGrp="1"/>
          </p:cNvSpPr>
          <p:nvPr>
            <p:ph type="sldNum" sz="quarter" idx="12"/>
          </p:nvPr>
        </p:nvSpPr>
        <p:spPr/>
        <p:txBody>
          <a:bodyPr/>
          <a:lstStyle>
            <a:lvl1pPr>
              <a:defRPr/>
            </a:lvl1pPr>
          </a:lstStyle>
          <a:p>
            <a:pPr>
              <a:defRPr/>
            </a:pPr>
            <a:fld id="{4E4ADF8A-064D-46E0-A9DA-1A87E0B1BE6F}" type="slidenum">
              <a:rPr lang="en-US" altLang="en-US"/>
              <a:pPr>
                <a:defRPr/>
              </a:pPr>
              <a:t>‹#›</a:t>
            </a:fld>
            <a:endParaRPr lang="en-US" altLang="en-US"/>
          </a:p>
        </p:txBody>
      </p:sp>
    </p:spTree>
    <p:extLst>
      <p:ext uri="{BB962C8B-B14F-4D97-AF65-F5344CB8AC3E}">
        <p14:creationId xmlns:p14="http://schemas.microsoft.com/office/powerpoint/2010/main" val="709989241"/>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a:extLst>
              <a:ext uri="{FF2B5EF4-FFF2-40B4-BE49-F238E27FC236}">
                <a16:creationId xmlns:a16="http://schemas.microsoft.com/office/drawing/2014/main" id="{74ABB3E5-8363-8B7D-66E6-1E48E4DD365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5919788"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D0EC4A2B-65CD-AA67-EC80-26841D54336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EF06116F-CB73-06FB-A76A-A825EB6A5CC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F7FA3C2-AAA2-903E-3660-6AE3664B93F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EA70AF29-D234-413B-A239-B5A92E82F06E}" type="datetime1">
              <a:rPr lang="en-US"/>
              <a:pPr>
                <a:defRPr/>
              </a:pPr>
              <a:t>6/12/2023</a:t>
            </a:fld>
            <a:endParaRPr lang="en-US"/>
          </a:p>
        </p:txBody>
      </p:sp>
      <p:sp>
        <p:nvSpPr>
          <p:cNvPr id="5" name="Footer Placeholder 4">
            <a:extLst>
              <a:ext uri="{FF2B5EF4-FFF2-40B4-BE49-F238E27FC236}">
                <a16:creationId xmlns:a16="http://schemas.microsoft.com/office/drawing/2014/main" id="{AED3F93E-5A67-9E27-7CD4-8FE5ECD11A4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0453862-3ED3-7CA4-8A4F-5719CDD7A98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F5C49BA4-3CD5-45DA-BF9C-3637D7CEDF0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3" r:id="rId11"/>
    <p:sldLayoutId id="2147483964" r:id="rId12"/>
  </p:sldLayoutIdLst>
  <p:transition spd="slow">
    <p:split orient="ver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4.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D9A11C-65B7-536A-A7FC-540CCD762A26}"/>
              </a:ext>
            </a:extLst>
          </p:cNvPr>
          <p:cNvSpPr txBox="1">
            <a:spLocks/>
          </p:cNvSpPr>
          <p:nvPr/>
        </p:nvSpPr>
        <p:spPr bwMode="auto">
          <a:xfrm>
            <a:off x="1676400" y="2300288"/>
            <a:ext cx="7467600" cy="747712"/>
          </a:xfrm>
          <a:prstGeom prst="rect">
            <a:avLst/>
          </a:prstGeom>
          <a:noFill/>
          <a:ln w="9525">
            <a:noFill/>
            <a:miter lim="800000"/>
            <a:headEnd/>
            <a:tailEnd/>
          </a:ln>
        </p:spPr>
        <p:txBody>
          <a:bodyPr anchor="ctr"/>
          <a:lstStyle/>
          <a:p>
            <a:pPr algn="ctr">
              <a:defRPr/>
            </a:pPr>
            <a:r>
              <a:rPr lang="en-US" sz="2500" b="1" dirty="0">
                <a:solidFill>
                  <a:schemeClr val="bg1"/>
                </a:solidFill>
                <a:latin typeface="+mj-lt"/>
                <a:ea typeface="+mj-ea"/>
                <a:cs typeface="+mj-cs"/>
              </a:rPr>
              <a:t>Course  : COMP8043041 – Machine Learning</a:t>
            </a:r>
          </a:p>
          <a:p>
            <a:pPr algn="ctr">
              <a:defRPr/>
            </a:pPr>
            <a:r>
              <a:rPr lang="en-US" sz="2500" b="1" dirty="0">
                <a:solidFill>
                  <a:schemeClr val="bg1"/>
                </a:solidFill>
                <a:latin typeface="+mj-lt"/>
                <a:ea typeface="+mj-ea"/>
                <a:cs typeface="+mj-cs"/>
              </a:rPr>
              <a:t>Period : June 2023</a:t>
            </a:r>
            <a:endParaRPr lang="id-ID" sz="2500" b="1" dirty="0">
              <a:solidFill>
                <a:schemeClr val="bg1"/>
              </a:solidFill>
              <a:latin typeface="+mj-lt"/>
              <a:ea typeface="+mj-ea"/>
              <a:cs typeface="+mj-cs"/>
            </a:endParaRPr>
          </a:p>
        </p:txBody>
      </p:sp>
      <p:sp>
        <p:nvSpPr>
          <p:cNvPr id="5" name="Title 1">
            <a:extLst>
              <a:ext uri="{FF2B5EF4-FFF2-40B4-BE49-F238E27FC236}">
                <a16:creationId xmlns:a16="http://schemas.microsoft.com/office/drawing/2014/main" id="{E28AEE30-1F45-8172-1B9B-1255A810A06C}"/>
              </a:ext>
            </a:extLst>
          </p:cNvPr>
          <p:cNvSpPr txBox="1">
            <a:spLocks/>
          </p:cNvSpPr>
          <p:nvPr/>
        </p:nvSpPr>
        <p:spPr bwMode="auto">
          <a:xfrm>
            <a:off x="1676400" y="4067175"/>
            <a:ext cx="7467600" cy="1204913"/>
          </a:xfrm>
          <a:prstGeom prst="rect">
            <a:avLst/>
          </a:prstGeom>
          <a:noFill/>
          <a:ln w="9525">
            <a:noFill/>
            <a:miter lim="800000"/>
            <a:headEnd/>
            <a:tailEnd/>
          </a:ln>
        </p:spPr>
        <p:txBody>
          <a:bodyPr anchor="ctr"/>
          <a:lstStyle/>
          <a:p>
            <a:pPr algn="ctr">
              <a:defRPr/>
            </a:pPr>
            <a:r>
              <a:rPr lang="en-US" sz="3600" b="1" dirty="0">
                <a:solidFill>
                  <a:schemeClr val="bg1"/>
                </a:solidFill>
                <a:latin typeface="+mj-lt"/>
                <a:ea typeface="+mj-ea"/>
                <a:cs typeface="+mj-cs"/>
              </a:rPr>
              <a:t>Association Analysis</a:t>
            </a:r>
          </a:p>
          <a:p>
            <a:pPr algn="ctr">
              <a:defRPr/>
            </a:pPr>
            <a:r>
              <a:rPr lang="en-US" sz="3600" b="1" dirty="0">
                <a:solidFill>
                  <a:schemeClr val="bg1"/>
                </a:solidFill>
                <a:latin typeface="+mj-lt"/>
                <a:ea typeface="+mj-ea"/>
                <a:cs typeface="+mj-cs"/>
              </a:rPr>
              <a:t>Session 05</a:t>
            </a:r>
          </a:p>
        </p:txBody>
      </p:sp>
      <p:sp>
        <p:nvSpPr>
          <p:cNvPr id="6" name="Title 1">
            <a:extLst>
              <a:ext uri="{FF2B5EF4-FFF2-40B4-BE49-F238E27FC236}">
                <a16:creationId xmlns:a16="http://schemas.microsoft.com/office/drawing/2014/main" id="{83DDE98D-89B6-C8D2-4DA2-A78D58EA7B1A}"/>
              </a:ext>
            </a:extLst>
          </p:cNvPr>
          <p:cNvSpPr txBox="1">
            <a:spLocks/>
          </p:cNvSpPr>
          <p:nvPr/>
        </p:nvSpPr>
        <p:spPr bwMode="auto">
          <a:xfrm>
            <a:off x="1676400" y="6324600"/>
            <a:ext cx="7467600" cy="533400"/>
          </a:xfrm>
          <a:prstGeom prst="rect">
            <a:avLst/>
          </a:prstGeom>
          <a:noFill/>
          <a:ln w="9525">
            <a:noFill/>
            <a:miter lim="800000"/>
            <a:headEnd/>
            <a:tailEnd/>
          </a:ln>
        </p:spPr>
        <p:txBody>
          <a:bodyPr anchor="ctr"/>
          <a:lstStyle/>
          <a:p>
            <a:pPr algn="ctr">
              <a:defRPr/>
            </a:pPr>
            <a:r>
              <a:rPr lang="en-US" sz="2200" b="1" dirty="0">
                <a:solidFill>
                  <a:schemeClr val="bg1"/>
                </a:solidFill>
                <a:latin typeface="+mj-lt"/>
                <a:ea typeface="+mj-ea"/>
                <a:cs typeface="+mj-cs"/>
              </a:rPr>
              <a:t>KDS – Amalia Zahra, S.Kom., Ph.D.</a:t>
            </a:r>
            <a:endParaRPr lang="id-ID" sz="2200" b="1" dirty="0">
              <a:solidFill>
                <a:schemeClr val="bg1"/>
              </a:solidFill>
              <a:latin typeface="+mj-lt"/>
              <a:ea typeface="+mj-ea"/>
              <a:cs typeface="+mj-cs"/>
            </a:endParaRPr>
          </a:p>
        </p:txBody>
      </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B4B0C6F-6462-C363-D696-615488AE0188}"/>
              </a:ext>
            </a:extLst>
          </p:cNvPr>
          <p:cNvSpPr>
            <a:spLocks noGrp="1"/>
          </p:cNvSpPr>
          <p:nvPr>
            <p:ph type="title"/>
          </p:nvPr>
        </p:nvSpPr>
        <p:spPr/>
        <p:txBody>
          <a:bodyPr/>
          <a:lstStyle/>
          <a:p>
            <a:r>
              <a:rPr lang="en-US" altLang="en-US">
                <a:latin typeface="Open Sans" panose="020B0606030504020204" pitchFamily="34" charset="0"/>
              </a:rPr>
              <a:t>Frequent Itemset</a:t>
            </a:r>
          </a:p>
        </p:txBody>
      </p:sp>
      <p:sp>
        <p:nvSpPr>
          <p:cNvPr id="3" name="Content Placeholder 2">
            <a:extLst>
              <a:ext uri="{FF2B5EF4-FFF2-40B4-BE49-F238E27FC236}">
                <a16:creationId xmlns:a16="http://schemas.microsoft.com/office/drawing/2014/main" id="{FB60A686-06A0-E9A1-BCB5-8C211EE398EE}"/>
              </a:ext>
            </a:extLst>
          </p:cNvPr>
          <p:cNvSpPr>
            <a:spLocks noGrp="1"/>
          </p:cNvSpPr>
          <p:nvPr>
            <p:ph idx="1"/>
          </p:nvPr>
        </p:nvSpPr>
        <p:spPr/>
        <p:txBody>
          <a:bodyPr>
            <a:normAutofit fontScale="92500" lnSpcReduction="10000"/>
          </a:bodyPr>
          <a:lstStyle/>
          <a:p>
            <a:pPr>
              <a:defRPr/>
            </a:pPr>
            <a:r>
              <a:rPr lang="en-US" altLang="en-US" sz="2400" b="1" dirty="0"/>
              <a:t>Itemset</a:t>
            </a:r>
          </a:p>
          <a:p>
            <a:pPr lvl="1">
              <a:defRPr/>
            </a:pPr>
            <a:r>
              <a:rPr lang="en-US" altLang="en-US" sz="2000" dirty="0"/>
              <a:t>A collection of one or more items</a:t>
            </a:r>
          </a:p>
          <a:p>
            <a:pPr lvl="2">
              <a:defRPr/>
            </a:pPr>
            <a:r>
              <a:rPr lang="en-US" altLang="en-US" sz="1800" dirty="0"/>
              <a:t>Example: {Milk, Bread, Diaper}</a:t>
            </a:r>
          </a:p>
          <a:p>
            <a:pPr lvl="1">
              <a:defRPr/>
            </a:pPr>
            <a:r>
              <a:rPr lang="en-US" altLang="en-US" sz="2000" dirty="0"/>
              <a:t>k-itemset</a:t>
            </a:r>
          </a:p>
          <a:p>
            <a:pPr lvl="2">
              <a:defRPr/>
            </a:pPr>
            <a:r>
              <a:rPr lang="en-US" altLang="en-US" sz="1800" dirty="0"/>
              <a:t>An itemset that contains k items</a:t>
            </a:r>
            <a:endParaRPr lang="en-US" altLang="en-US" sz="1800" b="1" dirty="0"/>
          </a:p>
          <a:p>
            <a:pPr>
              <a:defRPr/>
            </a:pPr>
            <a:r>
              <a:rPr lang="en-US" altLang="en-US" sz="2400" b="1" dirty="0"/>
              <a:t>Support count (</a:t>
            </a:r>
            <a:r>
              <a:rPr lang="en-US" altLang="en-US" sz="2400" b="1" dirty="0">
                <a:sym typeface="Symbol" panose="05050102010706020507" pitchFamily="18" charset="2"/>
              </a:rPr>
              <a:t>)</a:t>
            </a:r>
          </a:p>
          <a:p>
            <a:pPr lvl="1">
              <a:defRPr/>
            </a:pPr>
            <a:r>
              <a:rPr lang="en-US" altLang="en-US" sz="2000" dirty="0"/>
              <a:t>Frequency of occurrence of an itemset</a:t>
            </a:r>
          </a:p>
          <a:p>
            <a:pPr lvl="1">
              <a:defRPr/>
            </a:pPr>
            <a:r>
              <a:rPr lang="en-US" altLang="en-US" sz="2000" dirty="0"/>
              <a:t>E.g.   </a:t>
            </a:r>
            <a:r>
              <a:rPr lang="en-US" altLang="en-US" sz="2000" dirty="0">
                <a:sym typeface="Symbol" panose="05050102010706020507" pitchFamily="18" charset="2"/>
              </a:rPr>
              <a:t>({Milk, </a:t>
            </a:r>
            <a:r>
              <a:rPr lang="en-US" altLang="en-US" sz="2000" dirty="0" err="1">
                <a:sym typeface="Symbol" panose="05050102010706020507" pitchFamily="18" charset="2"/>
              </a:rPr>
              <a:t>Bread,Diaper</a:t>
            </a:r>
            <a:r>
              <a:rPr lang="en-US" altLang="en-US" sz="2000" dirty="0">
                <a:sym typeface="Symbol" panose="05050102010706020507" pitchFamily="18" charset="2"/>
              </a:rPr>
              <a:t>}) = 2 </a:t>
            </a:r>
            <a:endParaRPr lang="en-US" altLang="en-US" sz="2000" dirty="0"/>
          </a:p>
          <a:p>
            <a:pPr>
              <a:defRPr/>
            </a:pPr>
            <a:r>
              <a:rPr lang="en-US" altLang="en-US" sz="2400" b="1" dirty="0"/>
              <a:t>Support</a:t>
            </a:r>
          </a:p>
          <a:p>
            <a:pPr lvl="1">
              <a:defRPr/>
            </a:pPr>
            <a:r>
              <a:rPr lang="en-US" altLang="en-US" sz="2000" dirty="0"/>
              <a:t>Fraction of transactions that contain an itemset</a:t>
            </a:r>
          </a:p>
          <a:p>
            <a:pPr lvl="1">
              <a:defRPr/>
            </a:pPr>
            <a:r>
              <a:rPr lang="en-US" altLang="en-US" sz="2000" dirty="0"/>
              <a:t>E.g.   s({Milk, Bread, Diaper}) = 2/5</a:t>
            </a:r>
          </a:p>
          <a:p>
            <a:pPr>
              <a:defRPr/>
            </a:pPr>
            <a:r>
              <a:rPr lang="en-US" altLang="en-US" sz="2400" b="1" dirty="0"/>
              <a:t>Frequent Itemset</a:t>
            </a:r>
          </a:p>
          <a:p>
            <a:pPr lvl="1">
              <a:defRPr/>
            </a:pPr>
            <a:r>
              <a:rPr lang="en-US" altLang="en-US" sz="2000" dirty="0"/>
              <a:t>An itemset whose support is greater than or equal to a </a:t>
            </a:r>
            <a:r>
              <a:rPr lang="en-US" altLang="en-US" sz="2000" i="1" dirty="0" err="1"/>
              <a:t>minsup</a:t>
            </a:r>
            <a:r>
              <a:rPr lang="en-US" altLang="en-US" sz="2000" dirty="0"/>
              <a:t> threshold</a:t>
            </a:r>
            <a:r>
              <a:rPr lang="en-US" altLang="en-US" sz="3200" dirty="0"/>
              <a:t>. </a:t>
            </a:r>
            <a:r>
              <a:rPr lang="en-US" altLang="en-US" sz="2100" i="1" dirty="0" err="1"/>
              <a:t>Minsup</a:t>
            </a:r>
            <a:r>
              <a:rPr lang="en-US" altLang="en-US" sz="2100" i="1" dirty="0"/>
              <a:t>: </a:t>
            </a:r>
            <a:r>
              <a:rPr lang="en-US" altLang="en-US" sz="2100" dirty="0"/>
              <a:t>minimum support.</a:t>
            </a:r>
          </a:p>
        </p:txBody>
      </p:sp>
      <p:sp>
        <p:nvSpPr>
          <p:cNvPr id="16388" name="Slide Number Placeholder 3">
            <a:extLst>
              <a:ext uri="{FF2B5EF4-FFF2-40B4-BE49-F238E27FC236}">
                <a16:creationId xmlns:a16="http://schemas.microsoft.com/office/drawing/2014/main" id="{EE3FA0C6-A4C6-88A9-AF17-EDF4C04485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2781FC-4595-4B0D-80B6-B0900A501263}" type="slidenum">
              <a:rPr lang="en-US" altLang="en-US" smtClean="0">
                <a:solidFill>
                  <a:srgbClr val="898989"/>
                </a:solidFill>
                <a:latin typeface="Calibri" panose="020F0502020204030204" pitchFamily="34" charset="0"/>
              </a:rPr>
              <a:pPr/>
              <a:t>10</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230F88A-8893-4EF4-6597-30159CC9E57A}"/>
              </a:ext>
            </a:extLst>
          </p:cNvPr>
          <p:cNvSpPr>
            <a:spLocks noGrp="1"/>
          </p:cNvSpPr>
          <p:nvPr>
            <p:ph type="title"/>
          </p:nvPr>
        </p:nvSpPr>
        <p:spPr>
          <a:xfrm>
            <a:off x="2209800" y="152400"/>
            <a:ext cx="6324600" cy="1143000"/>
          </a:xfrm>
        </p:spPr>
        <p:txBody>
          <a:bodyPr/>
          <a:lstStyle/>
          <a:p>
            <a:r>
              <a:rPr lang="en-US" altLang="en-US">
                <a:latin typeface="Open Sans" panose="020B0606030504020204" pitchFamily="34" charset="0"/>
              </a:rPr>
              <a:t>Association Rule</a:t>
            </a:r>
          </a:p>
        </p:txBody>
      </p:sp>
      <p:sp>
        <p:nvSpPr>
          <p:cNvPr id="17411" name="Slide Number Placeholder 3">
            <a:extLst>
              <a:ext uri="{FF2B5EF4-FFF2-40B4-BE49-F238E27FC236}">
                <a16:creationId xmlns:a16="http://schemas.microsoft.com/office/drawing/2014/main" id="{1840083C-7177-7754-C81E-1BC97481367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7D95142-7E1E-4AD6-8B02-9B542CA4FA1B}" type="slidenum">
              <a:rPr lang="en-US" altLang="en-US" smtClean="0">
                <a:solidFill>
                  <a:srgbClr val="898989"/>
                </a:solidFill>
                <a:latin typeface="Calibri" panose="020F0502020204030204" pitchFamily="34" charset="0"/>
              </a:rPr>
              <a:pPr/>
              <a:t>11</a:t>
            </a:fld>
            <a:endParaRPr lang="en-US" altLang="en-US">
              <a:solidFill>
                <a:srgbClr val="898989"/>
              </a:solidFill>
              <a:latin typeface="Calibri" panose="020F0502020204030204" pitchFamily="34" charset="0"/>
            </a:endParaRPr>
          </a:p>
        </p:txBody>
      </p:sp>
      <p:grpSp>
        <p:nvGrpSpPr>
          <p:cNvPr id="5" name="Group 22">
            <a:extLst>
              <a:ext uri="{FF2B5EF4-FFF2-40B4-BE49-F238E27FC236}">
                <a16:creationId xmlns:a16="http://schemas.microsoft.com/office/drawing/2014/main" id="{03345830-1A52-B6EF-3D72-0B535D572721}"/>
              </a:ext>
            </a:extLst>
          </p:cNvPr>
          <p:cNvGrpSpPr>
            <a:grpSpLocks/>
          </p:cNvGrpSpPr>
          <p:nvPr/>
        </p:nvGrpSpPr>
        <p:grpSpPr bwMode="auto">
          <a:xfrm>
            <a:off x="5068888" y="3808413"/>
            <a:ext cx="3951287" cy="2233612"/>
            <a:chOff x="3149" y="2255"/>
            <a:chExt cx="2489" cy="1407"/>
          </a:xfrm>
        </p:grpSpPr>
        <p:sp>
          <p:nvSpPr>
            <p:cNvPr id="17416" name="Text Box 11">
              <a:extLst>
                <a:ext uri="{FF2B5EF4-FFF2-40B4-BE49-F238E27FC236}">
                  <a16:creationId xmlns:a16="http://schemas.microsoft.com/office/drawing/2014/main" id="{2EBB8029-D035-C2C1-0C31-2CB830F81A4A}"/>
                </a:ext>
              </a:extLst>
            </p:cNvPr>
            <p:cNvSpPr txBox="1">
              <a:spLocks noChangeArrowheads="1"/>
            </p:cNvSpPr>
            <p:nvPr/>
          </p:nvSpPr>
          <p:spPr bwMode="auto">
            <a:xfrm>
              <a:off x="3149" y="2255"/>
              <a:ext cx="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a:solidFill>
                    <a:srgbClr val="FF0000"/>
                  </a:solidFill>
                  <a:latin typeface="Times New Roman" panose="02020603050405020304" pitchFamily="18" charset="0"/>
                </a:rPr>
                <a:t>Example:</a:t>
              </a:r>
              <a:endParaRPr lang="en-US" altLang="en-US" sz="2800">
                <a:solidFill>
                  <a:srgbClr val="FF0000"/>
                </a:solidFill>
                <a:latin typeface="Times New Roman" panose="02020603050405020304" pitchFamily="18" charset="0"/>
              </a:endParaRPr>
            </a:p>
          </p:txBody>
        </p:sp>
        <p:graphicFrame>
          <p:nvGraphicFramePr>
            <p:cNvPr id="17417" name="Object 12">
              <a:extLst>
                <a:ext uri="{FF2B5EF4-FFF2-40B4-BE49-F238E27FC236}">
                  <a16:creationId xmlns:a16="http://schemas.microsoft.com/office/drawing/2014/main" id="{4C5F7640-10EE-E909-7A3A-7FA323D88323}"/>
                </a:ext>
              </a:extLst>
            </p:cNvPr>
            <p:cNvGraphicFramePr>
              <a:graphicFrameLocks noChangeAspect="1"/>
            </p:cNvGraphicFramePr>
            <p:nvPr/>
          </p:nvGraphicFramePr>
          <p:xfrm>
            <a:off x="3859" y="2290"/>
            <a:ext cx="1741" cy="239"/>
          </p:xfrm>
          <a:graphic>
            <a:graphicData uri="http://schemas.openxmlformats.org/presentationml/2006/ole">
              <mc:AlternateContent xmlns:mc="http://schemas.openxmlformats.org/markup-compatibility/2006">
                <mc:Choice xmlns:v="urn:schemas-microsoft-com:vml" Requires="v">
                  <p:oleObj name="Equation" r:id="rId2" imgW="1459866" imgH="203112" progId="Equation.3">
                    <p:embed/>
                  </p:oleObj>
                </mc:Choice>
                <mc:Fallback>
                  <p:oleObj name="Equation" r:id="rId2" imgW="1459866" imgH="203112" progId="Equation.3">
                    <p:embed/>
                    <p:pic>
                      <p:nvPicPr>
                        <p:cNvPr id="17417" name="Object 12">
                          <a:extLst>
                            <a:ext uri="{FF2B5EF4-FFF2-40B4-BE49-F238E27FC236}">
                              <a16:creationId xmlns:a16="http://schemas.microsoft.com/office/drawing/2014/main" id="{4C5F7640-10EE-E909-7A3A-7FA323D88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9" y="2290"/>
                          <a:ext cx="174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13">
              <a:extLst>
                <a:ext uri="{FF2B5EF4-FFF2-40B4-BE49-F238E27FC236}">
                  <a16:creationId xmlns:a16="http://schemas.microsoft.com/office/drawing/2014/main" id="{43528E8F-DE04-788C-EECB-6700BE0DDE96}"/>
                </a:ext>
              </a:extLst>
            </p:cNvPr>
            <p:cNvGraphicFramePr>
              <a:graphicFrameLocks noChangeAspect="1"/>
            </p:cNvGraphicFramePr>
            <p:nvPr/>
          </p:nvGraphicFramePr>
          <p:xfrm>
            <a:off x="3178" y="2715"/>
            <a:ext cx="2460" cy="445"/>
          </p:xfrm>
          <a:graphic>
            <a:graphicData uri="http://schemas.openxmlformats.org/presentationml/2006/ole">
              <mc:AlternateContent xmlns:mc="http://schemas.openxmlformats.org/markup-compatibility/2006">
                <mc:Choice xmlns:v="urn:schemas-microsoft-com:vml" Requires="v">
                  <p:oleObj name="Equation" r:id="rId4" imgW="4318000" imgH="787400" progId="Equation.3">
                    <p:embed/>
                  </p:oleObj>
                </mc:Choice>
                <mc:Fallback>
                  <p:oleObj name="Equation" r:id="rId4" imgW="4318000" imgH="787400" progId="Equation.3">
                    <p:embed/>
                    <p:pic>
                      <p:nvPicPr>
                        <p:cNvPr id="17418" name="Object 13">
                          <a:extLst>
                            <a:ext uri="{FF2B5EF4-FFF2-40B4-BE49-F238E27FC236}">
                              <a16:creationId xmlns:a16="http://schemas.microsoft.com/office/drawing/2014/main" id="{43528E8F-DE04-788C-EECB-6700BE0DDE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8" y="2715"/>
                          <a:ext cx="2460" cy="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4">
              <a:extLst>
                <a:ext uri="{FF2B5EF4-FFF2-40B4-BE49-F238E27FC236}">
                  <a16:creationId xmlns:a16="http://schemas.microsoft.com/office/drawing/2014/main" id="{AEB63D84-D237-F20E-BCA3-608A977E1BBB}"/>
                </a:ext>
              </a:extLst>
            </p:cNvPr>
            <p:cNvGraphicFramePr>
              <a:graphicFrameLocks noChangeAspect="1"/>
            </p:cNvGraphicFramePr>
            <p:nvPr/>
          </p:nvGraphicFramePr>
          <p:xfrm>
            <a:off x="3163" y="3222"/>
            <a:ext cx="2475" cy="440"/>
          </p:xfrm>
          <a:graphic>
            <a:graphicData uri="http://schemas.openxmlformats.org/presentationml/2006/ole">
              <mc:AlternateContent xmlns:mc="http://schemas.openxmlformats.org/markup-compatibility/2006">
                <mc:Choice xmlns:v="urn:schemas-microsoft-com:vml" Requires="v">
                  <p:oleObj name="Equation" r:id="rId6" imgW="4470400" imgH="787400" progId="Equation.3">
                    <p:embed/>
                  </p:oleObj>
                </mc:Choice>
                <mc:Fallback>
                  <p:oleObj name="Equation" r:id="rId6" imgW="4470400" imgH="787400" progId="Equation.3">
                    <p:embed/>
                    <p:pic>
                      <p:nvPicPr>
                        <p:cNvPr id="17419" name="Object 14">
                          <a:extLst>
                            <a:ext uri="{FF2B5EF4-FFF2-40B4-BE49-F238E27FC236}">
                              <a16:creationId xmlns:a16="http://schemas.microsoft.com/office/drawing/2014/main" id="{AEB63D84-D237-F20E-BCA3-608A977E1B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3" y="3222"/>
                          <a:ext cx="2475"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Rectangle 19">
            <a:extLst>
              <a:ext uri="{FF2B5EF4-FFF2-40B4-BE49-F238E27FC236}">
                <a16:creationId xmlns:a16="http://schemas.microsoft.com/office/drawing/2014/main" id="{7A9656E6-8838-D5CD-963D-D177BEEAFBDF}"/>
              </a:ext>
            </a:extLst>
          </p:cNvPr>
          <p:cNvSpPr>
            <a:spLocks noChangeArrowheads="1"/>
          </p:cNvSpPr>
          <p:nvPr/>
        </p:nvSpPr>
        <p:spPr bwMode="auto">
          <a:xfrm>
            <a:off x="631825" y="1490663"/>
            <a:ext cx="4619625"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10000"/>
              </a:spcBef>
              <a:spcAft>
                <a:spcPts val="400"/>
              </a:spcAft>
              <a:buClr>
                <a:srgbClr val="0C7B9C"/>
              </a:buClr>
              <a:buSzPct val="75000"/>
              <a:buFont typeface="Monotype Sorts" pitchFamily="2" charset="2"/>
              <a:buChar char="l"/>
            </a:pPr>
            <a:r>
              <a:rPr lang="en-US" altLang="en-US" sz="2400">
                <a:latin typeface="Open Sans" panose="020B0606030504020204" pitchFamily="34" charset="0"/>
              </a:rPr>
              <a:t>Association Rule</a:t>
            </a:r>
          </a:p>
          <a:p>
            <a:pPr lvl="1">
              <a:spcBef>
                <a:spcPct val="10000"/>
              </a:spcBef>
              <a:spcAft>
                <a:spcPts val="400"/>
              </a:spcAft>
              <a:buClr>
                <a:srgbClr val="0C7B9C"/>
              </a:buClr>
            </a:pPr>
            <a:r>
              <a:rPr lang="en-US" altLang="en-US" sz="1800">
                <a:latin typeface="Open Sans" panose="020B0606030504020204" pitchFamily="34" charset="0"/>
              </a:rPr>
              <a:t>An implication expression of the form X </a:t>
            </a:r>
            <a:r>
              <a:rPr lang="en-US" altLang="en-US" sz="1800">
                <a:latin typeface="Open Sans" panose="020B0606030504020204" pitchFamily="34" charset="0"/>
                <a:sym typeface="Symbol" panose="05050102010706020507" pitchFamily="18" charset="2"/>
              </a:rPr>
              <a:t> Y, where X and Y are itemsets</a:t>
            </a:r>
          </a:p>
          <a:p>
            <a:pPr lvl="1">
              <a:spcBef>
                <a:spcPct val="10000"/>
              </a:spcBef>
              <a:spcAft>
                <a:spcPts val="400"/>
              </a:spcAft>
              <a:buClr>
                <a:srgbClr val="0C7B9C"/>
              </a:buClr>
            </a:pPr>
            <a:r>
              <a:rPr lang="en-US" altLang="en-US" sz="1800">
                <a:latin typeface="Open Sans" panose="020B0606030504020204" pitchFamily="34" charset="0"/>
              </a:rPr>
              <a:t>Example: {Milk, Diaper} </a:t>
            </a:r>
            <a:r>
              <a:rPr lang="en-US" altLang="en-US" sz="1800">
                <a:latin typeface="Open Sans" panose="020B0606030504020204" pitchFamily="34" charset="0"/>
                <a:sym typeface="Symbol" panose="05050102010706020507" pitchFamily="18" charset="2"/>
              </a:rPr>
              <a:t> {Beer}</a:t>
            </a:r>
            <a:r>
              <a:rPr lang="en-US" altLang="en-US" sz="1800">
                <a:latin typeface="Open Sans" panose="020B0606030504020204" pitchFamily="34" charset="0"/>
              </a:rPr>
              <a:t> </a:t>
            </a:r>
          </a:p>
          <a:p>
            <a:pPr lvl="1">
              <a:spcBef>
                <a:spcPct val="10000"/>
              </a:spcBef>
              <a:spcAft>
                <a:spcPts val="400"/>
              </a:spcAft>
              <a:buClr>
                <a:srgbClr val="0C7B9C"/>
              </a:buClr>
              <a:buFont typeface="Arial" panose="020B0604020202020204" pitchFamily="34" charset="0"/>
              <a:buNone/>
            </a:pPr>
            <a:endParaRPr lang="en-US" altLang="en-US" sz="2000">
              <a:latin typeface="Open Sans" panose="020B0606030504020204" pitchFamily="34" charset="0"/>
            </a:endParaRPr>
          </a:p>
          <a:p>
            <a:pPr>
              <a:spcBef>
                <a:spcPct val="10000"/>
              </a:spcBef>
              <a:spcAft>
                <a:spcPts val="400"/>
              </a:spcAft>
              <a:buClr>
                <a:srgbClr val="0C7B9C"/>
              </a:buClr>
              <a:buSzPct val="75000"/>
              <a:buFont typeface="Monotype Sorts" pitchFamily="2" charset="2"/>
              <a:buChar char="l"/>
            </a:pPr>
            <a:r>
              <a:rPr lang="en-US" altLang="en-US" sz="2400">
                <a:latin typeface="Open Sans" panose="020B0606030504020204" pitchFamily="34" charset="0"/>
              </a:rPr>
              <a:t>Rule Evaluation Metrics</a:t>
            </a:r>
            <a:endParaRPr lang="en-US" altLang="en-US" sz="2400">
              <a:latin typeface="Open Sans" panose="020B0606030504020204" pitchFamily="34" charset="0"/>
              <a:sym typeface="Symbol" panose="05050102010706020507" pitchFamily="18" charset="2"/>
            </a:endParaRPr>
          </a:p>
          <a:p>
            <a:pPr lvl="1">
              <a:spcBef>
                <a:spcPct val="10000"/>
              </a:spcBef>
              <a:spcAft>
                <a:spcPts val="400"/>
              </a:spcAft>
              <a:buClr>
                <a:srgbClr val="0C7B9C"/>
              </a:buClr>
            </a:pPr>
            <a:r>
              <a:rPr lang="en-US" altLang="en-US" sz="2000">
                <a:latin typeface="Open Sans" panose="020B0606030504020204" pitchFamily="34" charset="0"/>
              </a:rPr>
              <a:t>Support (s)</a:t>
            </a:r>
          </a:p>
          <a:p>
            <a:pPr lvl="2">
              <a:spcBef>
                <a:spcPct val="10000"/>
              </a:spcBef>
              <a:spcAft>
                <a:spcPts val="400"/>
              </a:spcAft>
              <a:buClr>
                <a:srgbClr val="0C7B9C"/>
              </a:buClr>
              <a:buSzPct val="70000"/>
              <a:buFont typeface="Wingdings" panose="05000000000000000000" pitchFamily="2" charset="2"/>
              <a:buChar char="u"/>
            </a:pPr>
            <a:r>
              <a:rPr lang="en-US" altLang="en-US" sz="1800">
                <a:latin typeface="Open Sans" panose="020B0606030504020204" pitchFamily="34" charset="0"/>
              </a:rPr>
              <a:t>Fraction of transactions that contain both X and Y</a:t>
            </a:r>
          </a:p>
          <a:p>
            <a:pPr lvl="1">
              <a:spcBef>
                <a:spcPct val="10000"/>
              </a:spcBef>
              <a:spcAft>
                <a:spcPts val="400"/>
              </a:spcAft>
              <a:buClr>
                <a:srgbClr val="0C7B9C"/>
              </a:buClr>
            </a:pPr>
            <a:r>
              <a:rPr lang="en-US" altLang="en-US" sz="2000">
                <a:latin typeface="Open Sans" panose="020B0606030504020204" pitchFamily="34" charset="0"/>
              </a:rPr>
              <a:t>Confidence (c)</a:t>
            </a:r>
          </a:p>
          <a:p>
            <a:pPr lvl="2">
              <a:spcBef>
                <a:spcPct val="10000"/>
              </a:spcBef>
              <a:spcAft>
                <a:spcPts val="400"/>
              </a:spcAft>
              <a:buClr>
                <a:srgbClr val="0C7B9C"/>
              </a:buClr>
              <a:buSzPct val="70000"/>
              <a:buFont typeface="Wingdings" panose="05000000000000000000" pitchFamily="2" charset="2"/>
              <a:buChar char="u"/>
            </a:pPr>
            <a:r>
              <a:rPr lang="en-US" altLang="en-US" sz="1800">
                <a:latin typeface="Open Sans" panose="020B0606030504020204" pitchFamily="34" charset="0"/>
              </a:rPr>
              <a:t>Measures how often items in Y </a:t>
            </a:r>
            <a:br>
              <a:rPr lang="en-US" altLang="en-US" sz="1800">
                <a:latin typeface="Open Sans" panose="020B0606030504020204" pitchFamily="34" charset="0"/>
              </a:rPr>
            </a:br>
            <a:r>
              <a:rPr lang="en-US" altLang="en-US" sz="1800">
                <a:latin typeface="Open Sans" panose="020B0606030504020204" pitchFamily="34" charset="0"/>
              </a:rPr>
              <a:t>appear in transactions that</a:t>
            </a:r>
            <a:br>
              <a:rPr lang="en-US" altLang="en-US" sz="1800">
                <a:latin typeface="Open Sans" panose="020B0606030504020204" pitchFamily="34" charset="0"/>
              </a:rPr>
            </a:br>
            <a:r>
              <a:rPr lang="en-US" altLang="en-US" sz="1800">
                <a:latin typeface="Open Sans" panose="020B0606030504020204" pitchFamily="34" charset="0"/>
              </a:rPr>
              <a:t>contain X</a:t>
            </a:r>
          </a:p>
        </p:txBody>
      </p:sp>
      <p:graphicFrame>
        <p:nvGraphicFramePr>
          <p:cNvPr id="17414" name="Object 21">
            <a:extLst>
              <a:ext uri="{FF2B5EF4-FFF2-40B4-BE49-F238E27FC236}">
                <a16:creationId xmlns:a16="http://schemas.microsoft.com/office/drawing/2014/main" id="{11AA3C63-D88D-7919-87D5-1604C569DF18}"/>
              </a:ext>
            </a:extLst>
          </p:cNvPr>
          <p:cNvGraphicFramePr>
            <a:graphicFrameLocks noGrp="1" noChangeAspect="1"/>
          </p:cNvGraphicFramePr>
          <p:nvPr>
            <p:ph idx="1"/>
          </p:nvPr>
        </p:nvGraphicFramePr>
        <p:xfrm>
          <a:off x="5237163" y="1465263"/>
          <a:ext cx="3722687" cy="2235200"/>
        </p:xfrm>
        <a:graphic>
          <a:graphicData uri="http://schemas.openxmlformats.org/presentationml/2006/ole">
            <mc:AlternateContent xmlns:mc="http://schemas.openxmlformats.org/markup-compatibility/2006">
              <mc:Choice xmlns:v="urn:schemas-microsoft-com:vml" Requires="v">
                <p:oleObj name="Document" r:id="rId8" imgW="3359338" imgH="2015504" progId="Word.Document.8">
                  <p:embed/>
                </p:oleObj>
              </mc:Choice>
              <mc:Fallback>
                <p:oleObj name="Document" r:id="rId8" imgW="3359338" imgH="2015504" progId="Word.Document.8">
                  <p:embed/>
                  <p:pic>
                    <p:nvPicPr>
                      <p:cNvPr id="17414" name="Object 21">
                        <a:extLst>
                          <a:ext uri="{FF2B5EF4-FFF2-40B4-BE49-F238E27FC236}">
                            <a16:creationId xmlns:a16="http://schemas.microsoft.com/office/drawing/2014/main" id="{11AA3C63-D88D-7919-87D5-1604C569DF18}"/>
                          </a:ext>
                        </a:extLst>
                      </p:cNvPr>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7163" y="1465263"/>
                        <a:ext cx="3722687"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1">
            <a:extLst>
              <a:ext uri="{FF2B5EF4-FFF2-40B4-BE49-F238E27FC236}">
                <a16:creationId xmlns:a16="http://schemas.microsoft.com/office/drawing/2014/main" id="{4455FA98-C34E-B079-F4E0-8F082D34FB75}"/>
              </a:ext>
            </a:extLst>
          </p:cNvPr>
          <p:cNvSpPr/>
          <p:nvPr/>
        </p:nvSpPr>
        <p:spPr>
          <a:xfrm>
            <a:off x="5026025" y="3841750"/>
            <a:ext cx="4065588" cy="2233613"/>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5A4E6-4E14-CCB5-4710-0D045EA39257}"/>
              </a:ext>
            </a:extLst>
          </p:cNvPr>
          <p:cNvSpPr>
            <a:spLocks noGrp="1"/>
          </p:cNvSpPr>
          <p:nvPr>
            <p:ph type="title"/>
          </p:nvPr>
        </p:nvSpPr>
        <p:spPr/>
        <p:txBody>
          <a:bodyPr>
            <a:normAutofit fontScale="90000"/>
          </a:bodyPr>
          <a:lstStyle/>
          <a:p>
            <a:pPr>
              <a:defRPr/>
            </a:pPr>
            <a:r>
              <a:rPr lang="en-US" dirty="0"/>
              <a:t>Association Rule Mining Task</a:t>
            </a:r>
          </a:p>
        </p:txBody>
      </p:sp>
      <p:sp>
        <p:nvSpPr>
          <p:cNvPr id="3" name="Content Placeholder 2">
            <a:extLst>
              <a:ext uri="{FF2B5EF4-FFF2-40B4-BE49-F238E27FC236}">
                <a16:creationId xmlns:a16="http://schemas.microsoft.com/office/drawing/2014/main" id="{68BFD48F-F51E-1717-BFA3-CF3839F51F68}"/>
              </a:ext>
            </a:extLst>
          </p:cNvPr>
          <p:cNvSpPr>
            <a:spLocks noGrp="1"/>
          </p:cNvSpPr>
          <p:nvPr>
            <p:ph idx="1"/>
          </p:nvPr>
        </p:nvSpPr>
        <p:spPr/>
        <p:txBody>
          <a:bodyPr>
            <a:normAutofit fontScale="92500" lnSpcReduction="20000"/>
          </a:bodyPr>
          <a:lstStyle/>
          <a:p>
            <a:pPr>
              <a:defRPr/>
            </a:pPr>
            <a:r>
              <a:rPr lang="en-US" altLang="en-US" dirty="0"/>
              <a:t>Given a set of transactions T, the goal of association rule mining is to find all rules having: </a:t>
            </a:r>
          </a:p>
          <a:p>
            <a:pPr lvl="1">
              <a:defRPr/>
            </a:pPr>
            <a:r>
              <a:rPr lang="en-US" altLang="en-US" dirty="0"/>
              <a:t>support </a:t>
            </a:r>
            <a:r>
              <a:rPr lang="en-US" altLang="en-US" dirty="0">
                <a:cs typeface="Arial" panose="020B0604020202020204" pitchFamily="34" charset="0"/>
              </a:rPr>
              <a:t>≥ </a:t>
            </a:r>
            <a:r>
              <a:rPr lang="en-US" altLang="en-US" i="1" dirty="0" err="1">
                <a:cs typeface="Arial" panose="020B0604020202020204" pitchFamily="34" charset="0"/>
              </a:rPr>
              <a:t>minsup</a:t>
            </a:r>
            <a:r>
              <a:rPr lang="en-US" altLang="en-US" i="1" dirty="0">
                <a:cs typeface="Arial" panose="020B0604020202020204" pitchFamily="34" charset="0"/>
              </a:rPr>
              <a:t> </a:t>
            </a:r>
            <a:r>
              <a:rPr lang="en-US" altLang="en-US" dirty="0">
                <a:cs typeface="Arial" panose="020B0604020202020204" pitchFamily="34" charset="0"/>
              </a:rPr>
              <a:t>threshold</a:t>
            </a:r>
          </a:p>
          <a:p>
            <a:pPr lvl="1">
              <a:defRPr/>
            </a:pPr>
            <a:r>
              <a:rPr lang="en-US" altLang="en-US" dirty="0">
                <a:cs typeface="Arial" panose="020B0604020202020204" pitchFamily="34" charset="0"/>
              </a:rPr>
              <a:t>confidence ≥ </a:t>
            </a:r>
            <a:r>
              <a:rPr lang="en-US" altLang="en-US" i="1" dirty="0" err="1">
                <a:cs typeface="Arial" panose="020B0604020202020204" pitchFamily="34" charset="0"/>
              </a:rPr>
              <a:t>minconf</a:t>
            </a:r>
            <a:r>
              <a:rPr lang="en-US" altLang="en-US" i="1" dirty="0">
                <a:cs typeface="Arial" panose="020B0604020202020204" pitchFamily="34" charset="0"/>
              </a:rPr>
              <a:t> </a:t>
            </a:r>
            <a:r>
              <a:rPr lang="en-US" altLang="en-US" dirty="0">
                <a:cs typeface="Arial" panose="020B0604020202020204" pitchFamily="34" charset="0"/>
              </a:rPr>
              <a:t>threshold</a:t>
            </a:r>
          </a:p>
          <a:p>
            <a:pPr lvl="1">
              <a:defRPr/>
            </a:pPr>
            <a:endParaRPr lang="en-US" altLang="en-US" dirty="0">
              <a:cs typeface="Arial" panose="020B0604020202020204" pitchFamily="34" charset="0"/>
            </a:endParaRPr>
          </a:p>
          <a:p>
            <a:pPr>
              <a:defRPr/>
            </a:pPr>
            <a:r>
              <a:rPr lang="en-US" altLang="en-US" dirty="0">
                <a:cs typeface="Arial" panose="020B0604020202020204" pitchFamily="34" charset="0"/>
              </a:rPr>
              <a:t>Brute-force approach:</a:t>
            </a:r>
          </a:p>
          <a:p>
            <a:pPr lvl="1">
              <a:defRPr/>
            </a:pPr>
            <a:r>
              <a:rPr lang="en-US" altLang="en-US" dirty="0">
                <a:cs typeface="Arial" panose="020B0604020202020204" pitchFamily="34" charset="0"/>
              </a:rPr>
              <a:t>List all possible association rules</a:t>
            </a:r>
          </a:p>
          <a:p>
            <a:pPr lvl="1">
              <a:defRPr/>
            </a:pPr>
            <a:r>
              <a:rPr lang="en-US" altLang="en-US" dirty="0">
                <a:cs typeface="Arial" panose="020B0604020202020204" pitchFamily="34" charset="0"/>
              </a:rPr>
              <a:t>Compute the </a:t>
            </a:r>
            <a:r>
              <a:rPr lang="en-US" altLang="en-US" dirty="0">
                <a:solidFill>
                  <a:srgbClr val="0070C0"/>
                </a:solidFill>
                <a:cs typeface="Arial" panose="020B0604020202020204" pitchFamily="34" charset="0"/>
              </a:rPr>
              <a:t>support</a:t>
            </a:r>
            <a:r>
              <a:rPr lang="en-US" altLang="en-US" dirty="0">
                <a:cs typeface="Arial" panose="020B0604020202020204" pitchFamily="34" charset="0"/>
              </a:rPr>
              <a:t> and </a:t>
            </a:r>
            <a:r>
              <a:rPr lang="en-US" altLang="en-US" dirty="0">
                <a:solidFill>
                  <a:srgbClr val="0070C0"/>
                </a:solidFill>
                <a:cs typeface="Arial" panose="020B0604020202020204" pitchFamily="34" charset="0"/>
              </a:rPr>
              <a:t>confidence</a:t>
            </a:r>
            <a:r>
              <a:rPr lang="en-US" altLang="en-US" dirty="0">
                <a:cs typeface="Arial" panose="020B0604020202020204" pitchFamily="34" charset="0"/>
              </a:rPr>
              <a:t> for each rule</a:t>
            </a:r>
          </a:p>
          <a:p>
            <a:pPr lvl="1">
              <a:defRPr/>
            </a:pPr>
            <a:r>
              <a:rPr lang="en-US" altLang="en-US" dirty="0">
                <a:cs typeface="Arial" panose="020B0604020202020204" pitchFamily="34" charset="0"/>
              </a:rPr>
              <a:t>Prune rules that fail the </a:t>
            </a:r>
            <a:r>
              <a:rPr lang="en-US" altLang="en-US" i="1" dirty="0" err="1">
                <a:cs typeface="Arial" panose="020B0604020202020204" pitchFamily="34" charset="0"/>
              </a:rPr>
              <a:t>minsup</a:t>
            </a:r>
            <a:r>
              <a:rPr lang="en-US" altLang="en-US" dirty="0">
                <a:cs typeface="Arial" panose="020B0604020202020204" pitchFamily="34" charset="0"/>
              </a:rPr>
              <a:t> and </a:t>
            </a:r>
            <a:r>
              <a:rPr lang="en-US" altLang="en-US" i="1" dirty="0" err="1">
                <a:cs typeface="Arial" panose="020B0604020202020204" pitchFamily="34" charset="0"/>
              </a:rPr>
              <a:t>minconf</a:t>
            </a:r>
            <a:r>
              <a:rPr lang="en-US" altLang="en-US" dirty="0">
                <a:cs typeface="Arial" panose="020B0604020202020204" pitchFamily="34" charset="0"/>
              </a:rPr>
              <a:t> thresholds</a:t>
            </a:r>
          </a:p>
          <a:p>
            <a:pPr lvl="1">
              <a:buFont typeface="Arial" panose="020B0604020202020204" pitchFamily="34" charset="0"/>
              <a:buNone/>
              <a:defRPr/>
            </a:pPr>
            <a:r>
              <a:rPr lang="en-US" altLang="en-US" dirty="0">
                <a:cs typeface="Arial" panose="020B0604020202020204" pitchFamily="34" charset="0"/>
                <a:sym typeface="Symbol" panose="05050102010706020507" pitchFamily="18" charset="2"/>
              </a:rPr>
              <a:t> </a:t>
            </a:r>
            <a:r>
              <a:rPr lang="en-US" altLang="en-US" dirty="0">
                <a:solidFill>
                  <a:srgbClr val="FF0000"/>
                </a:solidFill>
                <a:cs typeface="Arial" panose="020B0604020202020204" pitchFamily="34" charset="0"/>
              </a:rPr>
              <a:t>Computationally prohibitive</a:t>
            </a:r>
            <a:r>
              <a:rPr lang="en-US" altLang="en-US" dirty="0">
                <a:cs typeface="Arial" panose="020B0604020202020204" pitchFamily="34" charset="0"/>
              </a:rPr>
              <a:t>!</a:t>
            </a:r>
          </a:p>
          <a:p>
            <a:pPr>
              <a:defRPr/>
            </a:pPr>
            <a:endParaRPr lang="en-US" dirty="0"/>
          </a:p>
        </p:txBody>
      </p:sp>
      <p:sp>
        <p:nvSpPr>
          <p:cNvPr id="18436" name="Slide Number Placeholder 3">
            <a:extLst>
              <a:ext uri="{FF2B5EF4-FFF2-40B4-BE49-F238E27FC236}">
                <a16:creationId xmlns:a16="http://schemas.microsoft.com/office/drawing/2014/main" id="{463C3D5F-AB77-3B46-D3F2-0EB90C891B0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DA8439-F48D-4A95-AD13-E619A12F0182}" type="slidenum">
              <a:rPr lang="en-US" altLang="en-US" smtClean="0">
                <a:solidFill>
                  <a:srgbClr val="898989"/>
                </a:solidFill>
                <a:latin typeface="Calibri" panose="020F0502020204030204" pitchFamily="34" charset="0"/>
              </a:rPr>
              <a:pPr/>
              <a:t>12</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D0D0EE0-673F-F6BE-653A-84DB2AAAB8C5}"/>
              </a:ext>
            </a:extLst>
          </p:cNvPr>
          <p:cNvSpPr>
            <a:spLocks noGrp="1"/>
          </p:cNvSpPr>
          <p:nvPr>
            <p:ph type="title"/>
          </p:nvPr>
        </p:nvSpPr>
        <p:spPr>
          <a:xfrm>
            <a:off x="2324100" y="228600"/>
            <a:ext cx="6324600" cy="1143000"/>
          </a:xfrm>
        </p:spPr>
        <p:txBody>
          <a:bodyPr/>
          <a:lstStyle/>
          <a:p>
            <a:r>
              <a:rPr lang="en-US" altLang="en-US">
                <a:latin typeface="Open Sans" panose="020B0606030504020204" pitchFamily="34" charset="0"/>
              </a:rPr>
              <a:t>Mining Association Rules</a:t>
            </a:r>
          </a:p>
        </p:txBody>
      </p:sp>
      <p:sp>
        <p:nvSpPr>
          <p:cNvPr id="20483" name="Slide Number Placeholder 3">
            <a:extLst>
              <a:ext uri="{FF2B5EF4-FFF2-40B4-BE49-F238E27FC236}">
                <a16:creationId xmlns:a16="http://schemas.microsoft.com/office/drawing/2014/main" id="{15848FFA-B9F6-F109-4663-245717E461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52ECB3-263E-41E8-BC15-DB51CCED55D3}" type="slidenum">
              <a:rPr lang="en-US" altLang="en-US" smtClean="0">
                <a:solidFill>
                  <a:srgbClr val="898989"/>
                </a:solidFill>
                <a:latin typeface="Calibri" panose="020F0502020204030204" pitchFamily="34" charset="0"/>
              </a:rPr>
              <a:pPr/>
              <a:t>13</a:t>
            </a:fld>
            <a:endParaRPr lang="en-US" altLang="en-US">
              <a:solidFill>
                <a:srgbClr val="898989"/>
              </a:solidFill>
              <a:latin typeface="Calibri" panose="020F0502020204030204" pitchFamily="34" charset="0"/>
            </a:endParaRPr>
          </a:p>
        </p:txBody>
      </p:sp>
      <p:sp>
        <p:nvSpPr>
          <p:cNvPr id="20484" name="Text Box 4">
            <a:extLst>
              <a:ext uri="{FF2B5EF4-FFF2-40B4-BE49-F238E27FC236}">
                <a16:creationId xmlns:a16="http://schemas.microsoft.com/office/drawing/2014/main" id="{01F233EE-6D03-0B5D-27C2-9CF160E25470}"/>
              </a:ext>
            </a:extLst>
          </p:cNvPr>
          <p:cNvSpPr txBox="1">
            <a:spLocks noChangeArrowheads="1"/>
          </p:cNvSpPr>
          <p:nvPr/>
        </p:nvSpPr>
        <p:spPr bwMode="auto">
          <a:xfrm>
            <a:off x="4419600" y="1371600"/>
            <a:ext cx="472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CC3300"/>
                </a:solidFill>
                <a:latin typeface="Arial" panose="020B0604020202020204" pitchFamily="34" charset="0"/>
                <a:sym typeface="Symbol" panose="05050102010706020507" pitchFamily="18" charset="2"/>
              </a:rPr>
              <a:t>Example of Rules:</a:t>
            </a:r>
            <a:br>
              <a:rPr lang="en-US" altLang="en-US" sz="2400">
                <a:solidFill>
                  <a:srgbClr val="CC3300"/>
                </a:solidFill>
                <a:latin typeface="Arial" panose="020B0604020202020204" pitchFamily="34" charset="0"/>
                <a:sym typeface="Symbol" panose="05050102010706020507" pitchFamily="18" charset="2"/>
              </a:rPr>
            </a:br>
            <a:endParaRPr lang="en-US" altLang="en-US" sz="1000">
              <a:solidFill>
                <a:srgbClr val="CC3300"/>
              </a:solidFill>
              <a:latin typeface="Arial" panose="020B0604020202020204" pitchFamily="34" charset="0"/>
              <a:sym typeface="Symbol" panose="05050102010706020507" pitchFamily="18" charset="2"/>
            </a:endParaRPr>
          </a:p>
          <a:p>
            <a:pPr>
              <a:spcBef>
                <a:spcPct val="0"/>
              </a:spcBef>
              <a:buFontTx/>
              <a:buNone/>
            </a:pPr>
            <a:r>
              <a:rPr lang="en-US" altLang="en-US" sz="2000">
                <a:latin typeface="Arial" panose="020B0604020202020204" pitchFamily="34" charset="0"/>
              </a:rPr>
              <a:t>{Milk,Diaper} </a:t>
            </a:r>
            <a:r>
              <a:rPr lang="en-US" altLang="en-US" sz="2000">
                <a:latin typeface="Arial" panose="020B0604020202020204" pitchFamily="34" charset="0"/>
                <a:sym typeface="Symbol" panose="05050102010706020507" pitchFamily="18" charset="2"/>
              </a:rPr>
              <a:t> {Beer} (s=0.4, c=0.67)</a:t>
            </a:r>
            <a:br>
              <a:rPr lang="en-US" altLang="en-US" sz="2000">
                <a:latin typeface="Arial" panose="020B0604020202020204" pitchFamily="34" charset="0"/>
                <a:sym typeface="Symbol" panose="05050102010706020507" pitchFamily="18" charset="2"/>
              </a:rPr>
            </a:br>
            <a:r>
              <a:rPr lang="en-US" altLang="en-US" sz="2000">
                <a:latin typeface="Arial" panose="020B0604020202020204" pitchFamily="34" charset="0"/>
              </a:rPr>
              <a:t>{Milk,Beer} </a:t>
            </a:r>
            <a:r>
              <a:rPr lang="en-US" altLang="en-US" sz="2000">
                <a:latin typeface="Arial" panose="020B0604020202020204" pitchFamily="34" charset="0"/>
                <a:sym typeface="Symbol" panose="05050102010706020507" pitchFamily="18" charset="2"/>
              </a:rPr>
              <a:t> {Diaper} (s=0.4, c=1.0)</a:t>
            </a:r>
          </a:p>
          <a:p>
            <a:pPr>
              <a:spcBef>
                <a:spcPct val="0"/>
              </a:spcBef>
              <a:buFontTx/>
              <a:buNone/>
            </a:pPr>
            <a:r>
              <a:rPr lang="en-US" altLang="en-US" sz="2000">
                <a:latin typeface="Arial" panose="020B0604020202020204" pitchFamily="34" charset="0"/>
              </a:rPr>
              <a:t>{Diaper,Beer} </a:t>
            </a:r>
            <a:r>
              <a:rPr lang="en-US" altLang="en-US" sz="2000">
                <a:latin typeface="Arial" panose="020B0604020202020204" pitchFamily="34" charset="0"/>
                <a:sym typeface="Symbol" panose="05050102010706020507" pitchFamily="18" charset="2"/>
              </a:rPr>
              <a:t> {Milk} (s=0.4, c=0.67)</a:t>
            </a:r>
          </a:p>
          <a:p>
            <a:pPr>
              <a:spcBef>
                <a:spcPct val="0"/>
              </a:spcBef>
              <a:buFontTx/>
              <a:buNone/>
            </a:pPr>
            <a:r>
              <a:rPr lang="en-US" altLang="en-US" sz="2000">
                <a:latin typeface="Arial" panose="020B0604020202020204" pitchFamily="34" charset="0"/>
                <a:sym typeface="Symbol" panose="05050102010706020507" pitchFamily="18" charset="2"/>
              </a:rPr>
              <a:t>{Beer}  {Milk,Diaper} (s=0.4, c=0.67) </a:t>
            </a:r>
            <a:br>
              <a:rPr lang="en-US" altLang="en-US" sz="2000">
                <a:latin typeface="Arial" panose="020B0604020202020204" pitchFamily="34" charset="0"/>
                <a:sym typeface="Symbol" panose="05050102010706020507" pitchFamily="18" charset="2"/>
              </a:rPr>
            </a:br>
            <a:r>
              <a:rPr lang="en-US" altLang="en-US" sz="2000">
                <a:latin typeface="Arial" panose="020B0604020202020204" pitchFamily="34" charset="0"/>
                <a:sym typeface="Symbol" panose="05050102010706020507" pitchFamily="18" charset="2"/>
              </a:rPr>
              <a:t>{Diaper}  {Milk,Beer} (s=0.4, c=0.5) </a:t>
            </a:r>
          </a:p>
          <a:p>
            <a:pPr>
              <a:spcBef>
                <a:spcPct val="0"/>
              </a:spcBef>
              <a:buFontTx/>
              <a:buNone/>
            </a:pPr>
            <a:r>
              <a:rPr lang="en-US" altLang="en-US" sz="2000">
                <a:latin typeface="Arial" panose="020B0604020202020204" pitchFamily="34" charset="0"/>
                <a:sym typeface="Symbol" panose="05050102010706020507" pitchFamily="18" charset="2"/>
              </a:rPr>
              <a:t>{Milk}  {Diaper,Beer} (s=0.4, c=0.5)</a:t>
            </a:r>
          </a:p>
        </p:txBody>
      </p:sp>
      <p:graphicFrame>
        <p:nvGraphicFramePr>
          <p:cNvPr id="20485" name="Object 5">
            <a:extLst>
              <a:ext uri="{FF2B5EF4-FFF2-40B4-BE49-F238E27FC236}">
                <a16:creationId xmlns:a16="http://schemas.microsoft.com/office/drawing/2014/main" id="{61D3562C-2F5A-D196-2334-057FBE05E03F}"/>
              </a:ext>
            </a:extLst>
          </p:cNvPr>
          <p:cNvGraphicFramePr>
            <a:graphicFrameLocks noChangeAspect="1"/>
          </p:cNvGraphicFramePr>
          <p:nvPr>
            <p:ph idx="1"/>
          </p:nvPr>
        </p:nvGraphicFramePr>
        <p:xfrm>
          <a:off x="609600" y="1698625"/>
          <a:ext cx="3733800" cy="2241550"/>
        </p:xfrm>
        <a:graphic>
          <a:graphicData uri="http://schemas.openxmlformats.org/presentationml/2006/ole">
            <mc:AlternateContent xmlns:mc="http://schemas.openxmlformats.org/markup-compatibility/2006">
              <mc:Choice xmlns:v="urn:schemas-microsoft-com:vml" Requires="v">
                <p:oleObj name="Document" r:id="rId2" imgW="3359338" imgH="2015504" progId="Word.Document.8">
                  <p:embed/>
                </p:oleObj>
              </mc:Choice>
              <mc:Fallback>
                <p:oleObj name="Document" r:id="rId2" imgW="3359338" imgH="2015504" progId="Word.Document.8">
                  <p:embed/>
                  <p:pic>
                    <p:nvPicPr>
                      <p:cNvPr id="20485" name="Object 5">
                        <a:extLst>
                          <a:ext uri="{FF2B5EF4-FFF2-40B4-BE49-F238E27FC236}">
                            <a16:creationId xmlns:a16="http://schemas.microsoft.com/office/drawing/2014/main" id="{61D3562C-2F5A-D196-2334-057FBE05E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98625"/>
                        <a:ext cx="3733800" cy="224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a:extLst>
              <a:ext uri="{FF2B5EF4-FFF2-40B4-BE49-F238E27FC236}">
                <a16:creationId xmlns:a16="http://schemas.microsoft.com/office/drawing/2014/main" id="{8E44592E-8EF7-F69B-B549-42F035C91093}"/>
              </a:ext>
            </a:extLst>
          </p:cNvPr>
          <p:cNvSpPr txBox="1">
            <a:spLocks noChangeArrowheads="1"/>
          </p:cNvSpPr>
          <p:nvPr/>
        </p:nvSpPr>
        <p:spPr bwMode="auto">
          <a:xfrm>
            <a:off x="533400" y="4038600"/>
            <a:ext cx="7924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a:solidFill>
                  <a:srgbClr val="CC3300"/>
                </a:solidFill>
                <a:latin typeface="Arial" panose="020B0604020202020204" pitchFamily="34" charset="0"/>
                <a:sym typeface="Symbol" panose="05050102010706020507" pitchFamily="18" charset="2"/>
              </a:rPr>
              <a:t>Observations:</a:t>
            </a:r>
          </a:p>
          <a:p>
            <a:pPr>
              <a:spcBef>
                <a:spcPct val="50000"/>
              </a:spcBef>
              <a:buFontTx/>
              <a:buChar char="•"/>
            </a:pPr>
            <a:r>
              <a:rPr lang="en-US" altLang="en-US" sz="2000">
                <a:latin typeface="Arial" panose="020B0604020202020204" pitchFamily="34" charset="0"/>
                <a:sym typeface="Symbol" panose="05050102010706020507" pitchFamily="18" charset="2"/>
              </a:rPr>
              <a:t> All the above rules are binary partitions of the same itemset: </a:t>
            </a:r>
            <a:br>
              <a:rPr lang="en-US" altLang="en-US" sz="2000">
                <a:latin typeface="Arial" panose="020B0604020202020204" pitchFamily="34" charset="0"/>
                <a:sym typeface="Symbol" panose="05050102010706020507" pitchFamily="18" charset="2"/>
              </a:rPr>
            </a:br>
            <a:r>
              <a:rPr lang="en-US" altLang="en-US" sz="2000">
                <a:latin typeface="Arial" panose="020B0604020202020204" pitchFamily="34" charset="0"/>
                <a:sym typeface="Symbol" panose="05050102010706020507" pitchFamily="18" charset="2"/>
              </a:rPr>
              <a:t>	{Milk, Diaper, Beer}</a:t>
            </a:r>
          </a:p>
          <a:p>
            <a:pPr>
              <a:spcBef>
                <a:spcPct val="50000"/>
              </a:spcBef>
              <a:buFontTx/>
              <a:buChar char="•"/>
            </a:pPr>
            <a:r>
              <a:rPr lang="en-US" altLang="en-US" sz="2000">
                <a:latin typeface="Arial" panose="020B0604020202020204" pitchFamily="34" charset="0"/>
                <a:sym typeface="Symbol" panose="05050102010706020507" pitchFamily="18" charset="2"/>
              </a:rPr>
              <a:t> Rules originating from the same itemset have identical support but</a:t>
            </a:r>
            <a:br>
              <a:rPr lang="en-US" altLang="en-US" sz="2000">
                <a:latin typeface="Arial" panose="020B0604020202020204" pitchFamily="34" charset="0"/>
                <a:sym typeface="Symbol" panose="05050102010706020507" pitchFamily="18" charset="2"/>
              </a:rPr>
            </a:br>
            <a:r>
              <a:rPr lang="en-US" altLang="en-US" sz="2000">
                <a:latin typeface="Arial" panose="020B0604020202020204" pitchFamily="34" charset="0"/>
                <a:sym typeface="Symbol" panose="05050102010706020507" pitchFamily="18" charset="2"/>
              </a:rPr>
              <a:t>  can have different confidence.</a:t>
            </a:r>
          </a:p>
          <a:p>
            <a:pPr>
              <a:spcBef>
                <a:spcPct val="50000"/>
              </a:spcBef>
              <a:buFontTx/>
              <a:buChar char="•"/>
            </a:pPr>
            <a:r>
              <a:rPr lang="en-US" altLang="en-US" sz="2000">
                <a:latin typeface="Arial" panose="020B0604020202020204" pitchFamily="34" charset="0"/>
                <a:sym typeface="Symbol" panose="05050102010706020507" pitchFamily="18" charset="2"/>
              </a:rPr>
              <a:t> Thus, we may decouple the support and confidence requirements.</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A494350-EC42-2694-3E32-F00D4BB8AAE8}"/>
              </a:ext>
            </a:extLst>
          </p:cNvPr>
          <p:cNvSpPr>
            <a:spLocks noGrp="1"/>
          </p:cNvSpPr>
          <p:nvPr>
            <p:ph type="title"/>
          </p:nvPr>
        </p:nvSpPr>
        <p:spPr/>
        <p:txBody>
          <a:bodyPr/>
          <a:lstStyle/>
          <a:p>
            <a:r>
              <a:rPr lang="en-US" altLang="en-US">
                <a:latin typeface="Open Sans" panose="020B0606030504020204" pitchFamily="34" charset="0"/>
              </a:rPr>
              <a:t>Mining Association Rules</a:t>
            </a:r>
          </a:p>
        </p:txBody>
      </p:sp>
      <p:sp>
        <p:nvSpPr>
          <p:cNvPr id="3" name="Content Placeholder 2">
            <a:extLst>
              <a:ext uri="{FF2B5EF4-FFF2-40B4-BE49-F238E27FC236}">
                <a16:creationId xmlns:a16="http://schemas.microsoft.com/office/drawing/2014/main" id="{E5D7F956-F31E-40C9-D5FC-08333637FBC5}"/>
              </a:ext>
            </a:extLst>
          </p:cNvPr>
          <p:cNvSpPr>
            <a:spLocks noGrp="1"/>
          </p:cNvSpPr>
          <p:nvPr>
            <p:ph idx="1"/>
          </p:nvPr>
        </p:nvSpPr>
        <p:spPr>
          <a:xfrm>
            <a:off x="609600" y="1752600"/>
            <a:ext cx="8305800" cy="4953000"/>
          </a:xfrm>
        </p:spPr>
        <p:txBody>
          <a:bodyPr>
            <a:normAutofit fontScale="92500" lnSpcReduction="10000"/>
          </a:bodyPr>
          <a:lstStyle/>
          <a:p>
            <a:pPr marL="533400" indent="-533400">
              <a:defRPr/>
            </a:pPr>
            <a:r>
              <a:rPr lang="en-US" altLang="en-US" dirty="0"/>
              <a:t>Two-step approach: </a:t>
            </a:r>
          </a:p>
          <a:p>
            <a:pPr marL="914400" lvl="1" indent="-338138">
              <a:buFont typeface="Arial" panose="020B0604020202020204" pitchFamily="34" charset="0"/>
              <a:buAutoNum type="arabicPeriod"/>
              <a:defRPr/>
            </a:pPr>
            <a:r>
              <a:rPr lang="en-US" altLang="en-US" dirty="0">
                <a:solidFill>
                  <a:srgbClr val="0070C0"/>
                </a:solidFill>
              </a:rPr>
              <a:t>Frequent Itemset Generation</a:t>
            </a:r>
          </a:p>
          <a:p>
            <a:pPr marL="1295400" lvl="2" indent="-381000">
              <a:buFont typeface="Arial" panose="020B0604020202020204" pitchFamily="34" charset="0"/>
              <a:buChar char="–"/>
              <a:defRPr/>
            </a:pPr>
            <a:r>
              <a:rPr lang="en-US" altLang="en-US" dirty="0"/>
              <a:t>Generate all </a:t>
            </a:r>
            <a:r>
              <a:rPr lang="en-US" altLang="en-US" dirty="0" err="1"/>
              <a:t>itemsets</a:t>
            </a:r>
            <a:r>
              <a:rPr lang="en-US" altLang="en-US" dirty="0"/>
              <a:t> whose support </a:t>
            </a:r>
            <a:r>
              <a:rPr lang="en-US" altLang="en-US" dirty="0">
                <a:sym typeface="Symbol" panose="05050102010706020507" pitchFamily="18" charset="2"/>
              </a:rPr>
              <a:t> </a:t>
            </a:r>
            <a:r>
              <a:rPr lang="en-US" altLang="en-US" dirty="0" err="1"/>
              <a:t>minsup</a:t>
            </a:r>
            <a:r>
              <a:rPr lang="en-US" altLang="en-US" dirty="0"/>
              <a:t>.</a:t>
            </a:r>
          </a:p>
          <a:p>
            <a:pPr marL="1295400" lvl="2" indent="-381000">
              <a:buFont typeface="Arial" panose="020B0604020202020204" pitchFamily="34" charset="0"/>
              <a:buNone/>
              <a:defRPr/>
            </a:pPr>
            <a:endParaRPr lang="en-US" altLang="en-US" dirty="0"/>
          </a:p>
          <a:p>
            <a:pPr marL="914400" lvl="1" indent="-338138">
              <a:buFont typeface="Arial" panose="020B0604020202020204" pitchFamily="34" charset="0"/>
              <a:buAutoNum type="arabicPeriod"/>
              <a:defRPr/>
            </a:pPr>
            <a:r>
              <a:rPr lang="en-US" altLang="en-US" dirty="0">
                <a:solidFill>
                  <a:srgbClr val="0070C0"/>
                </a:solidFill>
              </a:rPr>
              <a:t>Rule Generation</a:t>
            </a:r>
          </a:p>
          <a:p>
            <a:pPr marL="1295400" lvl="2" indent="-381000">
              <a:buFont typeface="Arial" panose="020B0604020202020204" pitchFamily="34" charset="0"/>
              <a:buChar char="–"/>
              <a:defRPr/>
            </a:pPr>
            <a:r>
              <a:rPr lang="en-US" altLang="en-US" dirty="0"/>
              <a:t>Generate high confidence rules from each frequent itemset, where each rule is a binary partitioning of a frequent itemset.</a:t>
            </a:r>
          </a:p>
          <a:p>
            <a:pPr marL="533400" indent="-533400">
              <a:defRPr/>
            </a:pPr>
            <a:endParaRPr lang="en-US" altLang="en-US" dirty="0"/>
          </a:p>
          <a:p>
            <a:pPr marL="533400" indent="-533400">
              <a:defRPr/>
            </a:pPr>
            <a:r>
              <a:rPr lang="en-US" altLang="en-US" dirty="0"/>
              <a:t>Frequent itemset generation is still computationally expensive.</a:t>
            </a:r>
          </a:p>
          <a:p>
            <a:pPr marL="533400" indent="-533400">
              <a:buFont typeface="Monotype Sorts" pitchFamily="2" charset="2"/>
              <a:buNone/>
              <a:defRPr/>
            </a:pPr>
            <a:endParaRPr lang="en-US" altLang="en-US" dirty="0"/>
          </a:p>
          <a:p>
            <a:pPr>
              <a:defRPr/>
            </a:pPr>
            <a:endParaRPr lang="en-US" dirty="0"/>
          </a:p>
        </p:txBody>
      </p:sp>
      <p:sp>
        <p:nvSpPr>
          <p:cNvPr id="21508" name="Slide Number Placeholder 3">
            <a:extLst>
              <a:ext uri="{FF2B5EF4-FFF2-40B4-BE49-F238E27FC236}">
                <a16:creationId xmlns:a16="http://schemas.microsoft.com/office/drawing/2014/main" id="{9DBF82E7-8497-8406-9F61-22E693EF3EC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350BD5-639E-477E-B126-FB7C3E0CA077}" type="slidenum">
              <a:rPr lang="en-US" altLang="en-US" smtClean="0">
                <a:solidFill>
                  <a:srgbClr val="898989"/>
                </a:solidFill>
                <a:latin typeface="Calibri" panose="020F0502020204030204" pitchFamily="34" charset="0"/>
              </a:rPr>
              <a:pPr/>
              <a:t>14</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CB2A-CA15-AE25-0AE6-E5FE369BF1E0}"/>
              </a:ext>
            </a:extLst>
          </p:cNvPr>
          <p:cNvSpPr>
            <a:spLocks noGrp="1"/>
          </p:cNvSpPr>
          <p:nvPr>
            <p:ph type="title"/>
          </p:nvPr>
        </p:nvSpPr>
        <p:spPr/>
        <p:txBody>
          <a:bodyPr>
            <a:normAutofit fontScale="90000"/>
          </a:bodyPr>
          <a:lstStyle/>
          <a:p>
            <a:pPr>
              <a:defRPr/>
            </a:pPr>
            <a:r>
              <a:rPr lang="en-US" dirty="0"/>
              <a:t>Frequent Itemset Generation</a:t>
            </a:r>
          </a:p>
        </p:txBody>
      </p:sp>
      <p:sp>
        <p:nvSpPr>
          <p:cNvPr id="22531" name="Slide Number Placeholder 3">
            <a:extLst>
              <a:ext uri="{FF2B5EF4-FFF2-40B4-BE49-F238E27FC236}">
                <a16:creationId xmlns:a16="http://schemas.microsoft.com/office/drawing/2014/main" id="{D71D3BBC-AE80-1E89-9A68-C8BA9CBFE8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394303-ABD2-40B9-A08A-05AB0C10061F}" type="slidenum">
              <a:rPr lang="en-US" altLang="en-US" smtClean="0">
                <a:solidFill>
                  <a:srgbClr val="898989"/>
                </a:solidFill>
                <a:latin typeface="Calibri" panose="020F0502020204030204" pitchFamily="34" charset="0"/>
              </a:rPr>
              <a:pPr/>
              <a:t>15</a:t>
            </a:fld>
            <a:endParaRPr lang="en-US" altLang="en-US">
              <a:solidFill>
                <a:srgbClr val="898989"/>
              </a:solidFill>
              <a:latin typeface="Calibri" panose="020F0502020204030204" pitchFamily="34" charset="0"/>
            </a:endParaRPr>
          </a:p>
        </p:txBody>
      </p:sp>
      <p:sp>
        <p:nvSpPr>
          <p:cNvPr id="7" name="Rectangle 3">
            <a:extLst>
              <a:ext uri="{FF2B5EF4-FFF2-40B4-BE49-F238E27FC236}">
                <a16:creationId xmlns:a16="http://schemas.microsoft.com/office/drawing/2014/main" id="{4F96560D-4EB5-FC46-10B1-AEBFDF55687F}"/>
              </a:ext>
            </a:extLst>
          </p:cNvPr>
          <p:cNvSpPr txBox="1">
            <a:spLocks noChangeArrowheads="1"/>
          </p:cNvSpPr>
          <p:nvPr/>
        </p:nvSpPr>
        <p:spPr bwMode="auto">
          <a:xfrm>
            <a:off x="685800" y="1524000"/>
            <a:ext cx="8382000" cy="5181600"/>
          </a:xfrm>
          <a:prstGeom prst="rect">
            <a:avLst/>
          </a:prstGeom>
          <a:noFill/>
          <a:ln>
            <a:noFill/>
          </a:ln>
        </p:spPr>
        <p:txBody>
          <a:bodyPr>
            <a:normAutofit fontScale="8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Open Sans"/>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Open Sans"/>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Open Sans"/>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Open Sans"/>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ltLang="en-US" dirty="0"/>
              <a:t>Brute-force approach: </a:t>
            </a:r>
          </a:p>
          <a:p>
            <a:pPr lvl="1">
              <a:defRPr/>
            </a:pPr>
            <a:r>
              <a:rPr lang="en-US" altLang="en-US" dirty="0"/>
              <a:t>Each itemset in the lattice is a </a:t>
            </a:r>
            <a:r>
              <a:rPr lang="en-US" altLang="en-US" dirty="0">
                <a:solidFill>
                  <a:srgbClr val="FF0000"/>
                </a:solidFill>
              </a:rPr>
              <a:t>candidate</a:t>
            </a:r>
            <a:r>
              <a:rPr lang="en-US" altLang="en-US" dirty="0"/>
              <a:t> frequent itemset.</a:t>
            </a:r>
          </a:p>
          <a:p>
            <a:pPr lvl="1">
              <a:defRPr/>
            </a:pPr>
            <a:r>
              <a:rPr lang="en-US" altLang="en-US" dirty="0"/>
              <a:t>Count the support of each candidate by scanning the database.</a:t>
            </a:r>
          </a:p>
          <a:p>
            <a:pPr lvl="1">
              <a:defRPr/>
            </a:pPr>
            <a:endParaRPr lang="en-US" altLang="en-US" dirty="0"/>
          </a:p>
          <a:p>
            <a:pPr lvl="1">
              <a:defRPr/>
            </a:pPr>
            <a:endParaRPr lang="en-US" altLang="en-US" dirty="0"/>
          </a:p>
          <a:p>
            <a:pPr lvl="1">
              <a:defRPr/>
            </a:pPr>
            <a:endParaRPr lang="en-US" altLang="en-US" dirty="0"/>
          </a:p>
          <a:p>
            <a:pPr lvl="1">
              <a:defRPr/>
            </a:pPr>
            <a:endParaRPr lang="en-US" altLang="en-US" dirty="0"/>
          </a:p>
          <a:p>
            <a:pPr lvl="1">
              <a:defRPr/>
            </a:pPr>
            <a:endParaRPr lang="en-US" altLang="en-US" dirty="0"/>
          </a:p>
          <a:p>
            <a:pPr lvl="1">
              <a:defRPr/>
            </a:pPr>
            <a:endParaRPr lang="en-US" altLang="en-US" dirty="0"/>
          </a:p>
          <a:p>
            <a:pPr lvl="1">
              <a:defRPr/>
            </a:pPr>
            <a:endParaRPr lang="en-US" altLang="en-US" dirty="0"/>
          </a:p>
          <a:p>
            <a:pPr lvl="1">
              <a:defRPr/>
            </a:pPr>
            <a:r>
              <a:rPr lang="en-US" altLang="en-US" dirty="0"/>
              <a:t>Match each transaction against every candidate</a:t>
            </a:r>
          </a:p>
          <a:p>
            <a:pPr lvl="1">
              <a:defRPr/>
            </a:pPr>
            <a:r>
              <a:rPr lang="en-US" altLang="en-US" dirty="0"/>
              <a:t>Complexity ~ O(</a:t>
            </a:r>
            <a:r>
              <a:rPr lang="en-US" altLang="en-US" dirty="0" err="1"/>
              <a:t>NMw</a:t>
            </a:r>
            <a:r>
              <a:rPr lang="en-US" altLang="en-US" dirty="0"/>
              <a:t>) =&gt; </a:t>
            </a:r>
            <a:r>
              <a:rPr lang="en-US" altLang="en-US" dirty="0">
                <a:solidFill>
                  <a:srgbClr val="FF0000"/>
                </a:solidFill>
              </a:rPr>
              <a:t>Expensive since M = 2</a:t>
            </a:r>
            <a:r>
              <a:rPr lang="en-US" altLang="en-US" baseline="30000" dirty="0">
                <a:solidFill>
                  <a:srgbClr val="FF0000"/>
                </a:solidFill>
              </a:rPr>
              <a:t>d</a:t>
            </a:r>
            <a:r>
              <a:rPr lang="en-US" altLang="en-US" dirty="0">
                <a:solidFill>
                  <a:srgbClr val="FF0000"/>
                </a:solidFill>
              </a:rPr>
              <a:t> </a:t>
            </a:r>
            <a:r>
              <a:rPr lang="en-US" altLang="en-US" dirty="0"/>
              <a:t>!!!</a:t>
            </a:r>
          </a:p>
        </p:txBody>
      </p:sp>
      <p:graphicFrame>
        <p:nvGraphicFramePr>
          <p:cNvPr id="22533" name="Object 4">
            <a:extLst>
              <a:ext uri="{FF2B5EF4-FFF2-40B4-BE49-F238E27FC236}">
                <a16:creationId xmlns:a16="http://schemas.microsoft.com/office/drawing/2014/main" id="{21201AA1-7A54-AF75-6344-9EAFDDE521FB}"/>
              </a:ext>
            </a:extLst>
          </p:cNvPr>
          <p:cNvGraphicFramePr>
            <a:graphicFrameLocks noChangeAspect="1"/>
          </p:cNvGraphicFramePr>
          <p:nvPr/>
        </p:nvGraphicFramePr>
        <p:xfrm>
          <a:off x="1220788" y="3124200"/>
          <a:ext cx="7281862" cy="2667000"/>
        </p:xfrm>
        <a:graphic>
          <a:graphicData uri="http://schemas.openxmlformats.org/presentationml/2006/ole">
            <mc:AlternateContent xmlns:mc="http://schemas.openxmlformats.org/markup-compatibility/2006">
              <mc:Choice xmlns:v="urn:schemas-microsoft-com:vml" Requires="v">
                <p:oleObj name="Visio" r:id="rId2" imgW="7643978" imgH="2744343" progId="Visio.Drawing.6">
                  <p:embed/>
                </p:oleObj>
              </mc:Choice>
              <mc:Fallback>
                <p:oleObj name="Visio" r:id="rId2" imgW="7643978" imgH="2744343" progId="Visio.Drawing.6">
                  <p:embed/>
                  <p:pic>
                    <p:nvPicPr>
                      <p:cNvPr id="22533" name="Object 4">
                        <a:extLst>
                          <a:ext uri="{FF2B5EF4-FFF2-40B4-BE49-F238E27FC236}">
                            <a16:creationId xmlns:a16="http://schemas.microsoft.com/office/drawing/2014/main" id="{21201AA1-7A54-AF75-6344-9EAFDDE52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3124200"/>
                        <a:ext cx="728186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2BCF11F-A686-0DE4-9753-040ECF366FF2}"/>
              </a:ext>
            </a:extLst>
          </p:cNvPr>
          <p:cNvSpPr>
            <a:spLocks noGrp="1"/>
          </p:cNvSpPr>
          <p:nvPr>
            <p:ph type="title"/>
          </p:nvPr>
        </p:nvSpPr>
        <p:spPr/>
        <p:txBody>
          <a:bodyPr/>
          <a:lstStyle/>
          <a:p>
            <a:r>
              <a:rPr lang="en-US" altLang="en-US">
                <a:latin typeface="Open Sans" panose="020B0606030504020204" pitchFamily="34" charset="0"/>
              </a:rPr>
              <a:t>Apriori Algorithm</a:t>
            </a:r>
          </a:p>
        </p:txBody>
      </p:sp>
      <p:sp>
        <p:nvSpPr>
          <p:cNvPr id="3" name="Content Placeholder 2">
            <a:extLst>
              <a:ext uri="{FF2B5EF4-FFF2-40B4-BE49-F238E27FC236}">
                <a16:creationId xmlns:a16="http://schemas.microsoft.com/office/drawing/2014/main" id="{A9585947-E1B9-1DD8-CB81-B092306E4650}"/>
              </a:ext>
            </a:extLst>
          </p:cNvPr>
          <p:cNvSpPr>
            <a:spLocks noGrp="1"/>
          </p:cNvSpPr>
          <p:nvPr>
            <p:ph idx="1"/>
          </p:nvPr>
        </p:nvSpPr>
        <p:spPr>
          <a:xfrm>
            <a:off x="685800" y="1828800"/>
            <a:ext cx="8229600" cy="4800600"/>
          </a:xfrm>
        </p:spPr>
        <p:txBody>
          <a:bodyPr>
            <a:normAutofit fontScale="77500" lnSpcReduction="20000"/>
          </a:bodyPr>
          <a:lstStyle/>
          <a:p>
            <a:pPr marL="0" indent="0">
              <a:lnSpc>
                <a:spcPct val="120000"/>
              </a:lnSpc>
              <a:buFont typeface="Arial" panose="020B0604020202020204" pitchFamily="34" charset="0"/>
              <a:buNone/>
              <a:defRPr/>
            </a:pPr>
            <a:r>
              <a:rPr lang="en-US" altLang="en-US" b="1" u="sng" dirty="0"/>
              <a:t>Method: </a:t>
            </a:r>
          </a:p>
          <a:p>
            <a:pPr marL="403225" lvl="1" indent="-403225">
              <a:lnSpc>
                <a:spcPct val="120000"/>
              </a:lnSpc>
              <a:defRPr/>
            </a:pPr>
            <a:r>
              <a:rPr lang="en-US" altLang="en-US" dirty="0"/>
              <a:t>Let k=1</a:t>
            </a:r>
          </a:p>
          <a:p>
            <a:pPr marL="403225" lvl="1" indent="-403225">
              <a:lnSpc>
                <a:spcPct val="120000"/>
              </a:lnSpc>
              <a:defRPr/>
            </a:pPr>
            <a:r>
              <a:rPr lang="en-US" altLang="en-US" dirty="0"/>
              <a:t>Generate frequent </a:t>
            </a:r>
            <a:r>
              <a:rPr lang="en-US" altLang="en-US" dirty="0" err="1"/>
              <a:t>itemsets</a:t>
            </a:r>
            <a:r>
              <a:rPr lang="en-US" altLang="en-US" dirty="0"/>
              <a:t> of length 1.</a:t>
            </a:r>
          </a:p>
          <a:p>
            <a:pPr marL="403225" lvl="1" indent="-403225">
              <a:lnSpc>
                <a:spcPct val="120000"/>
              </a:lnSpc>
              <a:defRPr/>
            </a:pPr>
            <a:r>
              <a:rPr lang="en-US" altLang="en-US" dirty="0"/>
              <a:t>Repeat until no new frequent </a:t>
            </a:r>
            <a:r>
              <a:rPr lang="en-US" altLang="en-US" dirty="0" err="1"/>
              <a:t>itemsets</a:t>
            </a:r>
            <a:r>
              <a:rPr lang="en-US" altLang="en-US" dirty="0"/>
              <a:t> are identified:</a:t>
            </a:r>
          </a:p>
          <a:p>
            <a:pPr marL="685800" lvl="2" indent="-282575">
              <a:lnSpc>
                <a:spcPct val="120000"/>
              </a:lnSpc>
              <a:defRPr/>
            </a:pPr>
            <a:r>
              <a:rPr lang="en-US" altLang="en-US" dirty="0"/>
              <a:t>Generate length (k+1) candidate </a:t>
            </a:r>
            <a:r>
              <a:rPr lang="en-US" altLang="en-US" dirty="0" err="1"/>
              <a:t>itemsets</a:t>
            </a:r>
            <a:r>
              <a:rPr lang="en-US" altLang="en-US" dirty="0"/>
              <a:t> from length k frequent </a:t>
            </a:r>
            <a:r>
              <a:rPr lang="en-US" altLang="en-US" dirty="0" err="1"/>
              <a:t>itemsets</a:t>
            </a:r>
            <a:r>
              <a:rPr lang="en-US" altLang="en-US" dirty="0"/>
              <a:t>.</a:t>
            </a:r>
          </a:p>
          <a:p>
            <a:pPr marL="685800" lvl="2" indent="-282575">
              <a:lnSpc>
                <a:spcPct val="120000"/>
              </a:lnSpc>
              <a:defRPr/>
            </a:pPr>
            <a:r>
              <a:rPr lang="en-US" altLang="en-US" dirty="0"/>
              <a:t>Prune candidate </a:t>
            </a:r>
            <a:r>
              <a:rPr lang="en-US" altLang="en-US" dirty="0" err="1"/>
              <a:t>itemsets</a:t>
            </a:r>
            <a:r>
              <a:rPr lang="en-US" altLang="en-US" dirty="0"/>
              <a:t> containing subsets of length k that are infrequent.</a:t>
            </a:r>
          </a:p>
          <a:p>
            <a:pPr marL="685800" lvl="2" indent="-282575">
              <a:lnSpc>
                <a:spcPct val="120000"/>
              </a:lnSpc>
              <a:defRPr/>
            </a:pPr>
            <a:r>
              <a:rPr lang="en-US" altLang="en-US" dirty="0"/>
              <a:t>Count the support of each candidate by scanning the DB.</a:t>
            </a:r>
          </a:p>
          <a:p>
            <a:pPr marL="685800" lvl="2" indent="-282575">
              <a:lnSpc>
                <a:spcPct val="120000"/>
              </a:lnSpc>
              <a:defRPr/>
            </a:pPr>
            <a:r>
              <a:rPr lang="en-US" altLang="en-US" dirty="0"/>
              <a:t>Eliminate candidates that are infrequent, leaving only those that are frequent.</a:t>
            </a:r>
          </a:p>
          <a:p>
            <a:pPr marL="0" indent="0">
              <a:lnSpc>
                <a:spcPct val="120000"/>
              </a:lnSpc>
              <a:buFont typeface="Arial" panose="020B0604020202020204" pitchFamily="34" charset="0"/>
              <a:buNone/>
              <a:defRPr/>
            </a:pPr>
            <a:endParaRPr lang="en-US" dirty="0"/>
          </a:p>
        </p:txBody>
      </p:sp>
      <p:sp>
        <p:nvSpPr>
          <p:cNvPr id="23556" name="Slide Number Placeholder 3">
            <a:extLst>
              <a:ext uri="{FF2B5EF4-FFF2-40B4-BE49-F238E27FC236}">
                <a16:creationId xmlns:a16="http://schemas.microsoft.com/office/drawing/2014/main" id="{A48949F8-315D-197A-326F-C2AE13792C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66B0BA-22FA-42CC-A48E-76D2F0E3E389}" type="slidenum">
              <a:rPr lang="en-US" altLang="en-US" smtClean="0">
                <a:solidFill>
                  <a:srgbClr val="898989"/>
                </a:solidFill>
                <a:latin typeface="Calibri" panose="020F0502020204030204" pitchFamily="34" charset="0"/>
              </a:rPr>
              <a:pPr/>
              <a:t>16</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D5AFB824-EE9E-D2E1-5259-9C647C580037}"/>
              </a:ext>
            </a:extLst>
          </p:cNvPr>
          <p:cNvSpPr>
            <a:spLocks noGrp="1"/>
          </p:cNvSpPr>
          <p:nvPr>
            <p:ph type="title"/>
          </p:nvPr>
        </p:nvSpPr>
        <p:spPr/>
        <p:txBody>
          <a:bodyPr>
            <a:normAutofit fontScale="90000"/>
          </a:bodyPr>
          <a:lstStyle/>
          <a:p>
            <a:r>
              <a:rPr lang="en-US" altLang="en-US">
                <a:latin typeface="Open Sans" panose="020B0606030504020204" pitchFamily="34" charset="0"/>
              </a:rPr>
              <a:t>Illustrating Apriori Principle</a:t>
            </a:r>
          </a:p>
        </p:txBody>
      </p:sp>
      <p:sp>
        <p:nvSpPr>
          <p:cNvPr id="24579" name="Slide Number Placeholder 3">
            <a:extLst>
              <a:ext uri="{FF2B5EF4-FFF2-40B4-BE49-F238E27FC236}">
                <a16:creationId xmlns:a16="http://schemas.microsoft.com/office/drawing/2014/main" id="{3A8D7EE9-7A59-DBC3-D02B-4EECA33508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A439A5-B658-48D4-BBB3-F8A517319830}" type="slidenum">
              <a:rPr lang="en-US" altLang="en-US" smtClean="0">
                <a:solidFill>
                  <a:srgbClr val="898989"/>
                </a:solidFill>
                <a:latin typeface="Calibri" panose="020F0502020204030204" pitchFamily="34" charset="0"/>
              </a:rPr>
              <a:pPr/>
              <a:t>17</a:t>
            </a:fld>
            <a:endParaRPr lang="en-US" altLang="en-US">
              <a:solidFill>
                <a:srgbClr val="898989"/>
              </a:solidFill>
              <a:latin typeface="Calibri" panose="020F0502020204030204" pitchFamily="34" charset="0"/>
            </a:endParaRPr>
          </a:p>
        </p:txBody>
      </p:sp>
      <p:graphicFrame>
        <p:nvGraphicFramePr>
          <p:cNvPr id="24580" name="Object 3">
            <a:extLst>
              <a:ext uri="{FF2B5EF4-FFF2-40B4-BE49-F238E27FC236}">
                <a16:creationId xmlns:a16="http://schemas.microsoft.com/office/drawing/2014/main" id="{B8B11390-B4FF-08C7-8E45-CB0CCBD53DD0}"/>
              </a:ext>
            </a:extLst>
          </p:cNvPr>
          <p:cNvGraphicFramePr>
            <a:graphicFrameLocks noChangeAspect="1"/>
          </p:cNvGraphicFramePr>
          <p:nvPr/>
        </p:nvGraphicFramePr>
        <p:xfrm>
          <a:off x="593725" y="1824038"/>
          <a:ext cx="2289175" cy="2498725"/>
        </p:xfrm>
        <a:graphic>
          <a:graphicData uri="http://schemas.openxmlformats.org/presentationml/2006/ole">
            <mc:AlternateContent xmlns:mc="http://schemas.openxmlformats.org/markup-compatibility/2006">
              <mc:Choice xmlns:v="urn:schemas-microsoft-com:vml" Requires="v">
                <p:oleObj name="Document" r:id="rId2" imgW="2289048" imgH="2494788" progId="Word.Document.8">
                  <p:embed/>
                </p:oleObj>
              </mc:Choice>
              <mc:Fallback>
                <p:oleObj name="Document" r:id="rId2" imgW="2289048" imgH="2494788" progId="Word.Document.8">
                  <p:embed/>
                  <p:pic>
                    <p:nvPicPr>
                      <p:cNvPr id="24580" name="Object 3">
                        <a:extLst>
                          <a:ext uri="{FF2B5EF4-FFF2-40B4-BE49-F238E27FC236}">
                            <a16:creationId xmlns:a16="http://schemas.microsoft.com/office/drawing/2014/main" id="{B8B11390-B4FF-08C7-8E45-CB0CCBD53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 y="1824038"/>
                        <a:ext cx="2289175" cy="249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4">
            <a:extLst>
              <a:ext uri="{FF2B5EF4-FFF2-40B4-BE49-F238E27FC236}">
                <a16:creationId xmlns:a16="http://schemas.microsoft.com/office/drawing/2014/main" id="{CFE78791-5DFB-2AB2-AA9F-8E4B9C7D6E96}"/>
              </a:ext>
            </a:extLst>
          </p:cNvPr>
          <p:cNvGraphicFramePr>
            <a:graphicFrameLocks noChangeAspect="1"/>
          </p:cNvGraphicFramePr>
          <p:nvPr/>
        </p:nvGraphicFramePr>
        <p:xfrm>
          <a:off x="3641725" y="2586038"/>
          <a:ext cx="3327400" cy="2128837"/>
        </p:xfrm>
        <a:graphic>
          <a:graphicData uri="http://schemas.openxmlformats.org/presentationml/2006/ole">
            <mc:AlternateContent xmlns:mc="http://schemas.openxmlformats.org/markup-compatibility/2006">
              <mc:Choice xmlns:v="urn:schemas-microsoft-com:vml" Requires="v">
                <p:oleObj name="Document" r:id="rId4" imgW="3328416" imgH="2008632" progId="Word.Document.8">
                  <p:embed/>
                </p:oleObj>
              </mc:Choice>
              <mc:Fallback>
                <p:oleObj name="Document" r:id="rId4" imgW="3328416" imgH="2008632" progId="Word.Document.8">
                  <p:embed/>
                  <p:pic>
                    <p:nvPicPr>
                      <p:cNvPr id="24581" name="Object 4">
                        <a:extLst>
                          <a:ext uri="{FF2B5EF4-FFF2-40B4-BE49-F238E27FC236}">
                            <a16:creationId xmlns:a16="http://schemas.microsoft.com/office/drawing/2014/main" id="{CFE78791-5DFB-2AB2-AA9F-8E4B9C7D6E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725" y="2586038"/>
                        <a:ext cx="3327400" cy="212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5">
            <a:extLst>
              <a:ext uri="{FF2B5EF4-FFF2-40B4-BE49-F238E27FC236}">
                <a16:creationId xmlns:a16="http://schemas.microsoft.com/office/drawing/2014/main" id="{314995ED-5E7B-3704-1A7E-45C7B51A9C7D}"/>
              </a:ext>
            </a:extLst>
          </p:cNvPr>
          <p:cNvGraphicFramePr>
            <a:graphicFrameLocks noChangeAspect="1"/>
          </p:cNvGraphicFramePr>
          <p:nvPr/>
        </p:nvGraphicFramePr>
        <p:xfrm>
          <a:off x="5165725" y="5024438"/>
          <a:ext cx="3800475" cy="781050"/>
        </p:xfrm>
        <a:graphic>
          <a:graphicData uri="http://schemas.openxmlformats.org/presentationml/2006/ole">
            <mc:AlternateContent xmlns:mc="http://schemas.openxmlformats.org/markup-compatibility/2006">
              <mc:Choice xmlns:v="urn:schemas-microsoft-com:vml" Requires="v">
                <p:oleObj name="Document" r:id="rId6" imgW="3124200" imgH="841248" progId="Word.Document.8">
                  <p:embed/>
                </p:oleObj>
              </mc:Choice>
              <mc:Fallback>
                <p:oleObj name="Document" r:id="rId6" imgW="3124200" imgH="841248" progId="Word.Document.8">
                  <p:embed/>
                  <p:pic>
                    <p:nvPicPr>
                      <p:cNvPr id="24582" name="Object 5">
                        <a:extLst>
                          <a:ext uri="{FF2B5EF4-FFF2-40B4-BE49-F238E27FC236}">
                            <a16:creationId xmlns:a16="http://schemas.microsoft.com/office/drawing/2014/main" id="{314995ED-5E7B-3704-1A7E-45C7B51A9C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5725" y="5024438"/>
                        <a:ext cx="380047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3" name="Text Box 6">
            <a:extLst>
              <a:ext uri="{FF2B5EF4-FFF2-40B4-BE49-F238E27FC236}">
                <a16:creationId xmlns:a16="http://schemas.microsoft.com/office/drawing/2014/main" id="{685199C4-226B-ABB5-269E-5D14099F522D}"/>
              </a:ext>
            </a:extLst>
          </p:cNvPr>
          <p:cNvSpPr txBox="1">
            <a:spLocks noChangeArrowheads="1"/>
          </p:cNvSpPr>
          <p:nvPr/>
        </p:nvSpPr>
        <p:spPr bwMode="auto">
          <a:xfrm>
            <a:off x="2803525" y="1747838"/>
            <a:ext cx="20558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ahoma" panose="020B0604030504040204" pitchFamily="34" charset="0"/>
              </a:rPr>
              <a:t>Items (1-itemsets)</a:t>
            </a:r>
          </a:p>
        </p:txBody>
      </p:sp>
      <p:sp>
        <p:nvSpPr>
          <p:cNvPr id="24584" name="Text Box 7">
            <a:extLst>
              <a:ext uri="{FF2B5EF4-FFF2-40B4-BE49-F238E27FC236}">
                <a16:creationId xmlns:a16="http://schemas.microsoft.com/office/drawing/2014/main" id="{54BD71E8-83B8-5292-4C52-D7601EF3416C}"/>
              </a:ext>
            </a:extLst>
          </p:cNvPr>
          <p:cNvSpPr txBox="1">
            <a:spLocks noChangeArrowheads="1"/>
          </p:cNvSpPr>
          <p:nvPr/>
        </p:nvSpPr>
        <p:spPr bwMode="auto">
          <a:xfrm>
            <a:off x="6384925" y="2508250"/>
            <a:ext cx="2581275" cy="147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ahoma" panose="020B0604030504040204" pitchFamily="34" charset="0"/>
              </a:rPr>
              <a:t>Pairs (2-itemsets)</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1800">
                <a:latin typeface="Tahoma" panose="020B0604030504040204" pitchFamily="34" charset="0"/>
              </a:rPr>
              <a:t>(No need to generate candidates involving Coke or Eggs)</a:t>
            </a:r>
            <a:endParaRPr lang="en-US" altLang="en-US" sz="2400">
              <a:latin typeface="Times New Roman" panose="02020603050405020304" pitchFamily="18" charset="0"/>
            </a:endParaRPr>
          </a:p>
        </p:txBody>
      </p:sp>
      <p:sp>
        <p:nvSpPr>
          <p:cNvPr id="24585" name="Text Box 8">
            <a:extLst>
              <a:ext uri="{FF2B5EF4-FFF2-40B4-BE49-F238E27FC236}">
                <a16:creationId xmlns:a16="http://schemas.microsoft.com/office/drawing/2014/main" id="{A1CA16B8-5B12-C23E-C986-66C848243084}"/>
              </a:ext>
            </a:extLst>
          </p:cNvPr>
          <p:cNvSpPr txBox="1">
            <a:spLocks noChangeArrowheads="1"/>
          </p:cNvSpPr>
          <p:nvPr/>
        </p:nvSpPr>
        <p:spPr bwMode="auto">
          <a:xfrm>
            <a:off x="6858000" y="4581525"/>
            <a:ext cx="2225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ahoma" panose="020B0604030504040204" pitchFamily="34" charset="0"/>
              </a:rPr>
              <a:t>Triplets (3-itemsets)</a:t>
            </a:r>
            <a:endParaRPr lang="en-US" altLang="en-US" sz="2400">
              <a:latin typeface="Times New Roman" panose="02020603050405020304" pitchFamily="18" charset="0"/>
            </a:endParaRPr>
          </a:p>
        </p:txBody>
      </p:sp>
      <p:sp>
        <p:nvSpPr>
          <p:cNvPr id="24586" name="Line 9">
            <a:extLst>
              <a:ext uri="{FF2B5EF4-FFF2-40B4-BE49-F238E27FC236}">
                <a16:creationId xmlns:a16="http://schemas.microsoft.com/office/drawing/2014/main" id="{4A0C9B6F-0CBF-50BF-3626-4C88504645AA}"/>
              </a:ext>
            </a:extLst>
          </p:cNvPr>
          <p:cNvSpPr>
            <a:spLocks noChangeShapeType="1"/>
          </p:cNvSpPr>
          <p:nvPr/>
        </p:nvSpPr>
        <p:spPr bwMode="auto">
          <a:xfrm>
            <a:off x="5699125" y="4491038"/>
            <a:ext cx="304800" cy="304800"/>
          </a:xfrm>
          <a:prstGeom prst="line">
            <a:avLst/>
          </a:prstGeom>
          <a:noFill/>
          <a:ln w="73025" cmpd="tri">
            <a:solidFill>
              <a:srgbClr val="CC00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7" name="Line 10">
            <a:extLst>
              <a:ext uri="{FF2B5EF4-FFF2-40B4-BE49-F238E27FC236}">
                <a16:creationId xmlns:a16="http://schemas.microsoft.com/office/drawing/2014/main" id="{8CEFD035-2F81-E7AF-3CD4-85534309F526}"/>
              </a:ext>
            </a:extLst>
          </p:cNvPr>
          <p:cNvSpPr>
            <a:spLocks noChangeShapeType="1"/>
          </p:cNvSpPr>
          <p:nvPr/>
        </p:nvSpPr>
        <p:spPr bwMode="auto">
          <a:xfrm>
            <a:off x="3108325" y="2433638"/>
            <a:ext cx="304800" cy="304800"/>
          </a:xfrm>
          <a:prstGeom prst="line">
            <a:avLst/>
          </a:prstGeom>
          <a:noFill/>
          <a:ln w="73025" cmpd="tri">
            <a:solidFill>
              <a:srgbClr val="CC0000"/>
            </a:solidFill>
            <a:round/>
            <a:headEnd/>
            <a:tailEnd type="arrow"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Line 11">
            <a:extLst>
              <a:ext uri="{FF2B5EF4-FFF2-40B4-BE49-F238E27FC236}">
                <a16:creationId xmlns:a16="http://schemas.microsoft.com/office/drawing/2014/main" id="{15F26839-C467-83CA-2C16-64B91DB7EBBB}"/>
              </a:ext>
            </a:extLst>
          </p:cNvPr>
          <p:cNvSpPr>
            <a:spLocks noChangeShapeType="1"/>
          </p:cNvSpPr>
          <p:nvPr/>
        </p:nvSpPr>
        <p:spPr bwMode="auto">
          <a:xfrm>
            <a:off x="7223125" y="5862638"/>
            <a:ext cx="304800" cy="304800"/>
          </a:xfrm>
          <a:prstGeom prst="line">
            <a:avLst/>
          </a:prstGeom>
          <a:noFill/>
          <a:ln w="38100" cap="rnd">
            <a:solidFill>
              <a:srgbClr val="CC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9" name="Text Box 12">
            <a:extLst>
              <a:ext uri="{FF2B5EF4-FFF2-40B4-BE49-F238E27FC236}">
                <a16:creationId xmlns:a16="http://schemas.microsoft.com/office/drawing/2014/main" id="{1ECDDAD3-F1F7-BBEF-091A-D8F1DBDC5C4C}"/>
              </a:ext>
            </a:extLst>
          </p:cNvPr>
          <p:cNvSpPr txBox="1">
            <a:spLocks noChangeArrowheads="1"/>
          </p:cNvSpPr>
          <p:nvPr/>
        </p:nvSpPr>
        <p:spPr bwMode="auto">
          <a:xfrm>
            <a:off x="593725" y="4262438"/>
            <a:ext cx="2659063" cy="41275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a:latin typeface="Tahoma" panose="020B0604030504040204" pitchFamily="34" charset="0"/>
              </a:rPr>
              <a:t>Minimum Support = 3</a:t>
            </a:r>
          </a:p>
        </p:txBody>
      </p:sp>
      <p:sp>
        <p:nvSpPr>
          <p:cNvPr id="24590" name="Text Box 13">
            <a:extLst>
              <a:ext uri="{FF2B5EF4-FFF2-40B4-BE49-F238E27FC236}">
                <a16:creationId xmlns:a16="http://schemas.microsoft.com/office/drawing/2014/main" id="{5646C880-FBAF-6E9A-57CB-BDEB73E9409D}"/>
              </a:ext>
            </a:extLst>
          </p:cNvPr>
          <p:cNvSpPr txBox="1">
            <a:spLocks noChangeArrowheads="1"/>
          </p:cNvSpPr>
          <p:nvPr/>
        </p:nvSpPr>
        <p:spPr bwMode="auto">
          <a:xfrm>
            <a:off x="593725" y="4972050"/>
            <a:ext cx="3227388" cy="120015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Tahoma" panose="020B0604030504040204" pitchFamily="34" charset="0"/>
              </a:rPr>
              <a:t>If every subset is considered, </a:t>
            </a:r>
          </a:p>
          <a:p>
            <a:pPr>
              <a:spcBef>
                <a:spcPct val="0"/>
              </a:spcBef>
              <a:buFontTx/>
              <a:buNone/>
            </a:pPr>
            <a:r>
              <a:rPr lang="en-US" altLang="en-US" sz="1800">
                <a:latin typeface="Tahoma" panose="020B0604030504040204" pitchFamily="34" charset="0"/>
              </a:rPr>
              <a:t>	</a:t>
            </a:r>
            <a:r>
              <a:rPr lang="en-US" altLang="en-US" sz="1800" baseline="30000">
                <a:latin typeface="Tahoma" panose="020B0604030504040204" pitchFamily="34" charset="0"/>
              </a:rPr>
              <a:t>6</a:t>
            </a:r>
            <a:r>
              <a:rPr lang="en-US" altLang="en-US" sz="1800">
                <a:latin typeface="Tahoma" panose="020B0604030504040204" pitchFamily="34" charset="0"/>
              </a:rPr>
              <a:t>C</a:t>
            </a:r>
            <a:r>
              <a:rPr lang="en-US" altLang="en-US" sz="1800" baseline="-25000">
                <a:latin typeface="Tahoma" panose="020B0604030504040204" pitchFamily="34" charset="0"/>
              </a:rPr>
              <a:t>1</a:t>
            </a:r>
            <a:r>
              <a:rPr lang="en-US" altLang="en-US" sz="1800">
                <a:latin typeface="Tahoma" panose="020B0604030504040204" pitchFamily="34" charset="0"/>
              </a:rPr>
              <a:t> + </a:t>
            </a:r>
            <a:r>
              <a:rPr lang="en-US" altLang="en-US" sz="1800" baseline="30000">
                <a:latin typeface="Tahoma" panose="020B0604030504040204" pitchFamily="34" charset="0"/>
              </a:rPr>
              <a:t>6</a:t>
            </a:r>
            <a:r>
              <a:rPr lang="en-US" altLang="en-US" sz="1800">
                <a:latin typeface="Tahoma" panose="020B0604030504040204" pitchFamily="34" charset="0"/>
              </a:rPr>
              <a:t>C</a:t>
            </a:r>
            <a:r>
              <a:rPr lang="en-US" altLang="en-US" sz="1800" baseline="-25000">
                <a:latin typeface="Tahoma" panose="020B0604030504040204" pitchFamily="34" charset="0"/>
              </a:rPr>
              <a:t>2</a:t>
            </a:r>
            <a:r>
              <a:rPr lang="en-US" altLang="en-US" sz="1800">
                <a:latin typeface="Tahoma" panose="020B0604030504040204" pitchFamily="34" charset="0"/>
              </a:rPr>
              <a:t> + </a:t>
            </a:r>
            <a:r>
              <a:rPr lang="en-US" altLang="en-US" sz="1800" baseline="30000">
                <a:latin typeface="Tahoma" panose="020B0604030504040204" pitchFamily="34" charset="0"/>
              </a:rPr>
              <a:t>6</a:t>
            </a:r>
            <a:r>
              <a:rPr lang="en-US" altLang="en-US" sz="1800">
                <a:latin typeface="Tahoma" panose="020B0604030504040204" pitchFamily="34" charset="0"/>
              </a:rPr>
              <a:t>C</a:t>
            </a:r>
            <a:r>
              <a:rPr lang="en-US" altLang="en-US" sz="1800" baseline="-25000">
                <a:latin typeface="Tahoma" panose="020B0604030504040204" pitchFamily="34" charset="0"/>
              </a:rPr>
              <a:t>3</a:t>
            </a:r>
            <a:r>
              <a:rPr lang="en-US" altLang="en-US" sz="1800">
                <a:latin typeface="Tahoma" panose="020B0604030504040204" pitchFamily="34" charset="0"/>
              </a:rPr>
              <a:t> = 41</a:t>
            </a:r>
          </a:p>
          <a:p>
            <a:pPr>
              <a:spcBef>
                <a:spcPct val="0"/>
              </a:spcBef>
              <a:buFontTx/>
              <a:buNone/>
            </a:pPr>
            <a:r>
              <a:rPr lang="en-US" altLang="en-US" sz="1800">
                <a:latin typeface="Tahoma" panose="020B0604030504040204" pitchFamily="34" charset="0"/>
              </a:rPr>
              <a:t>With support-based pruning,</a:t>
            </a:r>
          </a:p>
          <a:p>
            <a:pPr>
              <a:spcBef>
                <a:spcPct val="0"/>
              </a:spcBef>
              <a:buFontTx/>
              <a:buNone/>
            </a:pPr>
            <a:r>
              <a:rPr lang="en-US" altLang="en-US" sz="1800">
                <a:latin typeface="Tahoma" panose="020B0604030504040204" pitchFamily="34" charset="0"/>
              </a:rPr>
              <a:t>	6 + 6 + 1 = 13</a:t>
            </a:r>
          </a:p>
        </p:txBody>
      </p:sp>
    </p:spTree>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003B-0DD8-B320-4766-414F6DE57F78}"/>
              </a:ext>
            </a:extLst>
          </p:cNvPr>
          <p:cNvSpPr>
            <a:spLocks noGrp="1"/>
          </p:cNvSpPr>
          <p:nvPr>
            <p:ph type="title"/>
          </p:nvPr>
        </p:nvSpPr>
        <p:spPr/>
        <p:txBody>
          <a:bodyPr>
            <a:normAutofit fontScale="90000"/>
          </a:bodyPr>
          <a:lstStyle/>
          <a:p>
            <a:pPr>
              <a:defRPr/>
            </a:pPr>
            <a:r>
              <a:rPr lang="en-US" dirty="0"/>
              <a:t>Factors Affecting Complexity</a:t>
            </a:r>
          </a:p>
        </p:txBody>
      </p:sp>
      <p:sp>
        <p:nvSpPr>
          <p:cNvPr id="25603" name="Content Placeholder 2">
            <a:extLst>
              <a:ext uri="{FF2B5EF4-FFF2-40B4-BE49-F238E27FC236}">
                <a16:creationId xmlns:a16="http://schemas.microsoft.com/office/drawing/2014/main" id="{D6D8B4C2-E417-E4AD-F225-C9D76A9CB433}"/>
              </a:ext>
            </a:extLst>
          </p:cNvPr>
          <p:cNvSpPr>
            <a:spLocks noGrp="1"/>
          </p:cNvSpPr>
          <p:nvPr>
            <p:ph idx="1"/>
          </p:nvPr>
        </p:nvSpPr>
        <p:spPr/>
        <p:txBody>
          <a:bodyPr>
            <a:normAutofit lnSpcReduction="10000"/>
          </a:bodyPr>
          <a:lstStyle/>
          <a:p>
            <a:pPr>
              <a:lnSpc>
                <a:spcPct val="80000"/>
              </a:lnSpc>
            </a:pPr>
            <a:r>
              <a:rPr lang="en-US" altLang="en-US" sz="2400">
                <a:latin typeface="Open Sans" panose="020B0606030504020204" pitchFamily="34" charset="0"/>
              </a:rPr>
              <a:t>Choice of minimum support threshold</a:t>
            </a:r>
          </a:p>
          <a:p>
            <a:pPr lvl="1">
              <a:lnSpc>
                <a:spcPct val="80000"/>
              </a:lnSpc>
            </a:pPr>
            <a:r>
              <a:rPr lang="en-US" altLang="en-US" sz="2000">
                <a:latin typeface="Open Sans" panose="020B0606030504020204" pitchFamily="34" charset="0"/>
              </a:rPr>
              <a:t>Lowering support threshold results in more frequent itemsets.</a:t>
            </a:r>
          </a:p>
          <a:p>
            <a:pPr lvl="1">
              <a:lnSpc>
                <a:spcPct val="80000"/>
              </a:lnSpc>
            </a:pPr>
            <a:r>
              <a:rPr lang="en-US" altLang="en-US" sz="2000">
                <a:latin typeface="Open Sans" panose="020B0606030504020204" pitchFamily="34" charset="0"/>
              </a:rPr>
              <a:t>This may increase number of candidates and max length of frequent itemsets.</a:t>
            </a:r>
          </a:p>
          <a:p>
            <a:pPr>
              <a:lnSpc>
                <a:spcPct val="80000"/>
              </a:lnSpc>
            </a:pPr>
            <a:r>
              <a:rPr lang="en-US" altLang="en-US" sz="2400">
                <a:latin typeface="Open Sans" panose="020B0606030504020204" pitchFamily="34" charset="0"/>
              </a:rPr>
              <a:t>Dimensionality (number of items) of the data set</a:t>
            </a:r>
          </a:p>
          <a:p>
            <a:pPr lvl="1">
              <a:lnSpc>
                <a:spcPct val="80000"/>
              </a:lnSpc>
            </a:pPr>
            <a:r>
              <a:rPr lang="en-US" altLang="en-US" sz="2000">
                <a:latin typeface="Open Sans" panose="020B0606030504020204" pitchFamily="34" charset="0"/>
              </a:rPr>
              <a:t>More space is needed to store support count of each item.</a:t>
            </a:r>
          </a:p>
          <a:p>
            <a:pPr lvl="1">
              <a:lnSpc>
                <a:spcPct val="80000"/>
              </a:lnSpc>
            </a:pPr>
            <a:r>
              <a:rPr lang="en-US" altLang="en-US" sz="2000">
                <a:latin typeface="Open Sans" panose="020B0606030504020204" pitchFamily="34" charset="0"/>
              </a:rPr>
              <a:t>If number of frequent items also increases, both computation and I/O costs may also increase.</a:t>
            </a:r>
          </a:p>
          <a:p>
            <a:pPr>
              <a:lnSpc>
                <a:spcPct val="80000"/>
              </a:lnSpc>
            </a:pPr>
            <a:r>
              <a:rPr lang="en-US" altLang="en-US" sz="2400">
                <a:latin typeface="Open Sans" panose="020B0606030504020204" pitchFamily="34" charset="0"/>
              </a:rPr>
              <a:t>Size of database</a:t>
            </a:r>
          </a:p>
          <a:p>
            <a:pPr lvl="1">
              <a:lnSpc>
                <a:spcPct val="80000"/>
              </a:lnSpc>
            </a:pPr>
            <a:r>
              <a:rPr lang="en-US" altLang="en-US" sz="2000">
                <a:latin typeface="Open Sans" panose="020B0606030504020204" pitchFamily="34" charset="0"/>
              </a:rPr>
              <a:t>Since Apriori makes multiple passes, runtime of algorithm may increase with number of transactions.</a:t>
            </a:r>
          </a:p>
          <a:p>
            <a:pPr>
              <a:lnSpc>
                <a:spcPct val="80000"/>
              </a:lnSpc>
            </a:pPr>
            <a:r>
              <a:rPr lang="en-US" altLang="en-US" sz="2400">
                <a:latin typeface="Open Sans" panose="020B0606030504020204" pitchFamily="34" charset="0"/>
              </a:rPr>
              <a:t>Average transaction width</a:t>
            </a:r>
          </a:p>
          <a:p>
            <a:pPr lvl="1">
              <a:lnSpc>
                <a:spcPct val="80000"/>
              </a:lnSpc>
            </a:pPr>
            <a:r>
              <a:rPr lang="en-US" altLang="en-US" sz="2000">
                <a:latin typeface="Open Sans" panose="020B0606030504020204" pitchFamily="34" charset="0"/>
              </a:rPr>
              <a:t>Transaction width increases with denser datasets.</a:t>
            </a:r>
          </a:p>
          <a:p>
            <a:pPr lvl="1">
              <a:lnSpc>
                <a:spcPct val="80000"/>
              </a:lnSpc>
            </a:pPr>
            <a:r>
              <a:rPr lang="en-US" altLang="en-US" sz="2000">
                <a:latin typeface="Open Sans" panose="020B0606030504020204" pitchFamily="34" charset="0"/>
              </a:rPr>
              <a:t>This may increase max length of frequent itemsets and traversals of hash tree (number of subsets in a transaction increases with its width).</a:t>
            </a:r>
          </a:p>
          <a:p>
            <a:endParaRPr lang="en-US" altLang="en-US">
              <a:latin typeface="Open Sans" panose="020B0606030504020204" pitchFamily="34" charset="0"/>
            </a:endParaRPr>
          </a:p>
        </p:txBody>
      </p:sp>
      <p:sp>
        <p:nvSpPr>
          <p:cNvPr id="25604" name="Slide Number Placeholder 3">
            <a:extLst>
              <a:ext uri="{FF2B5EF4-FFF2-40B4-BE49-F238E27FC236}">
                <a16:creationId xmlns:a16="http://schemas.microsoft.com/office/drawing/2014/main" id="{C34BB0DF-538C-CAB3-7D94-26EDA8DC4AF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AF3DBB-91B8-482C-8D6F-461AB1870FF1}" type="slidenum">
              <a:rPr lang="en-US" altLang="en-US" smtClean="0">
                <a:solidFill>
                  <a:srgbClr val="898989"/>
                </a:solidFill>
                <a:latin typeface="Calibri" panose="020F0502020204030204" pitchFamily="34" charset="0"/>
              </a:rPr>
              <a:pPr/>
              <a:t>18</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27C7-8308-31E2-387D-FC9D80B078BD}"/>
              </a:ext>
            </a:extLst>
          </p:cNvPr>
          <p:cNvSpPr>
            <a:spLocks noGrp="1"/>
          </p:cNvSpPr>
          <p:nvPr>
            <p:ph type="title"/>
          </p:nvPr>
        </p:nvSpPr>
        <p:spPr/>
        <p:txBody>
          <a:bodyPr>
            <a:normAutofit fontScale="90000"/>
          </a:bodyPr>
          <a:lstStyle/>
          <a:p>
            <a:pPr>
              <a:defRPr/>
            </a:pPr>
            <a:r>
              <a:rPr lang="en-US" dirty="0"/>
              <a:t>The </a:t>
            </a:r>
            <a:r>
              <a:rPr lang="en-US" dirty="0" err="1"/>
              <a:t>Apriori</a:t>
            </a:r>
            <a:r>
              <a:rPr lang="en-US" dirty="0"/>
              <a:t> Algorithm: Example</a:t>
            </a:r>
          </a:p>
        </p:txBody>
      </p:sp>
      <p:sp>
        <p:nvSpPr>
          <p:cNvPr id="26627" name="Slide Number Placeholder 3">
            <a:extLst>
              <a:ext uri="{FF2B5EF4-FFF2-40B4-BE49-F238E27FC236}">
                <a16:creationId xmlns:a16="http://schemas.microsoft.com/office/drawing/2014/main" id="{84C06027-2C62-2951-0DED-DB17B946A43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CE3321-8B36-47B2-AC9E-2D55EEA016C3}" type="slidenum">
              <a:rPr lang="en-US" altLang="en-US" smtClean="0">
                <a:solidFill>
                  <a:srgbClr val="898989"/>
                </a:solidFill>
                <a:latin typeface="Calibri" panose="020F0502020204030204" pitchFamily="34" charset="0"/>
              </a:rPr>
              <a:pPr/>
              <a:t>19</a:t>
            </a:fld>
            <a:endParaRPr lang="en-US" altLang="en-US">
              <a:solidFill>
                <a:srgbClr val="898989"/>
              </a:solidFill>
              <a:latin typeface="Calibri" panose="020F0502020204030204" pitchFamily="34" charset="0"/>
            </a:endParaRPr>
          </a:p>
        </p:txBody>
      </p:sp>
      <p:pic>
        <p:nvPicPr>
          <p:cNvPr id="26628" name="Picture 1">
            <a:extLst>
              <a:ext uri="{FF2B5EF4-FFF2-40B4-BE49-F238E27FC236}">
                <a16:creationId xmlns:a16="http://schemas.microsoft.com/office/drawing/2014/main" id="{E53C697D-D608-A94F-63CA-30D1FD9A24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76400"/>
            <a:ext cx="3087688" cy="31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614E51FD-8AC3-FDCA-51B3-42E967A4EC7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1450" y="4829175"/>
            <a:ext cx="69405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extLst>
              <a:ext uri="{FF2B5EF4-FFF2-40B4-BE49-F238E27FC236}">
                <a16:creationId xmlns:a16="http://schemas.microsoft.com/office/drawing/2014/main" id="{2F968E5E-2129-6CE4-7F48-063662748459}"/>
              </a:ext>
            </a:extLst>
          </p:cNvPr>
          <p:cNvSpPr txBox="1">
            <a:spLocks noChangeArrowheads="1"/>
          </p:cNvSpPr>
          <p:nvPr/>
        </p:nvSpPr>
        <p:spPr bwMode="auto">
          <a:xfrm>
            <a:off x="5181600" y="3081338"/>
            <a:ext cx="2590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b="1">
                <a:solidFill>
                  <a:srgbClr val="0070C0"/>
                </a:solidFill>
                <a:latin typeface="Arial" panose="020B0604020202020204" pitchFamily="34" charset="0"/>
              </a:rPr>
              <a:t>minSupCount = 2</a:t>
            </a:r>
          </a:p>
        </p:txBody>
      </p:sp>
      <p:sp>
        <p:nvSpPr>
          <p:cNvPr id="26631" name="TextBox 7">
            <a:extLst>
              <a:ext uri="{FF2B5EF4-FFF2-40B4-BE49-F238E27FC236}">
                <a16:creationId xmlns:a16="http://schemas.microsoft.com/office/drawing/2014/main" id="{B9403ACF-380F-F60C-9495-EAD8F2DE7755}"/>
              </a:ext>
            </a:extLst>
          </p:cNvPr>
          <p:cNvSpPr txBox="1">
            <a:spLocks noChangeArrowheads="1"/>
          </p:cNvSpPr>
          <p:nvPr/>
        </p:nvSpPr>
        <p:spPr bwMode="auto">
          <a:xfrm>
            <a:off x="5181600" y="1985963"/>
            <a:ext cx="35290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Find </a:t>
            </a:r>
            <a:r>
              <a:rPr lang="en-US" altLang="en-US" b="1" i="1"/>
              <a:t>frequent itemsets </a:t>
            </a:r>
            <a:r>
              <a:rPr lang="en-US" altLang="en-US"/>
              <a:t>with minimum support count equals 2!</a:t>
            </a:r>
          </a:p>
        </p:txBody>
      </p:sp>
      <p:sp>
        <p:nvSpPr>
          <p:cNvPr id="9" name="TextBox 8">
            <a:extLst>
              <a:ext uri="{FF2B5EF4-FFF2-40B4-BE49-F238E27FC236}">
                <a16:creationId xmlns:a16="http://schemas.microsoft.com/office/drawing/2014/main" id="{D1CFB7F8-8719-1B6C-97FB-E0EEAF23F5B3}"/>
              </a:ext>
            </a:extLst>
          </p:cNvPr>
          <p:cNvSpPr txBox="1"/>
          <p:nvPr/>
        </p:nvSpPr>
        <p:spPr>
          <a:xfrm>
            <a:off x="6019800" y="4309722"/>
            <a:ext cx="2824812" cy="369332"/>
          </a:xfrm>
          <a:prstGeom prst="rect">
            <a:avLst/>
          </a:prstGeom>
          <a:noFill/>
        </p:spPr>
        <p:txBody>
          <a:bodyPr wrap="none">
            <a:spAutoFit/>
          </a:bodyPr>
          <a:lstStyle/>
          <a:p>
            <a:pPr>
              <a:defRPr/>
            </a:pPr>
            <a:r>
              <a:rPr lang="en-US" dirty="0" err="1">
                <a:highlight>
                  <a:srgbClr val="00FFFF"/>
                </a:highlight>
              </a:rPr>
              <a:t>supCount</a:t>
            </a:r>
            <a:r>
              <a:rPr lang="en-US" dirty="0">
                <a:highlight>
                  <a:srgbClr val="00FFFF"/>
                </a:highlight>
              </a:rPr>
              <a:t> ≤ </a:t>
            </a:r>
            <a:r>
              <a:rPr lang="en-US" dirty="0" err="1">
                <a:highlight>
                  <a:srgbClr val="00FFFF"/>
                </a:highlight>
              </a:rPr>
              <a:t>minSupCount</a:t>
            </a:r>
            <a:endParaRPr lang="en-US" dirty="0">
              <a:highlight>
                <a:srgbClr val="00FFFF"/>
              </a:highlight>
            </a:endParaRPr>
          </a:p>
        </p:txBody>
      </p:sp>
      <p:sp>
        <p:nvSpPr>
          <p:cNvPr id="10" name="Rectangle 9">
            <a:extLst>
              <a:ext uri="{FF2B5EF4-FFF2-40B4-BE49-F238E27FC236}">
                <a16:creationId xmlns:a16="http://schemas.microsoft.com/office/drawing/2014/main" id="{796DE8C1-B140-3397-847E-8FCB85AA3784}"/>
              </a:ext>
            </a:extLst>
          </p:cNvPr>
          <p:cNvSpPr/>
          <p:nvPr/>
        </p:nvSpPr>
        <p:spPr>
          <a:xfrm>
            <a:off x="7543800" y="5334000"/>
            <a:ext cx="457200" cy="1254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a:extLst>
              <a:ext uri="{FF2B5EF4-FFF2-40B4-BE49-F238E27FC236}">
                <a16:creationId xmlns:a16="http://schemas.microsoft.com/office/drawing/2014/main" id="{535D9546-F727-02A1-0CB4-203F92760108}"/>
              </a:ext>
            </a:extLst>
          </p:cNvPr>
          <p:cNvCxnSpPr>
            <a:cxnSpLocks/>
            <a:stCxn id="9" idx="2"/>
          </p:cNvCxnSpPr>
          <p:nvPr/>
        </p:nvCxnSpPr>
        <p:spPr>
          <a:xfrm>
            <a:off x="7432675" y="4678363"/>
            <a:ext cx="339725" cy="6143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B6016B3-F6FC-54D7-AACF-130099B64B8D}"/>
              </a:ext>
            </a:extLst>
          </p:cNvPr>
          <p:cNvSpPr>
            <a:spLocks noGrp="1"/>
          </p:cNvSpPr>
          <p:nvPr>
            <p:ph type="title"/>
          </p:nvPr>
        </p:nvSpPr>
        <p:spPr/>
        <p:txBody>
          <a:bodyPr/>
          <a:lstStyle/>
          <a:p>
            <a:r>
              <a:rPr lang="en-US" altLang="en-US">
                <a:latin typeface="Open Sans" panose="020B0606030504020204" pitchFamily="34" charset="0"/>
              </a:rPr>
              <a:t>Learning Outcomes</a:t>
            </a:r>
          </a:p>
        </p:txBody>
      </p:sp>
      <p:sp>
        <p:nvSpPr>
          <p:cNvPr id="3" name="Content Placeholder 2">
            <a:extLst>
              <a:ext uri="{FF2B5EF4-FFF2-40B4-BE49-F238E27FC236}">
                <a16:creationId xmlns:a16="http://schemas.microsoft.com/office/drawing/2014/main" id="{094CF9D4-02B3-DA29-5B3A-555AAAC49898}"/>
              </a:ext>
            </a:extLst>
          </p:cNvPr>
          <p:cNvSpPr>
            <a:spLocks noGrp="1"/>
          </p:cNvSpPr>
          <p:nvPr>
            <p:ph idx="1"/>
          </p:nvPr>
        </p:nvSpPr>
        <p:spPr/>
        <p:txBody>
          <a:bodyPr>
            <a:normAutofit/>
          </a:bodyPr>
          <a:lstStyle/>
          <a:p>
            <a:pPr marL="0" indent="0">
              <a:buFont typeface="Arial" panose="020B0604020202020204" pitchFamily="34" charset="0"/>
              <a:buNone/>
              <a:defRPr/>
            </a:pPr>
            <a:r>
              <a:rPr lang="en-US" sz="2500" dirty="0"/>
              <a:t>After the completion of this session, students are expected to achieve the following learning outcomes:</a:t>
            </a:r>
          </a:p>
          <a:p>
            <a:pPr>
              <a:defRPr/>
            </a:pPr>
            <a:r>
              <a:rPr lang="en-US" sz="2500" dirty="0"/>
              <a:t>LO2: Describe the characteristics of various Machine Learning algorithms and understand how each of them works, including the mathematical principles underlying the algorithms.</a:t>
            </a:r>
          </a:p>
          <a:p>
            <a:pPr>
              <a:defRPr/>
            </a:pPr>
            <a:r>
              <a:rPr lang="en-US" sz="2500" dirty="0"/>
              <a:t>LO3: Apply relevant Machine Learning algorithms according to individual cases/problems and perform evaluation.</a:t>
            </a:r>
          </a:p>
          <a:p>
            <a:pPr>
              <a:defRPr/>
            </a:pPr>
            <a:r>
              <a:rPr lang="en-US" sz="2500" dirty="0"/>
              <a:t>LO4: Analyze the results obtained from Machine Learning experiments from several perspectives.</a:t>
            </a:r>
          </a:p>
          <a:p>
            <a:pPr>
              <a:defRPr/>
            </a:pPr>
            <a:endParaRPr lang="en-US" sz="2500" dirty="0"/>
          </a:p>
          <a:p>
            <a:pPr>
              <a:defRPr/>
            </a:pPr>
            <a:endParaRPr lang="en-US" sz="2500" dirty="0"/>
          </a:p>
        </p:txBody>
      </p:sp>
      <p:sp>
        <p:nvSpPr>
          <p:cNvPr id="8196" name="Slide Number Placeholder 3">
            <a:extLst>
              <a:ext uri="{FF2B5EF4-FFF2-40B4-BE49-F238E27FC236}">
                <a16:creationId xmlns:a16="http://schemas.microsoft.com/office/drawing/2014/main" id="{5F1A503D-2C43-34A2-446C-2BEBE58D7B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0A8ACF-90A0-4ECB-8E66-A861E491E0E6}"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70E9-A49E-7971-C7CC-9862018309A8}"/>
              </a:ext>
            </a:extLst>
          </p:cNvPr>
          <p:cNvSpPr>
            <a:spLocks noGrp="1"/>
          </p:cNvSpPr>
          <p:nvPr>
            <p:ph type="title"/>
          </p:nvPr>
        </p:nvSpPr>
        <p:spPr/>
        <p:txBody>
          <a:bodyPr>
            <a:normAutofit fontScale="90000"/>
          </a:bodyPr>
          <a:lstStyle/>
          <a:p>
            <a:pPr>
              <a:defRPr/>
            </a:pPr>
            <a:r>
              <a:rPr lang="en-US" dirty="0"/>
              <a:t>The </a:t>
            </a:r>
            <a:r>
              <a:rPr lang="en-US" dirty="0" err="1"/>
              <a:t>Apriori</a:t>
            </a:r>
            <a:r>
              <a:rPr lang="en-US" dirty="0"/>
              <a:t> Algorithm: Example </a:t>
            </a:r>
            <a:r>
              <a:rPr lang="en-US" sz="3100" dirty="0"/>
              <a:t>(cont.)</a:t>
            </a:r>
            <a:endParaRPr lang="en-US" dirty="0"/>
          </a:p>
        </p:txBody>
      </p:sp>
      <p:sp>
        <p:nvSpPr>
          <p:cNvPr id="28675" name="Slide Number Placeholder 3">
            <a:extLst>
              <a:ext uri="{FF2B5EF4-FFF2-40B4-BE49-F238E27FC236}">
                <a16:creationId xmlns:a16="http://schemas.microsoft.com/office/drawing/2014/main" id="{1026565F-8B17-EA93-DB64-16DA5489D8C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FAC72D0-1176-40CB-B228-FBB9AED8946F}" type="slidenum">
              <a:rPr lang="en-US" altLang="en-US" smtClean="0">
                <a:solidFill>
                  <a:srgbClr val="898989"/>
                </a:solidFill>
                <a:latin typeface="Calibri" panose="020F0502020204030204" pitchFamily="34" charset="0"/>
              </a:rPr>
              <a:pPr/>
              <a:t>20</a:t>
            </a:fld>
            <a:endParaRPr lang="en-US" altLang="en-US">
              <a:solidFill>
                <a:srgbClr val="898989"/>
              </a:solidFill>
              <a:latin typeface="Calibri" panose="020F0502020204030204" pitchFamily="34" charset="0"/>
            </a:endParaRPr>
          </a:p>
        </p:txBody>
      </p:sp>
      <p:pic>
        <p:nvPicPr>
          <p:cNvPr id="28676" name="Picture 6">
            <a:extLst>
              <a:ext uri="{FF2B5EF4-FFF2-40B4-BE49-F238E27FC236}">
                <a16:creationId xmlns:a16="http://schemas.microsoft.com/office/drawing/2014/main" id="{1C74FC88-0749-C1B2-310A-DEDD3D2330CD}"/>
              </a:ext>
            </a:extLst>
          </p:cNvPr>
          <p:cNvPicPr>
            <a:picLocks noChangeAspect="1"/>
          </p:cNvPicPr>
          <p:nvPr/>
        </p:nvPicPr>
        <p:blipFill>
          <a:blip r:embed="rId3">
            <a:extLst>
              <a:ext uri="{28A0092B-C50C-407E-A947-70E740481C1C}">
                <a14:useLocalDpi xmlns:a14="http://schemas.microsoft.com/office/drawing/2010/main" val="0"/>
              </a:ext>
            </a:extLst>
          </a:blip>
          <a:srcRect r="38145"/>
          <a:stretch>
            <a:fillRect/>
          </a:stretch>
        </p:blipFill>
        <p:spPr bwMode="auto">
          <a:xfrm>
            <a:off x="588963" y="1955800"/>
            <a:ext cx="5278437"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EDF2E85-92A8-1E41-8E59-80ACCFB58AED}"/>
              </a:ext>
            </a:extLst>
          </p:cNvPr>
          <p:cNvSpPr/>
          <p:nvPr/>
        </p:nvSpPr>
        <p:spPr>
          <a:xfrm>
            <a:off x="4138613" y="2482850"/>
            <a:ext cx="1630362" cy="412750"/>
          </a:xfrm>
          <a:prstGeom prst="rect">
            <a:avLst/>
          </a:prstGeom>
          <a:solidFill>
            <a:srgbClr val="FF0000">
              <a:alpha val="28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08E71C67-5B5D-54E4-5999-F8ACA0965E1C}"/>
              </a:ext>
            </a:extLst>
          </p:cNvPr>
          <p:cNvSpPr/>
          <p:nvPr/>
        </p:nvSpPr>
        <p:spPr>
          <a:xfrm>
            <a:off x="4103688" y="3117850"/>
            <a:ext cx="1630362" cy="844550"/>
          </a:xfrm>
          <a:prstGeom prst="rect">
            <a:avLst/>
          </a:prstGeom>
          <a:solidFill>
            <a:srgbClr val="FF0000">
              <a:alpha val="28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6">
            <a:extLst>
              <a:ext uri="{FF2B5EF4-FFF2-40B4-BE49-F238E27FC236}">
                <a16:creationId xmlns:a16="http://schemas.microsoft.com/office/drawing/2014/main" id="{982F953E-D089-24EC-5528-CDE539109C71}"/>
              </a:ext>
            </a:extLst>
          </p:cNvPr>
          <p:cNvPicPr>
            <a:picLocks noChangeAspect="1"/>
          </p:cNvPicPr>
          <p:nvPr/>
        </p:nvPicPr>
        <p:blipFill>
          <a:blip r:embed="rId3">
            <a:extLst>
              <a:ext uri="{28A0092B-C50C-407E-A947-70E740481C1C}">
                <a14:useLocalDpi xmlns:a14="http://schemas.microsoft.com/office/drawing/2010/main" val="0"/>
              </a:ext>
            </a:extLst>
          </a:blip>
          <a:srcRect l="61609"/>
          <a:stretch>
            <a:fillRect/>
          </a:stretch>
        </p:blipFill>
        <p:spPr bwMode="auto">
          <a:xfrm>
            <a:off x="5835650" y="2038350"/>
            <a:ext cx="3275013"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a:extLst>
              <a:ext uri="{FF2B5EF4-FFF2-40B4-BE49-F238E27FC236}">
                <a16:creationId xmlns:a16="http://schemas.microsoft.com/office/drawing/2014/main" id="{7FE9E76D-8680-80B1-A0E9-9BA74819C0AF}"/>
              </a:ext>
            </a:extLst>
          </p:cNvPr>
          <p:cNvGrpSpPr>
            <a:grpSpLocks/>
          </p:cNvGrpSpPr>
          <p:nvPr/>
        </p:nvGrpSpPr>
        <p:grpSpPr bwMode="auto">
          <a:xfrm>
            <a:off x="588963" y="5029200"/>
            <a:ext cx="4832350" cy="1163638"/>
            <a:chOff x="589416" y="5029653"/>
            <a:chExt cx="4831670" cy="1163637"/>
          </a:xfrm>
        </p:grpSpPr>
        <p:pic>
          <p:nvPicPr>
            <p:cNvPr id="28684" name="Picture 8">
              <a:extLst>
                <a:ext uri="{FF2B5EF4-FFF2-40B4-BE49-F238E27FC236}">
                  <a16:creationId xmlns:a16="http://schemas.microsoft.com/office/drawing/2014/main" id="{08AD0CF6-1558-94BD-19D9-39D74392651A}"/>
                </a:ext>
              </a:extLst>
            </p:cNvPr>
            <p:cNvPicPr>
              <a:picLocks noChangeAspect="1"/>
            </p:cNvPicPr>
            <p:nvPr/>
          </p:nvPicPr>
          <p:blipFill>
            <a:blip r:embed="rId4">
              <a:extLst>
                <a:ext uri="{28A0092B-C50C-407E-A947-70E740481C1C}">
                  <a14:useLocalDpi xmlns:a14="http://schemas.microsoft.com/office/drawing/2010/main" val="0"/>
                </a:ext>
              </a:extLst>
            </a:blip>
            <a:srcRect r="40613"/>
            <a:stretch>
              <a:fillRect/>
            </a:stretch>
          </p:blipFill>
          <p:spPr bwMode="auto">
            <a:xfrm>
              <a:off x="589416" y="5029653"/>
              <a:ext cx="483167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5" name="TextBox 11">
              <a:extLst>
                <a:ext uri="{FF2B5EF4-FFF2-40B4-BE49-F238E27FC236}">
                  <a16:creationId xmlns:a16="http://schemas.microsoft.com/office/drawing/2014/main" id="{3AEF84F5-BFDA-35AC-A54B-867741D4418E}"/>
                </a:ext>
              </a:extLst>
            </p:cNvPr>
            <p:cNvSpPr txBox="1">
              <a:spLocks noChangeArrowheads="1"/>
            </p:cNvSpPr>
            <p:nvPr/>
          </p:nvSpPr>
          <p:spPr bwMode="auto">
            <a:xfrm>
              <a:off x="1763486" y="5622357"/>
              <a:ext cx="12137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cs typeface="Times New Roman" panose="02020603050405020304" pitchFamily="18" charset="0"/>
                </a:rPr>
                <a:t>{I1, I2, I4}</a:t>
              </a:r>
            </a:p>
          </p:txBody>
        </p:sp>
        <p:sp>
          <p:nvSpPr>
            <p:cNvPr id="28686" name="TextBox 12">
              <a:extLst>
                <a:ext uri="{FF2B5EF4-FFF2-40B4-BE49-F238E27FC236}">
                  <a16:creationId xmlns:a16="http://schemas.microsoft.com/office/drawing/2014/main" id="{20C457C5-ABBF-2B40-2891-503A9F6AC240}"/>
                </a:ext>
              </a:extLst>
            </p:cNvPr>
            <p:cNvSpPr txBox="1">
              <a:spLocks noChangeArrowheads="1"/>
            </p:cNvSpPr>
            <p:nvPr/>
          </p:nvSpPr>
          <p:spPr bwMode="auto">
            <a:xfrm>
              <a:off x="3661076" y="5633243"/>
              <a:ext cx="176000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latin typeface="Times New Roman" panose="02020603050405020304" pitchFamily="18" charset="0"/>
                  <a:cs typeface="Times New Roman" panose="02020603050405020304" pitchFamily="18" charset="0"/>
                </a:rPr>
                <a:t>{I1, I2, I4}	     1</a:t>
              </a:r>
            </a:p>
          </p:txBody>
        </p:sp>
      </p:grpSp>
      <p:sp>
        <p:nvSpPr>
          <p:cNvPr id="14" name="Rectangle 13">
            <a:extLst>
              <a:ext uri="{FF2B5EF4-FFF2-40B4-BE49-F238E27FC236}">
                <a16:creationId xmlns:a16="http://schemas.microsoft.com/office/drawing/2014/main" id="{E02CCAB9-D190-BB39-87D8-08CDABF6A2B4}"/>
              </a:ext>
            </a:extLst>
          </p:cNvPr>
          <p:cNvSpPr/>
          <p:nvPr/>
        </p:nvSpPr>
        <p:spPr>
          <a:xfrm>
            <a:off x="3756025" y="5499100"/>
            <a:ext cx="1630363" cy="215900"/>
          </a:xfrm>
          <a:prstGeom prst="rect">
            <a:avLst/>
          </a:prstGeom>
          <a:solidFill>
            <a:srgbClr val="FF0000">
              <a:alpha val="28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485C1685-63A1-6272-2F49-94508D7357CA}"/>
              </a:ext>
            </a:extLst>
          </p:cNvPr>
          <p:cNvSpPr/>
          <p:nvPr/>
        </p:nvSpPr>
        <p:spPr>
          <a:xfrm>
            <a:off x="3756025" y="5891213"/>
            <a:ext cx="1630363" cy="215900"/>
          </a:xfrm>
          <a:prstGeom prst="rect">
            <a:avLst/>
          </a:prstGeom>
          <a:solidFill>
            <a:srgbClr val="FF0000">
              <a:alpha val="28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6" name="Picture 8">
            <a:extLst>
              <a:ext uri="{FF2B5EF4-FFF2-40B4-BE49-F238E27FC236}">
                <a16:creationId xmlns:a16="http://schemas.microsoft.com/office/drawing/2014/main" id="{B9B99C68-5BEE-DC82-D50E-7901EA550741}"/>
              </a:ext>
            </a:extLst>
          </p:cNvPr>
          <p:cNvPicPr>
            <a:picLocks noChangeAspect="1"/>
          </p:cNvPicPr>
          <p:nvPr/>
        </p:nvPicPr>
        <p:blipFill>
          <a:blip r:embed="rId4">
            <a:extLst>
              <a:ext uri="{28A0092B-C50C-407E-A947-70E740481C1C}">
                <a14:useLocalDpi xmlns:a14="http://schemas.microsoft.com/office/drawing/2010/main" val="0"/>
              </a:ext>
            </a:extLst>
          </a:blip>
          <a:srcRect l="59737"/>
          <a:stretch>
            <a:fillRect/>
          </a:stretch>
        </p:blipFill>
        <p:spPr bwMode="auto">
          <a:xfrm>
            <a:off x="5484813" y="5019675"/>
            <a:ext cx="3275012"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2" presetClass="entr" presetSubtype="4"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B59D-2FD9-CDF7-99CA-812A940F4593}"/>
              </a:ext>
            </a:extLst>
          </p:cNvPr>
          <p:cNvSpPr>
            <a:spLocks noGrp="1"/>
          </p:cNvSpPr>
          <p:nvPr>
            <p:ph type="title"/>
          </p:nvPr>
        </p:nvSpPr>
        <p:spPr/>
        <p:txBody>
          <a:bodyPr>
            <a:normAutofit fontScale="90000"/>
          </a:bodyPr>
          <a:lstStyle/>
          <a:p>
            <a:pPr>
              <a:defRPr/>
            </a:pPr>
            <a:r>
              <a:rPr lang="en-US" dirty="0"/>
              <a:t>The </a:t>
            </a:r>
            <a:r>
              <a:rPr lang="en-US" dirty="0" err="1"/>
              <a:t>Apriori</a:t>
            </a:r>
            <a:r>
              <a:rPr lang="en-US" dirty="0"/>
              <a:t> Algorithm: Example </a:t>
            </a:r>
            <a:r>
              <a:rPr lang="en-US" sz="3100" dirty="0"/>
              <a:t>(cont.)</a:t>
            </a:r>
            <a:endParaRPr lang="en-US" dirty="0"/>
          </a:p>
        </p:txBody>
      </p:sp>
      <p:sp>
        <p:nvSpPr>
          <p:cNvPr id="30723" name="Slide Number Placeholder 3">
            <a:extLst>
              <a:ext uri="{FF2B5EF4-FFF2-40B4-BE49-F238E27FC236}">
                <a16:creationId xmlns:a16="http://schemas.microsoft.com/office/drawing/2014/main" id="{6CD0183B-C29D-8316-84AC-C407EB4B48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64BC8FC-521E-4992-B414-77F389726E21}" type="slidenum">
              <a:rPr lang="en-US" altLang="en-US" smtClean="0">
                <a:solidFill>
                  <a:srgbClr val="898989"/>
                </a:solidFill>
                <a:latin typeface="Calibri" panose="020F0502020204030204" pitchFamily="34" charset="0"/>
              </a:rPr>
              <a:pPr/>
              <a:t>21</a:t>
            </a:fld>
            <a:endParaRPr lang="en-US" altLang="en-US">
              <a:solidFill>
                <a:srgbClr val="898989"/>
              </a:solidFill>
              <a:latin typeface="Calibri" panose="020F0502020204030204" pitchFamily="34" charset="0"/>
            </a:endParaRPr>
          </a:p>
        </p:txBody>
      </p:sp>
      <p:pic>
        <p:nvPicPr>
          <p:cNvPr id="30724" name="Picture 8">
            <a:extLst>
              <a:ext uri="{FF2B5EF4-FFF2-40B4-BE49-F238E27FC236}">
                <a16:creationId xmlns:a16="http://schemas.microsoft.com/office/drawing/2014/main" id="{E0FA37F8-CF48-D6F9-649C-5459768740D2}"/>
              </a:ext>
            </a:extLst>
          </p:cNvPr>
          <p:cNvPicPr>
            <a:picLocks noChangeAspect="1"/>
          </p:cNvPicPr>
          <p:nvPr/>
        </p:nvPicPr>
        <p:blipFill>
          <a:blip r:embed="rId2">
            <a:extLst>
              <a:ext uri="{28A0092B-C50C-407E-A947-70E740481C1C}">
                <a14:useLocalDpi xmlns:a14="http://schemas.microsoft.com/office/drawing/2010/main" val="0"/>
              </a:ext>
            </a:extLst>
          </a:blip>
          <a:srcRect l="27409" t="77385" r="62247" b="8360"/>
          <a:stretch>
            <a:fillRect/>
          </a:stretch>
        </p:blipFill>
        <p:spPr bwMode="auto">
          <a:xfrm>
            <a:off x="1357313" y="2643188"/>
            <a:ext cx="10969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Box 2">
            <a:extLst>
              <a:ext uri="{FF2B5EF4-FFF2-40B4-BE49-F238E27FC236}">
                <a16:creationId xmlns:a16="http://schemas.microsoft.com/office/drawing/2014/main" id="{4F529A63-9833-5DF1-63D5-FB9304024006}"/>
              </a:ext>
            </a:extLst>
          </p:cNvPr>
          <p:cNvSpPr txBox="1">
            <a:spLocks noChangeArrowheads="1"/>
          </p:cNvSpPr>
          <p:nvPr/>
        </p:nvSpPr>
        <p:spPr bwMode="auto">
          <a:xfrm>
            <a:off x="873125" y="2111375"/>
            <a:ext cx="1581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a:latin typeface="Times New Roman" panose="02020603050405020304" pitchFamily="18" charset="0"/>
                <a:cs typeface="Times New Roman" panose="02020603050405020304" pitchFamily="18" charset="0"/>
              </a:rPr>
              <a:t>Generate C4</a:t>
            </a:r>
          </a:p>
          <a:p>
            <a:pPr algn="ctr"/>
            <a:r>
              <a:rPr lang="en-US" altLang="en-US" sz="1400">
                <a:latin typeface="Times New Roman" panose="02020603050405020304" pitchFamily="18" charset="0"/>
                <a:cs typeface="Times New Roman" panose="02020603050405020304" pitchFamily="18" charset="0"/>
              </a:rPr>
              <a:t>candidates from L3</a:t>
            </a:r>
          </a:p>
        </p:txBody>
      </p:sp>
      <p:graphicFrame>
        <p:nvGraphicFramePr>
          <p:cNvPr id="9" name="Table 9">
            <a:extLst>
              <a:ext uri="{FF2B5EF4-FFF2-40B4-BE49-F238E27FC236}">
                <a16:creationId xmlns:a16="http://schemas.microsoft.com/office/drawing/2014/main" id="{C8EFB403-F7F6-9603-0329-FE60DB17693C}"/>
              </a:ext>
            </a:extLst>
          </p:cNvPr>
          <p:cNvGraphicFramePr>
            <a:graphicFrameLocks noGrp="1"/>
          </p:cNvGraphicFramePr>
          <p:nvPr/>
        </p:nvGraphicFramePr>
        <p:xfrm>
          <a:off x="2667000" y="2274888"/>
          <a:ext cx="2438400" cy="741362"/>
        </p:xfrm>
        <a:graphic>
          <a:graphicData uri="http://schemas.openxmlformats.org/drawingml/2006/table">
            <a:tbl>
              <a:tblPr firstRow="1" bandRow="1">
                <a:tableStyleId>{5940675A-B579-460E-94D1-54222C63F5DA}</a:tableStyleId>
              </a:tblPr>
              <a:tblGrid>
                <a:gridCol w="1463040">
                  <a:extLst>
                    <a:ext uri="{9D8B030D-6E8A-4147-A177-3AD203B41FA5}">
                      <a16:colId xmlns:a16="http://schemas.microsoft.com/office/drawing/2014/main" val="20000"/>
                    </a:ext>
                  </a:extLst>
                </a:gridCol>
                <a:gridCol w="975360">
                  <a:extLst>
                    <a:ext uri="{9D8B030D-6E8A-4147-A177-3AD203B41FA5}">
                      <a16:colId xmlns:a16="http://schemas.microsoft.com/office/drawing/2014/main" val="20001"/>
                    </a:ext>
                  </a:extLst>
                </a:gridCol>
              </a:tblGrid>
              <a:tr h="370681">
                <a:tc>
                  <a:txBody>
                    <a:bodyPr/>
                    <a:lstStyle/>
                    <a:p>
                      <a:pPr algn="ctr"/>
                      <a:r>
                        <a:rPr lang="en-US" sz="1400" dirty="0">
                          <a:latin typeface="Times New Roman" panose="02020603050405020304" pitchFamily="18" charset="0"/>
                          <a:cs typeface="Times New Roman" panose="02020603050405020304" pitchFamily="18" charset="0"/>
                        </a:rPr>
                        <a:t>Itemset</a:t>
                      </a:r>
                    </a:p>
                  </a:txBody>
                  <a:tcPr marT="45700" marB="45700"/>
                </a:tc>
                <a:tc>
                  <a:txBody>
                    <a:bodyPr/>
                    <a:lstStyle/>
                    <a:p>
                      <a:pPr algn="ctr"/>
                      <a:r>
                        <a:rPr lang="en-US" sz="1400" dirty="0">
                          <a:latin typeface="Times New Roman" panose="02020603050405020304" pitchFamily="18" charset="0"/>
                          <a:cs typeface="Times New Roman" panose="02020603050405020304" pitchFamily="18" charset="0"/>
                        </a:rPr>
                        <a:t>Sup. count</a:t>
                      </a:r>
                    </a:p>
                  </a:txBody>
                  <a:tcPr marT="45700" marB="45700"/>
                </a:tc>
                <a:extLst>
                  <a:ext uri="{0D108BD9-81ED-4DB2-BD59-A6C34878D82A}">
                    <a16:rowId xmlns:a16="http://schemas.microsoft.com/office/drawing/2014/main" val="10000"/>
                  </a:ext>
                </a:extLst>
              </a:tr>
              <a:tr h="370681">
                <a:tc>
                  <a:txBody>
                    <a:bodyPr/>
                    <a:lstStyle/>
                    <a:p>
                      <a:pPr algn="ctr"/>
                      <a:r>
                        <a:rPr lang="en-US" sz="1400" dirty="0">
                          <a:latin typeface="Times New Roman" panose="02020603050405020304" pitchFamily="18" charset="0"/>
                          <a:cs typeface="Times New Roman" panose="02020603050405020304" pitchFamily="18" charset="0"/>
                        </a:rPr>
                        <a:t>{I1, I2, I3, I5}</a:t>
                      </a:r>
                    </a:p>
                  </a:txBody>
                  <a:tcPr marT="45700" marB="45700"/>
                </a:tc>
                <a:tc>
                  <a:txBody>
                    <a:bodyPr/>
                    <a:lstStyle/>
                    <a:p>
                      <a:pPr algn="ctr"/>
                      <a:r>
                        <a:rPr lang="en-US" sz="1400" dirty="0">
                          <a:latin typeface="Times New Roman" panose="02020603050405020304" pitchFamily="18" charset="0"/>
                          <a:cs typeface="Times New Roman" panose="02020603050405020304" pitchFamily="18" charset="0"/>
                        </a:rPr>
                        <a:t>1</a:t>
                      </a:r>
                    </a:p>
                  </a:txBody>
                  <a:tcPr marT="45700" marB="45700"/>
                </a:tc>
                <a:extLst>
                  <a:ext uri="{0D108BD9-81ED-4DB2-BD59-A6C34878D82A}">
                    <a16:rowId xmlns:a16="http://schemas.microsoft.com/office/drawing/2014/main" val="10001"/>
                  </a:ext>
                </a:extLst>
              </a:tr>
            </a:tbl>
          </a:graphicData>
        </a:graphic>
      </p:graphicFrame>
      <p:sp>
        <p:nvSpPr>
          <p:cNvPr id="30737" name="TextBox 9">
            <a:extLst>
              <a:ext uri="{FF2B5EF4-FFF2-40B4-BE49-F238E27FC236}">
                <a16:creationId xmlns:a16="http://schemas.microsoft.com/office/drawing/2014/main" id="{3B511DAD-7658-8E65-F5E7-09CBC3A4018F}"/>
              </a:ext>
            </a:extLst>
          </p:cNvPr>
          <p:cNvSpPr txBox="1">
            <a:spLocks noChangeArrowheads="1"/>
          </p:cNvSpPr>
          <p:nvPr/>
        </p:nvSpPr>
        <p:spPr bwMode="auto">
          <a:xfrm>
            <a:off x="2667000" y="1905000"/>
            <a:ext cx="403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L</a:t>
            </a:r>
            <a:r>
              <a:rPr lang="en-US" altLang="en-US" baseline="-25000">
                <a:latin typeface="Times New Roman" panose="02020603050405020304" pitchFamily="18" charset="0"/>
                <a:cs typeface="Times New Roman" panose="02020603050405020304" pitchFamily="18" charset="0"/>
              </a:rPr>
              <a:t>4</a:t>
            </a:r>
          </a:p>
        </p:txBody>
      </p:sp>
      <p:grpSp>
        <p:nvGrpSpPr>
          <p:cNvPr id="20" name="Group 19">
            <a:extLst>
              <a:ext uri="{FF2B5EF4-FFF2-40B4-BE49-F238E27FC236}">
                <a16:creationId xmlns:a16="http://schemas.microsoft.com/office/drawing/2014/main" id="{7F332A4F-2A2B-CA5B-76BC-2F6DFB5E3EDB}"/>
              </a:ext>
            </a:extLst>
          </p:cNvPr>
          <p:cNvGrpSpPr>
            <a:grpSpLocks/>
          </p:cNvGrpSpPr>
          <p:nvPr/>
        </p:nvGrpSpPr>
        <p:grpSpPr bwMode="auto">
          <a:xfrm>
            <a:off x="4191000" y="2274888"/>
            <a:ext cx="4275138" cy="1016000"/>
            <a:chOff x="4191000" y="2641390"/>
            <a:chExt cx="4274414" cy="1016210"/>
          </a:xfrm>
        </p:grpSpPr>
        <p:sp>
          <p:nvSpPr>
            <p:cNvPr id="18" name="Multiplication Sign 17">
              <a:extLst>
                <a:ext uri="{FF2B5EF4-FFF2-40B4-BE49-F238E27FC236}">
                  <a16:creationId xmlns:a16="http://schemas.microsoft.com/office/drawing/2014/main" id="{8E75FDB7-0C76-B573-C634-5B5FECF6603B}"/>
                </a:ext>
              </a:extLst>
            </p:cNvPr>
            <p:cNvSpPr/>
            <p:nvPr/>
          </p:nvSpPr>
          <p:spPr>
            <a:xfrm>
              <a:off x="4191000" y="2641390"/>
              <a:ext cx="914245" cy="1016210"/>
            </a:xfrm>
            <a:prstGeom prst="mathMultiply">
              <a:avLst/>
            </a:prstGeom>
            <a:solidFill>
              <a:srgbClr val="FF0000">
                <a:tint val="66000"/>
                <a:satMod val="16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746" name="TextBox 18">
              <a:extLst>
                <a:ext uri="{FF2B5EF4-FFF2-40B4-BE49-F238E27FC236}">
                  <a16:creationId xmlns:a16="http://schemas.microsoft.com/office/drawing/2014/main" id="{8FD55635-3C2C-C15A-9D7B-826609F2F888}"/>
                </a:ext>
              </a:extLst>
            </p:cNvPr>
            <p:cNvSpPr txBox="1">
              <a:spLocks noChangeArrowheads="1"/>
            </p:cNvSpPr>
            <p:nvPr/>
          </p:nvSpPr>
          <p:spPr bwMode="auto">
            <a:xfrm>
              <a:off x="5318399" y="2866151"/>
              <a:ext cx="31470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rPr>
                <a:t>Doesn’t pass the threshold</a:t>
              </a:r>
            </a:p>
          </p:txBody>
        </p:sp>
      </p:grpSp>
      <p:sp>
        <p:nvSpPr>
          <p:cNvPr id="21" name="TextBox 20">
            <a:extLst>
              <a:ext uri="{FF2B5EF4-FFF2-40B4-BE49-F238E27FC236}">
                <a16:creationId xmlns:a16="http://schemas.microsoft.com/office/drawing/2014/main" id="{39BBEA50-F4E1-D7A5-D782-7CD9D85405FD}"/>
              </a:ext>
            </a:extLst>
          </p:cNvPr>
          <p:cNvSpPr txBox="1">
            <a:spLocks noChangeArrowheads="1"/>
          </p:cNvSpPr>
          <p:nvPr/>
        </p:nvSpPr>
        <p:spPr bwMode="auto">
          <a:xfrm>
            <a:off x="4030663" y="3543300"/>
            <a:ext cx="1222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0070C0"/>
                </a:solidFill>
              </a:rPr>
              <a:t>DONE</a:t>
            </a:r>
          </a:p>
        </p:txBody>
      </p:sp>
      <p:sp>
        <p:nvSpPr>
          <p:cNvPr id="22" name="TextBox 21">
            <a:extLst>
              <a:ext uri="{FF2B5EF4-FFF2-40B4-BE49-F238E27FC236}">
                <a16:creationId xmlns:a16="http://schemas.microsoft.com/office/drawing/2014/main" id="{D5D500E8-4C92-473B-FF53-8EDD31CB6BF7}"/>
              </a:ext>
            </a:extLst>
          </p:cNvPr>
          <p:cNvSpPr txBox="1">
            <a:spLocks noChangeArrowheads="1"/>
          </p:cNvSpPr>
          <p:nvPr/>
        </p:nvSpPr>
        <p:spPr bwMode="auto">
          <a:xfrm>
            <a:off x="1196975" y="4191000"/>
            <a:ext cx="5737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b="1" u="sng">
                <a:latin typeface="Times New Roman" panose="02020603050405020304" pitchFamily="18" charset="0"/>
                <a:cs typeface="Times New Roman" panose="02020603050405020304" pitchFamily="18" charset="0"/>
              </a:rPr>
              <a:t>Output: </a:t>
            </a:r>
          </a:p>
          <a:p>
            <a:r>
              <a:rPr lang="en-US" altLang="en-US" sz="2000">
                <a:latin typeface="Times New Roman" panose="02020603050405020304" pitchFamily="18" charset="0"/>
                <a:cs typeface="Times New Roman" panose="02020603050405020304" pitchFamily="18" charset="0"/>
              </a:rPr>
              <a:t>The frequent itemsets that meet the requirement:</a:t>
            </a:r>
          </a:p>
        </p:txBody>
      </p:sp>
      <p:graphicFrame>
        <p:nvGraphicFramePr>
          <p:cNvPr id="24" name="Table 24">
            <a:extLst>
              <a:ext uri="{FF2B5EF4-FFF2-40B4-BE49-F238E27FC236}">
                <a16:creationId xmlns:a16="http://schemas.microsoft.com/office/drawing/2014/main" id="{9828E07D-3576-6096-E723-FABB78F77155}"/>
              </a:ext>
            </a:extLst>
          </p:cNvPr>
          <p:cNvGraphicFramePr>
            <a:graphicFrameLocks noGrp="1"/>
          </p:cNvGraphicFramePr>
          <p:nvPr/>
        </p:nvGraphicFramePr>
        <p:xfrm>
          <a:off x="1357313" y="4918075"/>
          <a:ext cx="6096000" cy="1463675"/>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1463675">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{I1, I2, I3}</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{I1, I2, I5}</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{I1, I2}</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{I1, I3}</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Times New Roman" panose="02020603050405020304" pitchFamily="18" charset="0"/>
                          <a:cs typeface="Times New Roman" panose="02020603050405020304" pitchFamily="18" charset="0"/>
                        </a:rPr>
                        <a:t>{I1, I5}</a:t>
                      </a:r>
                    </a:p>
                  </a:txBody>
                  <a:tcPr marT="45740" marB="4574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{I2, I3}</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{I2, I4}</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{I2, I5}</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{I1}</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{I2}</a:t>
                      </a:r>
                    </a:p>
                  </a:txBody>
                  <a:tcPr marT="45740" marB="4574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{I3}</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{I4}</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{I5}</a:t>
                      </a:r>
                    </a:p>
                  </a:txBody>
                  <a:tcPr marT="45740" marB="4574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5603-DA02-3261-99E0-D2186FC901D0}"/>
              </a:ext>
            </a:extLst>
          </p:cNvPr>
          <p:cNvSpPr>
            <a:spLocks noGrp="1"/>
          </p:cNvSpPr>
          <p:nvPr>
            <p:ph type="title"/>
          </p:nvPr>
        </p:nvSpPr>
        <p:spPr>
          <a:xfrm>
            <a:off x="2057400" y="304800"/>
            <a:ext cx="6324600" cy="1143000"/>
          </a:xfrm>
        </p:spPr>
        <p:txBody>
          <a:bodyPr>
            <a:normAutofit fontScale="90000"/>
          </a:bodyPr>
          <a:lstStyle/>
          <a:p>
            <a:pPr>
              <a:defRPr/>
            </a:pPr>
            <a:r>
              <a:rPr lang="en-US" dirty="0"/>
              <a:t>Generating Association Rules from Frequent </a:t>
            </a:r>
            <a:r>
              <a:rPr lang="en-US" dirty="0" err="1"/>
              <a:t>Itemsets</a:t>
            </a:r>
            <a:endParaRPr lang="en-US" dirty="0"/>
          </a:p>
        </p:txBody>
      </p:sp>
      <p:sp>
        <p:nvSpPr>
          <p:cNvPr id="31747" name="Slide Number Placeholder 3">
            <a:extLst>
              <a:ext uri="{FF2B5EF4-FFF2-40B4-BE49-F238E27FC236}">
                <a16:creationId xmlns:a16="http://schemas.microsoft.com/office/drawing/2014/main" id="{BB864884-2719-92C3-3E6B-1A4E5FD5A5D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F956EF-7360-414A-9C4A-FAD0CF74D5BF}" type="slidenum">
              <a:rPr lang="en-US" altLang="en-US" smtClean="0">
                <a:solidFill>
                  <a:srgbClr val="898989"/>
                </a:solidFill>
                <a:latin typeface="Calibri" panose="020F0502020204030204" pitchFamily="34" charset="0"/>
              </a:rPr>
              <a:pPr/>
              <a:t>22</a:t>
            </a:fld>
            <a:endParaRPr lang="en-US" altLang="en-US">
              <a:solidFill>
                <a:srgbClr val="898989"/>
              </a:solidFill>
              <a:latin typeface="Calibri" panose="020F0502020204030204" pitchFamily="34" charset="0"/>
            </a:endParaRPr>
          </a:p>
        </p:txBody>
      </p:sp>
      <p:sp>
        <p:nvSpPr>
          <p:cNvPr id="5" name="Content Placeholder 5">
            <a:extLst>
              <a:ext uri="{FF2B5EF4-FFF2-40B4-BE49-F238E27FC236}">
                <a16:creationId xmlns:a16="http://schemas.microsoft.com/office/drawing/2014/main" id="{5D86B58A-E9DA-C6F7-9CDB-9412589B4F4D}"/>
              </a:ext>
            </a:extLst>
          </p:cNvPr>
          <p:cNvSpPr>
            <a:spLocks noGrp="1"/>
          </p:cNvSpPr>
          <p:nvPr>
            <p:ph sz="half" idx="1"/>
          </p:nvPr>
        </p:nvSpPr>
        <p:spPr>
          <a:xfrm>
            <a:off x="609600" y="1676400"/>
            <a:ext cx="4572000" cy="4800600"/>
          </a:xfrm>
        </p:spPr>
        <p:txBody>
          <a:bodyPr>
            <a:normAutofit fontScale="92500" lnSpcReduction="10000"/>
          </a:bodyPr>
          <a:lstStyle/>
          <a:p>
            <a:pPr>
              <a:defRPr/>
            </a:pPr>
            <a:r>
              <a:rPr lang="en-US" sz="2000" dirty="0"/>
              <a:t>Association rules can be generated as follows:</a:t>
            </a:r>
          </a:p>
          <a:p>
            <a:pPr marL="800100" lvl="1" indent="-342900">
              <a:buFont typeface="+mj-lt"/>
              <a:buAutoNum type="arabicPeriod"/>
              <a:defRPr/>
            </a:pPr>
            <a:r>
              <a:rPr lang="en-US" sz="1800" dirty="0"/>
              <a:t>For each frequent </a:t>
            </a:r>
            <a:r>
              <a:rPr lang="en-US" sz="1800" dirty="0" err="1"/>
              <a:t>itemset</a:t>
            </a:r>
            <a:r>
              <a:rPr lang="en-US" sz="1800" dirty="0"/>
              <a:t> l, generate all nonempty subsets of l</a:t>
            </a:r>
          </a:p>
          <a:p>
            <a:pPr marL="800100" lvl="1" indent="-342900">
              <a:buFont typeface="+mj-lt"/>
              <a:buAutoNum type="arabicPeriod"/>
              <a:defRPr/>
            </a:pPr>
            <a:r>
              <a:rPr lang="en-US" sz="1800" dirty="0"/>
              <a:t>For every nonempty subset s of l, output the rule “s =&gt; (l – s)”  if </a:t>
            </a:r>
            <a:r>
              <a:rPr lang="en-US" sz="1800" i="1" dirty="0" err="1"/>
              <a:t>support_count</a:t>
            </a:r>
            <a:r>
              <a:rPr lang="en-US" sz="1800" i="1" dirty="0"/>
              <a:t>(l)/</a:t>
            </a:r>
            <a:r>
              <a:rPr lang="en-US" sz="1800" i="1" dirty="0" err="1"/>
              <a:t>support_count</a:t>
            </a:r>
            <a:r>
              <a:rPr lang="en-US" sz="1800" i="1" dirty="0"/>
              <a:t>(s) ≥ </a:t>
            </a:r>
            <a:r>
              <a:rPr lang="en-US" sz="1800" i="1" dirty="0" err="1"/>
              <a:t>min_conf</a:t>
            </a:r>
            <a:endParaRPr lang="en-US" sz="1800" i="1" dirty="0"/>
          </a:p>
          <a:p>
            <a:pPr>
              <a:defRPr/>
            </a:pPr>
            <a:endParaRPr lang="en-US" sz="2000" dirty="0"/>
          </a:p>
          <a:p>
            <a:pPr>
              <a:defRPr/>
            </a:pPr>
            <a:r>
              <a:rPr lang="en-US" sz="2000" dirty="0"/>
              <a:t>Example: </a:t>
            </a:r>
          </a:p>
          <a:p>
            <a:pPr lvl="1">
              <a:defRPr/>
            </a:pPr>
            <a:r>
              <a:rPr lang="en-US" sz="1800" dirty="0"/>
              <a:t>Suppose the data contain the frequent </a:t>
            </a:r>
            <a:r>
              <a:rPr lang="en-US" sz="1800" dirty="0" err="1"/>
              <a:t>itemset</a:t>
            </a:r>
            <a:r>
              <a:rPr lang="en-US" sz="1800" dirty="0"/>
              <a:t> l = {I1, I2, I5}</a:t>
            </a:r>
          </a:p>
          <a:p>
            <a:pPr lvl="1">
              <a:defRPr/>
            </a:pPr>
            <a:r>
              <a:rPr lang="en-US" sz="1800" dirty="0"/>
              <a:t>The nonempty subsets of l are :</a:t>
            </a:r>
            <a:br>
              <a:rPr lang="en-US" sz="1800" dirty="0"/>
            </a:br>
            <a:r>
              <a:rPr lang="en-US" sz="1800" dirty="0"/>
              <a:t>{I1, I2}, {I1, I5}, {I2, I5}, {I1}, {I2}, and {I5}</a:t>
            </a:r>
          </a:p>
          <a:p>
            <a:pPr lvl="1">
              <a:defRPr/>
            </a:pPr>
            <a:r>
              <a:rPr lang="en-US" sz="1800" dirty="0"/>
              <a:t>The resulting association rules:</a:t>
            </a:r>
            <a:br>
              <a:rPr lang="en-US" sz="1800" dirty="0"/>
            </a:br>
            <a:endParaRPr lang="en-US" sz="1800" dirty="0"/>
          </a:p>
          <a:p>
            <a:pPr lvl="1">
              <a:defRPr/>
            </a:pPr>
            <a:endParaRPr lang="en-US" sz="1200" dirty="0"/>
          </a:p>
          <a:p>
            <a:pPr marL="800100" lvl="1" indent="-342900">
              <a:buFont typeface="+mj-lt"/>
              <a:buAutoNum type="arabicPeriod"/>
              <a:defRPr/>
            </a:pPr>
            <a:endParaRPr lang="en-US" sz="1200" dirty="0"/>
          </a:p>
        </p:txBody>
      </p:sp>
      <p:graphicFrame>
        <p:nvGraphicFramePr>
          <p:cNvPr id="6" name="Content Placeholder 7">
            <a:extLst>
              <a:ext uri="{FF2B5EF4-FFF2-40B4-BE49-F238E27FC236}">
                <a16:creationId xmlns:a16="http://schemas.microsoft.com/office/drawing/2014/main" id="{F5EBE6C8-3867-7332-DA0D-792888B8BDB4}"/>
              </a:ext>
            </a:extLst>
          </p:cNvPr>
          <p:cNvGraphicFramePr>
            <a:graphicFrameLocks/>
          </p:cNvGraphicFramePr>
          <p:nvPr/>
        </p:nvGraphicFramePr>
        <p:xfrm>
          <a:off x="5867400" y="2192338"/>
          <a:ext cx="2747964" cy="2571750"/>
        </p:xfrm>
        <a:graphic>
          <a:graphicData uri="http://schemas.openxmlformats.org/drawingml/2006/table">
            <a:tbl>
              <a:tblPr firstRow="1" bandRow="1">
                <a:tableStyleId>{21E4AEA4-8DFA-4A89-87EB-49C32662AFE0}</a:tableStyleId>
              </a:tblPr>
              <a:tblGrid>
                <a:gridCol w="1373982">
                  <a:extLst>
                    <a:ext uri="{9D8B030D-6E8A-4147-A177-3AD203B41FA5}">
                      <a16:colId xmlns:a16="http://schemas.microsoft.com/office/drawing/2014/main" val="20000"/>
                    </a:ext>
                  </a:extLst>
                </a:gridCol>
                <a:gridCol w="1373982">
                  <a:extLst>
                    <a:ext uri="{9D8B030D-6E8A-4147-A177-3AD203B41FA5}">
                      <a16:colId xmlns:a16="http://schemas.microsoft.com/office/drawing/2014/main" val="20001"/>
                    </a:ext>
                  </a:extLst>
                </a:gridCol>
              </a:tblGrid>
              <a:tr h="432513">
                <a:tc>
                  <a:txBody>
                    <a:bodyPr/>
                    <a:lstStyle/>
                    <a:p>
                      <a:pPr>
                        <a:lnSpc>
                          <a:spcPct val="140000"/>
                        </a:lnSpc>
                      </a:pPr>
                      <a:r>
                        <a:rPr lang="en-US" sz="1600" dirty="0"/>
                        <a:t>Rule</a:t>
                      </a:r>
                    </a:p>
                  </a:txBody>
                  <a:tcPr marL="91484" marR="91484" marT="45584" marB="45584"/>
                </a:tc>
                <a:tc>
                  <a:txBody>
                    <a:bodyPr/>
                    <a:lstStyle/>
                    <a:p>
                      <a:pPr>
                        <a:lnSpc>
                          <a:spcPct val="140000"/>
                        </a:lnSpc>
                      </a:pPr>
                      <a:r>
                        <a:rPr lang="en-US" sz="1600" dirty="0"/>
                        <a:t>Confidence</a:t>
                      </a:r>
                    </a:p>
                  </a:txBody>
                  <a:tcPr marL="91484" marR="91484" marT="45584" marB="45584"/>
                </a:tc>
                <a:extLst>
                  <a:ext uri="{0D108BD9-81ED-4DB2-BD59-A6C34878D82A}">
                    <a16:rowId xmlns:a16="http://schemas.microsoft.com/office/drawing/2014/main" val="10000"/>
                  </a:ext>
                </a:extLst>
              </a:tr>
              <a:tr h="2139237">
                <a:tc>
                  <a:txBody>
                    <a:bodyPr/>
                    <a:lstStyle/>
                    <a:p>
                      <a:pPr>
                        <a:lnSpc>
                          <a:spcPct val="140000"/>
                        </a:lnSpc>
                      </a:pPr>
                      <a:r>
                        <a:rPr lang="en-US" sz="1600" dirty="0"/>
                        <a:t>I1^I2 </a:t>
                      </a:r>
                      <a:r>
                        <a:rPr lang="en-US" sz="1600" dirty="0">
                          <a:sym typeface="Wingdings" panose="05000000000000000000" pitchFamily="2" charset="2"/>
                        </a:rPr>
                        <a:t></a:t>
                      </a:r>
                      <a:r>
                        <a:rPr lang="en-US" sz="1600" dirty="0"/>
                        <a:t> I5 I1^I5 </a:t>
                      </a:r>
                      <a:r>
                        <a:rPr lang="en-US" sz="1600" dirty="0">
                          <a:sym typeface="Wingdings" panose="05000000000000000000" pitchFamily="2" charset="2"/>
                        </a:rPr>
                        <a:t></a:t>
                      </a:r>
                      <a:r>
                        <a:rPr lang="en-US" sz="1600" dirty="0"/>
                        <a:t> I2 I2^I5 </a:t>
                      </a:r>
                      <a:r>
                        <a:rPr lang="en-US" sz="1600" dirty="0">
                          <a:sym typeface="Wingdings" panose="05000000000000000000" pitchFamily="2" charset="2"/>
                        </a:rPr>
                        <a:t></a:t>
                      </a:r>
                      <a:r>
                        <a:rPr lang="en-US" sz="1600" dirty="0"/>
                        <a:t> I1 </a:t>
                      </a:r>
                    </a:p>
                    <a:p>
                      <a:pPr>
                        <a:lnSpc>
                          <a:spcPct val="140000"/>
                        </a:lnSpc>
                      </a:pPr>
                      <a:r>
                        <a:rPr lang="en-US" sz="1600" dirty="0"/>
                        <a:t>I1 </a:t>
                      </a:r>
                      <a:r>
                        <a:rPr lang="en-US" sz="1600" dirty="0">
                          <a:sym typeface="Wingdings" panose="05000000000000000000" pitchFamily="2" charset="2"/>
                        </a:rPr>
                        <a:t></a:t>
                      </a:r>
                      <a:r>
                        <a:rPr lang="en-US" sz="1600" dirty="0"/>
                        <a:t> I2^I5 </a:t>
                      </a:r>
                    </a:p>
                    <a:p>
                      <a:pPr>
                        <a:lnSpc>
                          <a:spcPct val="140000"/>
                        </a:lnSpc>
                      </a:pPr>
                      <a:r>
                        <a:rPr lang="en-US" sz="1600" dirty="0"/>
                        <a:t>I2 </a:t>
                      </a:r>
                      <a:r>
                        <a:rPr lang="en-US" sz="1600" dirty="0">
                          <a:sym typeface="Wingdings" panose="05000000000000000000" pitchFamily="2" charset="2"/>
                        </a:rPr>
                        <a:t></a:t>
                      </a:r>
                      <a:r>
                        <a:rPr lang="en-US" sz="1600" dirty="0"/>
                        <a:t> I1^I5</a:t>
                      </a:r>
                    </a:p>
                    <a:p>
                      <a:pPr>
                        <a:lnSpc>
                          <a:spcPct val="140000"/>
                        </a:lnSpc>
                      </a:pPr>
                      <a:r>
                        <a:rPr lang="en-US" sz="1600" dirty="0"/>
                        <a:t>I5 </a:t>
                      </a:r>
                      <a:r>
                        <a:rPr lang="en-US" sz="1600" dirty="0">
                          <a:sym typeface="Wingdings" panose="05000000000000000000" pitchFamily="2" charset="2"/>
                        </a:rPr>
                        <a:t></a:t>
                      </a:r>
                      <a:r>
                        <a:rPr lang="en-US" sz="1600" dirty="0"/>
                        <a:t> I1^I2</a:t>
                      </a:r>
                    </a:p>
                  </a:txBody>
                  <a:tcPr marL="91484" marR="91484" marT="45584" marB="45584"/>
                </a:tc>
                <a:tc>
                  <a:txBody>
                    <a:bodyPr/>
                    <a:lstStyle/>
                    <a:p>
                      <a:pPr marL="0" marR="0" indent="0" algn="ctr" defTabSz="914400" rtl="0" eaLnBrk="1" fontAlgn="auto" latinLnBrk="0" hangingPunct="1">
                        <a:lnSpc>
                          <a:spcPct val="140000"/>
                        </a:lnSpc>
                        <a:spcBef>
                          <a:spcPts val="0"/>
                        </a:spcBef>
                        <a:spcAft>
                          <a:spcPts val="0"/>
                        </a:spcAft>
                        <a:buClrTx/>
                        <a:buSzTx/>
                        <a:buFontTx/>
                        <a:buNone/>
                        <a:tabLst/>
                        <a:defRPr/>
                      </a:pPr>
                      <a:r>
                        <a:rPr lang="en-US" sz="1600" kern="1200" dirty="0">
                          <a:solidFill>
                            <a:schemeClr val="dk1"/>
                          </a:solidFill>
                          <a:effectLst/>
                          <a:latin typeface="+mn-lt"/>
                          <a:ea typeface="+mn-ea"/>
                          <a:cs typeface="+mn-cs"/>
                        </a:rPr>
                        <a:t>2/4 = 50%  2/2 = 100%  2/2 = 100%  2/6 = 33%  2/7 = 29%  2/2 = 100% </a:t>
                      </a:r>
                      <a:endParaRPr lang="en-US" sz="1600" dirty="0"/>
                    </a:p>
                  </a:txBody>
                  <a:tcPr marL="91484" marR="91484" marT="45584" marB="45584"/>
                </a:tc>
                <a:extLst>
                  <a:ext uri="{0D108BD9-81ED-4DB2-BD59-A6C34878D82A}">
                    <a16:rowId xmlns:a16="http://schemas.microsoft.com/office/drawing/2014/main" val="10001"/>
                  </a:ext>
                </a:extLst>
              </a:tr>
            </a:tbl>
          </a:graphicData>
        </a:graphic>
      </p:graphicFrame>
      <p:sp>
        <p:nvSpPr>
          <p:cNvPr id="31760" name="TextBox 8">
            <a:extLst>
              <a:ext uri="{FF2B5EF4-FFF2-40B4-BE49-F238E27FC236}">
                <a16:creationId xmlns:a16="http://schemas.microsoft.com/office/drawing/2014/main" id="{D36D00C9-2600-8653-B14D-FF8E8367949C}"/>
              </a:ext>
            </a:extLst>
          </p:cNvPr>
          <p:cNvSpPr txBox="1">
            <a:spLocks noChangeArrowheads="1"/>
          </p:cNvSpPr>
          <p:nvPr/>
        </p:nvSpPr>
        <p:spPr bwMode="auto">
          <a:xfrm>
            <a:off x="5867400" y="4835525"/>
            <a:ext cx="22367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Arial" panose="020B0604020202020204" pitchFamily="34" charset="0"/>
              </a:rPr>
              <a:t>Suppose min_conf = 70%</a:t>
            </a:r>
          </a:p>
        </p:txBody>
      </p:sp>
      <p:sp>
        <p:nvSpPr>
          <p:cNvPr id="8" name="Rectangle 7">
            <a:extLst>
              <a:ext uri="{FF2B5EF4-FFF2-40B4-BE49-F238E27FC236}">
                <a16:creationId xmlns:a16="http://schemas.microsoft.com/office/drawing/2014/main" id="{DABB1FF9-118D-8E89-6151-36A9D9B41A5F}"/>
              </a:ext>
            </a:extLst>
          </p:cNvPr>
          <p:cNvSpPr/>
          <p:nvPr/>
        </p:nvSpPr>
        <p:spPr>
          <a:xfrm>
            <a:off x="5876925" y="3060700"/>
            <a:ext cx="2735263" cy="288925"/>
          </a:xfrm>
          <a:prstGeom prst="rect">
            <a:avLst/>
          </a:prstGeom>
          <a:solidFill>
            <a:srgbClr val="008000">
              <a:alpha val="28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a:extLst>
              <a:ext uri="{FF2B5EF4-FFF2-40B4-BE49-F238E27FC236}">
                <a16:creationId xmlns:a16="http://schemas.microsoft.com/office/drawing/2014/main" id="{2879A8BF-DF48-CE7D-B550-604F49851E8B}"/>
              </a:ext>
            </a:extLst>
          </p:cNvPr>
          <p:cNvSpPr/>
          <p:nvPr/>
        </p:nvSpPr>
        <p:spPr>
          <a:xfrm>
            <a:off x="5867400" y="3395663"/>
            <a:ext cx="2736850" cy="288925"/>
          </a:xfrm>
          <a:prstGeom prst="rect">
            <a:avLst/>
          </a:prstGeom>
          <a:solidFill>
            <a:srgbClr val="008000">
              <a:alpha val="28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Rectangle 9">
            <a:extLst>
              <a:ext uri="{FF2B5EF4-FFF2-40B4-BE49-F238E27FC236}">
                <a16:creationId xmlns:a16="http://schemas.microsoft.com/office/drawing/2014/main" id="{A66639B8-6DAB-9DAC-080B-1BBB1A8F00C4}"/>
              </a:ext>
            </a:extLst>
          </p:cNvPr>
          <p:cNvSpPr/>
          <p:nvPr/>
        </p:nvSpPr>
        <p:spPr>
          <a:xfrm>
            <a:off x="5867400" y="4429125"/>
            <a:ext cx="2736850" cy="287338"/>
          </a:xfrm>
          <a:prstGeom prst="rect">
            <a:avLst/>
          </a:prstGeom>
          <a:solidFill>
            <a:srgbClr val="008000">
              <a:alpha val="28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B0AB4A9-D0DC-C638-5191-A258030DA7C6}"/>
              </a:ext>
            </a:extLst>
          </p:cNvPr>
          <p:cNvSpPr>
            <a:spLocks noGrp="1"/>
          </p:cNvSpPr>
          <p:nvPr>
            <p:ph type="title"/>
          </p:nvPr>
        </p:nvSpPr>
        <p:spPr/>
        <p:txBody>
          <a:bodyPr/>
          <a:lstStyle/>
          <a:p>
            <a:r>
              <a:rPr lang="en-US" altLang="en-US">
                <a:latin typeface="Open Sans" panose="020B0606030504020204" pitchFamily="34" charset="0"/>
              </a:rPr>
              <a:t>FP-Growth Algorithm</a:t>
            </a:r>
          </a:p>
        </p:txBody>
      </p:sp>
      <p:sp>
        <p:nvSpPr>
          <p:cNvPr id="32771" name="Content Placeholder 2">
            <a:extLst>
              <a:ext uri="{FF2B5EF4-FFF2-40B4-BE49-F238E27FC236}">
                <a16:creationId xmlns:a16="http://schemas.microsoft.com/office/drawing/2014/main" id="{D34122FA-47EB-3729-1F06-510102918904}"/>
              </a:ext>
            </a:extLst>
          </p:cNvPr>
          <p:cNvSpPr>
            <a:spLocks noGrp="1"/>
          </p:cNvSpPr>
          <p:nvPr>
            <p:ph idx="1"/>
          </p:nvPr>
        </p:nvSpPr>
        <p:spPr>
          <a:xfrm>
            <a:off x="685800" y="1981200"/>
            <a:ext cx="8229600" cy="4648200"/>
          </a:xfrm>
        </p:spPr>
        <p:txBody>
          <a:bodyPr/>
          <a:lstStyle/>
          <a:p>
            <a:r>
              <a:rPr lang="en-US" altLang="en-US">
                <a:latin typeface="Open Sans" panose="020B0606030504020204" pitchFamily="34" charset="0"/>
              </a:rPr>
              <a:t>Use a compressed representation of the database using an </a:t>
            </a:r>
            <a:r>
              <a:rPr lang="en-US" altLang="en-US">
                <a:solidFill>
                  <a:srgbClr val="FF0000"/>
                </a:solidFill>
                <a:latin typeface="Open Sans" panose="020B0606030504020204" pitchFamily="34" charset="0"/>
              </a:rPr>
              <a:t>FP-tree</a:t>
            </a:r>
            <a:r>
              <a:rPr lang="en-US" altLang="en-US">
                <a:latin typeface="Open Sans" panose="020B0606030504020204" pitchFamily="34" charset="0"/>
              </a:rPr>
              <a:t>.</a:t>
            </a:r>
          </a:p>
          <a:p>
            <a:endParaRPr lang="en-US" altLang="en-US">
              <a:latin typeface="Open Sans" panose="020B0606030504020204" pitchFamily="34" charset="0"/>
            </a:endParaRPr>
          </a:p>
          <a:p>
            <a:r>
              <a:rPr lang="en-US" altLang="en-US">
                <a:latin typeface="Open Sans" panose="020B0606030504020204" pitchFamily="34" charset="0"/>
              </a:rPr>
              <a:t>Once an FP-tree has been constructed, it uses a recursive divide-and-conquer approach to mine the frequent itemsets.</a:t>
            </a:r>
          </a:p>
          <a:p>
            <a:endParaRPr lang="en-US" altLang="en-US">
              <a:latin typeface="Open Sans" panose="020B0606030504020204" pitchFamily="34" charset="0"/>
            </a:endParaRPr>
          </a:p>
        </p:txBody>
      </p:sp>
      <p:sp>
        <p:nvSpPr>
          <p:cNvPr id="32772" name="Slide Number Placeholder 3">
            <a:extLst>
              <a:ext uri="{FF2B5EF4-FFF2-40B4-BE49-F238E27FC236}">
                <a16:creationId xmlns:a16="http://schemas.microsoft.com/office/drawing/2014/main" id="{3DFBEBDB-FCCE-28C7-D857-AE5670ACC7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99C62B-1B83-46D2-B963-DF48DF7E8D34}" type="slidenum">
              <a:rPr lang="en-US" altLang="en-US" smtClean="0">
                <a:solidFill>
                  <a:srgbClr val="898989"/>
                </a:solidFill>
                <a:latin typeface="Calibri" panose="020F0502020204030204" pitchFamily="34" charset="0"/>
              </a:rPr>
              <a:pPr/>
              <a:t>23</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5CAC453-C7D4-6865-21D4-8CDD5F90BC8A}"/>
              </a:ext>
            </a:extLst>
          </p:cNvPr>
          <p:cNvSpPr>
            <a:spLocks noGrp="1"/>
          </p:cNvSpPr>
          <p:nvPr>
            <p:ph type="title"/>
          </p:nvPr>
        </p:nvSpPr>
        <p:spPr>
          <a:xfrm>
            <a:off x="2209800" y="76200"/>
            <a:ext cx="6324600" cy="1143000"/>
          </a:xfrm>
        </p:spPr>
        <p:txBody>
          <a:bodyPr/>
          <a:lstStyle/>
          <a:p>
            <a:r>
              <a:rPr lang="en-US" altLang="en-US">
                <a:latin typeface="Open Sans" panose="020B0606030504020204" pitchFamily="34" charset="0"/>
              </a:rPr>
              <a:t>FP-Tree Construction</a:t>
            </a:r>
          </a:p>
        </p:txBody>
      </p:sp>
      <p:sp>
        <p:nvSpPr>
          <p:cNvPr id="33795" name="Slide Number Placeholder 3">
            <a:extLst>
              <a:ext uri="{FF2B5EF4-FFF2-40B4-BE49-F238E27FC236}">
                <a16:creationId xmlns:a16="http://schemas.microsoft.com/office/drawing/2014/main" id="{41F233FE-1B6E-CEFE-3DF2-C8C2C26A73C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F057881-5C82-4C42-90C2-7299BB1C2F60}" type="slidenum">
              <a:rPr lang="en-US" altLang="en-US" smtClean="0">
                <a:solidFill>
                  <a:srgbClr val="898989"/>
                </a:solidFill>
                <a:latin typeface="Calibri" panose="020F0502020204030204" pitchFamily="34" charset="0"/>
              </a:rPr>
              <a:pPr/>
              <a:t>24</a:t>
            </a:fld>
            <a:endParaRPr lang="en-US" altLang="en-US">
              <a:solidFill>
                <a:srgbClr val="898989"/>
              </a:solidFill>
              <a:latin typeface="Calibri" panose="020F0502020204030204" pitchFamily="34" charset="0"/>
            </a:endParaRPr>
          </a:p>
        </p:txBody>
      </p:sp>
      <p:sp>
        <p:nvSpPr>
          <p:cNvPr id="33796" name="Oval 3">
            <a:extLst>
              <a:ext uri="{FF2B5EF4-FFF2-40B4-BE49-F238E27FC236}">
                <a16:creationId xmlns:a16="http://schemas.microsoft.com/office/drawing/2014/main" id="{3B30CED8-B6D9-3DEE-A130-0DD2D45FEE1D}"/>
              </a:ext>
            </a:extLst>
          </p:cNvPr>
          <p:cNvSpPr>
            <a:spLocks noChangeArrowheads="1"/>
          </p:cNvSpPr>
          <p:nvPr/>
        </p:nvSpPr>
        <p:spPr bwMode="auto">
          <a:xfrm>
            <a:off x="7010400" y="14319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graphicFrame>
        <p:nvGraphicFramePr>
          <p:cNvPr id="33797" name="Object 4">
            <a:extLst>
              <a:ext uri="{FF2B5EF4-FFF2-40B4-BE49-F238E27FC236}">
                <a16:creationId xmlns:a16="http://schemas.microsoft.com/office/drawing/2014/main" id="{CAB2AD8F-5955-7F7C-96B1-AB9091F13E0B}"/>
              </a:ext>
            </a:extLst>
          </p:cNvPr>
          <p:cNvGraphicFramePr>
            <a:graphicFrameLocks noChangeAspect="1"/>
          </p:cNvGraphicFramePr>
          <p:nvPr/>
        </p:nvGraphicFramePr>
        <p:xfrm>
          <a:off x="596900" y="1905000"/>
          <a:ext cx="2374900" cy="3962400"/>
        </p:xfrm>
        <a:graphic>
          <a:graphicData uri="http://schemas.openxmlformats.org/presentationml/2006/ole">
            <mc:AlternateContent xmlns:mc="http://schemas.openxmlformats.org/markup-compatibility/2006">
              <mc:Choice xmlns:v="urn:schemas-microsoft-com:vml" Requires="v">
                <p:oleObj name="Worksheet" r:id="rId2" imgW="1952887" imgH="3257967" progId="Excel.Sheet.8">
                  <p:embed/>
                </p:oleObj>
              </mc:Choice>
              <mc:Fallback>
                <p:oleObj name="Worksheet" r:id="rId2" imgW="1952887" imgH="3257967" progId="Excel.Sheet.8">
                  <p:embed/>
                  <p:pic>
                    <p:nvPicPr>
                      <p:cNvPr id="33797" name="Object 4">
                        <a:extLst>
                          <a:ext uri="{FF2B5EF4-FFF2-40B4-BE49-F238E27FC236}">
                            <a16:creationId xmlns:a16="http://schemas.microsoft.com/office/drawing/2014/main" id="{CAB2AD8F-5955-7F7C-96B1-AB9091F13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00" y="1905000"/>
                        <a:ext cx="23749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8" name="Oval 5">
            <a:extLst>
              <a:ext uri="{FF2B5EF4-FFF2-40B4-BE49-F238E27FC236}">
                <a16:creationId xmlns:a16="http://schemas.microsoft.com/office/drawing/2014/main" id="{9CCEE77A-A745-4358-D432-F3BB0452D8A8}"/>
              </a:ext>
            </a:extLst>
          </p:cNvPr>
          <p:cNvSpPr>
            <a:spLocks noChangeArrowheads="1"/>
          </p:cNvSpPr>
          <p:nvPr/>
        </p:nvSpPr>
        <p:spPr bwMode="auto">
          <a:xfrm>
            <a:off x="6629400" y="21177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3799" name="Oval 6">
            <a:extLst>
              <a:ext uri="{FF2B5EF4-FFF2-40B4-BE49-F238E27FC236}">
                <a16:creationId xmlns:a16="http://schemas.microsoft.com/office/drawing/2014/main" id="{47844661-7F4B-5157-70E2-F6F79F6957A6}"/>
              </a:ext>
            </a:extLst>
          </p:cNvPr>
          <p:cNvSpPr>
            <a:spLocks noChangeArrowheads="1"/>
          </p:cNvSpPr>
          <p:nvPr/>
        </p:nvSpPr>
        <p:spPr bwMode="auto">
          <a:xfrm>
            <a:off x="6172200" y="29559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3800" name="Oval 7">
            <a:extLst>
              <a:ext uri="{FF2B5EF4-FFF2-40B4-BE49-F238E27FC236}">
                <a16:creationId xmlns:a16="http://schemas.microsoft.com/office/drawing/2014/main" id="{ED16C07D-BC52-67FD-3B00-8025EF6F815A}"/>
              </a:ext>
            </a:extLst>
          </p:cNvPr>
          <p:cNvSpPr>
            <a:spLocks noChangeArrowheads="1"/>
          </p:cNvSpPr>
          <p:nvPr/>
        </p:nvSpPr>
        <p:spPr bwMode="auto">
          <a:xfrm>
            <a:off x="6858000" y="45561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3801" name="Line 8">
            <a:extLst>
              <a:ext uri="{FF2B5EF4-FFF2-40B4-BE49-F238E27FC236}">
                <a16:creationId xmlns:a16="http://schemas.microsoft.com/office/drawing/2014/main" id="{3ED0D8AB-1F97-1DFB-BE24-0C477A02FE3F}"/>
              </a:ext>
            </a:extLst>
          </p:cNvPr>
          <p:cNvSpPr>
            <a:spLocks noChangeShapeType="1"/>
          </p:cNvSpPr>
          <p:nvPr/>
        </p:nvSpPr>
        <p:spPr bwMode="auto">
          <a:xfrm flipH="1">
            <a:off x="6858000" y="1736725"/>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2" name="Line 9">
            <a:extLst>
              <a:ext uri="{FF2B5EF4-FFF2-40B4-BE49-F238E27FC236}">
                <a16:creationId xmlns:a16="http://schemas.microsoft.com/office/drawing/2014/main" id="{C59CF095-836F-821C-002E-8AF00B6EA8AD}"/>
              </a:ext>
            </a:extLst>
          </p:cNvPr>
          <p:cNvSpPr>
            <a:spLocks noChangeShapeType="1"/>
          </p:cNvSpPr>
          <p:nvPr/>
        </p:nvSpPr>
        <p:spPr bwMode="auto">
          <a:xfrm flipH="1">
            <a:off x="6324600" y="242252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Oval 10">
            <a:extLst>
              <a:ext uri="{FF2B5EF4-FFF2-40B4-BE49-F238E27FC236}">
                <a16:creationId xmlns:a16="http://schemas.microsoft.com/office/drawing/2014/main" id="{F0C9B0F9-31D2-FB11-0A49-478E48E2B8CC}"/>
              </a:ext>
            </a:extLst>
          </p:cNvPr>
          <p:cNvSpPr>
            <a:spLocks noChangeArrowheads="1"/>
          </p:cNvSpPr>
          <p:nvPr/>
        </p:nvSpPr>
        <p:spPr bwMode="auto">
          <a:xfrm>
            <a:off x="6248400" y="39465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3804" name="Oval 11">
            <a:extLst>
              <a:ext uri="{FF2B5EF4-FFF2-40B4-BE49-F238E27FC236}">
                <a16:creationId xmlns:a16="http://schemas.microsoft.com/office/drawing/2014/main" id="{4C5DD21E-62C4-075C-21B0-7EB160E0C8DF}"/>
              </a:ext>
            </a:extLst>
          </p:cNvPr>
          <p:cNvSpPr>
            <a:spLocks noChangeArrowheads="1"/>
          </p:cNvSpPr>
          <p:nvPr/>
        </p:nvSpPr>
        <p:spPr bwMode="auto">
          <a:xfrm>
            <a:off x="5867400" y="46323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3805" name="Oval 12">
            <a:extLst>
              <a:ext uri="{FF2B5EF4-FFF2-40B4-BE49-F238E27FC236}">
                <a16:creationId xmlns:a16="http://schemas.microsoft.com/office/drawing/2014/main" id="{06EA2E6E-A0A1-F472-8A20-DFF1C7829D53}"/>
              </a:ext>
            </a:extLst>
          </p:cNvPr>
          <p:cNvSpPr>
            <a:spLocks noChangeArrowheads="1"/>
          </p:cNvSpPr>
          <p:nvPr/>
        </p:nvSpPr>
        <p:spPr bwMode="auto">
          <a:xfrm>
            <a:off x="5410200" y="54705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3806" name="Line 13">
            <a:extLst>
              <a:ext uri="{FF2B5EF4-FFF2-40B4-BE49-F238E27FC236}">
                <a16:creationId xmlns:a16="http://schemas.microsoft.com/office/drawing/2014/main" id="{C94408CA-0EF8-3CD6-C49B-2B695CBE44E3}"/>
              </a:ext>
            </a:extLst>
          </p:cNvPr>
          <p:cNvSpPr>
            <a:spLocks noChangeShapeType="1"/>
          </p:cNvSpPr>
          <p:nvPr/>
        </p:nvSpPr>
        <p:spPr bwMode="auto">
          <a:xfrm flipH="1">
            <a:off x="6096000" y="4251325"/>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Line 14">
            <a:extLst>
              <a:ext uri="{FF2B5EF4-FFF2-40B4-BE49-F238E27FC236}">
                <a16:creationId xmlns:a16="http://schemas.microsoft.com/office/drawing/2014/main" id="{7F4FB981-2B61-E625-BAE3-1580F88A669C}"/>
              </a:ext>
            </a:extLst>
          </p:cNvPr>
          <p:cNvSpPr>
            <a:spLocks noChangeShapeType="1"/>
          </p:cNvSpPr>
          <p:nvPr/>
        </p:nvSpPr>
        <p:spPr bwMode="auto">
          <a:xfrm flipH="1">
            <a:off x="5562600" y="4937125"/>
            <a:ext cx="381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8" name="Oval 15">
            <a:extLst>
              <a:ext uri="{FF2B5EF4-FFF2-40B4-BE49-F238E27FC236}">
                <a16:creationId xmlns:a16="http://schemas.microsoft.com/office/drawing/2014/main" id="{0D32A290-FEE6-C793-1BF2-CEBFEE979B9C}"/>
              </a:ext>
            </a:extLst>
          </p:cNvPr>
          <p:cNvSpPr>
            <a:spLocks noChangeArrowheads="1"/>
          </p:cNvSpPr>
          <p:nvPr/>
        </p:nvSpPr>
        <p:spPr bwMode="auto">
          <a:xfrm>
            <a:off x="7467600" y="54705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3809" name="Oval 16">
            <a:extLst>
              <a:ext uri="{FF2B5EF4-FFF2-40B4-BE49-F238E27FC236}">
                <a16:creationId xmlns:a16="http://schemas.microsoft.com/office/drawing/2014/main" id="{0C7574D6-A7FD-0A23-B940-EB056EEFE6CD}"/>
              </a:ext>
            </a:extLst>
          </p:cNvPr>
          <p:cNvSpPr>
            <a:spLocks noChangeArrowheads="1"/>
          </p:cNvSpPr>
          <p:nvPr/>
        </p:nvSpPr>
        <p:spPr bwMode="auto">
          <a:xfrm>
            <a:off x="7924800" y="62325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3810" name="Line 17">
            <a:extLst>
              <a:ext uri="{FF2B5EF4-FFF2-40B4-BE49-F238E27FC236}">
                <a16:creationId xmlns:a16="http://schemas.microsoft.com/office/drawing/2014/main" id="{4FC33475-E732-CAFD-558A-F29198D69742}"/>
              </a:ext>
            </a:extLst>
          </p:cNvPr>
          <p:cNvSpPr>
            <a:spLocks noChangeShapeType="1"/>
          </p:cNvSpPr>
          <p:nvPr/>
        </p:nvSpPr>
        <p:spPr bwMode="auto">
          <a:xfrm>
            <a:off x="6400800" y="4251325"/>
            <a:ext cx="4572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1" name="Line 18">
            <a:extLst>
              <a:ext uri="{FF2B5EF4-FFF2-40B4-BE49-F238E27FC236}">
                <a16:creationId xmlns:a16="http://schemas.microsoft.com/office/drawing/2014/main" id="{7E9B3575-56AA-8839-ED39-214E83129B31}"/>
              </a:ext>
            </a:extLst>
          </p:cNvPr>
          <p:cNvSpPr>
            <a:spLocks noChangeShapeType="1"/>
          </p:cNvSpPr>
          <p:nvPr/>
        </p:nvSpPr>
        <p:spPr bwMode="auto">
          <a:xfrm flipH="1" flipV="1">
            <a:off x="7086600" y="4860925"/>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2" name="Line 19">
            <a:extLst>
              <a:ext uri="{FF2B5EF4-FFF2-40B4-BE49-F238E27FC236}">
                <a16:creationId xmlns:a16="http://schemas.microsoft.com/office/drawing/2014/main" id="{679DEAE4-3AF8-1494-3846-6F2A89D47CE8}"/>
              </a:ext>
            </a:extLst>
          </p:cNvPr>
          <p:cNvSpPr>
            <a:spLocks noChangeShapeType="1"/>
          </p:cNvSpPr>
          <p:nvPr/>
        </p:nvSpPr>
        <p:spPr bwMode="auto">
          <a:xfrm>
            <a:off x="7696200" y="5775325"/>
            <a:ext cx="304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3" name="Text Box 20">
            <a:extLst>
              <a:ext uri="{FF2B5EF4-FFF2-40B4-BE49-F238E27FC236}">
                <a16:creationId xmlns:a16="http://schemas.microsoft.com/office/drawing/2014/main" id="{EF64E7F6-7C36-E7E9-8DA7-73D2B13FF443}"/>
              </a:ext>
            </a:extLst>
          </p:cNvPr>
          <p:cNvSpPr txBox="1">
            <a:spLocks noChangeArrowheads="1"/>
          </p:cNvSpPr>
          <p:nvPr/>
        </p:nvSpPr>
        <p:spPr bwMode="auto">
          <a:xfrm>
            <a:off x="6477000" y="1279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null</a:t>
            </a:r>
          </a:p>
        </p:txBody>
      </p:sp>
      <p:sp>
        <p:nvSpPr>
          <p:cNvPr id="33814" name="Text Box 21">
            <a:extLst>
              <a:ext uri="{FF2B5EF4-FFF2-40B4-BE49-F238E27FC236}">
                <a16:creationId xmlns:a16="http://schemas.microsoft.com/office/drawing/2014/main" id="{A6134C9F-3A34-8EEC-273B-5E180AA8D6D6}"/>
              </a:ext>
            </a:extLst>
          </p:cNvPr>
          <p:cNvSpPr txBox="1">
            <a:spLocks noChangeArrowheads="1"/>
          </p:cNvSpPr>
          <p:nvPr/>
        </p:nvSpPr>
        <p:spPr bwMode="auto">
          <a:xfrm>
            <a:off x="6172200" y="2041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A:1</a:t>
            </a:r>
          </a:p>
        </p:txBody>
      </p:sp>
      <p:sp>
        <p:nvSpPr>
          <p:cNvPr id="33815" name="Text Box 22">
            <a:extLst>
              <a:ext uri="{FF2B5EF4-FFF2-40B4-BE49-F238E27FC236}">
                <a16:creationId xmlns:a16="http://schemas.microsoft.com/office/drawing/2014/main" id="{D628C37B-DD30-3E61-7C92-9082B21D1729}"/>
              </a:ext>
            </a:extLst>
          </p:cNvPr>
          <p:cNvSpPr txBox="1">
            <a:spLocks noChangeArrowheads="1"/>
          </p:cNvSpPr>
          <p:nvPr/>
        </p:nvSpPr>
        <p:spPr bwMode="auto">
          <a:xfrm>
            <a:off x="5715000" y="28797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B:1</a:t>
            </a:r>
          </a:p>
        </p:txBody>
      </p:sp>
      <p:sp>
        <p:nvSpPr>
          <p:cNvPr id="33816" name="Text Box 23">
            <a:extLst>
              <a:ext uri="{FF2B5EF4-FFF2-40B4-BE49-F238E27FC236}">
                <a16:creationId xmlns:a16="http://schemas.microsoft.com/office/drawing/2014/main" id="{9D4803C1-9C6A-B1FC-BE03-A05055254B58}"/>
              </a:ext>
            </a:extLst>
          </p:cNvPr>
          <p:cNvSpPr txBox="1">
            <a:spLocks noChangeArrowheads="1"/>
          </p:cNvSpPr>
          <p:nvPr/>
        </p:nvSpPr>
        <p:spPr bwMode="auto">
          <a:xfrm>
            <a:off x="5715000" y="3870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null</a:t>
            </a:r>
          </a:p>
        </p:txBody>
      </p:sp>
      <p:sp>
        <p:nvSpPr>
          <p:cNvPr id="33817" name="Text Box 24">
            <a:extLst>
              <a:ext uri="{FF2B5EF4-FFF2-40B4-BE49-F238E27FC236}">
                <a16:creationId xmlns:a16="http://schemas.microsoft.com/office/drawing/2014/main" id="{B7E1C7C1-880F-FCDE-C279-A6DBFE667322}"/>
              </a:ext>
            </a:extLst>
          </p:cNvPr>
          <p:cNvSpPr txBox="1">
            <a:spLocks noChangeArrowheads="1"/>
          </p:cNvSpPr>
          <p:nvPr/>
        </p:nvSpPr>
        <p:spPr bwMode="auto">
          <a:xfrm>
            <a:off x="5334000" y="45561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A:1</a:t>
            </a:r>
          </a:p>
        </p:txBody>
      </p:sp>
      <p:sp>
        <p:nvSpPr>
          <p:cNvPr id="33818" name="Text Box 25">
            <a:extLst>
              <a:ext uri="{FF2B5EF4-FFF2-40B4-BE49-F238E27FC236}">
                <a16:creationId xmlns:a16="http://schemas.microsoft.com/office/drawing/2014/main" id="{17D2E1B4-5D29-A161-4D6F-F6F58F395B76}"/>
              </a:ext>
            </a:extLst>
          </p:cNvPr>
          <p:cNvSpPr txBox="1">
            <a:spLocks noChangeArrowheads="1"/>
          </p:cNvSpPr>
          <p:nvPr/>
        </p:nvSpPr>
        <p:spPr bwMode="auto">
          <a:xfrm>
            <a:off x="4876800" y="5394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B:1</a:t>
            </a:r>
          </a:p>
        </p:txBody>
      </p:sp>
      <p:sp>
        <p:nvSpPr>
          <p:cNvPr id="33819" name="Text Box 26">
            <a:extLst>
              <a:ext uri="{FF2B5EF4-FFF2-40B4-BE49-F238E27FC236}">
                <a16:creationId xmlns:a16="http://schemas.microsoft.com/office/drawing/2014/main" id="{D738F313-91A6-B0B4-C422-A3A9232504C3}"/>
              </a:ext>
            </a:extLst>
          </p:cNvPr>
          <p:cNvSpPr txBox="1">
            <a:spLocks noChangeArrowheads="1"/>
          </p:cNvSpPr>
          <p:nvPr/>
        </p:nvSpPr>
        <p:spPr bwMode="auto">
          <a:xfrm>
            <a:off x="7086600" y="4479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B:1</a:t>
            </a:r>
          </a:p>
        </p:txBody>
      </p:sp>
      <p:sp>
        <p:nvSpPr>
          <p:cNvPr id="33820" name="Text Box 27">
            <a:extLst>
              <a:ext uri="{FF2B5EF4-FFF2-40B4-BE49-F238E27FC236}">
                <a16:creationId xmlns:a16="http://schemas.microsoft.com/office/drawing/2014/main" id="{842F7AEE-E3AD-2A1A-2577-AAB549A594E1}"/>
              </a:ext>
            </a:extLst>
          </p:cNvPr>
          <p:cNvSpPr txBox="1">
            <a:spLocks noChangeArrowheads="1"/>
          </p:cNvSpPr>
          <p:nvPr/>
        </p:nvSpPr>
        <p:spPr bwMode="auto">
          <a:xfrm>
            <a:off x="7848600" y="5394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C:1</a:t>
            </a:r>
          </a:p>
        </p:txBody>
      </p:sp>
      <p:sp>
        <p:nvSpPr>
          <p:cNvPr id="33821" name="Text Box 28">
            <a:extLst>
              <a:ext uri="{FF2B5EF4-FFF2-40B4-BE49-F238E27FC236}">
                <a16:creationId xmlns:a16="http://schemas.microsoft.com/office/drawing/2014/main" id="{B14D9C2F-3D40-319F-4059-9D3374F4AF45}"/>
              </a:ext>
            </a:extLst>
          </p:cNvPr>
          <p:cNvSpPr txBox="1">
            <a:spLocks noChangeArrowheads="1"/>
          </p:cNvSpPr>
          <p:nvPr/>
        </p:nvSpPr>
        <p:spPr bwMode="auto">
          <a:xfrm>
            <a:off x="8229600" y="6156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3822" name="Text Box 29">
            <a:extLst>
              <a:ext uri="{FF2B5EF4-FFF2-40B4-BE49-F238E27FC236}">
                <a16:creationId xmlns:a16="http://schemas.microsoft.com/office/drawing/2014/main" id="{753069A6-A9B9-90A8-3A63-9430B23E67EE}"/>
              </a:ext>
            </a:extLst>
          </p:cNvPr>
          <p:cNvSpPr txBox="1">
            <a:spLocks noChangeArrowheads="1"/>
          </p:cNvSpPr>
          <p:nvPr/>
        </p:nvSpPr>
        <p:spPr bwMode="auto">
          <a:xfrm>
            <a:off x="3276600" y="1508125"/>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a:latin typeface="Arial" panose="020B0604020202020204" pitchFamily="34" charset="0"/>
              </a:rPr>
              <a:t>After reading TID=1:</a:t>
            </a:r>
          </a:p>
        </p:txBody>
      </p:sp>
      <p:sp>
        <p:nvSpPr>
          <p:cNvPr id="33823" name="Text Box 30">
            <a:extLst>
              <a:ext uri="{FF2B5EF4-FFF2-40B4-BE49-F238E27FC236}">
                <a16:creationId xmlns:a16="http://schemas.microsoft.com/office/drawing/2014/main" id="{74C2FF2D-8AC1-2DB4-28DB-D106886DC326}"/>
              </a:ext>
            </a:extLst>
          </p:cNvPr>
          <p:cNvSpPr txBox="1">
            <a:spLocks noChangeArrowheads="1"/>
          </p:cNvSpPr>
          <p:nvPr/>
        </p:nvSpPr>
        <p:spPr bwMode="auto">
          <a:xfrm>
            <a:off x="3200400" y="3702050"/>
            <a:ext cx="2667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a:latin typeface="Arial" panose="020B0604020202020204" pitchFamily="34" charset="0"/>
              </a:rPr>
              <a:t>After reading TID=2:</a:t>
            </a:r>
          </a:p>
        </p:txBody>
      </p:sp>
      <p:sp>
        <p:nvSpPr>
          <p:cNvPr id="33824" name="Line 31">
            <a:extLst>
              <a:ext uri="{FF2B5EF4-FFF2-40B4-BE49-F238E27FC236}">
                <a16:creationId xmlns:a16="http://schemas.microsoft.com/office/drawing/2014/main" id="{12439076-753E-C531-97DA-531AD8F08ABE}"/>
              </a:ext>
            </a:extLst>
          </p:cNvPr>
          <p:cNvSpPr>
            <a:spLocks noChangeShapeType="1"/>
          </p:cNvSpPr>
          <p:nvPr/>
        </p:nvSpPr>
        <p:spPr bwMode="auto">
          <a:xfrm flipV="1">
            <a:off x="5715000" y="4784725"/>
            <a:ext cx="1143000" cy="83820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27127A9-0C37-94D6-B341-7E857337F872}"/>
              </a:ext>
            </a:extLst>
          </p:cNvPr>
          <p:cNvSpPr>
            <a:spLocks noGrp="1"/>
          </p:cNvSpPr>
          <p:nvPr>
            <p:ph type="title"/>
          </p:nvPr>
        </p:nvSpPr>
        <p:spPr>
          <a:xfrm>
            <a:off x="2209800" y="76200"/>
            <a:ext cx="6324600" cy="1143000"/>
          </a:xfrm>
        </p:spPr>
        <p:txBody>
          <a:bodyPr/>
          <a:lstStyle/>
          <a:p>
            <a:r>
              <a:rPr lang="en-US" altLang="en-US">
                <a:latin typeface="Open Sans" panose="020B0606030504020204" pitchFamily="34" charset="0"/>
              </a:rPr>
              <a:t>FP-Tree Construction </a:t>
            </a:r>
            <a:r>
              <a:rPr lang="en-US" altLang="en-US" sz="3200">
                <a:latin typeface="Open Sans" panose="020B0606030504020204" pitchFamily="34" charset="0"/>
              </a:rPr>
              <a:t>(cont.)</a:t>
            </a:r>
            <a:endParaRPr lang="en-US" altLang="en-US">
              <a:latin typeface="Open Sans" panose="020B0606030504020204" pitchFamily="34" charset="0"/>
            </a:endParaRPr>
          </a:p>
        </p:txBody>
      </p:sp>
      <p:sp>
        <p:nvSpPr>
          <p:cNvPr id="34819" name="Slide Number Placeholder 3">
            <a:extLst>
              <a:ext uri="{FF2B5EF4-FFF2-40B4-BE49-F238E27FC236}">
                <a16:creationId xmlns:a16="http://schemas.microsoft.com/office/drawing/2014/main" id="{15C429A1-DE83-E776-BD0E-3B1853D4AF5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5432FC-BD75-4A61-B536-B5E7886C9375}" type="slidenum">
              <a:rPr lang="en-US" altLang="en-US" smtClean="0">
                <a:solidFill>
                  <a:srgbClr val="898989"/>
                </a:solidFill>
                <a:latin typeface="Calibri" panose="020F0502020204030204" pitchFamily="34" charset="0"/>
              </a:rPr>
              <a:pPr/>
              <a:t>25</a:t>
            </a:fld>
            <a:endParaRPr lang="en-US" altLang="en-US">
              <a:solidFill>
                <a:srgbClr val="898989"/>
              </a:solidFill>
              <a:latin typeface="Calibri" panose="020F0502020204030204" pitchFamily="34" charset="0"/>
            </a:endParaRPr>
          </a:p>
        </p:txBody>
      </p:sp>
      <p:sp>
        <p:nvSpPr>
          <p:cNvPr id="34820" name="Oval 3">
            <a:extLst>
              <a:ext uri="{FF2B5EF4-FFF2-40B4-BE49-F238E27FC236}">
                <a16:creationId xmlns:a16="http://schemas.microsoft.com/office/drawing/2014/main" id="{A39A6698-DE07-F840-187F-610F35FB3374}"/>
              </a:ext>
            </a:extLst>
          </p:cNvPr>
          <p:cNvSpPr>
            <a:spLocks noChangeArrowheads="1"/>
          </p:cNvSpPr>
          <p:nvPr/>
        </p:nvSpPr>
        <p:spPr bwMode="auto">
          <a:xfrm>
            <a:off x="6934200" y="27273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21" name="Oval 4">
            <a:extLst>
              <a:ext uri="{FF2B5EF4-FFF2-40B4-BE49-F238E27FC236}">
                <a16:creationId xmlns:a16="http://schemas.microsoft.com/office/drawing/2014/main" id="{2D39A5CE-86A1-01DE-2731-680AF7DB01D2}"/>
              </a:ext>
            </a:extLst>
          </p:cNvPr>
          <p:cNvSpPr>
            <a:spLocks noChangeArrowheads="1"/>
          </p:cNvSpPr>
          <p:nvPr/>
        </p:nvSpPr>
        <p:spPr bwMode="auto">
          <a:xfrm>
            <a:off x="5943600" y="19653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22" name="Oval 5">
            <a:extLst>
              <a:ext uri="{FF2B5EF4-FFF2-40B4-BE49-F238E27FC236}">
                <a16:creationId xmlns:a16="http://schemas.microsoft.com/office/drawing/2014/main" id="{F0256FDE-CF74-5E9C-8566-68E7DB8C2346}"/>
              </a:ext>
            </a:extLst>
          </p:cNvPr>
          <p:cNvSpPr>
            <a:spLocks noChangeArrowheads="1"/>
          </p:cNvSpPr>
          <p:nvPr/>
        </p:nvSpPr>
        <p:spPr bwMode="auto">
          <a:xfrm>
            <a:off x="4876800" y="28035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23" name="Oval 6">
            <a:extLst>
              <a:ext uri="{FF2B5EF4-FFF2-40B4-BE49-F238E27FC236}">
                <a16:creationId xmlns:a16="http://schemas.microsoft.com/office/drawing/2014/main" id="{AEC87A48-8080-203D-4DD0-05445EC82BCE}"/>
              </a:ext>
            </a:extLst>
          </p:cNvPr>
          <p:cNvSpPr>
            <a:spLocks noChangeArrowheads="1"/>
          </p:cNvSpPr>
          <p:nvPr/>
        </p:nvSpPr>
        <p:spPr bwMode="auto">
          <a:xfrm>
            <a:off x="3962400" y="36417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24" name="Line 7">
            <a:extLst>
              <a:ext uri="{FF2B5EF4-FFF2-40B4-BE49-F238E27FC236}">
                <a16:creationId xmlns:a16="http://schemas.microsoft.com/office/drawing/2014/main" id="{EF6F89B3-42B3-226A-EF82-D41F84433BA8}"/>
              </a:ext>
            </a:extLst>
          </p:cNvPr>
          <p:cNvSpPr>
            <a:spLocks noChangeShapeType="1"/>
          </p:cNvSpPr>
          <p:nvPr/>
        </p:nvSpPr>
        <p:spPr bwMode="auto">
          <a:xfrm flipH="1">
            <a:off x="5029200" y="2270125"/>
            <a:ext cx="1066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Line 8">
            <a:extLst>
              <a:ext uri="{FF2B5EF4-FFF2-40B4-BE49-F238E27FC236}">
                <a16:creationId xmlns:a16="http://schemas.microsoft.com/office/drawing/2014/main" id="{E78F4E0D-B522-1156-4586-F918DC68B32D}"/>
              </a:ext>
            </a:extLst>
          </p:cNvPr>
          <p:cNvSpPr>
            <a:spLocks noChangeShapeType="1"/>
          </p:cNvSpPr>
          <p:nvPr/>
        </p:nvSpPr>
        <p:spPr bwMode="auto">
          <a:xfrm flipH="1">
            <a:off x="4191000" y="3108325"/>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Oval 9">
            <a:extLst>
              <a:ext uri="{FF2B5EF4-FFF2-40B4-BE49-F238E27FC236}">
                <a16:creationId xmlns:a16="http://schemas.microsoft.com/office/drawing/2014/main" id="{6760A707-F4C3-C179-B870-7BBBD6B5FE44}"/>
              </a:ext>
            </a:extLst>
          </p:cNvPr>
          <p:cNvSpPr>
            <a:spLocks noChangeArrowheads="1"/>
          </p:cNvSpPr>
          <p:nvPr/>
        </p:nvSpPr>
        <p:spPr bwMode="auto">
          <a:xfrm>
            <a:off x="7543800" y="36417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27" name="Oval 10">
            <a:extLst>
              <a:ext uri="{FF2B5EF4-FFF2-40B4-BE49-F238E27FC236}">
                <a16:creationId xmlns:a16="http://schemas.microsoft.com/office/drawing/2014/main" id="{971355FA-EDB7-F3AB-05A9-0052608DA78D}"/>
              </a:ext>
            </a:extLst>
          </p:cNvPr>
          <p:cNvSpPr>
            <a:spLocks noChangeArrowheads="1"/>
          </p:cNvSpPr>
          <p:nvPr/>
        </p:nvSpPr>
        <p:spPr bwMode="auto">
          <a:xfrm>
            <a:off x="7315200" y="44037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28" name="Line 11">
            <a:extLst>
              <a:ext uri="{FF2B5EF4-FFF2-40B4-BE49-F238E27FC236}">
                <a16:creationId xmlns:a16="http://schemas.microsoft.com/office/drawing/2014/main" id="{EE05BCFF-93F1-C4F8-A0EB-D53B82E40EB0}"/>
              </a:ext>
            </a:extLst>
          </p:cNvPr>
          <p:cNvSpPr>
            <a:spLocks noChangeShapeType="1"/>
          </p:cNvSpPr>
          <p:nvPr/>
        </p:nvSpPr>
        <p:spPr bwMode="auto">
          <a:xfrm>
            <a:off x="6096000" y="2270125"/>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9" name="Line 12">
            <a:extLst>
              <a:ext uri="{FF2B5EF4-FFF2-40B4-BE49-F238E27FC236}">
                <a16:creationId xmlns:a16="http://schemas.microsoft.com/office/drawing/2014/main" id="{67FD151E-083E-BD8D-6FA4-86B1CF0D3997}"/>
              </a:ext>
            </a:extLst>
          </p:cNvPr>
          <p:cNvSpPr>
            <a:spLocks noChangeShapeType="1"/>
          </p:cNvSpPr>
          <p:nvPr/>
        </p:nvSpPr>
        <p:spPr bwMode="auto">
          <a:xfrm flipH="1" flipV="1">
            <a:off x="7162800" y="3032125"/>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Line 13">
            <a:extLst>
              <a:ext uri="{FF2B5EF4-FFF2-40B4-BE49-F238E27FC236}">
                <a16:creationId xmlns:a16="http://schemas.microsoft.com/office/drawing/2014/main" id="{0FB41825-916F-148D-1F94-A5669EA41DE2}"/>
              </a:ext>
            </a:extLst>
          </p:cNvPr>
          <p:cNvSpPr>
            <a:spLocks noChangeShapeType="1"/>
          </p:cNvSpPr>
          <p:nvPr/>
        </p:nvSpPr>
        <p:spPr bwMode="auto">
          <a:xfrm flipH="1">
            <a:off x="7543800" y="3946525"/>
            <a:ext cx="152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1" name="Text Box 14">
            <a:extLst>
              <a:ext uri="{FF2B5EF4-FFF2-40B4-BE49-F238E27FC236}">
                <a16:creationId xmlns:a16="http://schemas.microsoft.com/office/drawing/2014/main" id="{7A28FABE-C17A-2EE0-85DF-1108E31463BC}"/>
              </a:ext>
            </a:extLst>
          </p:cNvPr>
          <p:cNvSpPr txBox="1">
            <a:spLocks noChangeArrowheads="1"/>
          </p:cNvSpPr>
          <p:nvPr/>
        </p:nvSpPr>
        <p:spPr bwMode="auto">
          <a:xfrm>
            <a:off x="5334000" y="18891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null</a:t>
            </a:r>
          </a:p>
        </p:txBody>
      </p:sp>
      <p:sp>
        <p:nvSpPr>
          <p:cNvPr id="34832" name="Text Box 15">
            <a:extLst>
              <a:ext uri="{FF2B5EF4-FFF2-40B4-BE49-F238E27FC236}">
                <a16:creationId xmlns:a16="http://schemas.microsoft.com/office/drawing/2014/main" id="{237958CF-3D8A-30FB-1E7E-F61CC7727CF1}"/>
              </a:ext>
            </a:extLst>
          </p:cNvPr>
          <p:cNvSpPr txBox="1">
            <a:spLocks noChangeArrowheads="1"/>
          </p:cNvSpPr>
          <p:nvPr/>
        </p:nvSpPr>
        <p:spPr bwMode="auto">
          <a:xfrm>
            <a:off x="4343400" y="2727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A:7</a:t>
            </a:r>
          </a:p>
        </p:txBody>
      </p:sp>
      <p:sp>
        <p:nvSpPr>
          <p:cNvPr id="34833" name="Text Box 16">
            <a:extLst>
              <a:ext uri="{FF2B5EF4-FFF2-40B4-BE49-F238E27FC236}">
                <a16:creationId xmlns:a16="http://schemas.microsoft.com/office/drawing/2014/main" id="{44303F1A-3BC7-3043-85F2-63D5F02F2B2F}"/>
              </a:ext>
            </a:extLst>
          </p:cNvPr>
          <p:cNvSpPr txBox="1">
            <a:spLocks noChangeArrowheads="1"/>
          </p:cNvSpPr>
          <p:nvPr/>
        </p:nvSpPr>
        <p:spPr bwMode="auto">
          <a:xfrm>
            <a:off x="3429000" y="3565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B:5</a:t>
            </a:r>
          </a:p>
        </p:txBody>
      </p:sp>
      <p:sp>
        <p:nvSpPr>
          <p:cNvPr id="34834" name="Text Box 17">
            <a:extLst>
              <a:ext uri="{FF2B5EF4-FFF2-40B4-BE49-F238E27FC236}">
                <a16:creationId xmlns:a16="http://schemas.microsoft.com/office/drawing/2014/main" id="{7743E925-2C06-2B5E-C299-9BC3E0941C1C}"/>
              </a:ext>
            </a:extLst>
          </p:cNvPr>
          <p:cNvSpPr txBox="1">
            <a:spLocks noChangeArrowheads="1"/>
          </p:cNvSpPr>
          <p:nvPr/>
        </p:nvSpPr>
        <p:spPr bwMode="auto">
          <a:xfrm>
            <a:off x="7162800" y="26511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B:3</a:t>
            </a:r>
          </a:p>
        </p:txBody>
      </p:sp>
      <p:sp>
        <p:nvSpPr>
          <p:cNvPr id="34835" name="Text Box 18">
            <a:extLst>
              <a:ext uri="{FF2B5EF4-FFF2-40B4-BE49-F238E27FC236}">
                <a16:creationId xmlns:a16="http://schemas.microsoft.com/office/drawing/2014/main" id="{9A4977B0-3A4B-6AD9-C5D7-DC565F4602A3}"/>
              </a:ext>
            </a:extLst>
          </p:cNvPr>
          <p:cNvSpPr txBox="1">
            <a:spLocks noChangeArrowheads="1"/>
          </p:cNvSpPr>
          <p:nvPr/>
        </p:nvSpPr>
        <p:spPr bwMode="auto">
          <a:xfrm>
            <a:off x="7924800" y="3565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C:3</a:t>
            </a:r>
          </a:p>
        </p:txBody>
      </p:sp>
      <p:sp>
        <p:nvSpPr>
          <p:cNvPr id="34836" name="Text Box 19">
            <a:extLst>
              <a:ext uri="{FF2B5EF4-FFF2-40B4-BE49-F238E27FC236}">
                <a16:creationId xmlns:a16="http://schemas.microsoft.com/office/drawing/2014/main" id="{8B6B2046-3FA0-AF8B-FC70-4FF691612B68}"/>
              </a:ext>
            </a:extLst>
          </p:cNvPr>
          <p:cNvSpPr txBox="1">
            <a:spLocks noChangeArrowheads="1"/>
          </p:cNvSpPr>
          <p:nvPr/>
        </p:nvSpPr>
        <p:spPr bwMode="auto">
          <a:xfrm>
            <a:off x="7620000" y="4327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4837" name="Oval 20">
            <a:extLst>
              <a:ext uri="{FF2B5EF4-FFF2-40B4-BE49-F238E27FC236}">
                <a16:creationId xmlns:a16="http://schemas.microsoft.com/office/drawing/2014/main" id="{44F2BD5E-28BA-7A9C-88F6-BE4CBCB930D2}"/>
              </a:ext>
            </a:extLst>
          </p:cNvPr>
          <p:cNvSpPr>
            <a:spLocks noChangeArrowheads="1"/>
          </p:cNvSpPr>
          <p:nvPr/>
        </p:nvSpPr>
        <p:spPr bwMode="auto">
          <a:xfrm>
            <a:off x="4800600" y="377825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38" name="Oval 21">
            <a:extLst>
              <a:ext uri="{FF2B5EF4-FFF2-40B4-BE49-F238E27FC236}">
                <a16:creationId xmlns:a16="http://schemas.microsoft.com/office/drawing/2014/main" id="{6A3C574A-26E7-117E-2CAE-274CCAD18878}"/>
              </a:ext>
            </a:extLst>
          </p:cNvPr>
          <p:cNvSpPr>
            <a:spLocks noChangeArrowheads="1"/>
          </p:cNvSpPr>
          <p:nvPr/>
        </p:nvSpPr>
        <p:spPr bwMode="auto">
          <a:xfrm>
            <a:off x="4953000" y="47085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39" name="Line 22">
            <a:extLst>
              <a:ext uri="{FF2B5EF4-FFF2-40B4-BE49-F238E27FC236}">
                <a16:creationId xmlns:a16="http://schemas.microsoft.com/office/drawing/2014/main" id="{F677C5DB-4673-4255-307B-43D4E768F030}"/>
              </a:ext>
            </a:extLst>
          </p:cNvPr>
          <p:cNvSpPr>
            <a:spLocks noChangeShapeType="1"/>
          </p:cNvSpPr>
          <p:nvPr/>
        </p:nvSpPr>
        <p:spPr bwMode="auto">
          <a:xfrm flipV="1">
            <a:off x="4953000" y="3108325"/>
            <a:ext cx="76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0" name="Line 23">
            <a:extLst>
              <a:ext uri="{FF2B5EF4-FFF2-40B4-BE49-F238E27FC236}">
                <a16:creationId xmlns:a16="http://schemas.microsoft.com/office/drawing/2014/main" id="{3895D45C-7FFC-8771-A9D6-22BC9192EE98}"/>
              </a:ext>
            </a:extLst>
          </p:cNvPr>
          <p:cNvSpPr>
            <a:spLocks noChangeShapeType="1"/>
          </p:cNvSpPr>
          <p:nvPr/>
        </p:nvSpPr>
        <p:spPr bwMode="auto">
          <a:xfrm>
            <a:off x="4953000" y="4098925"/>
            <a:ext cx="76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1" name="Text Box 24">
            <a:extLst>
              <a:ext uri="{FF2B5EF4-FFF2-40B4-BE49-F238E27FC236}">
                <a16:creationId xmlns:a16="http://schemas.microsoft.com/office/drawing/2014/main" id="{CBE34C41-45AF-4791-63E8-FE7344793321}"/>
              </a:ext>
            </a:extLst>
          </p:cNvPr>
          <p:cNvSpPr txBox="1">
            <a:spLocks noChangeArrowheads="1"/>
          </p:cNvSpPr>
          <p:nvPr/>
        </p:nvSpPr>
        <p:spPr bwMode="auto">
          <a:xfrm>
            <a:off x="5105400" y="3717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C:1</a:t>
            </a:r>
          </a:p>
        </p:txBody>
      </p:sp>
      <p:sp>
        <p:nvSpPr>
          <p:cNvPr id="34842" name="Text Box 25">
            <a:extLst>
              <a:ext uri="{FF2B5EF4-FFF2-40B4-BE49-F238E27FC236}">
                <a16:creationId xmlns:a16="http://schemas.microsoft.com/office/drawing/2014/main" id="{AF982623-EDCA-0813-34C8-F25B1D0D0550}"/>
              </a:ext>
            </a:extLst>
          </p:cNvPr>
          <p:cNvSpPr txBox="1">
            <a:spLocks noChangeArrowheads="1"/>
          </p:cNvSpPr>
          <p:nvPr/>
        </p:nvSpPr>
        <p:spPr bwMode="auto">
          <a:xfrm>
            <a:off x="5257800" y="4632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4843" name="Oval 26">
            <a:extLst>
              <a:ext uri="{FF2B5EF4-FFF2-40B4-BE49-F238E27FC236}">
                <a16:creationId xmlns:a16="http://schemas.microsoft.com/office/drawing/2014/main" id="{E8B36A0B-A55E-7229-3128-81648DE78E43}"/>
              </a:ext>
            </a:extLst>
          </p:cNvPr>
          <p:cNvSpPr>
            <a:spLocks noChangeArrowheads="1"/>
          </p:cNvSpPr>
          <p:nvPr/>
        </p:nvSpPr>
        <p:spPr bwMode="auto">
          <a:xfrm>
            <a:off x="3657600" y="45561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44" name="Text Box 27">
            <a:extLst>
              <a:ext uri="{FF2B5EF4-FFF2-40B4-BE49-F238E27FC236}">
                <a16:creationId xmlns:a16="http://schemas.microsoft.com/office/drawing/2014/main" id="{914E2951-D0E4-F3BF-B39C-2D46184CDA5D}"/>
              </a:ext>
            </a:extLst>
          </p:cNvPr>
          <p:cNvSpPr txBox="1">
            <a:spLocks noChangeArrowheads="1"/>
          </p:cNvSpPr>
          <p:nvPr/>
        </p:nvSpPr>
        <p:spPr bwMode="auto">
          <a:xfrm>
            <a:off x="3124200" y="4479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C:3</a:t>
            </a:r>
          </a:p>
        </p:txBody>
      </p:sp>
      <p:sp>
        <p:nvSpPr>
          <p:cNvPr id="34845" name="Oval 28">
            <a:extLst>
              <a:ext uri="{FF2B5EF4-FFF2-40B4-BE49-F238E27FC236}">
                <a16:creationId xmlns:a16="http://schemas.microsoft.com/office/drawing/2014/main" id="{52DE4058-69CD-D982-070E-F86D97181672}"/>
              </a:ext>
            </a:extLst>
          </p:cNvPr>
          <p:cNvSpPr>
            <a:spLocks noChangeArrowheads="1"/>
          </p:cNvSpPr>
          <p:nvPr/>
        </p:nvSpPr>
        <p:spPr bwMode="auto">
          <a:xfrm>
            <a:off x="3429000" y="55467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46" name="Text Box 29">
            <a:extLst>
              <a:ext uri="{FF2B5EF4-FFF2-40B4-BE49-F238E27FC236}">
                <a16:creationId xmlns:a16="http://schemas.microsoft.com/office/drawing/2014/main" id="{DE7310B2-E83F-DA18-4ED6-F12C960B27C6}"/>
              </a:ext>
            </a:extLst>
          </p:cNvPr>
          <p:cNvSpPr txBox="1">
            <a:spLocks noChangeArrowheads="1"/>
          </p:cNvSpPr>
          <p:nvPr/>
        </p:nvSpPr>
        <p:spPr bwMode="auto">
          <a:xfrm>
            <a:off x="2971800" y="5394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4847" name="Line 30">
            <a:extLst>
              <a:ext uri="{FF2B5EF4-FFF2-40B4-BE49-F238E27FC236}">
                <a16:creationId xmlns:a16="http://schemas.microsoft.com/office/drawing/2014/main" id="{E7DE06D8-7750-D302-5AC9-FB6BDFD5FA7F}"/>
              </a:ext>
            </a:extLst>
          </p:cNvPr>
          <p:cNvSpPr>
            <a:spLocks noChangeShapeType="1"/>
          </p:cNvSpPr>
          <p:nvPr/>
        </p:nvSpPr>
        <p:spPr bwMode="auto">
          <a:xfrm flipV="1">
            <a:off x="3810000" y="3946525"/>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Line 31">
            <a:extLst>
              <a:ext uri="{FF2B5EF4-FFF2-40B4-BE49-F238E27FC236}">
                <a16:creationId xmlns:a16="http://schemas.microsoft.com/office/drawing/2014/main" id="{46DC8286-311A-B03B-28FE-480FDD898B13}"/>
              </a:ext>
            </a:extLst>
          </p:cNvPr>
          <p:cNvSpPr>
            <a:spLocks noChangeShapeType="1"/>
          </p:cNvSpPr>
          <p:nvPr/>
        </p:nvSpPr>
        <p:spPr bwMode="auto">
          <a:xfrm flipH="1">
            <a:off x="3581400" y="4860925"/>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9" name="Oval 32">
            <a:extLst>
              <a:ext uri="{FF2B5EF4-FFF2-40B4-BE49-F238E27FC236}">
                <a16:creationId xmlns:a16="http://schemas.microsoft.com/office/drawing/2014/main" id="{9B2EB186-7703-CB29-3124-071E56F4D884}"/>
              </a:ext>
            </a:extLst>
          </p:cNvPr>
          <p:cNvSpPr>
            <a:spLocks noChangeArrowheads="1"/>
          </p:cNvSpPr>
          <p:nvPr/>
        </p:nvSpPr>
        <p:spPr bwMode="auto">
          <a:xfrm>
            <a:off x="5791200" y="37338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50" name="Text Box 33">
            <a:extLst>
              <a:ext uri="{FF2B5EF4-FFF2-40B4-BE49-F238E27FC236}">
                <a16:creationId xmlns:a16="http://schemas.microsoft.com/office/drawing/2014/main" id="{A0FD7504-E5FD-3ABA-80AF-A2E8EDC87A08}"/>
              </a:ext>
            </a:extLst>
          </p:cNvPr>
          <p:cNvSpPr txBox="1">
            <a:spLocks noChangeArrowheads="1"/>
          </p:cNvSpPr>
          <p:nvPr/>
        </p:nvSpPr>
        <p:spPr bwMode="auto">
          <a:xfrm>
            <a:off x="6096000" y="3717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4851" name="Oval 34">
            <a:extLst>
              <a:ext uri="{FF2B5EF4-FFF2-40B4-BE49-F238E27FC236}">
                <a16:creationId xmlns:a16="http://schemas.microsoft.com/office/drawing/2014/main" id="{13E61686-BDA9-82CA-B59D-9D619C9DDAFD}"/>
              </a:ext>
            </a:extLst>
          </p:cNvPr>
          <p:cNvSpPr>
            <a:spLocks noChangeArrowheads="1"/>
          </p:cNvSpPr>
          <p:nvPr/>
        </p:nvSpPr>
        <p:spPr bwMode="auto">
          <a:xfrm>
            <a:off x="6019800" y="46323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52" name="Text Box 35">
            <a:extLst>
              <a:ext uri="{FF2B5EF4-FFF2-40B4-BE49-F238E27FC236}">
                <a16:creationId xmlns:a16="http://schemas.microsoft.com/office/drawing/2014/main" id="{B50F9760-9813-CB04-427E-F9B829A0E46C}"/>
              </a:ext>
            </a:extLst>
          </p:cNvPr>
          <p:cNvSpPr txBox="1">
            <a:spLocks noChangeArrowheads="1"/>
          </p:cNvSpPr>
          <p:nvPr/>
        </p:nvSpPr>
        <p:spPr bwMode="auto">
          <a:xfrm>
            <a:off x="6248400" y="4632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E:1</a:t>
            </a:r>
          </a:p>
        </p:txBody>
      </p:sp>
      <p:sp>
        <p:nvSpPr>
          <p:cNvPr id="34853" name="Oval 36">
            <a:extLst>
              <a:ext uri="{FF2B5EF4-FFF2-40B4-BE49-F238E27FC236}">
                <a16:creationId xmlns:a16="http://schemas.microsoft.com/office/drawing/2014/main" id="{E603DB8E-082B-5637-DB9F-DB84C8C3F492}"/>
              </a:ext>
            </a:extLst>
          </p:cNvPr>
          <p:cNvSpPr>
            <a:spLocks noChangeArrowheads="1"/>
          </p:cNvSpPr>
          <p:nvPr/>
        </p:nvSpPr>
        <p:spPr bwMode="auto">
          <a:xfrm>
            <a:off x="8305800" y="46323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54" name="Text Box 37">
            <a:extLst>
              <a:ext uri="{FF2B5EF4-FFF2-40B4-BE49-F238E27FC236}">
                <a16:creationId xmlns:a16="http://schemas.microsoft.com/office/drawing/2014/main" id="{7380D153-92C1-3FA7-C8F6-21EDB7478267}"/>
              </a:ext>
            </a:extLst>
          </p:cNvPr>
          <p:cNvSpPr txBox="1">
            <a:spLocks noChangeArrowheads="1"/>
          </p:cNvSpPr>
          <p:nvPr/>
        </p:nvSpPr>
        <p:spPr bwMode="auto">
          <a:xfrm>
            <a:off x="8534400" y="447992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E:1</a:t>
            </a:r>
          </a:p>
        </p:txBody>
      </p:sp>
      <p:sp>
        <p:nvSpPr>
          <p:cNvPr id="34855" name="Line 38">
            <a:extLst>
              <a:ext uri="{FF2B5EF4-FFF2-40B4-BE49-F238E27FC236}">
                <a16:creationId xmlns:a16="http://schemas.microsoft.com/office/drawing/2014/main" id="{5ECC4393-C5D3-7B8F-329D-350A52D20990}"/>
              </a:ext>
            </a:extLst>
          </p:cNvPr>
          <p:cNvSpPr>
            <a:spLocks noChangeShapeType="1"/>
          </p:cNvSpPr>
          <p:nvPr/>
        </p:nvSpPr>
        <p:spPr bwMode="auto">
          <a:xfrm flipH="1" flipV="1">
            <a:off x="7696200" y="3946525"/>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6" name="Line 39">
            <a:extLst>
              <a:ext uri="{FF2B5EF4-FFF2-40B4-BE49-F238E27FC236}">
                <a16:creationId xmlns:a16="http://schemas.microsoft.com/office/drawing/2014/main" id="{D94398CB-A921-B9A8-CB10-710ECFE841F3}"/>
              </a:ext>
            </a:extLst>
          </p:cNvPr>
          <p:cNvSpPr>
            <a:spLocks noChangeShapeType="1"/>
          </p:cNvSpPr>
          <p:nvPr/>
        </p:nvSpPr>
        <p:spPr bwMode="auto">
          <a:xfrm flipH="1" flipV="1">
            <a:off x="5029200" y="3108325"/>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Line 40">
            <a:extLst>
              <a:ext uri="{FF2B5EF4-FFF2-40B4-BE49-F238E27FC236}">
                <a16:creationId xmlns:a16="http://schemas.microsoft.com/office/drawing/2014/main" id="{9B0965AE-A7A5-D30B-A4F8-77484DD365A9}"/>
              </a:ext>
            </a:extLst>
          </p:cNvPr>
          <p:cNvSpPr>
            <a:spLocks noChangeShapeType="1"/>
          </p:cNvSpPr>
          <p:nvPr/>
        </p:nvSpPr>
        <p:spPr bwMode="auto">
          <a:xfrm flipH="1" flipV="1">
            <a:off x="5943600" y="4022725"/>
            <a:ext cx="1524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4858" name="Object 41">
            <a:extLst>
              <a:ext uri="{FF2B5EF4-FFF2-40B4-BE49-F238E27FC236}">
                <a16:creationId xmlns:a16="http://schemas.microsoft.com/office/drawing/2014/main" id="{0CA1E073-7EC9-F171-B147-0A2882C5BBFE}"/>
              </a:ext>
            </a:extLst>
          </p:cNvPr>
          <p:cNvGraphicFramePr>
            <a:graphicFrameLocks noChangeAspect="1"/>
          </p:cNvGraphicFramePr>
          <p:nvPr/>
        </p:nvGraphicFramePr>
        <p:xfrm>
          <a:off x="609600" y="1355725"/>
          <a:ext cx="1690688" cy="2819400"/>
        </p:xfrm>
        <a:graphic>
          <a:graphicData uri="http://schemas.openxmlformats.org/presentationml/2006/ole">
            <mc:AlternateContent xmlns:mc="http://schemas.openxmlformats.org/markup-compatibility/2006">
              <mc:Choice xmlns:v="urn:schemas-microsoft-com:vml" Requires="v">
                <p:oleObj name="Worksheet" r:id="rId2" imgW="1952887" imgH="3257967" progId="Excel.Sheet.8">
                  <p:embed/>
                </p:oleObj>
              </mc:Choice>
              <mc:Fallback>
                <p:oleObj name="Worksheet" r:id="rId2" imgW="1952887" imgH="3257967" progId="Excel.Sheet.8">
                  <p:embed/>
                  <p:pic>
                    <p:nvPicPr>
                      <p:cNvPr id="34858" name="Object 41">
                        <a:extLst>
                          <a:ext uri="{FF2B5EF4-FFF2-40B4-BE49-F238E27FC236}">
                            <a16:creationId xmlns:a16="http://schemas.microsoft.com/office/drawing/2014/main" id="{0CA1E073-7EC9-F171-B147-0A2882C5B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55725"/>
                        <a:ext cx="1690688"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59" name="Line 42">
            <a:extLst>
              <a:ext uri="{FF2B5EF4-FFF2-40B4-BE49-F238E27FC236}">
                <a16:creationId xmlns:a16="http://schemas.microsoft.com/office/drawing/2014/main" id="{54AE8E98-6E40-7590-FA26-FF8A68E544A2}"/>
              </a:ext>
            </a:extLst>
          </p:cNvPr>
          <p:cNvSpPr>
            <a:spLocks noChangeShapeType="1"/>
          </p:cNvSpPr>
          <p:nvPr/>
        </p:nvSpPr>
        <p:spPr bwMode="auto">
          <a:xfrm flipV="1">
            <a:off x="3733800" y="4784725"/>
            <a:ext cx="609600" cy="83820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0" name="Line 43">
            <a:extLst>
              <a:ext uri="{FF2B5EF4-FFF2-40B4-BE49-F238E27FC236}">
                <a16:creationId xmlns:a16="http://schemas.microsoft.com/office/drawing/2014/main" id="{B8A1C48D-7B95-01C2-E406-1E4992E09B50}"/>
              </a:ext>
            </a:extLst>
          </p:cNvPr>
          <p:cNvSpPr>
            <a:spLocks noChangeShapeType="1"/>
          </p:cNvSpPr>
          <p:nvPr/>
        </p:nvSpPr>
        <p:spPr bwMode="auto">
          <a:xfrm flipV="1">
            <a:off x="5181600" y="4038600"/>
            <a:ext cx="685800" cy="669925"/>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Line 44">
            <a:extLst>
              <a:ext uri="{FF2B5EF4-FFF2-40B4-BE49-F238E27FC236}">
                <a16:creationId xmlns:a16="http://schemas.microsoft.com/office/drawing/2014/main" id="{A2C82B32-CF9B-3766-7184-F3F27E663632}"/>
              </a:ext>
            </a:extLst>
          </p:cNvPr>
          <p:cNvSpPr>
            <a:spLocks noChangeShapeType="1"/>
          </p:cNvSpPr>
          <p:nvPr/>
        </p:nvSpPr>
        <p:spPr bwMode="auto">
          <a:xfrm>
            <a:off x="6096000" y="4038600"/>
            <a:ext cx="1219200" cy="441325"/>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2" name="Line 45">
            <a:extLst>
              <a:ext uri="{FF2B5EF4-FFF2-40B4-BE49-F238E27FC236}">
                <a16:creationId xmlns:a16="http://schemas.microsoft.com/office/drawing/2014/main" id="{9CABCA1F-732E-805F-831C-16452F9F65C9}"/>
              </a:ext>
            </a:extLst>
          </p:cNvPr>
          <p:cNvSpPr>
            <a:spLocks noChangeShapeType="1"/>
          </p:cNvSpPr>
          <p:nvPr/>
        </p:nvSpPr>
        <p:spPr bwMode="auto">
          <a:xfrm flipV="1">
            <a:off x="6705600" y="4784725"/>
            <a:ext cx="1600200" cy="15875"/>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3" name="Line 46">
            <a:extLst>
              <a:ext uri="{FF2B5EF4-FFF2-40B4-BE49-F238E27FC236}">
                <a16:creationId xmlns:a16="http://schemas.microsoft.com/office/drawing/2014/main" id="{BC747E71-11AA-995B-965F-9F35382A70F3}"/>
              </a:ext>
            </a:extLst>
          </p:cNvPr>
          <p:cNvSpPr>
            <a:spLocks noChangeShapeType="1"/>
          </p:cNvSpPr>
          <p:nvPr/>
        </p:nvSpPr>
        <p:spPr bwMode="auto">
          <a:xfrm flipV="1">
            <a:off x="3886200" y="4038600"/>
            <a:ext cx="914400" cy="593725"/>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4" name="Line 47">
            <a:extLst>
              <a:ext uri="{FF2B5EF4-FFF2-40B4-BE49-F238E27FC236}">
                <a16:creationId xmlns:a16="http://schemas.microsoft.com/office/drawing/2014/main" id="{EC87C317-F66F-0DC3-0A49-A7748F4FE816}"/>
              </a:ext>
            </a:extLst>
          </p:cNvPr>
          <p:cNvSpPr>
            <a:spLocks noChangeShapeType="1"/>
          </p:cNvSpPr>
          <p:nvPr/>
        </p:nvSpPr>
        <p:spPr bwMode="auto">
          <a:xfrm flipV="1">
            <a:off x="5257800" y="3733800"/>
            <a:ext cx="2286000" cy="7620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5" name="Line 48">
            <a:extLst>
              <a:ext uri="{FF2B5EF4-FFF2-40B4-BE49-F238E27FC236}">
                <a16:creationId xmlns:a16="http://schemas.microsoft.com/office/drawing/2014/main" id="{E7282E8C-7926-40B9-1A96-A26B1A20D73B}"/>
              </a:ext>
            </a:extLst>
          </p:cNvPr>
          <p:cNvSpPr>
            <a:spLocks noChangeShapeType="1"/>
          </p:cNvSpPr>
          <p:nvPr/>
        </p:nvSpPr>
        <p:spPr bwMode="auto">
          <a:xfrm flipV="1">
            <a:off x="4267200" y="2955925"/>
            <a:ext cx="2667000" cy="854075"/>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6" name="Text Box 49">
            <a:extLst>
              <a:ext uri="{FF2B5EF4-FFF2-40B4-BE49-F238E27FC236}">
                <a16:creationId xmlns:a16="http://schemas.microsoft.com/office/drawing/2014/main" id="{F354CE6C-5C4B-285B-B88B-727C86A2F677}"/>
              </a:ext>
            </a:extLst>
          </p:cNvPr>
          <p:cNvSpPr txBox="1">
            <a:spLocks noChangeArrowheads="1"/>
          </p:cNvSpPr>
          <p:nvPr/>
        </p:nvSpPr>
        <p:spPr bwMode="auto">
          <a:xfrm>
            <a:off x="5257800" y="5699125"/>
            <a:ext cx="381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a:latin typeface="Arial" panose="020B0604020202020204" pitchFamily="34" charset="0"/>
              </a:rPr>
              <a:t>Pointers are used to assist frequent itemset generation</a:t>
            </a:r>
          </a:p>
        </p:txBody>
      </p:sp>
      <p:sp>
        <p:nvSpPr>
          <p:cNvPr id="34867" name="Oval 50">
            <a:extLst>
              <a:ext uri="{FF2B5EF4-FFF2-40B4-BE49-F238E27FC236}">
                <a16:creationId xmlns:a16="http://schemas.microsoft.com/office/drawing/2014/main" id="{7ECC23C2-D66C-D900-6B45-D4596202E1F4}"/>
              </a:ext>
            </a:extLst>
          </p:cNvPr>
          <p:cNvSpPr>
            <a:spLocks noChangeArrowheads="1"/>
          </p:cNvSpPr>
          <p:nvPr/>
        </p:nvSpPr>
        <p:spPr bwMode="auto">
          <a:xfrm>
            <a:off x="4343400" y="45561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68" name="Text Box 51">
            <a:extLst>
              <a:ext uri="{FF2B5EF4-FFF2-40B4-BE49-F238E27FC236}">
                <a16:creationId xmlns:a16="http://schemas.microsoft.com/office/drawing/2014/main" id="{8C0A0474-018B-C22D-07A6-6594A95489EC}"/>
              </a:ext>
            </a:extLst>
          </p:cNvPr>
          <p:cNvSpPr txBox="1">
            <a:spLocks noChangeArrowheads="1"/>
          </p:cNvSpPr>
          <p:nvPr/>
        </p:nvSpPr>
        <p:spPr bwMode="auto">
          <a:xfrm>
            <a:off x="4191000" y="4860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4869" name="Line 52">
            <a:extLst>
              <a:ext uri="{FF2B5EF4-FFF2-40B4-BE49-F238E27FC236}">
                <a16:creationId xmlns:a16="http://schemas.microsoft.com/office/drawing/2014/main" id="{9E885DA7-C862-E915-784B-7088CFCFC7EF}"/>
              </a:ext>
            </a:extLst>
          </p:cNvPr>
          <p:cNvSpPr>
            <a:spLocks noChangeShapeType="1"/>
          </p:cNvSpPr>
          <p:nvPr/>
        </p:nvSpPr>
        <p:spPr bwMode="auto">
          <a:xfrm>
            <a:off x="4648200" y="4784725"/>
            <a:ext cx="304800" cy="7620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0" name="Line 53">
            <a:extLst>
              <a:ext uri="{FF2B5EF4-FFF2-40B4-BE49-F238E27FC236}">
                <a16:creationId xmlns:a16="http://schemas.microsoft.com/office/drawing/2014/main" id="{9627F45C-B867-937C-95AF-0255949B944D}"/>
              </a:ext>
            </a:extLst>
          </p:cNvPr>
          <p:cNvSpPr>
            <a:spLocks noChangeShapeType="1"/>
          </p:cNvSpPr>
          <p:nvPr/>
        </p:nvSpPr>
        <p:spPr bwMode="auto">
          <a:xfrm>
            <a:off x="4191000" y="3946525"/>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1" name="Oval 54">
            <a:extLst>
              <a:ext uri="{FF2B5EF4-FFF2-40B4-BE49-F238E27FC236}">
                <a16:creationId xmlns:a16="http://schemas.microsoft.com/office/drawing/2014/main" id="{6CDA13BE-DBDD-9F88-D6F7-38C0089EFF22}"/>
              </a:ext>
            </a:extLst>
          </p:cNvPr>
          <p:cNvSpPr>
            <a:spLocks noChangeArrowheads="1"/>
          </p:cNvSpPr>
          <p:nvPr/>
        </p:nvSpPr>
        <p:spPr bwMode="auto">
          <a:xfrm>
            <a:off x="4953000" y="53181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4872" name="Text Box 55">
            <a:extLst>
              <a:ext uri="{FF2B5EF4-FFF2-40B4-BE49-F238E27FC236}">
                <a16:creationId xmlns:a16="http://schemas.microsoft.com/office/drawing/2014/main" id="{8BD4978F-73CF-960B-144D-C6E0F69B030A}"/>
              </a:ext>
            </a:extLst>
          </p:cNvPr>
          <p:cNvSpPr txBox="1">
            <a:spLocks noChangeArrowheads="1"/>
          </p:cNvSpPr>
          <p:nvPr/>
        </p:nvSpPr>
        <p:spPr bwMode="auto">
          <a:xfrm>
            <a:off x="5257800" y="5241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E:1</a:t>
            </a:r>
          </a:p>
        </p:txBody>
      </p:sp>
      <p:sp>
        <p:nvSpPr>
          <p:cNvPr id="34873" name="Line 56">
            <a:extLst>
              <a:ext uri="{FF2B5EF4-FFF2-40B4-BE49-F238E27FC236}">
                <a16:creationId xmlns:a16="http://schemas.microsoft.com/office/drawing/2014/main" id="{8BEDD578-8B09-A555-7DF1-8D1ACF67671F}"/>
              </a:ext>
            </a:extLst>
          </p:cNvPr>
          <p:cNvSpPr>
            <a:spLocks noChangeShapeType="1"/>
          </p:cNvSpPr>
          <p:nvPr/>
        </p:nvSpPr>
        <p:spPr bwMode="auto">
          <a:xfrm>
            <a:off x="5105400" y="5013325"/>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4" name="Line 57">
            <a:extLst>
              <a:ext uri="{FF2B5EF4-FFF2-40B4-BE49-F238E27FC236}">
                <a16:creationId xmlns:a16="http://schemas.microsoft.com/office/drawing/2014/main" id="{F70FB68D-F3C4-AA06-299F-64958EB604AF}"/>
              </a:ext>
            </a:extLst>
          </p:cNvPr>
          <p:cNvSpPr>
            <a:spLocks noChangeShapeType="1"/>
          </p:cNvSpPr>
          <p:nvPr/>
        </p:nvSpPr>
        <p:spPr bwMode="auto">
          <a:xfrm flipV="1">
            <a:off x="5181600" y="4860925"/>
            <a:ext cx="838200" cy="53340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5" name="Text Box 58">
            <a:extLst>
              <a:ext uri="{FF2B5EF4-FFF2-40B4-BE49-F238E27FC236}">
                <a16:creationId xmlns:a16="http://schemas.microsoft.com/office/drawing/2014/main" id="{96AC2B28-162E-CF5D-C313-4E373A911621}"/>
              </a:ext>
            </a:extLst>
          </p:cNvPr>
          <p:cNvSpPr txBox="1">
            <a:spLocks noChangeArrowheads="1"/>
          </p:cNvSpPr>
          <p:nvPr/>
        </p:nvSpPr>
        <p:spPr bwMode="auto">
          <a:xfrm>
            <a:off x="2438400" y="1431925"/>
            <a:ext cx="152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a:latin typeface="Arial" panose="020B0604020202020204" pitchFamily="34" charset="0"/>
              </a:rPr>
              <a:t>Transaction Database</a:t>
            </a:r>
          </a:p>
        </p:txBody>
      </p:sp>
      <p:graphicFrame>
        <p:nvGraphicFramePr>
          <p:cNvPr id="34876" name="Object 59">
            <a:extLst>
              <a:ext uri="{FF2B5EF4-FFF2-40B4-BE49-F238E27FC236}">
                <a16:creationId xmlns:a16="http://schemas.microsoft.com/office/drawing/2014/main" id="{A633F8CA-765A-573B-796A-00C8551DD7BD}"/>
              </a:ext>
            </a:extLst>
          </p:cNvPr>
          <p:cNvGraphicFramePr>
            <a:graphicFrameLocks noChangeAspect="1"/>
          </p:cNvGraphicFramePr>
          <p:nvPr/>
        </p:nvGraphicFramePr>
        <p:xfrm>
          <a:off x="685800" y="4708525"/>
          <a:ext cx="1828800" cy="1666875"/>
        </p:xfrm>
        <a:graphic>
          <a:graphicData uri="http://schemas.openxmlformats.org/presentationml/2006/ole">
            <mc:AlternateContent xmlns:mc="http://schemas.openxmlformats.org/markup-compatibility/2006">
              <mc:Choice xmlns:v="urn:schemas-microsoft-com:vml" Requires="v">
                <p:oleObj name="Worksheet" r:id="rId4" imgW="1953006" imgH="1781658" progId="Excel.Sheet.8">
                  <p:embed/>
                </p:oleObj>
              </mc:Choice>
              <mc:Fallback>
                <p:oleObj name="Worksheet" r:id="rId4" imgW="1953006" imgH="1781658" progId="Excel.Sheet.8">
                  <p:embed/>
                  <p:pic>
                    <p:nvPicPr>
                      <p:cNvPr id="34876" name="Object 59">
                        <a:extLst>
                          <a:ext uri="{FF2B5EF4-FFF2-40B4-BE49-F238E27FC236}">
                            <a16:creationId xmlns:a16="http://schemas.microsoft.com/office/drawing/2014/main" id="{A633F8CA-765A-573B-796A-00C8551DD7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708525"/>
                        <a:ext cx="18288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77" name="Line 60">
            <a:extLst>
              <a:ext uri="{FF2B5EF4-FFF2-40B4-BE49-F238E27FC236}">
                <a16:creationId xmlns:a16="http://schemas.microsoft.com/office/drawing/2014/main" id="{7AA4D459-0B9F-EFA5-9297-F14A4B7E0785}"/>
              </a:ext>
            </a:extLst>
          </p:cNvPr>
          <p:cNvSpPr>
            <a:spLocks noChangeShapeType="1"/>
          </p:cNvSpPr>
          <p:nvPr/>
        </p:nvSpPr>
        <p:spPr bwMode="auto">
          <a:xfrm flipV="1">
            <a:off x="2667000" y="3032125"/>
            <a:ext cx="2209800" cy="53340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8" name="Line 61">
            <a:extLst>
              <a:ext uri="{FF2B5EF4-FFF2-40B4-BE49-F238E27FC236}">
                <a16:creationId xmlns:a16="http://schemas.microsoft.com/office/drawing/2014/main" id="{648A8532-13C8-3A0A-FB9E-5F7BF6499C3E}"/>
              </a:ext>
            </a:extLst>
          </p:cNvPr>
          <p:cNvSpPr>
            <a:spLocks noChangeShapeType="1"/>
          </p:cNvSpPr>
          <p:nvPr/>
        </p:nvSpPr>
        <p:spPr bwMode="auto">
          <a:xfrm flipH="1">
            <a:off x="1828800" y="5089525"/>
            <a:ext cx="83820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9" name="Line 62">
            <a:extLst>
              <a:ext uri="{FF2B5EF4-FFF2-40B4-BE49-F238E27FC236}">
                <a16:creationId xmlns:a16="http://schemas.microsoft.com/office/drawing/2014/main" id="{4D4B21EC-C356-2518-50F2-C990760CBF92}"/>
              </a:ext>
            </a:extLst>
          </p:cNvPr>
          <p:cNvSpPr>
            <a:spLocks noChangeShapeType="1"/>
          </p:cNvSpPr>
          <p:nvPr/>
        </p:nvSpPr>
        <p:spPr bwMode="auto">
          <a:xfrm flipH="1" flipV="1">
            <a:off x="2667000" y="3565525"/>
            <a:ext cx="0" cy="15240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0" name="Line 63">
            <a:extLst>
              <a:ext uri="{FF2B5EF4-FFF2-40B4-BE49-F238E27FC236}">
                <a16:creationId xmlns:a16="http://schemas.microsoft.com/office/drawing/2014/main" id="{DD84FCCF-3570-33E6-36A8-8BB27A9049EB}"/>
              </a:ext>
            </a:extLst>
          </p:cNvPr>
          <p:cNvSpPr>
            <a:spLocks noChangeShapeType="1"/>
          </p:cNvSpPr>
          <p:nvPr/>
        </p:nvSpPr>
        <p:spPr bwMode="auto">
          <a:xfrm flipH="1">
            <a:off x="1828800" y="5394325"/>
            <a:ext cx="99060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1" name="Line 64">
            <a:extLst>
              <a:ext uri="{FF2B5EF4-FFF2-40B4-BE49-F238E27FC236}">
                <a16:creationId xmlns:a16="http://schemas.microsoft.com/office/drawing/2014/main" id="{222A77D4-DF4F-5F9D-21D2-506FB50DB771}"/>
              </a:ext>
            </a:extLst>
          </p:cNvPr>
          <p:cNvSpPr>
            <a:spLocks noChangeShapeType="1"/>
          </p:cNvSpPr>
          <p:nvPr/>
        </p:nvSpPr>
        <p:spPr bwMode="auto">
          <a:xfrm flipH="1" flipV="1">
            <a:off x="2819400" y="4251325"/>
            <a:ext cx="0" cy="114300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2" name="Line 65">
            <a:extLst>
              <a:ext uri="{FF2B5EF4-FFF2-40B4-BE49-F238E27FC236}">
                <a16:creationId xmlns:a16="http://schemas.microsoft.com/office/drawing/2014/main" id="{443ADDEE-928F-6C22-271B-FCA3CDF59065}"/>
              </a:ext>
            </a:extLst>
          </p:cNvPr>
          <p:cNvSpPr>
            <a:spLocks noChangeShapeType="1"/>
          </p:cNvSpPr>
          <p:nvPr/>
        </p:nvSpPr>
        <p:spPr bwMode="auto">
          <a:xfrm flipV="1">
            <a:off x="2819400" y="3870325"/>
            <a:ext cx="1219200" cy="38100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3" name="Line 66">
            <a:extLst>
              <a:ext uri="{FF2B5EF4-FFF2-40B4-BE49-F238E27FC236}">
                <a16:creationId xmlns:a16="http://schemas.microsoft.com/office/drawing/2014/main" id="{1C84A345-5F42-977D-D0A0-DB639C1A718D}"/>
              </a:ext>
            </a:extLst>
          </p:cNvPr>
          <p:cNvSpPr>
            <a:spLocks noChangeShapeType="1"/>
          </p:cNvSpPr>
          <p:nvPr/>
        </p:nvSpPr>
        <p:spPr bwMode="auto">
          <a:xfrm flipV="1">
            <a:off x="2743200" y="4784725"/>
            <a:ext cx="990600" cy="91440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4" name="Line 67">
            <a:extLst>
              <a:ext uri="{FF2B5EF4-FFF2-40B4-BE49-F238E27FC236}">
                <a16:creationId xmlns:a16="http://schemas.microsoft.com/office/drawing/2014/main" id="{645F70CE-0937-B69D-C1D7-5BB80DFE98BF}"/>
              </a:ext>
            </a:extLst>
          </p:cNvPr>
          <p:cNvSpPr>
            <a:spLocks noChangeShapeType="1"/>
          </p:cNvSpPr>
          <p:nvPr/>
        </p:nvSpPr>
        <p:spPr bwMode="auto">
          <a:xfrm flipH="1">
            <a:off x="1828800" y="5699125"/>
            <a:ext cx="91440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5" name="Line 68">
            <a:extLst>
              <a:ext uri="{FF2B5EF4-FFF2-40B4-BE49-F238E27FC236}">
                <a16:creationId xmlns:a16="http://schemas.microsoft.com/office/drawing/2014/main" id="{B3851357-1923-CCDE-6F1F-A3763E571A6B}"/>
              </a:ext>
            </a:extLst>
          </p:cNvPr>
          <p:cNvSpPr>
            <a:spLocks noChangeShapeType="1"/>
          </p:cNvSpPr>
          <p:nvPr/>
        </p:nvSpPr>
        <p:spPr bwMode="auto">
          <a:xfrm flipH="1">
            <a:off x="1828800" y="6003925"/>
            <a:ext cx="91440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6" name="Line 69">
            <a:extLst>
              <a:ext uri="{FF2B5EF4-FFF2-40B4-BE49-F238E27FC236}">
                <a16:creationId xmlns:a16="http://schemas.microsoft.com/office/drawing/2014/main" id="{046CB4C8-DDBE-62EA-D9A0-966BEABA8B2E}"/>
              </a:ext>
            </a:extLst>
          </p:cNvPr>
          <p:cNvSpPr>
            <a:spLocks noChangeShapeType="1"/>
          </p:cNvSpPr>
          <p:nvPr/>
        </p:nvSpPr>
        <p:spPr bwMode="auto">
          <a:xfrm flipV="1">
            <a:off x="2743200" y="5775325"/>
            <a:ext cx="685800" cy="22860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7" name="Line 70">
            <a:extLst>
              <a:ext uri="{FF2B5EF4-FFF2-40B4-BE49-F238E27FC236}">
                <a16:creationId xmlns:a16="http://schemas.microsoft.com/office/drawing/2014/main" id="{A122F02C-56E2-0F19-59F0-48F48B0FD3C9}"/>
              </a:ext>
            </a:extLst>
          </p:cNvPr>
          <p:cNvSpPr>
            <a:spLocks noChangeShapeType="1"/>
          </p:cNvSpPr>
          <p:nvPr/>
        </p:nvSpPr>
        <p:spPr bwMode="auto">
          <a:xfrm flipH="1">
            <a:off x="1828800" y="6232525"/>
            <a:ext cx="144780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8" name="Line 71">
            <a:extLst>
              <a:ext uri="{FF2B5EF4-FFF2-40B4-BE49-F238E27FC236}">
                <a16:creationId xmlns:a16="http://schemas.microsoft.com/office/drawing/2014/main" id="{7E044B29-7DBA-7CEF-8F67-0EEB78F51620}"/>
              </a:ext>
            </a:extLst>
          </p:cNvPr>
          <p:cNvSpPr>
            <a:spLocks noChangeShapeType="1"/>
          </p:cNvSpPr>
          <p:nvPr/>
        </p:nvSpPr>
        <p:spPr bwMode="auto">
          <a:xfrm flipV="1">
            <a:off x="3276600" y="5546725"/>
            <a:ext cx="1676400" cy="685800"/>
          </a:xfrm>
          <a:prstGeom prst="line">
            <a:avLst/>
          </a:prstGeom>
          <a:noFill/>
          <a:ln w="1270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9" name="Text Box 72">
            <a:extLst>
              <a:ext uri="{FF2B5EF4-FFF2-40B4-BE49-F238E27FC236}">
                <a16:creationId xmlns:a16="http://schemas.microsoft.com/office/drawing/2014/main" id="{280E770F-EB1E-23CA-ABCA-F826DD9AD482}"/>
              </a:ext>
            </a:extLst>
          </p:cNvPr>
          <p:cNvSpPr txBox="1">
            <a:spLocks noChangeArrowheads="1"/>
          </p:cNvSpPr>
          <p:nvPr/>
        </p:nvSpPr>
        <p:spPr bwMode="auto">
          <a:xfrm>
            <a:off x="609600" y="4327525"/>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b="1">
                <a:latin typeface="Arial" panose="020B0604020202020204" pitchFamily="34" charset="0"/>
              </a:rPr>
              <a:t>Header table</a:t>
            </a:r>
          </a:p>
        </p:txBody>
      </p:sp>
    </p:spTree>
  </p:cSld>
  <p:clrMapOvr>
    <a:masterClrMapping/>
  </p:clrMapOvr>
  <p:transition spd="slow">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33FD6DD-2BC5-E143-350F-17A2B22733D1}"/>
              </a:ext>
            </a:extLst>
          </p:cNvPr>
          <p:cNvSpPr>
            <a:spLocks noGrp="1"/>
          </p:cNvSpPr>
          <p:nvPr>
            <p:ph type="title"/>
          </p:nvPr>
        </p:nvSpPr>
        <p:spPr/>
        <p:txBody>
          <a:bodyPr/>
          <a:lstStyle/>
          <a:p>
            <a:r>
              <a:rPr lang="en-US" altLang="en-US">
                <a:latin typeface="Open Sans" panose="020B0606030504020204" pitchFamily="34" charset="0"/>
              </a:rPr>
              <a:t>FP-Growth</a:t>
            </a:r>
          </a:p>
        </p:txBody>
      </p:sp>
      <p:sp>
        <p:nvSpPr>
          <p:cNvPr id="35843" name="Slide Number Placeholder 3">
            <a:extLst>
              <a:ext uri="{FF2B5EF4-FFF2-40B4-BE49-F238E27FC236}">
                <a16:creationId xmlns:a16="http://schemas.microsoft.com/office/drawing/2014/main" id="{938F0C5C-7211-C211-E46E-83674BDC63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82C35A-755B-4036-8A4A-61411E992FF7}" type="slidenum">
              <a:rPr lang="en-US" altLang="en-US" smtClean="0">
                <a:solidFill>
                  <a:srgbClr val="898989"/>
                </a:solidFill>
                <a:latin typeface="Calibri" panose="020F0502020204030204" pitchFamily="34" charset="0"/>
              </a:rPr>
              <a:pPr/>
              <a:t>26</a:t>
            </a:fld>
            <a:endParaRPr lang="en-US" altLang="en-US">
              <a:solidFill>
                <a:srgbClr val="898989"/>
              </a:solidFill>
              <a:latin typeface="Calibri" panose="020F0502020204030204" pitchFamily="34" charset="0"/>
            </a:endParaRPr>
          </a:p>
        </p:txBody>
      </p:sp>
      <p:sp>
        <p:nvSpPr>
          <p:cNvPr id="35844" name="Oval 3">
            <a:extLst>
              <a:ext uri="{FF2B5EF4-FFF2-40B4-BE49-F238E27FC236}">
                <a16:creationId xmlns:a16="http://schemas.microsoft.com/office/drawing/2014/main" id="{22F2D091-B1A5-ECD4-1702-194749E19A6F}"/>
              </a:ext>
            </a:extLst>
          </p:cNvPr>
          <p:cNvSpPr>
            <a:spLocks noChangeArrowheads="1"/>
          </p:cNvSpPr>
          <p:nvPr/>
        </p:nvSpPr>
        <p:spPr bwMode="auto">
          <a:xfrm>
            <a:off x="3657600" y="28035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45" name="Oval 4">
            <a:extLst>
              <a:ext uri="{FF2B5EF4-FFF2-40B4-BE49-F238E27FC236}">
                <a16:creationId xmlns:a16="http://schemas.microsoft.com/office/drawing/2014/main" id="{BA17622A-3F16-A21B-F1FA-63847BEF604D}"/>
              </a:ext>
            </a:extLst>
          </p:cNvPr>
          <p:cNvSpPr>
            <a:spLocks noChangeArrowheads="1"/>
          </p:cNvSpPr>
          <p:nvPr/>
        </p:nvSpPr>
        <p:spPr bwMode="auto">
          <a:xfrm>
            <a:off x="2819400" y="19653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46" name="Oval 5">
            <a:extLst>
              <a:ext uri="{FF2B5EF4-FFF2-40B4-BE49-F238E27FC236}">
                <a16:creationId xmlns:a16="http://schemas.microsoft.com/office/drawing/2014/main" id="{9E23805E-F7E9-C964-049C-2859BEC2DA19}"/>
              </a:ext>
            </a:extLst>
          </p:cNvPr>
          <p:cNvSpPr>
            <a:spLocks noChangeArrowheads="1"/>
          </p:cNvSpPr>
          <p:nvPr/>
        </p:nvSpPr>
        <p:spPr bwMode="auto">
          <a:xfrm>
            <a:off x="1981200" y="28035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47" name="Oval 6">
            <a:extLst>
              <a:ext uri="{FF2B5EF4-FFF2-40B4-BE49-F238E27FC236}">
                <a16:creationId xmlns:a16="http://schemas.microsoft.com/office/drawing/2014/main" id="{89ACAFFC-51A0-9040-4AAE-1476ACA08DE5}"/>
              </a:ext>
            </a:extLst>
          </p:cNvPr>
          <p:cNvSpPr>
            <a:spLocks noChangeArrowheads="1"/>
          </p:cNvSpPr>
          <p:nvPr/>
        </p:nvSpPr>
        <p:spPr bwMode="auto">
          <a:xfrm>
            <a:off x="1219200" y="36417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48" name="Line 7">
            <a:extLst>
              <a:ext uri="{FF2B5EF4-FFF2-40B4-BE49-F238E27FC236}">
                <a16:creationId xmlns:a16="http://schemas.microsoft.com/office/drawing/2014/main" id="{4A2670C8-7520-EE9E-5A33-796ABECE7952}"/>
              </a:ext>
            </a:extLst>
          </p:cNvPr>
          <p:cNvSpPr>
            <a:spLocks noChangeShapeType="1"/>
          </p:cNvSpPr>
          <p:nvPr/>
        </p:nvSpPr>
        <p:spPr bwMode="auto">
          <a:xfrm flipH="1">
            <a:off x="2209800" y="2286000"/>
            <a:ext cx="762000" cy="517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9" name="Line 8">
            <a:extLst>
              <a:ext uri="{FF2B5EF4-FFF2-40B4-BE49-F238E27FC236}">
                <a16:creationId xmlns:a16="http://schemas.microsoft.com/office/drawing/2014/main" id="{A2E9B2A0-BA4D-11A6-FBF9-9C262C5F23EB}"/>
              </a:ext>
            </a:extLst>
          </p:cNvPr>
          <p:cNvSpPr>
            <a:spLocks noChangeShapeType="1"/>
          </p:cNvSpPr>
          <p:nvPr/>
        </p:nvSpPr>
        <p:spPr bwMode="auto">
          <a:xfrm flipH="1">
            <a:off x="1447800" y="3108325"/>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Oval 9">
            <a:extLst>
              <a:ext uri="{FF2B5EF4-FFF2-40B4-BE49-F238E27FC236}">
                <a16:creationId xmlns:a16="http://schemas.microsoft.com/office/drawing/2014/main" id="{CAA30BEB-8510-FA77-12E3-ACB5CB0CCA12}"/>
              </a:ext>
            </a:extLst>
          </p:cNvPr>
          <p:cNvSpPr>
            <a:spLocks noChangeArrowheads="1"/>
          </p:cNvSpPr>
          <p:nvPr/>
        </p:nvSpPr>
        <p:spPr bwMode="auto">
          <a:xfrm>
            <a:off x="4267200" y="37179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51" name="Oval 10">
            <a:extLst>
              <a:ext uri="{FF2B5EF4-FFF2-40B4-BE49-F238E27FC236}">
                <a16:creationId xmlns:a16="http://schemas.microsoft.com/office/drawing/2014/main" id="{400820F6-CDF2-877D-6B7B-DF6ABB0FC27E}"/>
              </a:ext>
            </a:extLst>
          </p:cNvPr>
          <p:cNvSpPr>
            <a:spLocks noChangeArrowheads="1"/>
          </p:cNvSpPr>
          <p:nvPr/>
        </p:nvSpPr>
        <p:spPr bwMode="auto">
          <a:xfrm>
            <a:off x="4267200" y="44799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52" name="Line 11">
            <a:extLst>
              <a:ext uri="{FF2B5EF4-FFF2-40B4-BE49-F238E27FC236}">
                <a16:creationId xmlns:a16="http://schemas.microsoft.com/office/drawing/2014/main" id="{BAF991DE-EE91-E3EC-AF03-918F98502D4D}"/>
              </a:ext>
            </a:extLst>
          </p:cNvPr>
          <p:cNvSpPr>
            <a:spLocks noChangeShapeType="1"/>
          </p:cNvSpPr>
          <p:nvPr/>
        </p:nvSpPr>
        <p:spPr bwMode="auto">
          <a:xfrm>
            <a:off x="2971800" y="2286000"/>
            <a:ext cx="7620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3" name="Line 12">
            <a:extLst>
              <a:ext uri="{FF2B5EF4-FFF2-40B4-BE49-F238E27FC236}">
                <a16:creationId xmlns:a16="http://schemas.microsoft.com/office/drawing/2014/main" id="{25158CC7-B245-9BAB-695C-3AA6AB57D43B}"/>
              </a:ext>
            </a:extLst>
          </p:cNvPr>
          <p:cNvSpPr>
            <a:spLocks noChangeShapeType="1"/>
          </p:cNvSpPr>
          <p:nvPr/>
        </p:nvSpPr>
        <p:spPr bwMode="auto">
          <a:xfrm flipH="1" flipV="1">
            <a:off x="3886200" y="3108325"/>
            <a:ext cx="457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4" name="Line 13">
            <a:extLst>
              <a:ext uri="{FF2B5EF4-FFF2-40B4-BE49-F238E27FC236}">
                <a16:creationId xmlns:a16="http://schemas.microsoft.com/office/drawing/2014/main" id="{E89E9681-C9C3-1377-8878-039E6792BB35}"/>
              </a:ext>
            </a:extLst>
          </p:cNvPr>
          <p:cNvSpPr>
            <a:spLocks noChangeShapeType="1"/>
          </p:cNvSpPr>
          <p:nvPr/>
        </p:nvSpPr>
        <p:spPr bwMode="auto">
          <a:xfrm>
            <a:off x="4419600" y="4022725"/>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5" name="Text Box 14">
            <a:extLst>
              <a:ext uri="{FF2B5EF4-FFF2-40B4-BE49-F238E27FC236}">
                <a16:creationId xmlns:a16="http://schemas.microsoft.com/office/drawing/2014/main" id="{D6EE6777-5755-E217-20D7-C4533CB9A39D}"/>
              </a:ext>
            </a:extLst>
          </p:cNvPr>
          <p:cNvSpPr txBox="1">
            <a:spLocks noChangeArrowheads="1"/>
          </p:cNvSpPr>
          <p:nvPr/>
        </p:nvSpPr>
        <p:spPr bwMode="auto">
          <a:xfrm>
            <a:off x="2209800" y="18891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null</a:t>
            </a:r>
          </a:p>
        </p:txBody>
      </p:sp>
      <p:sp>
        <p:nvSpPr>
          <p:cNvPr id="35856" name="Text Box 15">
            <a:extLst>
              <a:ext uri="{FF2B5EF4-FFF2-40B4-BE49-F238E27FC236}">
                <a16:creationId xmlns:a16="http://schemas.microsoft.com/office/drawing/2014/main" id="{6346D91A-55DC-FABD-5263-17BE86FDA89B}"/>
              </a:ext>
            </a:extLst>
          </p:cNvPr>
          <p:cNvSpPr txBox="1">
            <a:spLocks noChangeArrowheads="1"/>
          </p:cNvSpPr>
          <p:nvPr/>
        </p:nvSpPr>
        <p:spPr bwMode="auto">
          <a:xfrm>
            <a:off x="1447800" y="2727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A:7</a:t>
            </a:r>
          </a:p>
        </p:txBody>
      </p:sp>
      <p:sp>
        <p:nvSpPr>
          <p:cNvPr id="35857" name="Text Box 16">
            <a:extLst>
              <a:ext uri="{FF2B5EF4-FFF2-40B4-BE49-F238E27FC236}">
                <a16:creationId xmlns:a16="http://schemas.microsoft.com/office/drawing/2014/main" id="{EE744DE0-2B28-825C-7FA7-57EF6F1DF9B7}"/>
              </a:ext>
            </a:extLst>
          </p:cNvPr>
          <p:cNvSpPr txBox="1">
            <a:spLocks noChangeArrowheads="1"/>
          </p:cNvSpPr>
          <p:nvPr/>
        </p:nvSpPr>
        <p:spPr bwMode="auto">
          <a:xfrm>
            <a:off x="685800" y="3565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B:5</a:t>
            </a:r>
          </a:p>
        </p:txBody>
      </p:sp>
      <p:sp>
        <p:nvSpPr>
          <p:cNvPr id="35858" name="Text Box 17">
            <a:extLst>
              <a:ext uri="{FF2B5EF4-FFF2-40B4-BE49-F238E27FC236}">
                <a16:creationId xmlns:a16="http://schemas.microsoft.com/office/drawing/2014/main" id="{3D1A64A6-A70B-6171-16E2-3709A5AF2004}"/>
              </a:ext>
            </a:extLst>
          </p:cNvPr>
          <p:cNvSpPr txBox="1">
            <a:spLocks noChangeArrowheads="1"/>
          </p:cNvSpPr>
          <p:nvPr/>
        </p:nvSpPr>
        <p:spPr bwMode="auto">
          <a:xfrm>
            <a:off x="3886200" y="27273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B:1</a:t>
            </a:r>
          </a:p>
        </p:txBody>
      </p:sp>
      <p:sp>
        <p:nvSpPr>
          <p:cNvPr id="35859" name="Text Box 18">
            <a:extLst>
              <a:ext uri="{FF2B5EF4-FFF2-40B4-BE49-F238E27FC236}">
                <a16:creationId xmlns:a16="http://schemas.microsoft.com/office/drawing/2014/main" id="{74EE1AFC-53F3-1E2A-26B3-154CCAFA2F4B}"/>
              </a:ext>
            </a:extLst>
          </p:cNvPr>
          <p:cNvSpPr txBox="1">
            <a:spLocks noChangeArrowheads="1"/>
          </p:cNvSpPr>
          <p:nvPr/>
        </p:nvSpPr>
        <p:spPr bwMode="auto">
          <a:xfrm>
            <a:off x="4648200" y="36417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C:1</a:t>
            </a:r>
          </a:p>
        </p:txBody>
      </p:sp>
      <p:sp>
        <p:nvSpPr>
          <p:cNvPr id="35860" name="Text Box 19">
            <a:extLst>
              <a:ext uri="{FF2B5EF4-FFF2-40B4-BE49-F238E27FC236}">
                <a16:creationId xmlns:a16="http://schemas.microsoft.com/office/drawing/2014/main" id="{0478B05F-52E0-B1A1-996E-51E266F95ED9}"/>
              </a:ext>
            </a:extLst>
          </p:cNvPr>
          <p:cNvSpPr txBox="1">
            <a:spLocks noChangeArrowheads="1"/>
          </p:cNvSpPr>
          <p:nvPr/>
        </p:nvSpPr>
        <p:spPr bwMode="auto">
          <a:xfrm>
            <a:off x="4572000" y="44037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5861" name="Oval 20">
            <a:extLst>
              <a:ext uri="{FF2B5EF4-FFF2-40B4-BE49-F238E27FC236}">
                <a16:creationId xmlns:a16="http://schemas.microsoft.com/office/drawing/2014/main" id="{9B3D94B1-4753-1569-610C-9B1633FF80AC}"/>
              </a:ext>
            </a:extLst>
          </p:cNvPr>
          <p:cNvSpPr>
            <a:spLocks noChangeArrowheads="1"/>
          </p:cNvSpPr>
          <p:nvPr/>
        </p:nvSpPr>
        <p:spPr bwMode="auto">
          <a:xfrm>
            <a:off x="1905000" y="377825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62" name="Oval 21">
            <a:extLst>
              <a:ext uri="{FF2B5EF4-FFF2-40B4-BE49-F238E27FC236}">
                <a16:creationId xmlns:a16="http://schemas.microsoft.com/office/drawing/2014/main" id="{8E944C56-8C87-C665-E60B-4B4FD7D65EEA}"/>
              </a:ext>
            </a:extLst>
          </p:cNvPr>
          <p:cNvSpPr>
            <a:spLocks noChangeArrowheads="1"/>
          </p:cNvSpPr>
          <p:nvPr/>
        </p:nvSpPr>
        <p:spPr bwMode="auto">
          <a:xfrm>
            <a:off x="2286000" y="46323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63" name="Line 22">
            <a:extLst>
              <a:ext uri="{FF2B5EF4-FFF2-40B4-BE49-F238E27FC236}">
                <a16:creationId xmlns:a16="http://schemas.microsoft.com/office/drawing/2014/main" id="{85302054-AFE0-8BF4-E19F-FFF8F794FAE9}"/>
              </a:ext>
            </a:extLst>
          </p:cNvPr>
          <p:cNvSpPr>
            <a:spLocks noChangeShapeType="1"/>
          </p:cNvSpPr>
          <p:nvPr/>
        </p:nvSpPr>
        <p:spPr bwMode="auto">
          <a:xfrm flipH="1" flipV="1">
            <a:off x="2057400" y="310832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4" name="Line 23">
            <a:extLst>
              <a:ext uri="{FF2B5EF4-FFF2-40B4-BE49-F238E27FC236}">
                <a16:creationId xmlns:a16="http://schemas.microsoft.com/office/drawing/2014/main" id="{EF6F587C-B178-B47B-BDC9-063A6A25517E}"/>
              </a:ext>
            </a:extLst>
          </p:cNvPr>
          <p:cNvSpPr>
            <a:spLocks noChangeShapeType="1"/>
          </p:cNvSpPr>
          <p:nvPr/>
        </p:nvSpPr>
        <p:spPr bwMode="auto">
          <a:xfrm>
            <a:off x="2057400" y="4098925"/>
            <a:ext cx="304800" cy="549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5" name="Text Box 24">
            <a:extLst>
              <a:ext uri="{FF2B5EF4-FFF2-40B4-BE49-F238E27FC236}">
                <a16:creationId xmlns:a16="http://schemas.microsoft.com/office/drawing/2014/main" id="{BF2151A2-B1E2-B795-ACA9-8D9E38A2B949}"/>
              </a:ext>
            </a:extLst>
          </p:cNvPr>
          <p:cNvSpPr txBox="1">
            <a:spLocks noChangeArrowheads="1"/>
          </p:cNvSpPr>
          <p:nvPr/>
        </p:nvSpPr>
        <p:spPr bwMode="auto">
          <a:xfrm>
            <a:off x="2133600" y="3717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C:1</a:t>
            </a:r>
          </a:p>
        </p:txBody>
      </p:sp>
      <p:sp>
        <p:nvSpPr>
          <p:cNvPr id="35866" name="Text Box 25">
            <a:extLst>
              <a:ext uri="{FF2B5EF4-FFF2-40B4-BE49-F238E27FC236}">
                <a16:creationId xmlns:a16="http://schemas.microsoft.com/office/drawing/2014/main" id="{016D6124-2EE5-4DF8-F113-1B67971CED5F}"/>
              </a:ext>
            </a:extLst>
          </p:cNvPr>
          <p:cNvSpPr txBox="1">
            <a:spLocks noChangeArrowheads="1"/>
          </p:cNvSpPr>
          <p:nvPr/>
        </p:nvSpPr>
        <p:spPr bwMode="auto">
          <a:xfrm>
            <a:off x="2514600" y="461645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5867" name="Oval 26">
            <a:extLst>
              <a:ext uri="{FF2B5EF4-FFF2-40B4-BE49-F238E27FC236}">
                <a16:creationId xmlns:a16="http://schemas.microsoft.com/office/drawing/2014/main" id="{156819B1-CAD9-F826-1B61-7A256C49F3D3}"/>
              </a:ext>
            </a:extLst>
          </p:cNvPr>
          <p:cNvSpPr>
            <a:spLocks noChangeArrowheads="1"/>
          </p:cNvSpPr>
          <p:nvPr/>
        </p:nvSpPr>
        <p:spPr bwMode="auto">
          <a:xfrm>
            <a:off x="914400" y="45561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68" name="Text Box 27">
            <a:extLst>
              <a:ext uri="{FF2B5EF4-FFF2-40B4-BE49-F238E27FC236}">
                <a16:creationId xmlns:a16="http://schemas.microsoft.com/office/drawing/2014/main" id="{69B74312-F4D6-4F41-5AFD-F7B05C13DFB9}"/>
              </a:ext>
            </a:extLst>
          </p:cNvPr>
          <p:cNvSpPr txBox="1">
            <a:spLocks noChangeArrowheads="1"/>
          </p:cNvSpPr>
          <p:nvPr/>
        </p:nvSpPr>
        <p:spPr bwMode="auto">
          <a:xfrm>
            <a:off x="381000" y="4479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C:3</a:t>
            </a:r>
          </a:p>
        </p:txBody>
      </p:sp>
      <p:sp>
        <p:nvSpPr>
          <p:cNvPr id="35869" name="Oval 28">
            <a:extLst>
              <a:ext uri="{FF2B5EF4-FFF2-40B4-BE49-F238E27FC236}">
                <a16:creationId xmlns:a16="http://schemas.microsoft.com/office/drawing/2014/main" id="{DEA516E2-1F41-CA78-B4F2-152F4A22A8BE}"/>
              </a:ext>
            </a:extLst>
          </p:cNvPr>
          <p:cNvSpPr>
            <a:spLocks noChangeArrowheads="1"/>
          </p:cNvSpPr>
          <p:nvPr/>
        </p:nvSpPr>
        <p:spPr bwMode="auto">
          <a:xfrm>
            <a:off x="685800" y="5546725"/>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70" name="Text Box 29">
            <a:extLst>
              <a:ext uri="{FF2B5EF4-FFF2-40B4-BE49-F238E27FC236}">
                <a16:creationId xmlns:a16="http://schemas.microsoft.com/office/drawing/2014/main" id="{C4905B8C-2A14-6DE3-ADF5-80AC00B91871}"/>
              </a:ext>
            </a:extLst>
          </p:cNvPr>
          <p:cNvSpPr txBox="1">
            <a:spLocks noChangeArrowheads="1"/>
          </p:cNvSpPr>
          <p:nvPr/>
        </p:nvSpPr>
        <p:spPr bwMode="auto">
          <a:xfrm>
            <a:off x="152400" y="54705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5871" name="Line 30">
            <a:extLst>
              <a:ext uri="{FF2B5EF4-FFF2-40B4-BE49-F238E27FC236}">
                <a16:creationId xmlns:a16="http://schemas.microsoft.com/office/drawing/2014/main" id="{65951D67-248D-4867-ADDE-BE89D853719F}"/>
              </a:ext>
            </a:extLst>
          </p:cNvPr>
          <p:cNvSpPr>
            <a:spLocks noChangeShapeType="1"/>
          </p:cNvSpPr>
          <p:nvPr/>
        </p:nvSpPr>
        <p:spPr bwMode="auto">
          <a:xfrm flipV="1">
            <a:off x="1066800" y="3946525"/>
            <a:ext cx="304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2" name="Line 31">
            <a:extLst>
              <a:ext uri="{FF2B5EF4-FFF2-40B4-BE49-F238E27FC236}">
                <a16:creationId xmlns:a16="http://schemas.microsoft.com/office/drawing/2014/main" id="{659BB75F-3A92-4061-E606-9A0284DEEC30}"/>
              </a:ext>
            </a:extLst>
          </p:cNvPr>
          <p:cNvSpPr>
            <a:spLocks noChangeShapeType="1"/>
          </p:cNvSpPr>
          <p:nvPr/>
        </p:nvSpPr>
        <p:spPr bwMode="auto">
          <a:xfrm flipH="1">
            <a:off x="838200" y="4860925"/>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3" name="Oval 32">
            <a:extLst>
              <a:ext uri="{FF2B5EF4-FFF2-40B4-BE49-F238E27FC236}">
                <a16:creationId xmlns:a16="http://schemas.microsoft.com/office/drawing/2014/main" id="{F2F3073E-3558-6D5C-7FC6-7CD0CFC8BA50}"/>
              </a:ext>
            </a:extLst>
          </p:cNvPr>
          <p:cNvSpPr>
            <a:spLocks noChangeArrowheads="1"/>
          </p:cNvSpPr>
          <p:nvPr/>
        </p:nvSpPr>
        <p:spPr bwMode="auto">
          <a:xfrm>
            <a:off x="2819400" y="37338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74" name="Text Box 33">
            <a:extLst>
              <a:ext uri="{FF2B5EF4-FFF2-40B4-BE49-F238E27FC236}">
                <a16:creationId xmlns:a16="http://schemas.microsoft.com/office/drawing/2014/main" id="{2BA70311-7EAF-95AA-6CF8-9C25412C8EBE}"/>
              </a:ext>
            </a:extLst>
          </p:cNvPr>
          <p:cNvSpPr txBox="1">
            <a:spLocks noChangeArrowheads="1"/>
          </p:cNvSpPr>
          <p:nvPr/>
        </p:nvSpPr>
        <p:spPr bwMode="auto">
          <a:xfrm>
            <a:off x="3124200" y="37179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5875" name="Line 34">
            <a:extLst>
              <a:ext uri="{FF2B5EF4-FFF2-40B4-BE49-F238E27FC236}">
                <a16:creationId xmlns:a16="http://schemas.microsoft.com/office/drawing/2014/main" id="{E8520958-C272-2B97-7F1C-50F9965B0020}"/>
              </a:ext>
            </a:extLst>
          </p:cNvPr>
          <p:cNvSpPr>
            <a:spLocks noChangeShapeType="1"/>
          </p:cNvSpPr>
          <p:nvPr/>
        </p:nvSpPr>
        <p:spPr bwMode="auto">
          <a:xfrm flipH="1" flipV="1">
            <a:off x="2057400" y="3108325"/>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6" name="Text Box 35">
            <a:extLst>
              <a:ext uri="{FF2B5EF4-FFF2-40B4-BE49-F238E27FC236}">
                <a16:creationId xmlns:a16="http://schemas.microsoft.com/office/drawing/2014/main" id="{977FB902-F6D3-648F-2528-790B4EB7DB2F}"/>
              </a:ext>
            </a:extLst>
          </p:cNvPr>
          <p:cNvSpPr txBox="1">
            <a:spLocks noChangeArrowheads="1"/>
          </p:cNvSpPr>
          <p:nvPr/>
        </p:nvSpPr>
        <p:spPr bwMode="auto">
          <a:xfrm>
            <a:off x="5715000" y="1752600"/>
            <a:ext cx="33528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a:latin typeface="Arial" panose="020B0604020202020204" pitchFamily="34" charset="0"/>
              </a:rPr>
              <a:t>Conditional Pattern base for D: </a:t>
            </a:r>
            <a:br>
              <a:rPr lang="en-US" altLang="en-US" sz="2000">
                <a:latin typeface="Arial" panose="020B0604020202020204" pitchFamily="34" charset="0"/>
              </a:rPr>
            </a:br>
            <a:r>
              <a:rPr lang="en-US" altLang="en-US" sz="2000">
                <a:latin typeface="Arial" panose="020B0604020202020204" pitchFamily="34" charset="0"/>
              </a:rPr>
              <a:t>     P = {(A:1,B:1,C:1),</a:t>
            </a:r>
            <a:br>
              <a:rPr lang="en-US" altLang="en-US" sz="2000">
                <a:latin typeface="Arial" panose="020B0604020202020204" pitchFamily="34" charset="0"/>
              </a:rPr>
            </a:br>
            <a:r>
              <a:rPr lang="en-US" altLang="en-US" sz="2000">
                <a:latin typeface="Arial" panose="020B0604020202020204" pitchFamily="34" charset="0"/>
              </a:rPr>
              <a:t>	(A:1,B:1), </a:t>
            </a:r>
            <a:br>
              <a:rPr lang="en-US" altLang="en-US" sz="2000">
                <a:latin typeface="Arial" panose="020B0604020202020204" pitchFamily="34" charset="0"/>
              </a:rPr>
            </a:br>
            <a:r>
              <a:rPr lang="en-US" altLang="en-US" sz="2000">
                <a:latin typeface="Arial" panose="020B0604020202020204" pitchFamily="34" charset="0"/>
              </a:rPr>
              <a:t>             (A:1,C:1),</a:t>
            </a:r>
            <a:br>
              <a:rPr lang="en-US" altLang="en-US" sz="2000">
                <a:latin typeface="Arial" panose="020B0604020202020204" pitchFamily="34" charset="0"/>
              </a:rPr>
            </a:br>
            <a:r>
              <a:rPr lang="en-US" altLang="en-US" sz="2000">
                <a:latin typeface="Arial" panose="020B0604020202020204" pitchFamily="34" charset="0"/>
              </a:rPr>
              <a:t>             (A:1), </a:t>
            </a:r>
            <a:br>
              <a:rPr lang="en-US" altLang="en-US" sz="2000">
                <a:latin typeface="Arial" panose="020B0604020202020204" pitchFamily="34" charset="0"/>
              </a:rPr>
            </a:br>
            <a:r>
              <a:rPr lang="en-US" altLang="en-US" sz="2000">
                <a:latin typeface="Arial" panose="020B0604020202020204" pitchFamily="34" charset="0"/>
              </a:rPr>
              <a:t>             (B:1,C:1)}</a:t>
            </a:r>
          </a:p>
          <a:p>
            <a:pPr>
              <a:spcBef>
                <a:spcPct val="50000"/>
              </a:spcBef>
              <a:buFontTx/>
              <a:buNone/>
            </a:pPr>
            <a:r>
              <a:rPr lang="en-US" altLang="en-US" sz="2000">
                <a:latin typeface="Arial" panose="020B0604020202020204" pitchFamily="34" charset="0"/>
              </a:rPr>
              <a:t>Recursively apply FP-growth on P</a:t>
            </a:r>
          </a:p>
          <a:p>
            <a:pPr>
              <a:spcBef>
                <a:spcPct val="50000"/>
              </a:spcBef>
              <a:buFontTx/>
              <a:buNone/>
            </a:pPr>
            <a:r>
              <a:rPr lang="en-US" altLang="en-US" sz="2000">
                <a:latin typeface="Arial" panose="020B0604020202020204" pitchFamily="34" charset="0"/>
              </a:rPr>
              <a:t>Frequent Itemsets found (with sup &gt; 1):</a:t>
            </a:r>
            <a:br>
              <a:rPr lang="en-US" altLang="en-US" sz="2000">
                <a:latin typeface="Arial" panose="020B0604020202020204" pitchFamily="34" charset="0"/>
              </a:rPr>
            </a:br>
            <a:r>
              <a:rPr lang="en-US" altLang="en-US" sz="2000">
                <a:latin typeface="Arial" panose="020B0604020202020204" pitchFamily="34" charset="0"/>
              </a:rPr>
              <a:t>   AD, BD, CD, ACD, BCD</a:t>
            </a:r>
          </a:p>
        </p:txBody>
      </p:sp>
      <p:sp>
        <p:nvSpPr>
          <p:cNvPr id="35877" name="Oval 36">
            <a:extLst>
              <a:ext uri="{FF2B5EF4-FFF2-40B4-BE49-F238E27FC236}">
                <a16:creationId xmlns:a16="http://schemas.microsoft.com/office/drawing/2014/main" id="{FF833338-1B0C-B643-0CE9-ABCBF4D684BF}"/>
              </a:ext>
            </a:extLst>
          </p:cNvPr>
          <p:cNvSpPr>
            <a:spLocks noChangeArrowheads="1"/>
          </p:cNvSpPr>
          <p:nvPr/>
        </p:nvSpPr>
        <p:spPr bwMode="auto">
          <a:xfrm>
            <a:off x="1524000" y="4572000"/>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GB" altLang="en-US" sz="1400" b="1">
              <a:latin typeface="Arial" panose="020B0604020202020204" pitchFamily="34" charset="0"/>
            </a:endParaRPr>
          </a:p>
        </p:txBody>
      </p:sp>
      <p:sp>
        <p:nvSpPr>
          <p:cNvPr id="35878" name="Text Box 37">
            <a:extLst>
              <a:ext uri="{FF2B5EF4-FFF2-40B4-BE49-F238E27FC236}">
                <a16:creationId xmlns:a16="http://schemas.microsoft.com/office/drawing/2014/main" id="{179DDB35-95FF-590F-9F0B-48492BD79C38}"/>
              </a:ext>
            </a:extLst>
          </p:cNvPr>
          <p:cNvSpPr txBox="1">
            <a:spLocks noChangeArrowheads="1"/>
          </p:cNvSpPr>
          <p:nvPr/>
        </p:nvSpPr>
        <p:spPr bwMode="auto">
          <a:xfrm>
            <a:off x="1371600" y="48768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imes New Roman" panose="02020603050405020304" pitchFamily="18" charset="0"/>
              </a:rPr>
              <a:t>D:1</a:t>
            </a:r>
          </a:p>
        </p:txBody>
      </p:sp>
      <p:sp>
        <p:nvSpPr>
          <p:cNvPr id="35879" name="Line 38">
            <a:extLst>
              <a:ext uri="{FF2B5EF4-FFF2-40B4-BE49-F238E27FC236}">
                <a16:creationId xmlns:a16="http://schemas.microsoft.com/office/drawing/2014/main" id="{70748E0C-68A4-FA47-7F33-B2B30260EE56}"/>
              </a:ext>
            </a:extLst>
          </p:cNvPr>
          <p:cNvSpPr>
            <a:spLocks noChangeShapeType="1"/>
          </p:cNvSpPr>
          <p:nvPr/>
        </p:nvSpPr>
        <p:spPr bwMode="auto">
          <a:xfrm>
            <a:off x="1371600" y="3962400"/>
            <a:ext cx="228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489B3938-857C-C848-DBC3-A6E584DDDE01}"/>
              </a:ext>
            </a:extLst>
          </p:cNvPr>
          <p:cNvSpPr>
            <a:spLocks noGrp="1"/>
          </p:cNvSpPr>
          <p:nvPr>
            <p:ph type="title"/>
          </p:nvPr>
        </p:nvSpPr>
        <p:spPr>
          <a:xfrm>
            <a:off x="2362200" y="152400"/>
            <a:ext cx="6324600" cy="1143000"/>
          </a:xfrm>
        </p:spPr>
        <p:txBody>
          <a:bodyPr/>
          <a:lstStyle/>
          <a:p>
            <a:r>
              <a:rPr lang="en-US" altLang="en-US">
                <a:latin typeface="Open Sans" panose="020B0606030504020204" pitchFamily="34" charset="0"/>
              </a:rPr>
              <a:t>Tree Projection</a:t>
            </a:r>
          </a:p>
        </p:txBody>
      </p:sp>
      <p:sp>
        <p:nvSpPr>
          <p:cNvPr id="36867" name="Slide Number Placeholder 3">
            <a:extLst>
              <a:ext uri="{FF2B5EF4-FFF2-40B4-BE49-F238E27FC236}">
                <a16:creationId xmlns:a16="http://schemas.microsoft.com/office/drawing/2014/main" id="{D5785B3D-5DCE-2488-70AF-7856B5D923D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DF0D6E-8987-4758-8138-34E5D62562DA}" type="slidenum">
              <a:rPr lang="en-US" altLang="en-US" smtClean="0">
                <a:solidFill>
                  <a:srgbClr val="898989"/>
                </a:solidFill>
                <a:latin typeface="Calibri" panose="020F0502020204030204" pitchFamily="34" charset="0"/>
              </a:rPr>
              <a:pPr/>
              <a:t>27</a:t>
            </a:fld>
            <a:endParaRPr lang="en-US" altLang="en-US">
              <a:solidFill>
                <a:srgbClr val="898989"/>
              </a:solidFill>
              <a:latin typeface="Calibri" panose="020F0502020204030204" pitchFamily="34" charset="0"/>
            </a:endParaRPr>
          </a:p>
        </p:txBody>
      </p:sp>
      <p:sp>
        <p:nvSpPr>
          <p:cNvPr id="36868" name="Text Box 3">
            <a:extLst>
              <a:ext uri="{FF2B5EF4-FFF2-40B4-BE49-F238E27FC236}">
                <a16:creationId xmlns:a16="http://schemas.microsoft.com/office/drawing/2014/main" id="{0D6C4F75-2656-DBC1-DB46-747696D09DAF}"/>
              </a:ext>
            </a:extLst>
          </p:cNvPr>
          <p:cNvSpPr txBox="1">
            <a:spLocks noChangeArrowheads="1"/>
          </p:cNvSpPr>
          <p:nvPr/>
        </p:nvSpPr>
        <p:spPr bwMode="auto">
          <a:xfrm>
            <a:off x="457200" y="1362075"/>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b="1">
                <a:solidFill>
                  <a:srgbClr val="CC3300"/>
                </a:solidFill>
                <a:latin typeface="Arial" panose="020B0604020202020204" pitchFamily="34" charset="0"/>
              </a:rPr>
              <a:t>Set enumeration tree:</a:t>
            </a:r>
          </a:p>
        </p:txBody>
      </p:sp>
      <p:graphicFrame>
        <p:nvGraphicFramePr>
          <p:cNvPr id="36869" name="Object 4">
            <a:extLst>
              <a:ext uri="{FF2B5EF4-FFF2-40B4-BE49-F238E27FC236}">
                <a16:creationId xmlns:a16="http://schemas.microsoft.com/office/drawing/2014/main" id="{DFE5C1CF-B8E4-05ED-62C6-B3CD6BA21A6A}"/>
              </a:ext>
            </a:extLst>
          </p:cNvPr>
          <p:cNvGraphicFramePr>
            <a:graphicFrameLocks noChangeAspect="1"/>
          </p:cNvGraphicFramePr>
          <p:nvPr/>
        </p:nvGraphicFramePr>
        <p:xfrm>
          <a:off x="2057400" y="1317625"/>
          <a:ext cx="7034213" cy="5311775"/>
        </p:xfrm>
        <a:graphic>
          <a:graphicData uri="http://schemas.openxmlformats.org/presentationml/2006/ole">
            <mc:AlternateContent xmlns:mc="http://schemas.openxmlformats.org/markup-compatibility/2006">
              <mc:Choice xmlns:v="urn:schemas-microsoft-com:vml" Requires="v">
                <p:oleObj name="VISIO" r:id="rId2" imgW="9811512" imgH="7395972" progId="Visio.Drawing.6">
                  <p:embed/>
                </p:oleObj>
              </mc:Choice>
              <mc:Fallback>
                <p:oleObj name="VISIO" r:id="rId2" imgW="9811512" imgH="7395972" progId="Visio.Drawing.6">
                  <p:embed/>
                  <p:pic>
                    <p:nvPicPr>
                      <p:cNvPr id="36869" name="Object 4">
                        <a:extLst>
                          <a:ext uri="{FF2B5EF4-FFF2-40B4-BE49-F238E27FC236}">
                            <a16:creationId xmlns:a16="http://schemas.microsoft.com/office/drawing/2014/main" id="{DFE5C1CF-B8E4-05ED-62C6-B3CD6BA21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317625"/>
                        <a:ext cx="7034213"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0" name="Text Box 5">
            <a:extLst>
              <a:ext uri="{FF2B5EF4-FFF2-40B4-BE49-F238E27FC236}">
                <a16:creationId xmlns:a16="http://schemas.microsoft.com/office/drawing/2014/main" id="{7282B37F-A898-2716-C240-CA6F0D8D8591}"/>
              </a:ext>
            </a:extLst>
          </p:cNvPr>
          <p:cNvSpPr txBox="1">
            <a:spLocks noChangeArrowheads="1"/>
          </p:cNvSpPr>
          <p:nvPr/>
        </p:nvSpPr>
        <p:spPr bwMode="auto">
          <a:xfrm>
            <a:off x="414338" y="207010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a:latin typeface="Arial" panose="020B0604020202020204" pitchFamily="34" charset="0"/>
              </a:rPr>
              <a:t>Possible Extension: E(A) = {B,C,D,E}</a:t>
            </a:r>
          </a:p>
        </p:txBody>
      </p:sp>
      <p:sp>
        <p:nvSpPr>
          <p:cNvPr id="36871" name="Line 6">
            <a:extLst>
              <a:ext uri="{FF2B5EF4-FFF2-40B4-BE49-F238E27FC236}">
                <a16:creationId xmlns:a16="http://schemas.microsoft.com/office/drawing/2014/main" id="{00142B2F-2EDF-798F-967B-E35F2AAB2B54}"/>
              </a:ext>
            </a:extLst>
          </p:cNvPr>
          <p:cNvSpPr>
            <a:spLocks noChangeShapeType="1"/>
          </p:cNvSpPr>
          <p:nvPr/>
        </p:nvSpPr>
        <p:spPr bwMode="auto">
          <a:xfrm flipV="1">
            <a:off x="2514600" y="2265363"/>
            <a:ext cx="762000" cy="1524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Text Box 7">
            <a:extLst>
              <a:ext uri="{FF2B5EF4-FFF2-40B4-BE49-F238E27FC236}">
                <a16:creationId xmlns:a16="http://schemas.microsoft.com/office/drawing/2014/main" id="{91917BDE-54EE-10A7-7FB1-95CC82040529}"/>
              </a:ext>
            </a:extLst>
          </p:cNvPr>
          <p:cNvSpPr txBox="1">
            <a:spLocks noChangeArrowheads="1"/>
          </p:cNvSpPr>
          <p:nvPr/>
        </p:nvSpPr>
        <p:spPr bwMode="auto">
          <a:xfrm>
            <a:off x="0" y="4900613"/>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n-US" altLang="en-US" sz="1800" b="1">
                <a:latin typeface="Arial" panose="020B0604020202020204" pitchFamily="34" charset="0"/>
              </a:rPr>
              <a:t>Possible Extension: E(ABC) = {D,E}</a:t>
            </a:r>
          </a:p>
        </p:txBody>
      </p:sp>
      <p:sp>
        <p:nvSpPr>
          <p:cNvPr id="36873" name="Line 8">
            <a:extLst>
              <a:ext uri="{FF2B5EF4-FFF2-40B4-BE49-F238E27FC236}">
                <a16:creationId xmlns:a16="http://schemas.microsoft.com/office/drawing/2014/main" id="{7A47F8F4-AB2F-A6D3-93F3-BDF6DB575063}"/>
              </a:ext>
            </a:extLst>
          </p:cNvPr>
          <p:cNvSpPr>
            <a:spLocks noChangeShapeType="1"/>
          </p:cNvSpPr>
          <p:nvPr/>
        </p:nvSpPr>
        <p:spPr bwMode="auto">
          <a:xfrm flipV="1">
            <a:off x="1295400" y="4551363"/>
            <a:ext cx="685800" cy="3810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ED31-1756-5806-1979-C6FED3244A0E}"/>
              </a:ext>
            </a:extLst>
          </p:cNvPr>
          <p:cNvSpPr>
            <a:spLocks noGrp="1"/>
          </p:cNvSpPr>
          <p:nvPr>
            <p:ph type="title"/>
          </p:nvPr>
        </p:nvSpPr>
        <p:spPr/>
        <p:txBody>
          <a:bodyPr>
            <a:normAutofit fontScale="90000"/>
          </a:bodyPr>
          <a:lstStyle/>
          <a:p>
            <a:pPr>
              <a:defRPr/>
            </a:pPr>
            <a:r>
              <a:rPr lang="en-US" dirty="0"/>
              <a:t>Why is FP-Growth the Winner?</a:t>
            </a:r>
          </a:p>
        </p:txBody>
      </p:sp>
      <p:sp>
        <p:nvSpPr>
          <p:cNvPr id="3" name="Content Placeholder 2">
            <a:extLst>
              <a:ext uri="{FF2B5EF4-FFF2-40B4-BE49-F238E27FC236}">
                <a16:creationId xmlns:a16="http://schemas.microsoft.com/office/drawing/2014/main" id="{AE932647-7F98-E7FD-E140-DDB7DC37C771}"/>
              </a:ext>
            </a:extLst>
          </p:cNvPr>
          <p:cNvSpPr>
            <a:spLocks noGrp="1"/>
          </p:cNvSpPr>
          <p:nvPr>
            <p:ph idx="1"/>
          </p:nvPr>
        </p:nvSpPr>
        <p:spPr/>
        <p:txBody>
          <a:bodyPr>
            <a:noAutofit/>
          </a:bodyPr>
          <a:lstStyle/>
          <a:p>
            <a:pPr>
              <a:lnSpc>
                <a:spcPct val="110000"/>
              </a:lnSpc>
              <a:defRPr/>
            </a:pPr>
            <a:r>
              <a:rPr lang="en-US" dirty="0">
                <a:solidFill>
                  <a:srgbClr val="4597A0"/>
                </a:solidFill>
              </a:rPr>
              <a:t>Divide-and-conquer</a:t>
            </a:r>
            <a:r>
              <a:rPr lang="en-US" dirty="0"/>
              <a:t>: </a:t>
            </a:r>
          </a:p>
          <a:p>
            <a:pPr lvl="1">
              <a:lnSpc>
                <a:spcPct val="110000"/>
              </a:lnSpc>
              <a:defRPr/>
            </a:pPr>
            <a:r>
              <a:rPr lang="en-US" sz="2400" dirty="0"/>
              <a:t>decompose both the mining task and DB according to the frequent patterns obtained so far</a:t>
            </a:r>
          </a:p>
          <a:p>
            <a:pPr lvl="1">
              <a:lnSpc>
                <a:spcPct val="110000"/>
              </a:lnSpc>
              <a:defRPr/>
            </a:pPr>
            <a:r>
              <a:rPr lang="en-US" sz="2400" dirty="0"/>
              <a:t>leads to focused search of smaller databases</a:t>
            </a:r>
          </a:p>
          <a:p>
            <a:pPr>
              <a:lnSpc>
                <a:spcPct val="110000"/>
              </a:lnSpc>
              <a:defRPr/>
            </a:pPr>
            <a:r>
              <a:rPr lang="en-US" dirty="0">
                <a:solidFill>
                  <a:srgbClr val="4597A0"/>
                </a:solidFill>
              </a:rPr>
              <a:t>Other factors</a:t>
            </a:r>
          </a:p>
          <a:p>
            <a:pPr lvl="1">
              <a:lnSpc>
                <a:spcPct val="110000"/>
              </a:lnSpc>
              <a:defRPr/>
            </a:pPr>
            <a:r>
              <a:rPr lang="en-US" sz="2400" dirty="0"/>
              <a:t>no candidate generation, no candidate test</a:t>
            </a:r>
          </a:p>
          <a:p>
            <a:pPr lvl="1">
              <a:lnSpc>
                <a:spcPct val="110000"/>
              </a:lnSpc>
              <a:defRPr/>
            </a:pPr>
            <a:r>
              <a:rPr lang="en-US" sz="2400" dirty="0"/>
              <a:t>compressed database: FP-tree structure</a:t>
            </a:r>
          </a:p>
          <a:p>
            <a:pPr lvl="1">
              <a:lnSpc>
                <a:spcPct val="110000"/>
              </a:lnSpc>
              <a:defRPr/>
            </a:pPr>
            <a:r>
              <a:rPr lang="en-US" sz="2400" dirty="0"/>
              <a:t>no repeated scan of entire database </a:t>
            </a:r>
          </a:p>
          <a:p>
            <a:pPr lvl="1">
              <a:lnSpc>
                <a:spcPct val="110000"/>
              </a:lnSpc>
              <a:defRPr/>
            </a:pPr>
            <a:r>
              <a:rPr lang="en-US" sz="2400" dirty="0"/>
              <a:t>basic ops—counting local </a:t>
            </a:r>
            <a:r>
              <a:rPr lang="en-US" sz="2400" dirty="0" err="1"/>
              <a:t>freq</a:t>
            </a:r>
            <a:r>
              <a:rPr lang="en-US" sz="2400" dirty="0"/>
              <a:t> items and building sub FP-tree, </a:t>
            </a:r>
            <a:r>
              <a:rPr lang="en-US" sz="2400" dirty="0">
                <a:solidFill>
                  <a:srgbClr val="FF0000"/>
                </a:solidFill>
              </a:rPr>
              <a:t>no pattern search and matching</a:t>
            </a:r>
          </a:p>
          <a:p>
            <a:pPr>
              <a:defRPr/>
            </a:pPr>
            <a:endParaRPr lang="en-US" sz="2400" dirty="0"/>
          </a:p>
        </p:txBody>
      </p:sp>
      <p:sp>
        <p:nvSpPr>
          <p:cNvPr id="37892" name="Slide Number Placeholder 3">
            <a:extLst>
              <a:ext uri="{FF2B5EF4-FFF2-40B4-BE49-F238E27FC236}">
                <a16:creationId xmlns:a16="http://schemas.microsoft.com/office/drawing/2014/main" id="{D9025F27-AEB7-F39A-8634-5DD3006E27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728C318-677D-4E66-90C8-38C15D307EE4}" type="slidenum">
              <a:rPr lang="en-US" altLang="en-US" smtClean="0">
                <a:solidFill>
                  <a:srgbClr val="898989"/>
                </a:solidFill>
                <a:latin typeface="Calibri" panose="020F0502020204030204" pitchFamily="34" charset="0"/>
              </a:rPr>
              <a:pPr/>
              <a:t>28</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CD3E-6D6C-E769-AF14-E1F93ED9BF6A}"/>
              </a:ext>
            </a:extLst>
          </p:cNvPr>
          <p:cNvSpPr>
            <a:spLocks noGrp="1"/>
          </p:cNvSpPr>
          <p:nvPr>
            <p:ph type="title"/>
          </p:nvPr>
        </p:nvSpPr>
        <p:spPr/>
        <p:txBody>
          <a:bodyPr>
            <a:normAutofit fontScale="90000"/>
          </a:bodyPr>
          <a:lstStyle/>
          <a:p>
            <a:pPr>
              <a:defRPr/>
            </a:pPr>
            <a:r>
              <a:rPr lang="en-US" dirty="0"/>
              <a:t>Evaluation of Association Rules</a:t>
            </a:r>
          </a:p>
        </p:txBody>
      </p:sp>
      <p:sp>
        <p:nvSpPr>
          <p:cNvPr id="3" name="Content Placeholder 2">
            <a:extLst>
              <a:ext uri="{FF2B5EF4-FFF2-40B4-BE49-F238E27FC236}">
                <a16:creationId xmlns:a16="http://schemas.microsoft.com/office/drawing/2014/main" id="{22B0FB49-79A9-41E3-0598-8C14547EEA20}"/>
              </a:ext>
            </a:extLst>
          </p:cNvPr>
          <p:cNvSpPr>
            <a:spLocks noGrp="1"/>
          </p:cNvSpPr>
          <p:nvPr>
            <p:ph idx="1"/>
          </p:nvPr>
        </p:nvSpPr>
        <p:spPr>
          <a:xfrm>
            <a:off x="685800" y="1524000"/>
            <a:ext cx="8229600" cy="4953000"/>
          </a:xfrm>
        </p:spPr>
        <p:txBody>
          <a:bodyPr>
            <a:normAutofit fontScale="92500" lnSpcReduction="10000"/>
          </a:bodyPr>
          <a:lstStyle/>
          <a:p>
            <a:pPr>
              <a:defRPr/>
            </a:pPr>
            <a:r>
              <a:rPr lang="en-US" altLang="en-US" dirty="0"/>
              <a:t>Association rule algorithms tend to produce too many rules.</a:t>
            </a:r>
          </a:p>
          <a:p>
            <a:pPr lvl="1">
              <a:defRPr/>
            </a:pPr>
            <a:r>
              <a:rPr lang="en-US" altLang="en-US" dirty="0"/>
              <a:t>Many of them are uninteresting or redundant.</a:t>
            </a:r>
          </a:p>
          <a:p>
            <a:pPr lvl="1">
              <a:defRPr/>
            </a:pPr>
            <a:r>
              <a:rPr lang="en-US" altLang="en-US" dirty="0"/>
              <a:t>Redundant if {A,B,C} </a:t>
            </a:r>
            <a:r>
              <a:rPr lang="en-US" altLang="en-US" dirty="0">
                <a:sym typeface="Symbol" panose="05050102010706020507" pitchFamily="18" charset="2"/>
              </a:rPr>
              <a:t> {D} and </a:t>
            </a:r>
            <a:r>
              <a:rPr lang="en-US" altLang="en-US" dirty="0"/>
              <a:t>{A,B} </a:t>
            </a:r>
            <a:r>
              <a:rPr lang="en-US" altLang="en-US" dirty="0">
                <a:sym typeface="Symbol" panose="05050102010706020507" pitchFamily="18" charset="2"/>
              </a:rPr>
              <a:t> {D}   </a:t>
            </a:r>
            <a:br>
              <a:rPr lang="en-US" altLang="en-US" dirty="0">
                <a:sym typeface="Symbol" panose="05050102010706020507" pitchFamily="18" charset="2"/>
              </a:rPr>
            </a:br>
            <a:r>
              <a:rPr lang="en-US" altLang="en-US" dirty="0">
                <a:sym typeface="Symbol" panose="05050102010706020507" pitchFamily="18" charset="2"/>
              </a:rPr>
              <a:t>have same support &amp; confidence.</a:t>
            </a:r>
          </a:p>
          <a:p>
            <a:pPr lvl="1">
              <a:buFont typeface="Arial" panose="020B0604020202020204" pitchFamily="34" charset="0"/>
              <a:buNone/>
              <a:defRPr/>
            </a:pPr>
            <a:endParaRPr lang="en-US" altLang="en-US" dirty="0"/>
          </a:p>
          <a:p>
            <a:pPr>
              <a:defRPr/>
            </a:pPr>
            <a:r>
              <a:rPr lang="en-US" altLang="en-US" dirty="0"/>
              <a:t>Interestingness measures can be used to prune/rank the derived patterns.</a:t>
            </a:r>
          </a:p>
          <a:p>
            <a:pPr>
              <a:defRPr/>
            </a:pPr>
            <a:endParaRPr lang="en-US" altLang="en-US" dirty="0"/>
          </a:p>
          <a:p>
            <a:pPr>
              <a:defRPr/>
            </a:pPr>
            <a:r>
              <a:rPr lang="en-US" altLang="en-US" dirty="0"/>
              <a:t>In the original formulation of association rules, support &amp; confidence are the only measures used.</a:t>
            </a:r>
          </a:p>
          <a:p>
            <a:pPr>
              <a:defRPr/>
            </a:pPr>
            <a:endParaRPr lang="en-US" dirty="0"/>
          </a:p>
        </p:txBody>
      </p:sp>
      <p:sp>
        <p:nvSpPr>
          <p:cNvPr id="38916" name="Slide Number Placeholder 3">
            <a:extLst>
              <a:ext uri="{FF2B5EF4-FFF2-40B4-BE49-F238E27FC236}">
                <a16:creationId xmlns:a16="http://schemas.microsoft.com/office/drawing/2014/main" id="{E4324875-A961-35AE-BFFA-91CBD15FDB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6373153-3A86-42C5-926F-58F4778DFF83}" type="slidenum">
              <a:rPr lang="en-US" altLang="en-US" smtClean="0">
                <a:solidFill>
                  <a:srgbClr val="898989"/>
                </a:solidFill>
                <a:latin typeface="Calibri" panose="020F0502020204030204" pitchFamily="34" charset="0"/>
              </a:rPr>
              <a:pPr/>
              <a:t>29</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28924AB-A82B-CA43-518F-6E0658B1476C}"/>
              </a:ext>
            </a:extLst>
          </p:cNvPr>
          <p:cNvSpPr>
            <a:spLocks noGrp="1"/>
          </p:cNvSpPr>
          <p:nvPr>
            <p:ph type="title"/>
          </p:nvPr>
        </p:nvSpPr>
        <p:spPr/>
        <p:txBody>
          <a:bodyPr/>
          <a:lstStyle/>
          <a:p>
            <a:r>
              <a:rPr lang="en-US" altLang="en-US">
                <a:latin typeface="Open Sans" panose="020B0606030504020204" pitchFamily="34" charset="0"/>
              </a:rPr>
              <a:t>Session Outcomes</a:t>
            </a:r>
          </a:p>
        </p:txBody>
      </p:sp>
      <p:sp>
        <p:nvSpPr>
          <p:cNvPr id="3" name="Content Placeholder 2">
            <a:extLst>
              <a:ext uri="{FF2B5EF4-FFF2-40B4-BE49-F238E27FC236}">
                <a16:creationId xmlns:a16="http://schemas.microsoft.com/office/drawing/2014/main" id="{C81A1731-4EB2-2573-917B-D25BC56929D8}"/>
              </a:ext>
            </a:extLst>
          </p:cNvPr>
          <p:cNvSpPr>
            <a:spLocks noGrp="1"/>
          </p:cNvSpPr>
          <p:nvPr>
            <p:ph idx="1"/>
          </p:nvPr>
        </p:nvSpPr>
        <p:spPr/>
        <p:txBody>
          <a:bodyPr/>
          <a:lstStyle/>
          <a:p>
            <a:pPr marL="0" indent="0">
              <a:buFont typeface="Arial" panose="020B0604020202020204" pitchFamily="34" charset="0"/>
              <a:buNone/>
              <a:defRPr/>
            </a:pPr>
            <a:r>
              <a:rPr lang="en-GB" altLang="en-US" b="1" i="1" dirty="0"/>
              <a:t>By completing this session, you will be able to:</a:t>
            </a:r>
          </a:p>
          <a:p>
            <a:pPr>
              <a:defRPr/>
            </a:pPr>
            <a:r>
              <a:rPr lang="en-GB" altLang="en-US" dirty="0"/>
              <a:t>Describe the concept of association analysis</a:t>
            </a:r>
          </a:p>
          <a:p>
            <a:pPr>
              <a:defRPr/>
            </a:pPr>
            <a:r>
              <a:rPr lang="en-GB" altLang="en-US" dirty="0"/>
              <a:t>Describe the meaning of </a:t>
            </a:r>
            <a:r>
              <a:rPr lang="en-GB" altLang="en-US" dirty="0" err="1"/>
              <a:t>itemsets</a:t>
            </a:r>
            <a:r>
              <a:rPr lang="en-GB" altLang="en-US" dirty="0"/>
              <a:t>, support and confidence</a:t>
            </a:r>
          </a:p>
          <a:p>
            <a:pPr>
              <a:defRPr/>
            </a:pPr>
            <a:r>
              <a:rPr lang="en-GB" altLang="en-US" dirty="0"/>
              <a:t>Summarize steps in </a:t>
            </a:r>
            <a:r>
              <a:rPr lang="id-ID" altLang="en-US" dirty="0"/>
              <a:t>Apriori </a:t>
            </a:r>
            <a:r>
              <a:rPr lang="en-US" altLang="en-US" dirty="0"/>
              <a:t>algorithm</a:t>
            </a:r>
            <a:endParaRPr lang="en-GB" altLang="en-US" dirty="0"/>
          </a:p>
          <a:p>
            <a:pPr>
              <a:defRPr/>
            </a:pPr>
            <a:r>
              <a:rPr lang="en-GB" altLang="en-US" dirty="0"/>
              <a:t>Summarize steps in </a:t>
            </a:r>
            <a:r>
              <a:rPr lang="en-US" altLang="en-US" dirty="0"/>
              <a:t>FP-Growth method</a:t>
            </a:r>
          </a:p>
          <a:p>
            <a:pPr>
              <a:defRPr/>
            </a:pPr>
            <a:r>
              <a:rPr lang="en-US" altLang="en-US" dirty="0"/>
              <a:t>Perform evaluation of association rules</a:t>
            </a:r>
          </a:p>
          <a:p>
            <a:pPr lvl="1">
              <a:defRPr/>
            </a:pPr>
            <a:endParaRPr lang="en-GB" altLang="en-US" dirty="0"/>
          </a:p>
          <a:p>
            <a:pPr>
              <a:defRPr/>
            </a:pPr>
            <a:endParaRPr lang="en-US" altLang="en-US" dirty="0"/>
          </a:p>
          <a:p>
            <a:pPr>
              <a:defRPr/>
            </a:pPr>
            <a:endParaRPr lang="id-ID" altLang="en-US" dirty="0"/>
          </a:p>
          <a:p>
            <a:pPr>
              <a:defRPr/>
            </a:pPr>
            <a:endParaRPr lang="en-US" dirty="0"/>
          </a:p>
        </p:txBody>
      </p:sp>
      <p:sp>
        <p:nvSpPr>
          <p:cNvPr id="9220" name="Slide Number Placeholder 3">
            <a:extLst>
              <a:ext uri="{FF2B5EF4-FFF2-40B4-BE49-F238E27FC236}">
                <a16:creationId xmlns:a16="http://schemas.microsoft.com/office/drawing/2014/main" id="{B78A6108-B4E5-8507-4EC5-DE46A070615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CCE80B0-A6FA-4713-B2A6-1A76D58E24CB}" type="slidenum">
              <a:rPr lang="en-US" altLang="en-US" smtClean="0">
                <a:solidFill>
                  <a:srgbClr val="898989"/>
                </a:solidFill>
                <a:latin typeface="Calibri" panose="020F0502020204030204" pitchFamily="34" charset="0"/>
              </a:rPr>
              <a:pPr/>
              <a:t>3</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1B37116-070E-F3BB-8C0D-7FB1DE0103AB}"/>
              </a:ext>
            </a:extLst>
          </p:cNvPr>
          <p:cNvSpPr>
            <a:spLocks noGrp="1"/>
          </p:cNvSpPr>
          <p:nvPr>
            <p:ph type="title"/>
          </p:nvPr>
        </p:nvSpPr>
        <p:spPr>
          <a:xfrm>
            <a:off x="2209800" y="88900"/>
            <a:ext cx="6769100" cy="1143000"/>
          </a:xfrm>
        </p:spPr>
        <p:txBody>
          <a:bodyPr/>
          <a:lstStyle/>
          <a:p>
            <a:r>
              <a:rPr lang="en-US" altLang="en-US" sz="2800">
                <a:latin typeface="Open Sans" panose="020B0606030504020204" pitchFamily="34" charset="0"/>
              </a:rPr>
              <a:t>Application of Interestingness Measure</a:t>
            </a:r>
          </a:p>
        </p:txBody>
      </p:sp>
      <p:sp>
        <p:nvSpPr>
          <p:cNvPr id="39939" name="Slide Number Placeholder 3">
            <a:extLst>
              <a:ext uri="{FF2B5EF4-FFF2-40B4-BE49-F238E27FC236}">
                <a16:creationId xmlns:a16="http://schemas.microsoft.com/office/drawing/2014/main" id="{27D8F67B-F6B5-A203-46AA-377E51D5A4E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86FEF5E-A775-4076-AB0D-49343DBC14DE}" type="slidenum">
              <a:rPr lang="en-US" altLang="en-US" smtClean="0">
                <a:solidFill>
                  <a:srgbClr val="898989"/>
                </a:solidFill>
                <a:latin typeface="Calibri" panose="020F0502020204030204" pitchFamily="34" charset="0"/>
              </a:rPr>
              <a:pPr/>
              <a:t>30</a:t>
            </a:fld>
            <a:endParaRPr lang="en-US" altLang="en-US">
              <a:solidFill>
                <a:srgbClr val="898989"/>
              </a:solidFill>
              <a:latin typeface="Calibri" panose="020F0502020204030204" pitchFamily="34" charset="0"/>
            </a:endParaRPr>
          </a:p>
        </p:txBody>
      </p:sp>
      <p:graphicFrame>
        <p:nvGraphicFramePr>
          <p:cNvPr id="39940" name="Object 3">
            <a:extLst>
              <a:ext uri="{FF2B5EF4-FFF2-40B4-BE49-F238E27FC236}">
                <a16:creationId xmlns:a16="http://schemas.microsoft.com/office/drawing/2014/main" id="{A86A14A9-3DF2-15AD-5A38-53513C3BE238}"/>
              </a:ext>
            </a:extLst>
          </p:cNvPr>
          <p:cNvGraphicFramePr>
            <a:graphicFrameLocks noChangeAspect="1"/>
          </p:cNvGraphicFramePr>
          <p:nvPr/>
        </p:nvGraphicFramePr>
        <p:xfrm>
          <a:off x="838200" y="1308100"/>
          <a:ext cx="7683500" cy="5321300"/>
        </p:xfrm>
        <a:graphic>
          <a:graphicData uri="http://schemas.openxmlformats.org/presentationml/2006/ole">
            <mc:AlternateContent xmlns:mc="http://schemas.openxmlformats.org/markup-compatibility/2006">
              <mc:Choice xmlns:v="urn:schemas-microsoft-com:vml" Requires="v">
                <p:oleObj name="VISIO" r:id="rId2" imgW="9966960" imgH="7819644" progId="Visio.Drawing.6">
                  <p:embed/>
                </p:oleObj>
              </mc:Choice>
              <mc:Fallback>
                <p:oleObj name="VISIO" r:id="rId2" imgW="9966960" imgH="7819644" progId="Visio.Drawing.6">
                  <p:embed/>
                  <p:pic>
                    <p:nvPicPr>
                      <p:cNvPr id="39940" name="Object 3">
                        <a:extLst>
                          <a:ext uri="{FF2B5EF4-FFF2-40B4-BE49-F238E27FC236}">
                            <a16:creationId xmlns:a16="http://schemas.microsoft.com/office/drawing/2014/main" id="{A86A14A9-3DF2-15AD-5A38-53513C3BE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08100"/>
                        <a:ext cx="76835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Group 4">
            <a:extLst>
              <a:ext uri="{FF2B5EF4-FFF2-40B4-BE49-F238E27FC236}">
                <a16:creationId xmlns:a16="http://schemas.microsoft.com/office/drawing/2014/main" id="{18669437-6029-03C4-F622-2D2795CB6CFE}"/>
              </a:ext>
            </a:extLst>
          </p:cNvPr>
          <p:cNvGrpSpPr>
            <a:grpSpLocks/>
          </p:cNvGrpSpPr>
          <p:nvPr/>
        </p:nvGrpSpPr>
        <p:grpSpPr bwMode="auto">
          <a:xfrm>
            <a:off x="1143000" y="1460500"/>
            <a:ext cx="4876800" cy="2971800"/>
            <a:chOff x="624" y="720"/>
            <a:chExt cx="3072" cy="1872"/>
          </a:xfrm>
        </p:grpSpPr>
        <p:sp>
          <p:nvSpPr>
            <p:cNvPr id="39942" name="Text Box 5">
              <a:extLst>
                <a:ext uri="{FF2B5EF4-FFF2-40B4-BE49-F238E27FC236}">
                  <a16:creationId xmlns:a16="http://schemas.microsoft.com/office/drawing/2014/main" id="{18DC23A8-D313-DA95-43EF-676D9AFD2994}"/>
                </a:ext>
              </a:extLst>
            </p:cNvPr>
            <p:cNvSpPr txBox="1">
              <a:spLocks noChangeArrowheads="1"/>
            </p:cNvSpPr>
            <p:nvPr/>
          </p:nvSpPr>
          <p:spPr bwMode="auto">
            <a:xfrm>
              <a:off x="624" y="720"/>
              <a:ext cx="148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Clr>
                  <a:schemeClr val="accent2"/>
                </a:buClr>
                <a:buSzPct val="75000"/>
                <a:buFont typeface="Monotype Sorts" pitchFamily="2" charset="2"/>
                <a:buNone/>
              </a:pPr>
              <a:r>
                <a:rPr lang="en-US" altLang="en-US" sz="2400">
                  <a:latin typeface="Arial" panose="020B0604020202020204" pitchFamily="34" charset="0"/>
                </a:rPr>
                <a:t>Interestingness Measures</a:t>
              </a:r>
            </a:p>
          </p:txBody>
        </p:sp>
        <p:sp>
          <p:nvSpPr>
            <p:cNvPr id="39943" name="Line 6">
              <a:extLst>
                <a:ext uri="{FF2B5EF4-FFF2-40B4-BE49-F238E27FC236}">
                  <a16:creationId xmlns:a16="http://schemas.microsoft.com/office/drawing/2014/main" id="{31759EEB-ECBE-5507-B5D1-D3482ED28E5F}"/>
                </a:ext>
              </a:extLst>
            </p:cNvPr>
            <p:cNvSpPr>
              <a:spLocks noChangeShapeType="1"/>
            </p:cNvSpPr>
            <p:nvPr/>
          </p:nvSpPr>
          <p:spPr bwMode="auto">
            <a:xfrm>
              <a:off x="1392" y="1296"/>
              <a:ext cx="768" cy="1296"/>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Line 7">
              <a:extLst>
                <a:ext uri="{FF2B5EF4-FFF2-40B4-BE49-F238E27FC236}">
                  <a16:creationId xmlns:a16="http://schemas.microsoft.com/office/drawing/2014/main" id="{4704398F-258C-759D-2BA7-508047E54F8A}"/>
                </a:ext>
              </a:extLst>
            </p:cNvPr>
            <p:cNvSpPr>
              <a:spLocks noChangeShapeType="1"/>
            </p:cNvSpPr>
            <p:nvPr/>
          </p:nvSpPr>
          <p:spPr bwMode="auto">
            <a:xfrm>
              <a:off x="2016" y="1056"/>
              <a:ext cx="960" cy="76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5" name="Line 8">
              <a:extLst>
                <a:ext uri="{FF2B5EF4-FFF2-40B4-BE49-F238E27FC236}">
                  <a16:creationId xmlns:a16="http://schemas.microsoft.com/office/drawing/2014/main" id="{753D9B28-78E3-1C14-D38C-CF4A82F713B8}"/>
                </a:ext>
              </a:extLst>
            </p:cNvPr>
            <p:cNvSpPr>
              <a:spLocks noChangeShapeType="1"/>
            </p:cNvSpPr>
            <p:nvPr/>
          </p:nvSpPr>
          <p:spPr bwMode="auto">
            <a:xfrm>
              <a:off x="2160" y="912"/>
              <a:ext cx="1536" cy="28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5C85DFF0-E392-A6FA-1B5D-C18A4E96D776}"/>
              </a:ext>
            </a:extLst>
          </p:cNvPr>
          <p:cNvSpPr>
            <a:spLocks noGrp="1"/>
          </p:cNvSpPr>
          <p:nvPr>
            <p:ph type="title"/>
          </p:nvPr>
        </p:nvSpPr>
        <p:spPr>
          <a:xfrm>
            <a:off x="2057400" y="381000"/>
            <a:ext cx="6858000" cy="1143000"/>
          </a:xfrm>
        </p:spPr>
        <p:txBody>
          <a:bodyPr/>
          <a:lstStyle/>
          <a:p>
            <a:r>
              <a:rPr lang="en-US" altLang="en-US" sz="2800">
                <a:latin typeface="Open Sans" panose="020B0606030504020204" pitchFamily="34" charset="0"/>
              </a:rPr>
              <a:t>Computing Interestingness Measure</a:t>
            </a:r>
          </a:p>
        </p:txBody>
      </p:sp>
      <p:sp>
        <p:nvSpPr>
          <p:cNvPr id="40963" name="Slide Number Placeholder 3">
            <a:extLst>
              <a:ext uri="{FF2B5EF4-FFF2-40B4-BE49-F238E27FC236}">
                <a16:creationId xmlns:a16="http://schemas.microsoft.com/office/drawing/2014/main" id="{510CAEB7-A54F-75D0-37B7-481DF8668B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4C5286-923D-4030-B2E4-A27E5063B012}" type="slidenum">
              <a:rPr lang="en-US" altLang="en-US" smtClean="0">
                <a:solidFill>
                  <a:srgbClr val="898989"/>
                </a:solidFill>
                <a:latin typeface="Calibri" panose="020F0502020204030204" pitchFamily="34" charset="0"/>
              </a:rPr>
              <a:pPr/>
              <a:t>31</a:t>
            </a:fld>
            <a:endParaRPr lang="en-US" altLang="en-US">
              <a:solidFill>
                <a:srgbClr val="898989"/>
              </a:solidFill>
              <a:latin typeface="Calibri" panose="020F0502020204030204" pitchFamily="34" charset="0"/>
            </a:endParaRPr>
          </a:p>
        </p:txBody>
      </p:sp>
      <p:sp>
        <p:nvSpPr>
          <p:cNvPr id="40964" name="Rectangle 3">
            <a:extLst>
              <a:ext uri="{FF2B5EF4-FFF2-40B4-BE49-F238E27FC236}">
                <a16:creationId xmlns:a16="http://schemas.microsoft.com/office/drawing/2014/main" id="{426AE0BF-B724-31DF-D5E2-36343FEDB53F}"/>
              </a:ext>
            </a:extLst>
          </p:cNvPr>
          <p:cNvSpPr txBox="1">
            <a:spLocks noChangeArrowheads="1"/>
          </p:cNvSpPr>
          <p:nvPr/>
        </p:nvSpPr>
        <p:spPr bwMode="auto">
          <a:xfrm>
            <a:off x="685800" y="1512888"/>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en-US" sz="2400">
                <a:latin typeface="Open Sans" panose="020B0606030504020204" pitchFamily="34" charset="0"/>
              </a:rPr>
              <a:t>Given a rule X </a:t>
            </a:r>
            <a:r>
              <a:rPr lang="en-US" altLang="en-US" sz="2400">
                <a:latin typeface="Open Sans" panose="020B0606030504020204" pitchFamily="34" charset="0"/>
                <a:sym typeface="Symbol" panose="05050102010706020507" pitchFamily="18" charset="2"/>
              </a:rPr>
              <a:t> Y, i</a:t>
            </a:r>
            <a:r>
              <a:rPr lang="en-US" altLang="en-US" sz="2400">
                <a:latin typeface="Open Sans" panose="020B0606030504020204" pitchFamily="34" charset="0"/>
              </a:rPr>
              <a:t>nformation needed to compute rule interestingness can be obtained from a contingency table.</a:t>
            </a:r>
          </a:p>
        </p:txBody>
      </p:sp>
      <p:graphicFrame>
        <p:nvGraphicFramePr>
          <p:cNvPr id="6" name="Group 4">
            <a:extLst>
              <a:ext uri="{FF2B5EF4-FFF2-40B4-BE49-F238E27FC236}">
                <a16:creationId xmlns:a16="http://schemas.microsoft.com/office/drawing/2014/main" id="{A4F85EA6-C4E3-F8C4-6F31-FBDB412D5A1A}"/>
              </a:ext>
            </a:extLst>
          </p:cNvPr>
          <p:cNvGraphicFramePr>
            <a:graphicFrameLocks noGrp="1"/>
          </p:cNvGraphicFramePr>
          <p:nvPr/>
        </p:nvGraphicFramePr>
        <p:xfrm>
          <a:off x="685800" y="2965450"/>
          <a:ext cx="3581400" cy="1676400"/>
        </p:xfrm>
        <a:graphic>
          <a:graphicData uri="http://schemas.openxmlformats.org/drawingml/2006/table">
            <a:tbl>
              <a:tblPr/>
              <a:tblGrid>
                <a:gridCol w="8953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tblGrid>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Y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f</a:t>
                      </a:r>
                      <a:r>
                        <a:rPr kumimoji="0" lang="en-US" altLang="en-US" sz="1800" b="0" i="0" u="none" strike="noStrike" cap="none" normalizeH="0" baseline="-25000">
                          <a:ln>
                            <a:noFill/>
                          </a:ln>
                          <a:solidFill>
                            <a:schemeClr val="tx1"/>
                          </a:solidFill>
                          <a:effectLst/>
                          <a:latin typeface="Arial" panose="020B0604020202020204" pitchFamily="34" charset="0"/>
                        </a:rPr>
                        <a:t>11</a:t>
                      </a: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f</a:t>
                      </a:r>
                      <a:r>
                        <a:rPr kumimoji="0" lang="en-US" altLang="en-US" sz="1800" b="0" i="0" u="none" strike="noStrike" cap="none" normalizeH="0" baseline="-2500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f</a:t>
                      </a:r>
                      <a:r>
                        <a:rPr kumimoji="0" lang="en-US" altLang="en-US" sz="1800" b="0" i="0" u="none" strike="noStrike" cap="none" normalizeH="0" baseline="-2500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X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f</a:t>
                      </a:r>
                      <a:r>
                        <a:rPr kumimoji="0" lang="en-US" altLang="en-US" sz="1800" b="0" i="0" u="none" strike="noStrike" cap="none" normalizeH="0" baseline="-25000">
                          <a:ln>
                            <a:noFill/>
                          </a:ln>
                          <a:solidFill>
                            <a:schemeClr val="tx1"/>
                          </a:solidFill>
                          <a:effectLst/>
                          <a:latin typeface="Arial" panose="020B0604020202020204" pitchFamily="34" charset="0"/>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f</a:t>
                      </a:r>
                      <a:r>
                        <a:rPr kumimoji="0" lang="en-US" altLang="en-US" sz="1800" b="0" i="0" u="none" strike="noStrike" cap="none" normalizeH="0" baseline="-25000">
                          <a:ln>
                            <a:noFill/>
                          </a:ln>
                          <a:solidFill>
                            <a:schemeClr val="tx1"/>
                          </a:solidFill>
                          <a:effectLst/>
                          <a:latin typeface="Arial" panose="020B0604020202020204" pitchFamily="34"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f</a:t>
                      </a:r>
                      <a:r>
                        <a:rPr kumimoji="0" lang="en-US" altLang="en-US" sz="1800" b="0" i="0" u="none" strike="noStrike" cap="none" normalizeH="0" baseline="-25000">
                          <a:ln>
                            <a:noFill/>
                          </a:ln>
                          <a:solidFill>
                            <a:schemeClr val="tx1"/>
                          </a:solidFill>
                          <a:effectLst/>
                          <a:latin typeface="Arial" panose="020B0604020202020204" pitchFamily="34" charset="0"/>
                        </a:rPr>
                        <a: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f</a:t>
                      </a:r>
                      <a:r>
                        <a:rPr kumimoji="0" lang="en-US" altLang="en-US" sz="1800" b="0" i="0" u="none" strike="noStrike" cap="none" normalizeH="0" baseline="-2500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f</a:t>
                      </a:r>
                      <a:r>
                        <a:rPr kumimoji="0" lang="en-US" altLang="en-US" sz="1800" b="0" i="0" u="none" strike="noStrike" cap="none" normalizeH="0" baseline="-25000">
                          <a:ln>
                            <a:noFill/>
                          </a:ln>
                          <a:solidFill>
                            <a:schemeClr val="tx1"/>
                          </a:solidFill>
                          <a:effectLst/>
                          <a:latin typeface="Arial" panose="020B0604020202020204"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1800" b="0" i="0" u="none" strike="noStrike" cap="none" normalizeH="0" baseline="0">
                          <a:ln>
                            <a:noFill/>
                          </a:ln>
                          <a:solidFill>
                            <a:schemeClr val="tx1"/>
                          </a:solidFill>
                          <a:effectLst/>
                          <a:latin typeface="Arial" panose="020B0604020202020204" pitchFamily="34" charset="0"/>
                        </a:rPr>
                        <a:t>|T|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0992" name="Text Box 31">
            <a:extLst>
              <a:ext uri="{FF2B5EF4-FFF2-40B4-BE49-F238E27FC236}">
                <a16:creationId xmlns:a16="http://schemas.microsoft.com/office/drawing/2014/main" id="{4FAAD1BC-ECFF-20EA-0CDB-191AF99A8BFB}"/>
              </a:ext>
            </a:extLst>
          </p:cNvPr>
          <p:cNvSpPr txBox="1">
            <a:spLocks noChangeArrowheads="1"/>
          </p:cNvSpPr>
          <p:nvPr/>
        </p:nvSpPr>
        <p:spPr bwMode="auto">
          <a:xfrm>
            <a:off x="533400" y="250348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Clr>
                <a:schemeClr val="accent2"/>
              </a:buClr>
              <a:buSzPct val="75000"/>
              <a:buFont typeface="Monotype Sorts" pitchFamily="2" charset="2"/>
              <a:buNone/>
            </a:pPr>
            <a:r>
              <a:rPr lang="en-US" altLang="en-US" sz="2000">
                <a:solidFill>
                  <a:srgbClr val="CC0000"/>
                </a:solidFill>
                <a:latin typeface="Arial" panose="020B0604020202020204" pitchFamily="34" charset="0"/>
              </a:rPr>
              <a:t>Contingency table</a:t>
            </a:r>
            <a:r>
              <a:rPr lang="en-US" altLang="en-US" sz="2000">
                <a:latin typeface="Arial" panose="020B0604020202020204" pitchFamily="34" charset="0"/>
                <a:sym typeface="Symbol" panose="05050102010706020507" pitchFamily="18" charset="2"/>
              </a:rPr>
              <a:t> for </a:t>
            </a:r>
            <a:r>
              <a:rPr lang="en-US" altLang="en-US" sz="2400">
                <a:latin typeface="Arial" panose="020B0604020202020204" pitchFamily="34" charset="0"/>
              </a:rPr>
              <a:t>X </a:t>
            </a:r>
            <a:r>
              <a:rPr lang="en-US" altLang="en-US" sz="2400">
                <a:latin typeface="Arial" panose="020B0604020202020204" pitchFamily="34" charset="0"/>
                <a:sym typeface="Symbol" panose="05050102010706020507" pitchFamily="18" charset="2"/>
              </a:rPr>
              <a:t> Y</a:t>
            </a:r>
          </a:p>
        </p:txBody>
      </p:sp>
      <p:grpSp>
        <p:nvGrpSpPr>
          <p:cNvPr id="40993" name="Group 32">
            <a:extLst>
              <a:ext uri="{FF2B5EF4-FFF2-40B4-BE49-F238E27FC236}">
                <a16:creationId xmlns:a16="http://schemas.microsoft.com/office/drawing/2014/main" id="{4A54D472-6FA4-AEB5-FB6F-3844184B502F}"/>
              </a:ext>
            </a:extLst>
          </p:cNvPr>
          <p:cNvGrpSpPr>
            <a:grpSpLocks/>
          </p:cNvGrpSpPr>
          <p:nvPr/>
        </p:nvGrpSpPr>
        <p:grpSpPr bwMode="auto">
          <a:xfrm>
            <a:off x="4953000" y="2960688"/>
            <a:ext cx="4114800" cy="1552575"/>
            <a:chOff x="1152" y="3024"/>
            <a:chExt cx="2592" cy="978"/>
          </a:xfrm>
        </p:grpSpPr>
        <p:sp>
          <p:nvSpPr>
            <p:cNvPr id="40998" name="Text Box 33">
              <a:extLst>
                <a:ext uri="{FF2B5EF4-FFF2-40B4-BE49-F238E27FC236}">
                  <a16:creationId xmlns:a16="http://schemas.microsoft.com/office/drawing/2014/main" id="{4F1086A8-AA7C-6268-1FC7-8C995933711D}"/>
                </a:ext>
              </a:extLst>
            </p:cNvPr>
            <p:cNvSpPr txBox="1">
              <a:spLocks noChangeArrowheads="1"/>
            </p:cNvSpPr>
            <p:nvPr/>
          </p:nvSpPr>
          <p:spPr bwMode="auto">
            <a:xfrm>
              <a:off x="1152" y="3024"/>
              <a:ext cx="2592"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Clr>
                  <a:schemeClr val="accent2"/>
                </a:buClr>
                <a:buSzPct val="75000"/>
                <a:buFont typeface="Monotype Sorts" pitchFamily="2" charset="2"/>
                <a:buNone/>
              </a:pPr>
              <a:r>
                <a:rPr lang="en-US" altLang="en-US" sz="2400">
                  <a:latin typeface="Arial" panose="020B0604020202020204" pitchFamily="34" charset="0"/>
                </a:rPr>
                <a:t>f</a:t>
              </a:r>
              <a:r>
                <a:rPr lang="en-US" altLang="en-US" sz="2000" baseline="-25000">
                  <a:latin typeface="Arial" panose="020B0604020202020204" pitchFamily="34" charset="0"/>
                </a:rPr>
                <a:t>11</a:t>
              </a:r>
              <a:r>
                <a:rPr lang="en-US" altLang="en-US" sz="2400">
                  <a:latin typeface="Arial" panose="020B0604020202020204" pitchFamily="34" charset="0"/>
                </a:rPr>
                <a:t>: support of X and Y</a:t>
              </a:r>
              <a:br>
                <a:rPr lang="en-US" altLang="en-US" sz="2400">
                  <a:latin typeface="Arial" panose="020B0604020202020204" pitchFamily="34" charset="0"/>
                </a:rPr>
              </a:br>
              <a:r>
                <a:rPr lang="en-US" altLang="en-US" sz="2400">
                  <a:latin typeface="Arial" panose="020B0604020202020204" pitchFamily="34" charset="0"/>
                </a:rPr>
                <a:t>f</a:t>
              </a:r>
              <a:r>
                <a:rPr lang="en-US" altLang="en-US" sz="2000" baseline="-25000">
                  <a:latin typeface="Arial" panose="020B0604020202020204" pitchFamily="34" charset="0"/>
                </a:rPr>
                <a:t>10</a:t>
              </a:r>
              <a:r>
                <a:rPr lang="en-US" altLang="en-US" sz="2400">
                  <a:latin typeface="Arial" panose="020B0604020202020204" pitchFamily="34" charset="0"/>
                </a:rPr>
                <a:t>: support of X and Y</a:t>
              </a:r>
              <a:br>
                <a:rPr lang="en-US" altLang="en-US" sz="2400">
                  <a:latin typeface="Arial" panose="020B0604020202020204" pitchFamily="34" charset="0"/>
                </a:rPr>
              </a:br>
              <a:r>
                <a:rPr lang="en-US" altLang="en-US" sz="2400">
                  <a:latin typeface="Arial" panose="020B0604020202020204" pitchFamily="34" charset="0"/>
                </a:rPr>
                <a:t>f</a:t>
              </a:r>
              <a:r>
                <a:rPr lang="en-US" altLang="en-US" sz="2000" baseline="-25000">
                  <a:latin typeface="Arial" panose="020B0604020202020204" pitchFamily="34" charset="0"/>
                </a:rPr>
                <a:t>01</a:t>
              </a:r>
              <a:r>
                <a:rPr lang="en-US" altLang="en-US" sz="2400">
                  <a:latin typeface="Arial" panose="020B0604020202020204" pitchFamily="34" charset="0"/>
                </a:rPr>
                <a:t>: support of X and Y</a:t>
              </a:r>
              <a:br>
                <a:rPr lang="en-US" altLang="en-US" sz="2400">
                  <a:latin typeface="Arial" panose="020B0604020202020204" pitchFamily="34" charset="0"/>
                </a:rPr>
              </a:br>
              <a:r>
                <a:rPr lang="en-US" altLang="en-US" sz="2400">
                  <a:latin typeface="Arial" panose="020B0604020202020204" pitchFamily="34" charset="0"/>
                </a:rPr>
                <a:t>f</a:t>
              </a:r>
              <a:r>
                <a:rPr lang="en-US" altLang="en-US" sz="2000" baseline="-25000">
                  <a:latin typeface="Arial" panose="020B0604020202020204" pitchFamily="34" charset="0"/>
                </a:rPr>
                <a:t>00</a:t>
              </a:r>
              <a:r>
                <a:rPr lang="en-US" altLang="en-US" sz="2400">
                  <a:latin typeface="Arial" panose="020B0604020202020204" pitchFamily="34" charset="0"/>
                </a:rPr>
                <a:t>: support of X and Y</a:t>
              </a:r>
            </a:p>
          </p:txBody>
        </p:sp>
        <p:sp>
          <p:nvSpPr>
            <p:cNvPr id="40999" name="Line 34">
              <a:extLst>
                <a:ext uri="{FF2B5EF4-FFF2-40B4-BE49-F238E27FC236}">
                  <a16:creationId xmlns:a16="http://schemas.microsoft.com/office/drawing/2014/main" id="{81BC5133-2B8B-66CF-BAEF-6554C0B5CE25}"/>
                </a:ext>
              </a:extLst>
            </p:cNvPr>
            <p:cNvSpPr>
              <a:spLocks noChangeShapeType="1"/>
            </p:cNvSpPr>
            <p:nvPr/>
          </p:nvSpPr>
          <p:spPr bwMode="auto">
            <a:xfrm>
              <a:off x="2928" y="331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0" name="Line 35">
              <a:extLst>
                <a:ext uri="{FF2B5EF4-FFF2-40B4-BE49-F238E27FC236}">
                  <a16:creationId xmlns:a16="http://schemas.microsoft.com/office/drawing/2014/main" id="{7AB4ED88-D028-5628-C6D6-33FD64970A30}"/>
                </a:ext>
              </a:extLst>
            </p:cNvPr>
            <p:cNvSpPr>
              <a:spLocks noChangeShapeType="1"/>
            </p:cNvSpPr>
            <p:nvPr/>
          </p:nvSpPr>
          <p:spPr bwMode="auto">
            <a:xfrm>
              <a:off x="2400" y="37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1" name="Line 36">
              <a:extLst>
                <a:ext uri="{FF2B5EF4-FFF2-40B4-BE49-F238E27FC236}">
                  <a16:creationId xmlns:a16="http://schemas.microsoft.com/office/drawing/2014/main" id="{9ABFA880-0688-A9C1-FEE5-6C08BEBFEC04}"/>
                </a:ext>
              </a:extLst>
            </p:cNvPr>
            <p:cNvSpPr>
              <a:spLocks noChangeShapeType="1"/>
            </p:cNvSpPr>
            <p:nvPr/>
          </p:nvSpPr>
          <p:spPr bwMode="auto">
            <a:xfrm>
              <a:off x="2389" y="3512"/>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02" name="Line 37">
              <a:extLst>
                <a:ext uri="{FF2B5EF4-FFF2-40B4-BE49-F238E27FC236}">
                  <a16:creationId xmlns:a16="http://schemas.microsoft.com/office/drawing/2014/main" id="{2A497FA3-C418-CCF4-6CE4-73F50D4A78B8}"/>
                </a:ext>
              </a:extLst>
            </p:cNvPr>
            <p:cNvSpPr>
              <a:spLocks noChangeShapeType="1"/>
            </p:cNvSpPr>
            <p:nvPr/>
          </p:nvSpPr>
          <p:spPr bwMode="auto">
            <a:xfrm>
              <a:off x="2928" y="3744"/>
              <a:ext cx="14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994" name="Text Box 38">
            <a:extLst>
              <a:ext uri="{FF2B5EF4-FFF2-40B4-BE49-F238E27FC236}">
                <a16:creationId xmlns:a16="http://schemas.microsoft.com/office/drawing/2014/main" id="{964F3892-8BD2-41FC-7184-0FFF18D3446F}"/>
              </a:ext>
            </a:extLst>
          </p:cNvPr>
          <p:cNvSpPr txBox="1">
            <a:spLocks noChangeArrowheads="1"/>
          </p:cNvSpPr>
          <p:nvPr/>
        </p:nvSpPr>
        <p:spPr bwMode="auto">
          <a:xfrm>
            <a:off x="4191000" y="5094288"/>
            <a:ext cx="4876800" cy="1382712"/>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Clr>
                <a:schemeClr val="accent2"/>
              </a:buClr>
              <a:buSzPct val="75000"/>
              <a:buFont typeface="Monotype Sorts" pitchFamily="2" charset="2"/>
              <a:buNone/>
            </a:pPr>
            <a:r>
              <a:rPr lang="en-US" altLang="en-US" sz="2400">
                <a:solidFill>
                  <a:srgbClr val="FF0000"/>
                </a:solidFill>
                <a:latin typeface="Arial" panose="020B0604020202020204" pitchFamily="34" charset="0"/>
              </a:rPr>
              <a:t>Used to define various measures</a:t>
            </a:r>
          </a:p>
          <a:p>
            <a:pPr>
              <a:spcBef>
                <a:spcPct val="50000"/>
              </a:spcBef>
              <a:buClr>
                <a:schemeClr val="accent2"/>
              </a:buClr>
              <a:buSzPct val="75000"/>
              <a:buFont typeface="Monotype Sorts" pitchFamily="2" charset="2"/>
              <a:buChar char="u"/>
            </a:pPr>
            <a:r>
              <a:rPr lang="en-US" altLang="en-US" sz="2400">
                <a:latin typeface="Arial" panose="020B0604020202020204" pitchFamily="34" charset="0"/>
              </a:rPr>
              <a:t> support, confidence, lift, Gini,</a:t>
            </a:r>
            <a:br>
              <a:rPr lang="en-US" altLang="en-US" sz="2400">
                <a:latin typeface="Arial" panose="020B0604020202020204" pitchFamily="34" charset="0"/>
              </a:rPr>
            </a:br>
            <a:r>
              <a:rPr lang="en-US" altLang="en-US" sz="2400">
                <a:latin typeface="Arial" panose="020B0604020202020204" pitchFamily="34" charset="0"/>
              </a:rPr>
              <a:t>   J-measure, etc.</a:t>
            </a:r>
          </a:p>
        </p:txBody>
      </p:sp>
      <p:sp>
        <p:nvSpPr>
          <p:cNvPr id="40995" name="Line 39">
            <a:extLst>
              <a:ext uri="{FF2B5EF4-FFF2-40B4-BE49-F238E27FC236}">
                <a16:creationId xmlns:a16="http://schemas.microsoft.com/office/drawing/2014/main" id="{1CF477D2-D91B-18FE-25FC-879D877B3C95}"/>
              </a:ext>
            </a:extLst>
          </p:cNvPr>
          <p:cNvSpPr>
            <a:spLocks noChangeShapeType="1"/>
          </p:cNvSpPr>
          <p:nvPr/>
        </p:nvSpPr>
        <p:spPr bwMode="auto">
          <a:xfrm flipH="1" flipV="1">
            <a:off x="2895600" y="4641850"/>
            <a:ext cx="1295400" cy="762000"/>
          </a:xfrm>
          <a:prstGeom prst="line">
            <a:avLst/>
          </a:prstGeom>
          <a:noFill/>
          <a:ln w="25400">
            <a:solidFill>
              <a:srgbClr val="FF0000"/>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6" name="Line 40">
            <a:extLst>
              <a:ext uri="{FF2B5EF4-FFF2-40B4-BE49-F238E27FC236}">
                <a16:creationId xmlns:a16="http://schemas.microsoft.com/office/drawing/2014/main" id="{2BC18ADF-8D31-47CA-1E09-E16845034D9E}"/>
              </a:ext>
            </a:extLst>
          </p:cNvPr>
          <p:cNvSpPr>
            <a:spLocks noChangeShapeType="1"/>
          </p:cNvSpPr>
          <p:nvPr/>
        </p:nvSpPr>
        <p:spPr bwMode="auto">
          <a:xfrm flipH="1">
            <a:off x="2819400" y="3036888"/>
            <a:ext cx="22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97" name="Line 41">
            <a:extLst>
              <a:ext uri="{FF2B5EF4-FFF2-40B4-BE49-F238E27FC236}">
                <a16:creationId xmlns:a16="http://schemas.microsoft.com/office/drawing/2014/main" id="{DF030B9D-9D34-5329-3A52-976DB498361B}"/>
              </a:ext>
            </a:extLst>
          </p:cNvPr>
          <p:cNvSpPr>
            <a:spLocks noChangeShapeType="1"/>
          </p:cNvSpPr>
          <p:nvPr/>
        </p:nvSpPr>
        <p:spPr bwMode="auto">
          <a:xfrm>
            <a:off x="1066800" y="3875088"/>
            <a:ext cx="15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spd="slow">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71FE69D-2356-1DC8-CC70-88DD740FB263}"/>
              </a:ext>
            </a:extLst>
          </p:cNvPr>
          <p:cNvSpPr>
            <a:spLocks noGrp="1"/>
          </p:cNvSpPr>
          <p:nvPr>
            <p:ph type="title"/>
          </p:nvPr>
        </p:nvSpPr>
        <p:spPr/>
        <p:txBody>
          <a:bodyPr/>
          <a:lstStyle/>
          <a:p>
            <a:r>
              <a:rPr lang="en-US" altLang="en-US">
                <a:latin typeface="Open Sans" panose="020B0606030504020204" pitchFamily="34" charset="0"/>
              </a:rPr>
              <a:t>Drawback of Confidence</a:t>
            </a:r>
          </a:p>
        </p:txBody>
      </p:sp>
      <p:sp>
        <p:nvSpPr>
          <p:cNvPr id="41987" name="Slide Number Placeholder 3">
            <a:extLst>
              <a:ext uri="{FF2B5EF4-FFF2-40B4-BE49-F238E27FC236}">
                <a16:creationId xmlns:a16="http://schemas.microsoft.com/office/drawing/2014/main" id="{13D71F2F-0ED6-1B30-A823-3DC006B875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D700B3-B5EC-49C3-ACF9-F437E2D04858}" type="slidenum">
              <a:rPr lang="en-US" altLang="en-US" smtClean="0">
                <a:solidFill>
                  <a:srgbClr val="898989"/>
                </a:solidFill>
                <a:latin typeface="Calibri" panose="020F0502020204030204" pitchFamily="34" charset="0"/>
              </a:rPr>
              <a:pPr/>
              <a:t>32</a:t>
            </a:fld>
            <a:endParaRPr lang="en-US" altLang="en-US">
              <a:solidFill>
                <a:srgbClr val="898989"/>
              </a:solidFill>
              <a:latin typeface="Calibri" panose="020F0502020204030204" pitchFamily="34" charset="0"/>
            </a:endParaRPr>
          </a:p>
        </p:txBody>
      </p:sp>
      <p:graphicFrame>
        <p:nvGraphicFramePr>
          <p:cNvPr id="5" name="Group 3">
            <a:extLst>
              <a:ext uri="{FF2B5EF4-FFF2-40B4-BE49-F238E27FC236}">
                <a16:creationId xmlns:a16="http://schemas.microsoft.com/office/drawing/2014/main" id="{2511067A-2A9F-BC92-3039-F2A7569F6EE2}"/>
              </a:ext>
            </a:extLst>
          </p:cNvPr>
          <p:cNvGraphicFramePr>
            <a:graphicFrameLocks noGrp="1"/>
          </p:cNvGraphicFramePr>
          <p:nvPr/>
        </p:nvGraphicFramePr>
        <p:xfrm>
          <a:off x="2514600" y="1685925"/>
          <a:ext cx="4038600" cy="1971676"/>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782554">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txBody>
                  <a:tcPr marT="45747" marB="4574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Coffee</a:t>
                      </a:r>
                    </a:p>
                  </a:txBody>
                  <a:tcPr marT="45747" marB="4574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Coffee</a:t>
                      </a:r>
                    </a:p>
                  </a:txBody>
                  <a:tcPr marT="45747" marB="4574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txBody>
                  <a:tcPr marT="45747" marB="4574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74">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Tea</a:t>
                      </a:r>
                    </a:p>
                  </a:txBody>
                  <a:tcPr marT="45747" marB="4574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15</a:t>
                      </a:r>
                    </a:p>
                  </a:txBody>
                  <a:tcPr marT="45747" marB="4574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5</a:t>
                      </a:r>
                    </a:p>
                  </a:txBody>
                  <a:tcPr marT="45747" marB="4574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20</a:t>
                      </a:r>
                    </a:p>
                  </a:txBody>
                  <a:tcPr marT="45747" marB="4574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74">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Tea</a:t>
                      </a:r>
                    </a:p>
                  </a:txBody>
                  <a:tcPr marT="45747" marB="4574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75</a:t>
                      </a:r>
                    </a:p>
                  </a:txBody>
                  <a:tcPr marT="45747" marB="4574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5</a:t>
                      </a:r>
                    </a:p>
                  </a:txBody>
                  <a:tcPr marT="45747" marB="4574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80</a:t>
                      </a:r>
                    </a:p>
                  </a:txBody>
                  <a:tcPr marT="45747" marB="4574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74">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txBody>
                  <a:tcPr marT="45747" marB="4574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90</a:t>
                      </a:r>
                    </a:p>
                  </a:txBody>
                  <a:tcPr marT="45747" marB="4574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rPr>
                        <a:t>10</a:t>
                      </a:r>
                    </a:p>
                  </a:txBody>
                  <a:tcPr marT="45747" marB="4574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pitchFamily="2" charset="2"/>
                        <a:defRPr sz="2400">
                          <a:solidFill>
                            <a:schemeClr val="tx1"/>
                          </a:solidFill>
                          <a:latin typeface="Arial" panose="020B0604020202020204" pitchFamily="34" charset="0"/>
                        </a:defRPr>
                      </a:lvl1pPr>
                      <a:lvl2pPr>
                        <a:spcBef>
                          <a:spcPct val="10000"/>
                        </a:spcBef>
                        <a:spcAft>
                          <a:spcPts val="400"/>
                        </a:spcAft>
                        <a:buClr>
                          <a:srgbClr val="0C7B9C"/>
                        </a:buClr>
                        <a:buSzPct val="100000"/>
                        <a:buFont typeface="Arial" panose="020B0604020202020204" pitchFamily="34" charset="0"/>
                        <a:defRPr sz="20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defRPr>
                          <a:solidFill>
                            <a:schemeClr val="tx1"/>
                          </a:solidFill>
                          <a:latin typeface="Arial" panose="020B0604020202020204" pitchFamily="34" charset="0"/>
                        </a:defRPr>
                      </a:lvl3pPr>
                      <a:lvl4pPr>
                        <a:spcBef>
                          <a:spcPct val="20000"/>
                        </a:spcBef>
                        <a:buSzPct val="100000"/>
                        <a:defRPr>
                          <a:solidFill>
                            <a:schemeClr val="tx1"/>
                          </a:solidFill>
                          <a:latin typeface="Times New Roman" panose="02020603050405020304" pitchFamily="18" charset="0"/>
                        </a:defRPr>
                      </a:lvl4pPr>
                      <a:lvl5pPr>
                        <a:spcBef>
                          <a:spcPct val="20000"/>
                        </a:spcBef>
                        <a:buSzPct val="100000"/>
                        <a:defRPr>
                          <a:solidFill>
                            <a:schemeClr val="tx1"/>
                          </a:solidFill>
                          <a:latin typeface="Times New Roman" panose="02020603050405020304" pitchFamily="18" charset="0"/>
                        </a:defRPr>
                      </a:lvl5pPr>
                      <a:lvl6pPr eaLnBrk="0" fontAlgn="base" hangingPunct="0">
                        <a:spcBef>
                          <a:spcPct val="20000"/>
                        </a:spcBef>
                        <a:spcAft>
                          <a:spcPct val="0"/>
                        </a:spcAft>
                        <a:buSzPct val="100000"/>
                        <a:defRPr>
                          <a:solidFill>
                            <a:schemeClr val="tx1"/>
                          </a:solidFill>
                          <a:latin typeface="Times New Roman" panose="02020603050405020304" pitchFamily="18" charset="0"/>
                        </a:defRPr>
                      </a:lvl6pPr>
                      <a:lvl7pPr eaLnBrk="0" fontAlgn="base" hangingPunct="0">
                        <a:spcBef>
                          <a:spcPct val="20000"/>
                        </a:spcBef>
                        <a:spcAft>
                          <a:spcPct val="0"/>
                        </a:spcAft>
                        <a:buSzPct val="100000"/>
                        <a:defRPr>
                          <a:solidFill>
                            <a:schemeClr val="tx1"/>
                          </a:solidFill>
                          <a:latin typeface="Times New Roman" panose="02020603050405020304" pitchFamily="18" charset="0"/>
                        </a:defRPr>
                      </a:lvl7pPr>
                      <a:lvl8pPr eaLnBrk="0" fontAlgn="base" hangingPunct="0">
                        <a:spcBef>
                          <a:spcPct val="20000"/>
                        </a:spcBef>
                        <a:spcAft>
                          <a:spcPct val="0"/>
                        </a:spcAft>
                        <a:buSzPct val="100000"/>
                        <a:defRPr>
                          <a:solidFill>
                            <a:schemeClr val="tx1"/>
                          </a:solidFill>
                          <a:latin typeface="Times New Roman" panose="02020603050405020304" pitchFamily="18" charset="0"/>
                        </a:defRPr>
                      </a:lvl8pPr>
                      <a:lvl9pPr eaLnBrk="0" fontAlgn="base" hangingPunct="0">
                        <a:spcBef>
                          <a:spcPct val="20000"/>
                        </a:spcBef>
                        <a:spcAft>
                          <a:spcPct val="0"/>
                        </a:spcAft>
                        <a:buSzPct val="100000"/>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rPr>
                        <a:t>100</a:t>
                      </a:r>
                    </a:p>
                  </a:txBody>
                  <a:tcPr marT="45747" marB="4574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2015" name="Line 30">
            <a:extLst>
              <a:ext uri="{FF2B5EF4-FFF2-40B4-BE49-F238E27FC236}">
                <a16:creationId xmlns:a16="http://schemas.microsoft.com/office/drawing/2014/main" id="{B2B8F860-3D32-5103-1287-D2509CF23F79}"/>
              </a:ext>
            </a:extLst>
          </p:cNvPr>
          <p:cNvSpPr>
            <a:spLocks noChangeShapeType="1"/>
          </p:cNvSpPr>
          <p:nvPr/>
        </p:nvSpPr>
        <p:spPr bwMode="auto">
          <a:xfrm>
            <a:off x="4648200" y="2066925"/>
            <a:ext cx="762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16" name="Line 31">
            <a:extLst>
              <a:ext uri="{FF2B5EF4-FFF2-40B4-BE49-F238E27FC236}">
                <a16:creationId xmlns:a16="http://schemas.microsoft.com/office/drawing/2014/main" id="{1D85B186-EAA1-5AFD-2D07-4F1A70E39FB1}"/>
              </a:ext>
            </a:extLst>
          </p:cNvPr>
          <p:cNvSpPr>
            <a:spLocks noChangeShapeType="1"/>
          </p:cNvSpPr>
          <p:nvPr/>
        </p:nvSpPr>
        <p:spPr bwMode="auto">
          <a:xfrm>
            <a:off x="2819400" y="2905125"/>
            <a:ext cx="381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2017" name="Group 32">
            <a:extLst>
              <a:ext uri="{FF2B5EF4-FFF2-40B4-BE49-F238E27FC236}">
                <a16:creationId xmlns:a16="http://schemas.microsoft.com/office/drawing/2014/main" id="{BFE48235-FB11-14EF-C2D3-6305566C5DC1}"/>
              </a:ext>
            </a:extLst>
          </p:cNvPr>
          <p:cNvGrpSpPr>
            <a:grpSpLocks/>
          </p:cNvGrpSpPr>
          <p:nvPr/>
        </p:nvGrpSpPr>
        <p:grpSpPr bwMode="auto">
          <a:xfrm>
            <a:off x="914400" y="3825875"/>
            <a:ext cx="7239000" cy="2678113"/>
            <a:chOff x="432" y="2170"/>
            <a:chExt cx="4656" cy="1687"/>
          </a:xfrm>
        </p:grpSpPr>
        <p:sp>
          <p:nvSpPr>
            <p:cNvPr id="42018" name="Text Box 33">
              <a:extLst>
                <a:ext uri="{FF2B5EF4-FFF2-40B4-BE49-F238E27FC236}">
                  <a16:creationId xmlns:a16="http://schemas.microsoft.com/office/drawing/2014/main" id="{C4CD5B4E-C8D6-E47C-53DD-BB0071359EEC}"/>
                </a:ext>
              </a:extLst>
            </p:cNvPr>
            <p:cNvSpPr txBox="1">
              <a:spLocks noChangeArrowheads="1"/>
            </p:cNvSpPr>
            <p:nvPr/>
          </p:nvSpPr>
          <p:spPr bwMode="auto">
            <a:xfrm>
              <a:off x="432" y="2170"/>
              <a:ext cx="4656" cy="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2000">
                  <a:latin typeface="Tahoma" panose="020B0604030504040204" pitchFamily="34" charset="0"/>
                </a:rPr>
                <a:t>                   </a:t>
              </a:r>
              <a:r>
                <a:rPr lang="en-US" altLang="en-US" sz="2400">
                  <a:solidFill>
                    <a:srgbClr val="CC3300"/>
                  </a:solidFill>
                  <a:latin typeface="Tahoma" panose="020B0604030504040204" pitchFamily="34" charset="0"/>
                </a:rPr>
                <a:t>Association Rule: Tea </a:t>
              </a:r>
              <a:r>
                <a:rPr lang="en-US" altLang="en-US" sz="2400">
                  <a:solidFill>
                    <a:srgbClr val="CC3300"/>
                  </a:solidFill>
                  <a:latin typeface="Tahoma" panose="020B0604030504040204" pitchFamily="34" charset="0"/>
                  <a:sym typeface="Symbol" panose="05050102010706020507" pitchFamily="18" charset="2"/>
                </a:rPr>
                <a:t> Coffee</a:t>
              </a:r>
              <a:br>
                <a:rPr lang="en-US" altLang="en-US" sz="2400">
                  <a:solidFill>
                    <a:srgbClr val="CC3300"/>
                  </a:solidFill>
                  <a:latin typeface="Tahoma" panose="020B0604030504040204" pitchFamily="34" charset="0"/>
                  <a:sym typeface="Symbol" panose="05050102010706020507" pitchFamily="18" charset="2"/>
                </a:rPr>
              </a:br>
              <a:endParaRPr lang="en-US" altLang="en-US" sz="2400">
                <a:solidFill>
                  <a:srgbClr val="CC3300"/>
                </a:solidFill>
                <a:latin typeface="Tahoma" panose="020B0604030504040204" pitchFamily="34" charset="0"/>
              </a:endParaRPr>
            </a:p>
            <a:p>
              <a:pPr eaLnBrk="1" hangingPunct="1">
                <a:spcBef>
                  <a:spcPct val="50000"/>
                </a:spcBef>
                <a:buFontTx/>
                <a:buNone/>
              </a:pPr>
              <a:r>
                <a:rPr lang="en-US" altLang="en-US" sz="2000">
                  <a:latin typeface="Tahoma" panose="020B0604030504040204" pitchFamily="34" charset="0"/>
                </a:rPr>
                <a:t>Confidence= P(Coffee|Tea) = </a:t>
              </a:r>
              <a:r>
                <a:rPr lang="en-US" altLang="en-US" sz="2000">
                  <a:solidFill>
                    <a:srgbClr val="FF0000"/>
                  </a:solidFill>
                  <a:latin typeface="Tahoma" panose="020B0604030504040204" pitchFamily="34" charset="0"/>
                </a:rPr>
                <a:t>0.75</a:t>
              </a:r>
            </a:p>
            <a:p>
              <a:pPr eaLnBrk="1" hangingPunct="1">
                <a:spcBef>
                  <a:spcPct val="50000"/>
                </a:spcBef>
                <a:buFontTx/>
                <a:buNone/>
              </a:pPr>
              <a:r>
                <a:rPr lang="en-US" altLang="en-US" sz="2000">
                  <a:latin typeface="Tahoma" panose="020B0604030504040204" pitchFamily="34" charset="0"/>
                </a:rPr>
                <a:t>but P(Coffee) = </a:t>
              </a:r>
              <a:r>
                <a:rPr lang="en-US" altLang="en-US" sz="2000">
                  <a:solidFill>
                    <a:srgbClr val="FF0000"/>
                  </a:solidFill>
                  <a:latin typeface="Tahoma" panose="020B0604030504040204" pitchFamily="34" charset="0"/>
                </a:rPr>
                <a:t>0.9</a:t>
              </a:r>
            </a:p>
            <a:p>
              <a:pPr eaLnBrk="1" hangingPunct="1">
                <a:spcBef>
                  <a:spcPct val="50000"/>
                </a:spcBef>
                <a:buFont typeface="Symbol" panose="05050102010706020507" pitchFamily="18" charset="2"/>
                <a:buChar char="Þ"/>
              </a:pPr>
              <a:r>
                <a:rPr lang="en-US" altLang="en-US" sz="2000">
                  <a:latin typeface="Tahoma" panose="020B0604030504040204" pitchFamily="34" charset="0"/>
                  <a:sym typeface="Symbol" panose="05050102010706020507" pitchFamily="18" charset="2"/>
                </a:rPr>
                <a:t> Although confidence is high, rule is misleading</a:t>
              </a:r>
            </a:p>
            <a:p>
              <a:pPr eaLnBrk="1" hangingPunct="1">
                <a:spcBef>
                  <a:spcPct val="50000"/>
                </a:spcBef>
                <a:buFont typeface="Symbol" panose="05050102010706020507" pitchFamily="18" charset="2"/>
                <a:buChar char="Þ"/>
              </a:pPr>
              <a:r>
                <a:rPr lang="en-US" altLang="en-US" sz="2000">
                  <a:latin typeface="Tahoma" panose="020B0604030504040204" pitchFamily="34" charset="0"/>
                </a:rPr>
                <a:t> P(Coffee|Tea) = 0.9375</a:t>
              </a:r>
            </a:p>
          </p:txBody>
        </p:sp>
        <p:sp>
          <p:nvSpPr>
            <p:cNvPr id="42019" name="Line 34">
              <a:extLst>
                <a:ext uri="{FF2B5EF4-FFF2-40B4-BE49-F238E27FC236}">
                  <a16:creationId xmlns:a16="http://schemas.microsoft.com/office/drawing/2014/main" id="{55D21E9A-C3A2-AF79-61AB-51E4AAE82EB2}"/>
                </a:ext>
              </a:extLst>
            </p:cNvPr>
            <p:cNvSpPr>
              <a:spLocks noChangeShapeType="1"/>
            </p:cNvSpPr>
            <p:nvPr/>
          </p:nvSpPr>
          <p:spPr bwMode="auto">
            <a:xfrm>
              <a:off x="1392" y="3600"/>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spd="slow">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5D82AD57-4506-3965-43B4-BA050074E8BF}"/>
              </a:ext>
            </a:extLst>
          </p:cNvPr>
          <p:cNvSpPr>
            <a:spLocks noGrp="1"/>
          </p:cNvSpPr>
          <p:nvPr>
            <p:ph type="title"/>
          </p:nvPr>
        </p:nvSpPr>
        <p:spPr/>
        <p:txBody>
          <a:bodyPr/>
          <a:lstStyle/>
          <a:p>
            <a:r>
              <a:rPr lang="en-US" altLang="en-US">
                <a:latin typeface="Open Sans" panose="020B0606030504020204" pitchFamily="34" charset="0"/>
              </a:rPr>
              <a:t>Statistical-Based Measures</a:t>
            </a:r>
          </a:p>
        </p:txBody>
      </p:sp>
      <p:sp>
        <p:nvSpPr>
          <p:cNvPr id="43011" name="Slide Number Placeholder 3">
            <a:extLst>
              <a:ext uri="{FF2B5EF4-FFF2-40B4-BE49-F238E27FC236}">
                <a16:creationId xmlns:a16="http://schemas.microsoft.com/office/drawing/2014/main" id="{203FC583-023B-2C02-07BB-DBAC3648E6C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B247AB3-3723-452F-B05E-FB16BE755ABE}" type="slidenum">
              <a:rPr lang="en-US" altLang="en-US" smtClean="0">
                <a:solidFill>
                  <a:srgbClr val="898989"/>
                </a:solidFill>
                <a:latin typeface="Calibri" panose="020F0502020204030204" pitchFamily="34" charset="0"/>
              </a:rPr>
              <a:pPr/>
              <a:t>33</a:t>
            </a:fld>
            <a:endParaRPr lang="en-US" altLang="en-US">
              <a:solidFill>
                <a:srgbClr val="898989"/>
              </a:solidFill>
              <a:latin typeface="Calibri" panose="020F0502020204030204" pitchFamily="34" charset="0"/>
            </a:endParaRPr>
          </a:p>
        </p:txBody>
      </p:sp>
      <p:sp>
        <p:nvSpPr>
          <p:cNvPr id="43012" name="Rectangle 3">
            <a:extLst>
              <a:ext uri="{FF2B5EF4-FFF2-40B4-BE49-F238E27FC236}">
                <a16:creationId xmlns:a16="http://schemas.microsoft.com/office/drawing/2014/main" id="{91CD0901-D77B-7D93-25B1-ED601EBC7D78}"/>
              </a:ext>
            </a:extLst>
          </p:cNvPr>
          <p:cNvSpPr txBox="1">
            <a:spLocks noChangeArrowheads="1"/>
          </p:cNvSpPr>
          <p:nvPr/>
        </p:nvSpPr>
        <p:spPr bwMode="auto">
          <a:xfrm>
            <a:off x="685800" y="1649413"/>
            <a:ext cx="8229600"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en-US" sz="2800">
                <a:latin typeface="Open Sans" panose="020B0606030504020204" pitchFamily="34" charset="0"/>
              </a:rPr>
              <a:t>Measures that consider statistical dependence:</a:t>
            </a:r>
          </a:p>
        </p:txBody>
      </p:sp>
      <p:graphicFrame>
        <p:nvGraphicFramePr>
          <p:cNvPr id="43013" name="Object 4">
            <a:extLst>
              <a:ext uri="{FF2B5EF4-FFF2-40B4-BE49-F238E27FC236}">
                <a16:creationId xmlns:a16="http://schemas.microsoft.com/office/drawing/2014/main" id="{7AF29648-4D0B-F494-1B64-B9CDCE0C6C98}"/>
              </a:ext>
            </a:extLst>
          </p:cNvPr>
          <p:cNvGraphicFramePr>
            <a:graphicFrameLocks noChangeAspect="1"/>
          </p:cNvGraphicFramePr>
          <p:nvPr/>
        </p:nvGraphicFramePr>
        <p:xfrm>
          <a:off x="1295400" y="2438400"/>
          <a:ext cx="7315200" cy="3657600"/>
        </p:xfrm>
        <a:graphic>
          <a:graphicData uri="http://schemas.openxmlformats.org/presentationml/2006/ole">
            <mc:AlternateContent xmlns:mc="http://schemas.openxmlformats.org/markup-compatibility/2006">
              <mc:Choice xmlns:v="urn:schemas-microsoft-com:vml" Requires="v">
                <p:oleObj name="Equation" r:id="rId2" imgW="3098800" imgH="1549400" progId="Equation.3">
                  <p:embed/>
                </p:oleObj>
              </mc:Choice>
              <mc:Fallback>
                <p:oleObj name="Equation" r:id="rId2" imgW="3098800" imgH="1549400" progId="Equation.3">
                  <p:embed/>
                  <p:pic>
                    <p:nvPicPr>
                      <p:cNvPr id="43013" name="Object 4">
                        <a:extLst>
                          <a:ext uri="{FF2B5EF4-FFF2-40B4-BE49-F238E27FC236}">
                            <a16:creationId xmlns:a16="http://schemas.microsoft.com/office/drawing/2014/main" id="{7AF29648-4D0B-F494-1B64-B9CDCE0C6C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438400"/>
                        <a:ext cx="7315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B6C5-20DC-89E0-087A-9A9827476DBE}"/>
              </a:ext>
            </a:extLst>
          </p:cNvPr>
          <p:cNvSpPr>
            <a:spLocks noGrp="1"/>
          </p:cNvSpPr>
          <p:nvPr>
            <p:ph type="title"/>
          </p:nvPr>
        </p:nvSpPr>
        <p:spPr>
          <a:xfrm>
            <a:off x="2057400" y="381000"/>
            <a:ext cx="7010400" cy="1143000"/>
          </a:xfrm>
        </p:spPr>
        <p:txBody>
          <a:bodyPr>
            <a:normAutofit fontScale="90000"/>
          </a:bodyPr>
          <a:lstStyle/>
          <a:p>
            <a:pPr>
              <a:defRPr/>
            </a:pPr>
            <a:r>
              <a:rPr lang="en-US" dirty="0"/>
              <a:t>Subjective Interestingness Measure</a:t>
            </a:r>
          </a:p>
        </p:txBody>
      </p:sp>
      <p:sp>
        <p:nvSpPr>
          <p:cNvPr id="3" name="Content Placeholder 2">
            <a:extLst>
              <a:ext uri="{FF2B5EF4-FFF2-40B4-BE49-F238E27FC236}">
                <a16:creationId xmlns:a16="http://schemas.microsoft.com/office/drawing/2014/main" id="{CBD9CE8A-4460-1653-24EA-EB606922EB88}"/>
              </a:ext>
            </a:extLst>
          </p:cNvPr>
          <p:cNvSpPr>
            <a:spLocks noGrp="1"/>
          </p:cNvSpPr>
          <p:nvPr>
            <p:ph idx="1"/>
          </p:nvPr>
        </p:nvSpPr>
        <p:spPr>
          <a:xfrm>
            <a:off x="609600" y="1676400"/>
            <a:ext cx="8458200" cy="4953000"/>
          </a:xfrm>
        </p:spPr>
        <p:txBody>
          <a:bodyPr>
            <a:noAutofit/>
          </a:bodyPr>
          <a:lstStyle/>
          <a:p>
            <a:pPr>
              <a:defRPr/>
            </a:pPr>
            <a:r>
              <a:rPr lang="en-US" altLang="en-US" sz="2300" b="1" dirty="0">
                <a:solidFill>
                  <a:srgbClr val="0070C0"/>
                </a:solidFill>
              </a:rPr>
              <a:t>Objective measure: </a:t>
            </a:r>
          </a:p>
          <a:p>
            <a:pPr lvl="1">
              <a:defRPr/>
            </a:pPr>
            <a:r>
              <a:rPr lang="en-US" altLang="en-US" sz="2300" dirty="0"/>
              <a:t>Rank patterns based on statistics computed from data.</a:t>
            </a:r>
          </a:p>
          <a:p>
            <a:pPr lvl="1">
              <a:defRPr/>
            </a:pPr>
            <a:r>
              <a:rPr lang="en-US" altLang="en-US" sz="2300" dirty="0"/>
              <a:t>e.g., 21 measures of association (support, confidence, Laplace, Gini, mutual information, Jaccard, </a:t>
            </a:r>
            <a:r>
              <a:rPr lang="en-US" altLang="en-US" sz="2300" dirty="0" err="1"/>
              <a:t>etc</a:t>
            </a:r>
            <a:r>
              <a:rPr lang="en-US" altLang="en-US" sz="2300" dirty="0"/>
              <a:t>).</a:t>
            </a:r>
          </a:p>
          <a:p>
            <a:pPr lvl="1">
              <a:buFont typeface="Arial" panose="020B0604020202020204" pitchFamily="34" charset="0"/>
              <a:buNone/>
              <a:defRPr/>
            </a:pPr>
            <a:endParaRPr lang="en-US" altLang="en-US" sz="2300" dirty="0"/>
          </a:p>
          <a:p>
            <a:pPr>
              <a:defRPr/>
            </a:pPr>
            <a:r>
              <a:rPr lang="en-US" altLang="en-US" sz="2300" b="1" dirty="0">
                <a:solidFill>
                  <a:srgbClr val="0070C0"/>
                </a:solidFill>
              </a:rPr>
              <a:t>Subjective measure:</a:t>
            </a:r>
          </a:p>
          <a:p>
            <a:pPr lvl="1">
              <a:defRPr/>
            </a:pPr>
            <a:r>
              <a:rPr lang="en-US" altLang="en-US" sz="2300" dirty="0"/>
              <a:t>Rank patterns according to user’s interpretation</a:t>
            </a:r>
          </a:p>
          <a:p>
            <a:pPr lvl="2">
              <a:defRPr/>
            </a:pPr>
            <a:r>
              <a:rPr lang="en-US" altLang="en-US" sz="2300" dirty="0"/>
              <a:t> A pattern is subjectively interesting if it contradicts the expectation of a user (</a:t>
            </a:r>
            <a:r>
              <a:rPr lang="en-US" altLang="en-US" sz="2300" dirty="0" err="1"/>
              <a:t>Silberschatz</a:t>
            </a:r>
            <a:r>
              <a:rPr lang="en-US" altLang="en-US" sz="2300" dirty="0"/>
              <a:t> &amp; </a:t>
            </a:r>
            <a:r>
              <a:rPr lang="en-US" altLang="en-US" sz="2300" dirty="0" err="1"/>
              <a:t>Tuzhilin</a:t>
            </a:r>
            <a:r>
              <a:rPr lang="en-US" altLang="en-US" sz="2300" dirty="0"/>
              <a:t>).</a:t>
            </a:r>
          </a:p>
          <a:p>
            <a:pPr lvl="2">
              <a:defRPr/>
            </a:pPr>
            <a:r>
              <a:rPr lang="en-US" altLang="en-US" sz="2300" dirty="0"/>
              <a:t> A pattern is subjectively interesting if it is actionable (</a:t>
            </a:r>
            <a:r>
              <a:rPr lang="en-US" altLang="en-US" sz="2300" dirty="0" err="1"/>
              <a:t>Silberschatz</a:t>
            </a:r>
            <a:r>
              <a:rPr lang="en-US" altLang="en-US" sz="2300" dirty="0"/>
              <a:t> &amp; </a:t>
            </a:r>
            <a:r>
              <a:rPr lang="en-US" altLang="en-US" sz="2300" dirty="0" err="1"/>
              <a:t>Tuzhilin</a:t>
            </a:r>
            <a:r>
              <a:rPr lang="en-US" altLang="en-US" sz="2300" dirty="0"/>
              <a:t>).</a:t>
            </a:r>
          </a:p>
          <a:p>
            <a:pPr>
              <a:defRPr/>
            </a:pPr>
            <a:endParaRPr lang="en-US" sz="2300" dirty="0"/>
          </a:p>
        </p:txBody>
      </p:sp>
      <p:sp>
        <p:nvSpPr>
          <p:cNvPr id="44036" name="Slide Number Placeholder 3">
            <a:extLst>
              <a:ext uri="{FF2B5EF4-FFF2-40B4-BE49-F238E27FC236}">
                <a16:creationId xmlns:a16="http://schemas.microsoft.com/office/drawing/2014/main" id="{8A52B49D-6631-8919-F855-842665831DB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B58B57D-C5AB-4296-8CB6-5C19210103E1}" type="slidenum">
              <a:rPr lang="en-US" altLang="en-US" smtClean="0">
                <a:solidFill>
                  <a:srgbClr val="898989"/>
                </a:solidFill>
                <a:latin typeface="Calibri" panose="020F0502020204030204" pitchFamily="34" charset="0"/>
              </a:rPr>
              <a:pPr/>
              <a:t>34</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92D665F8-411C-C8D7-36E5-3509C5425C51}"/>
              </a:ext>
            </a:extLst>
          </p:cNvPr>
          <p:cNvSpPr>
            <a:spLocks noGrp="1"/>
          </p:cNvSpPr>
          <p:nvPr>
            <p:ph type="title"/>
          </p:nvPr>
        </p:nvSpPr>
        <p:spPr>
          <a:xfrm>
            <a:off x="2170113" y="60325"/>
            <a:ext cx="6324600" cy="1143000"/>
          </a:xfrm>
        </p:spPr>
        <p:txBody>
          <a:bodyPr/>
          <a:lstStyle/>
          <a:p>
            <a:r>
              <a:rPr lang="en-US" altLang="en-US">
                <a:latin typeface="Open Sans" panose="020B0606030504020204" pitchFamily="34" charset="0"/>
              </a:rPr>
              <a:t>Exercise</a:t>
            </a:r>
          </a:p>
        </p:txBody>
      </p:sp>
      <p:sp>
        <p:nvSpPr>
          <p:cNvPr id="45059" name="Content Placeholder 2">
            <a:extLst>
              <a:ext uri="{FF2B5EF4-FFF2-40B4-BE49-F238E27FC236}">
                <a16:creationId xmlns:a16="http://schemas.microsoft.com/office/drawing/2014/main" id="{61AD5DCD-0292-7DB6-2DA6-38368F620805}"/>
              </a:ext>
            </a:extLst>
          </p:cNvPr>
          <p:cNvSpPr>
            <a:spLocks noGrp="1"/>
          </p:cNvSpPr>
          <p:nvPr>
            <p:ph idx="1"/>
          </p:nvPr>
        </p:nvSpPr>
        <p:spPr>
          <a:xfrm>
            <a:off x="685800" y="3951288"/>
            <a:ext cx="7848600" cy="2678112"/>
          </a:xfrm>
        </p:spPr>
        <p:txBody>
          <a:bodyPr/>
          <a:lstStyle/>
          <a:p>
            <a:pPr marL="0" indent="0">
              <a:buFont typeface="Arial" panose="020B0604020202020204" pitchFamily="34" charset="0"/>
              <a:buNone/>
            </a:pPr>
            <a:r>
              <a:rPr lang="en-US" altLang="en-US" sz="2200">
                <a:latin typeface="Open Sans" panose="020B0606030504020204" pitchFamily="34" charset="0"/>
              </a:rPr>
              <a:t>Trace the results of using the Apriori algorithm on the grocery store transactions above with support threshold s=33.34% and confidence threshold c=60%. Show the candidate and frequent itemsets for each database scan. Enumerate all the final frequent itemsets. Also indicate the association rules that are generated and highlight the strong ones, sort them by confidence. </a:t>
            </a:r>
          </a:p>
        </p:txBody>
      </p:sp>
      <p:sp>
        <p:nvSpPr>
          <p:cNvPr id="45060" name="Slide Number Placeholder 3">
            <a:extLst>
              <a:ext uri="{FF2B5EF4-FFF2-40B4-BE49-F238E27FC236}">
                <a16:creationId xmlns:a16="http://schemas.microsoft.com/office/drawing/2014/main" id="{655AF5B2-CFA7-CF99-5DE0-A5FA1F462E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F2D2BA-0FCC-416A-95F7-B52E1BCC5CA8}" type="slidenum">
              <a:rPr lang="en-US" altLang="en-US" smtClean="0">
                <a:solidFill>
                  <a:srgbClr val="898989"/>
                </a:solidFill>
                <a:latin typeface="Calibri" panose="020F0502020204030204" pitchFamily="34" charset="0"/>
              </a:rPr>
              <a:pPr/>
              <a:t>35</a:t>
            </a:fld>
            <a:endParaRPr lang="en-US" altLang="en-US">
              <a:solidFill>
                <a:srgbClr val="898989"/>
              </a:solidFill>
              <a:latin typeface="Calibri" panose="020F0502020204030204" pitchFamily="34" charset="0"/>
            </a:endParaRPr>
          </a:p>
        </p:txBody>
      </p:sp>
      <p:pic>
        <p:nvPicPr>
          <p:cNvPr id="45061" name="Picture 4">
            <a:extLst>
              <a:ext uri="{FF2B5EF4-FFF2-40B4-BE49-F238E27FC236}">
                <a16:creationId xmlns:a16="http://schemas.microsoft.com/office/drawing/2014/main" id="{ADD27090-EAD6-E7BF-0262-A234D3AFE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1295400"/>
            <a:ext cx="5262562"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2FEFBB2B-8FB4-D87F-CA0B-E3D2FA883F2F}"/>
              </a:ext>
            </a:extLst>
          </p:cNvPr>
          <p:cNvSpPr>
            <a:spLocks noGrp="1"/>
          </p:cNvSpPr>
          <p:nvPr>
            <p:ph type="title"/>
          </p:nvPr>
        </p:nvSpPr>
        <p:spPr/>
        <p:txBody>
          <a:bodyPr/>
          <a:lstStyle/>
          <a:p>
            <a:r>
              <a:rPr lang="en-US" altLang="en-US">
                <a:latin typeface="Open Sans" panose="020B0606030504020204" pitchFamily="34" charset="0"/>
              </a:rPr>
              <a:t>References</a:t>
            </a:r>
          </a:p>
        </p:txBody>
      </p:sp>
      <p:sp>
        <p:nvSpPr>
          <p:cNvPr id="46083" name="Content Placeholder 2">
            <a:extLst>
              <a:ext uri="{FF2B5EF4-FFF2-40B4-BE49-F238E27FC236}">
                <a16:creationId xmlns:a16="http://schemas.microsoft.com/office/drawing/2014/main" id="{DB5C8132-7484-3579-1D89-F5D3FC128B26}"/>
              </a:ext>
            </a:extLst>
          </p:cNvPr>
          <p:cNvSpPr>
            <a:spLocks noGrp="1"/>
          </p:cNvSpPr>
          <p:nvPr>
            <p:ph idx="1"/>
          </p:nvPr>
        </p:nvSpPr>
        <p:spPr>
          <a:xfrm>
            <a:off x="685800" y="1905000"/>
            <a:ext cx="8229600" cy="4724400"/>
          </a:xfrm>
        </p:spPr>
        <p:txBody>
          <a:bodyPr/>
          <a:lstStyle/>
          <a:p>
            <a:pPr>
              <a:lnSpc>
                <a:spcPct val="115000"/>
              </a:lnSpc>
              <a:spcBef>
                <a:spcPct val="0"/>
              </a:spcBef>
              <a:buFont typeface="Calibri" panose="020F0502020204030204" pitchFamily="34" charset="0"/>
              <a:buAutoNum type="arabicPeriod"/>
            </a:pPr>
            <a:r>
              <a:rPr lang="en-US" altLang="en-US" sz="2000">
                <a:latin typeface="Arial" panose="020B0604020202020204" pitchFamily="34" charset="0"/>
                <a:ea typeface="Calibri" panose="020F0502020204030204" pitchFamily="34" charset="0"/>
                <a:cs typeface="Times New Roman" panose="02020603050405020304" pitchFamily="18" charset="0"/>
              </a:rPr>
              <a:t>Bishop, C. M. (2006). </a:t>
            </a:r>
            <a:r>
              <a:rPr lang="en-US" altLang="en-US" sz="2000" i="1">
                <a:latin typeface="Arial" panose="020B0604020202020204" pitchFamily="34" charset="0"/>
                <a:ea typeface="Calibri" panose="020F0502020204030204" pitchFamily="34" charset="0"/>
                <a:cs typeface="Times New Roman" panose="02020603050405020304" pitchFamily="18" charset="0"/>
              </a:rPr>
              <a:t>Pattern recognition and machine learning</a:t>
            </a:r>
            <a:r>
              <a:rPr lang="en-US" altLang="en-US" sz="2000">
                <a:latin typeface="Arial" panose="020B0604020202020204" pitchFamily="34" charset="0"/>
                <a:ea typeface="Calibri" panose="020F0502020204030204" pitchFamily="34" charset="0"/>
                <a:cs typeface="Times New Roman" panose="02020603050405020304" pitchFamily="18" charset="0"/>
              </a:rPr>
              <a:t>. springer.</a:t>
            </a:r>
            <a:endParaRPr lang="en-US" altLang="en-US" sz="200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ct val="0"/>
              </a:spcBef>
              <a:buFont typeface="Calibri" panose="020F0502020204030204" pitchFamily="34" charset="0"/>
              <a:buAutoNum type="arabicPeriod"/>
            </a:pPr>
            <a:r>
              <a:rPr lang="en-US" altLang="en-US" sz="2000">
                <a:latin typeface="Arial" panose="020B0604020202020204" pitchFamily="34" charset="0"/>
                <a:ea typeface="Calibri" panose="020F0502020204030204" pitchFamily="34" charset="0"/>
                <a:cs typeface="Times New Roman" panose="02020603050405020304" pitchFamily="18" charset="0"/>
              </a:rPr>
              <a:t>Harrington, P. (2012). </a:t>
            </a:r>
            <a:r>
              <a:rPr lang="en-US" altLang="en-US" sz="2000" i="1">
                <a:latin typeface="Arial" panose="020B0604020202020204" pitchFamily="34" charset="0"/>
                <a:ea typeface="Calibri" panose="020F0502020204030204" pitchFamily="34" charset="0"/>
                <a:cs typeface="Times New Roman" panose="02020603050405020304" pitchFamily="18" charset="0"/>
              </a:rPr>
              <a:t>Machine learning in action</a:t>
            </a:r>
            <a:r>
              <a:rPr lang="en-US" altLang="en-US" sz="2000">
                <a:latin typeface="Arial" panose="020B0604020202020204" pitchFamily="34" charset="0"/>
                <a:ea typeface="Calibri" panose="020F0502020204030204" pitchFamily="34" charset="0"/>
                <a:cs typeface="Times New Roman" panose="02020603050405020304" pitchFamily="18" charset="0"/>
              </a:rPr>
              <a:t>. Manning Publications Co..</a:t>
            </a:r>
            <a:endParaRPr lang="en-US" altLang="en-US" sz="2000">
              <a:latin typeface="Calibri" panose="020F0502020204030204" pitchFamily="34" charset="0"/>
              <a:ea typeface="Calibri" panose="020F0502020204030204" pitchFamily="34" charset="0"/>
              <a:cs typeface="Times New Roman" panose="02020603050405020304" pitchFamily="18" charset="0"/>
            </a:endParaRPr>
          </a:p>
          <a:p>
            <a:endParaRPr lang="en-US" altLang="en-US" sz="3200">
              <a:latin typeface="Open Sans" panose="020B0606030504020204" pitchFamily="34" charset="0"/>
              <a:ea typeface="Calibri" panose="020F0502020204030204" pitchFamily="34" charset="0"/>
              <a:cs typeface="Times New Roman" panose="02020603050405020304" pitchFamily="18" charset="0"/>
            </a:endParaRPr>
          </a:p>
        </p:txBody>
      </p:sp>
      <p:sp>
        <p:nvSpPr>
          <p:cNvPr id="46084" name="Slide Number Placeholder 3">
            <a:extLst>
              <a:ext uri="{FF2B5EF4-FFF2-40B4-BE49-F238E27FC236}">
                <a16:creationId xmlns:a16="http://schemas.microsoft.com/office/drawing/2014/main" id="{1AEEA3BA-ACF6-782B-F980-F8BAD77CF95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5F4CC8-80CF-4D84-B533-8AF760130552}" type="slidenum">
              <a:rPr lang="en-US" altLang="en-US" sz="1200" smtClean="0">
                <a:solidFill>
                  <a:srgbClr val="898989"/>
                </a:solidFill>
              </a:rPr>
              <a:pPr>
                <a:spcBef>
                  <a:spcPct val="0"/>
                </a:spcBef>
                <a:buFontTx/>
                <a:buNone/>
              </a:pPr>
              <a:t>36</a:t>
            </a:fld>
            <a:endParaRPr lang="en-US" altLang="en-US" sz="1200">
              <a:solidFill>
                <a:srgbClr val="898989"/>
              </a:solidFill>
            </a:endParaRPr>
          </a:p>
        </p:txBody>
      </p:sp>
    </p:spTree>
  </p:cSld>
  <p:clrMapOvr>
    <a:masterClrMapping/>
  </p:clrMapOvr>
  <p:transition spd="slow">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100FE3A0-E9C9-31FD-AEC4-46B12BEC4A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FC9ED7-9F3D-46E4-B941-8DBE9F44D79C}" type="slidenum">
              <a:rPr lang="en-US" altLang="en-US" sz="1200" smtClean="0">
                <a:solidFill>
                  <a:srgbClr val="898989"/>
                </a:solidFill>
              </a:rPr>
              <a:pPr>
                <a:spcBef>
                  <a:spcPct val="0"/>
                </a:spcBef>
                <a:buFontTx/>
                <a:buNone/>
              </a:pPr>
              <a:t>37</a:t>
            </a:fld>
            <a:endParaRPr lang="en-US" altLang="en-US" sz="1200">
              <a:solidFill>
                <a:srgbClr val="898989"/>
              </a:solidFill>
            </a:endParaRPr>
          </a:p>
        </p:txBody>
      </p:sp>
      <p:sp>
        <p:nvSpPr>
          <p:cNvPr id="7" name="Title 4">
            <a:extLst>
              <a:ext uri="{FF2B5EF4-FFF2-40B4-BE49-F238E27FC236}">
                <a16:creationId xmlns:a16="http://schemas.microsoft.com/office/drawing/2014/main" id="{7AB9E145-899A-5B04-F688-DB455FD33ED3}"/>
              </a:ext>
            </a:extLst>
          </p:cNvPr>
          <p:cNvSpPr txBox="1">
            <a:spLocks/>
          </p:cNvSpPr>
          <p:nvPr/>
        </p:nvSpPr>
        <p:spPr bwMode="auto">
          <a:xfrm>
            <a:off x="914400" y="3048000"/>
            <a:ext cx="7772400" cy="1362075"/>
          </a:xfrm>
          <a:prstGeom prst="rect">
            <a:avLst/>
          </a:prstGeom>
          <a:noFill/>
          <a:ln>
            <a:noFill/>
          </a:ln>
        </p:spPr>
        <p:txBody>
          <a:bodyPr/>
          <a:lstStyle>
            <a:lvl1pPr algn="l" rtl="0" eaLnBrk="0" fontAlgn="base" hangingPunct="0">
              <a:spcBef>
                <a:spcPct val="0"/>
              </a:spcBef>
              <a:spcAft>
                <a:spcPct val="0"/>
              </a:spcAft>
              <a:defRPr sz="4000" b="1" kern="1200" cap="all">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ctr">
              <a:defRPr/>
            </a:pPr>
            <a:r>
              <a:rPr lang="en-US" sz="6600" dirty="0"/>
              <a:t>Q&amp;A</a:t>
            </a:r>
          </a:p>
        </p:txBody>
      </p:sp>
    </p:spTree>
  </p:cSld>
  <p:clrMapOvr>
    <a:masterClrMapping/>
  </p:clrMapOvr>
  <p:transition spd="slow">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ubtitle 2">
            <a:extLst>
              <a:ext uri="{FF2B5EF4-FFF2-40B4-BE49-F238E27FC236}">
                <a16:creationId xmlns:a16="http://schemas.microsoft.com/office/drawing/2014/main" id="{CA629BF7-A743-9212-403B-45A7EC7668B9}"/>
              </a:ext>
            </a:extLst>
          </p:cNvPr>
          <p:cNvSpPr txBox="1">
            <a:spLocks noChangeArrowheads="1"/>
          </p:cNvSpPr>
          <p:nvPr/>
        </p:nvSpPr>
        <p:spPr bwMode="auto">
          <a:xfrm>
            <a:off x="2260600" y="4357688"/>
            <a:ext cx="6400800"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5" rIns="91428" bIns="45715"/>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 typeface="Arial" panose="020B0604020202020204" pitchFamily="34" charset="0"/>
              <a:buNone/>
            </a:pPr>
            <a:endParaRPr lang="en-US" altLang="en-US" sz="6300" b="1">
              <a:solidFill>
                <a:schemeClr val="bg1"/>
              </a:solidFill>
              <a:latin typeface="Edwardian Script ITC" panose="030303020407070D0804" pitchFamily="66" charset="0"/>
              <a:ea typeface="MS PGothic" panose="020B0600070205080204" pitchFamily="34" charset="-128"/>
            </a:endParaRPr>
          </a:p>
        </p:txBody>
      </p:sp>
      <p:sp>
        <p:nvSpPr>
          <p:cNvPr id="2" name="Rectangle 1">
            <a:extLst>
              <a:ext uri="{FF2B5EF4-FFF2-40B4-BE49-F238E27FC236}">
                <a16:creationId xmlns:a16="http://schemas.microsoft.com/office/drawing/2014/main" id="{F0BB91BF-9522-C084-E387-9CB3360A5313}"/>
              </a:ext>
            </a:extLst>
          </p:cNvPr>
          <p:cNvSpPr/>
          <p:nvPr/>
        </p:nvSpPr>
        <p:spPr>
          <a:xfrm>
            <a:off x="3581400" y="3803690"/>
            <a:ext cx="3488455" cy="1107996"/>
          </a:xfrm>
          <a:prstGeom prst="rect">
            <a:avLst/>
          </a:prstGeom>
          <a:noFill/>
        </p:spPr>
        <p:txBody>
          <a:bodyPr wrap="none">
            <a:spAutoFit/>
          </a:bodyPr>
          <a:lstStyle/>
          <a:p>
            <a:pPr algn="ctr" eaLnBrk="1" hangingPunct="1">
              <a:buFont typeface="Arial" panose="020B0604020202020204" pitchFamily="34" charset="0"/>
              <a:buNone/>
              <a:defRPr/>
            </a:pPr>
            <a:r>
              <a:rPr lang="en-US" sz="6600" b="1" i="1" dirty="0">
                <a:ln w="10160">
                  <a:solidFill>
                    <a:schemeClr val="accent5"/>
                  </a:solidFill>
                  <a:prstDash val="solid"/>
                </a:ln>
                <a:solidFill>
                  <a:srgbClr val="FFFFFF"/>
                </a:solidFill>
                <a:effectLst>
                  <a:glow rad="63500">
                    <a:schemeClr val="accent5">
                      <a:satMod val="175000"/>
                      <a:alpha val="40000"/>
                    </a:schemeClr>
                  </a:glow>
                  <a:outerShdw blurRad="38100" dist="22860" dir="5400000" algn="tl" rotWithShape="0">
                    <a:srgbClr val="000000">
                      <a:alpha val="30000"/>
                    </a:srgbClr>
                  </a:outerShdw>
                </a:effectLst>
                <a:latin typeface="Monotype Corsiva" panose="03010101010201010101" pitchFamily="66" charset="0"/>
              </a:rPr>
              <a:t>Thank You</a:t>
            </a:r>
          </a:p>
        </p:txBody>
      </p:sp>
    </p:spTree>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2924153-062F-536B-E2A6-E91D14B98CE8}"/>
              </a:ext>
            </a:extLst>
          </p:cNvPr>
          <p:cNvSpPr>
            <a:spLocks noGrp="1"/>
          </p:cNvSpPr>
          <p:nvPr>
            <p:ph type="title"/>
          </p:nvPr>
        </p:nvSpPr>
        <p:spPr>
          <a:xfrm>
            <a:off x="1219200" y="533400"/>
            <a:ext cx="7391400" cy="914400"/>
          </a:xfrm>
        </p:spPr>
        <p:txBody>
          <a:bodyPr/>
          <a:lstStyle/>
          <a:p>
            <a:r>
              <a:rPr lang="en-US" altLang="en-US">
                <a:latin typeface="Open Sans" panose="020B0606030504020204" pitchFamily="34" charset="0"/>
              </a:rPr>
              <a:t>Topics</a:t>
            </a:r>
            <a:endParaRPr lang="id-ID" altLang="en-US">
              <a:latin typeface="Open Sans" panose="020B0606030504020204" pitchFamily="34" charset="0"/>
            </a:endParaRPr>
          </a:p>
        </p:txBody>
      </p:sp>
      <p:sp>
        <p:nvSpPr>
          <p:cNvPr id="10243" name="Content Placeholder 2">
            <a:extLst>
              <a:ext uri="{FF2B5EF4-FFF2-40B4-BE49-F238E27FC236}">
                <a16:creationId xmlns:a16="http://schemas.microsoft.com/office/drawing/2014/main" id="{BC4FAD86-8791-6E4C-B810-51803BCF1B3F}"/>
              </a:ext>
            </a:extLst>
          </p:cNvPr>
          <p:cNvSpPr>
            <a:spLocks noGrp="1"/>
          </p:cNvSpPr>
          <p:nvPr>
            <p:ph idx="1"/>
          </p:nvPr>
        </p:nvSpPr>
        <p:spPr>
          <a:xfrm>
            <a:off x="700088" y="1752600"/>
            <a:ext cx="8229600" cy="4238625"/>
          </a:xfrm>
        </p:spPr>
        <p:txBody>
          <a:bodyPr/>
          <a:lstStyle/>
          <a:p>
            <a:r>
              <a:rPr lang="en-US" altLang="en-US" sz="3200">
                <a:latin typeface="Open Sans" panose="020B0606030504020204" pitchFamily="34" charset="0"/>
              </a:rPr>
              <a:t>Association Analysis</a:t>
            </a:r>
          </a:p>
          <a:p>
            <a:r>
              <a:rPr lang="en-US" altLang="en-US" sz="3200">
                <a:latin typeface="Open Sans" panose="020B0606030504020204" pitchFamily="34" charset="0"/>
              </a:rPr>
              <a:t>Association Rules</a:t>
            </a:r>
          </a:p>
          <a:p>
            <a:r>
              <a:rPr lang="en-US" altLang="en-US" sz="3200">
                <a:latin typeface="Open Sans" panose="020B0606030504020204" pitchFamily="34" charset="0"/>
              </a:rPr>
              <a:t>Itemsets, Support, and Confidence</a:t>
            </a:r>
          </a:p>
          <a:p>
            <a:r>
              <a:rPr lang="en-US" altLang="en-US" sz="3200">
                <a:latin typeface="Open Sans" panose="020B0606030504020204" pitchFamily="34" charset="0"/>
              </a:rPr>
              <a:t>Apriori Algorithm</a:t>
            </a:r>
          </a:p>
          <a:p>
            <a:r>
              <a:rPr lang="en-US" altLang="en-US" sz="3200">
                <a:latin typeface="Open Sans" panose="020B0606030504020204" pitchFamily="34" charset="0"/>
              </a:rPr>
              <a:t>Frequent Pattern Growth Methods</a:t>
            </a:r>
          </a:p>
          <a:p>
            <a:r>
              <a:rPr lang="en-US" altLang="en-US" sz="3200">
                <a:latin typeface="Open Sans" panose="020B0606030504020204" pitchFamily="34" charset="0"/>
              </a:rPr>
              <a:t>Evaluation of Association Rules</a:t>
            </a:r>
          </a:p>
          <a:p>
            <a:endParaRPr lang="en-US" altLang="en-US" sz="3200">
              <a:latin typeface="Open Sans" panose="020B0606030504020204" pitchFamily="34" charset="0"/>
            </a:endParaRPr>
          </a:p>
        </p:txBody>
      </p:sp>
      <p:sp>
        <p:nvSpPr>
          <p:cNvPr id="10244" name="Slide Number Placeholder 1">
            <a:extLst>
              <a:ext uri="{FF2B5EF4-FFF2-40B4-BE49-F238E27FC236}">
                <a16:creationId xmlns:a16="http://schemas.microsoft.com/office/drawing/2014/main" id="{2E1243FD-38CA-3EE2-60F7-5C04FA3304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B1B113-50C3-44B6-B162-17CC6B571524}" type="slidenum">
              <a:rPr lang="en-US" altLang="en-US" sz="1200" smtClean="0">
                <a:solidFill>
                  <a:srgbClr val="898989"/>
                </a:solidFill>
              </a:rPr>
              <a:pPr>
                <a:spcBef>
                  <a:spcPct val="0"/>
                </a:spcBef>
                <a:buFontTx/>
                <a:buNone/>
              </a:pPr>
              <a:t>4</a:t>
            </a:fld>
            <a:endParaRPr lang="en-US" altLang="en-US" sz="1200">
              <a:solidFill>
                <a:srgbClr val="898989"/>
              </a:solidFill>
            </a:endParaRPr>
          </a:p>
        </p:txBody>
      </p:sp>
    </p:spTree>
  </p:cSld>
  <p:clrMapOvr>
    <a:masterClrMapping/>
  </p:clrMapOvr>
  <p:transition spd="slow">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33A6-C284-CF93-FC8B-D5DBC8FA9DAA}"/>
              </a:ext>
            </a:extLst>
          </p:cNvPr>
          <p:cNvSpPr>
            <a:spLocks noGrp="1"/>
          </p:cNvSpPr>
          <p:nvPr>
            <p:ph type="title"/>
          </p:nvPr>
        </p:nvSpPr>
        <p:spPr/>
        <p:txBody>
          <a:bodyPr>
            <a:normAutofit fontScale="90000"/>
          </a:bodyPr>
          <a:lstStyle/>
          <a:p>
            <a:pPr>
              <a:defRPr/>
            </a:pPr>
            <a:r>
              <a:rPr lang="en-US" dirty="0"/>
              <a:t>What is Association Analysis?</a:t>
            </a:r>
          </a:p>
        </p:txBody>
      </p:sp>
      <p:sp>
        <p:nvSpPr>
          <p:cNvPr id="11267" name="Content Placeholder 2">
            <a:extLst>
              <a:ext uri="{FF2B5EF4-FFF2-40B4-BE49-F238E27FC236}">
                <a16:creationId xmlns:a16="http://schemas.microsoft.com/office/drawing/2014/main" id="{CE6B1485-98B3-CE40-CCBF-9A162B2D2E83}"/>
              </a:ext>
            </a:extLst>
          </p:cNvPr>
          <p:cNvSpPr>
            <a:spLocks noGrp="1"/>
          </p:cNvSpPr>
          <p:nvPr>
            <p:ph idx="1"/>
          </p:nvPr>
        </p:nvSpPr>
        <p:spPr/>
        <p:txBody>
          <a:bodyPr/>
          <a:lstStyle/>
          <a:p>
            <a:r>
              <a:rPr lang="en-US" altLang="id-ID" sz="2600">
                <a:latin typeface="Arial" panose="020B0604020202020204" pitchFamily="34" charset="0"/>
                <a:cs typeface="Arial" panose="020B0604020202020204" pitchFamily="34" charset="0"/>
              </a:rPr>
              <a:t>Given a set of transactions, find association rules that will predict the occurrence of an item based on the occurrences of other items in the transaction.</a:t>
            </a:r>
          </a:p>
          <a:p>
            <a:r>
              <a:rPr lang="en-US" altLang="id-ID" sz="2600">
                <a:latin typeface="Arial" panose="020B0604020202020204" pitchFamily="34" charset="0"/>
                <a:cs typeface="Arial" panose="020B0604020202020204" pitchFamily="34" charset="0"/>
              </a:rPr>
              <a:t>Applications:</a:t>
            </a:r>
          </a:p>
          <a:p>
            <a:pPr lvl="1"/>
            <a:r>
              <a:rPr lang="en-US" altLang="id-ID" sz="2400">
                <a:latin typeface="Arial" panose="020B0604020202020204" pitchFamily="34" charset="0"/>
                <a:cs typeface="Arial" panose="020B0604020202020204" pitchFamily="34" charset="0"/>
              </a:rPr>
              <a:t>basket data analysis</a:t>
            </a:r>
          </a:p>
          <a:p>
            <a:pPr lvl="1"/>
            <a:r>
              <a:rPr lang="en-US" altLang="id-ID" sz="2400">
                <a:latin typeface="Arial" panose="020B0604020202020204" pitchFamily="34" charset="0"/>
                <a:cs typeface="Arial" panose="020B0604020202020204" pitchFamily="34" charset="0"/>
              </a:rPr>
              <a:t>cross-marketing</a:t>
            </a:r>
          </a:p>
          <a:p>
            <a:pPr lvl="1"/>
            <a:r>
              <a:rPr lang="en-US" altLang="id-ID" sz="2400">
                <a:latin typeface="Arial" panose="020B0604020202020204" pitchFamily="34" charset="0"/>
                <a:cs typeface="Arial" panose="020B0604020202020204" pitchFamily="34" charset="0"/>
              </a:rPr>
              <a:t>catalog design</a:t>
            </a:r>
          </a:p>
          <a:p>
            <a:pPr lvl="1"/>
            <a:r>
              <a:rPr lang="en-US" altLang="id-ID" sz="2400">
                <a:latin typeface="Arial" panose="020B0604020202020204" pitchFamily="34" charset="0"/>
                <a:cs typeface="Arial" panose="020B0604020202020204" pitchFamily="34" charset="0"/>
              </a:rPr>
              <a:t>sale campaign analysis</a:t>
            </a:r>
          </a:p>
          <a:p>
            <a:pPr lvl="1"/>
            <a:r>
              <a:rPr lang="en-US" altLang="id-ID" sz="2400">
                <a:latin typeface="Arial" panose="020B0604020202020204" pitchFamily="34" charset="0"/>
                <a:cs typeface="Arial" panose="020B0604020202020204" pitchFamily="34" charset="0"/>
              </a:rPr>
              <a:t>Web log (click stream) analysis</a:t>
            </a:r>
          </a:p>
          <a:p>
            <a:pPr lvl="1"/>
            <a:r>
              <a:rPr lang="en-US" altLang="id-ID" sz="2400">
                <a:latin typeface="Arial" panose="020B0604020202020204" pitchFamily="34" charset="0"/>
                <a:cs typeface="Arial" panose="020B0604020202020204" pitchFamily="34" charset="0"/>
              </a:rPr>
              <a:t>DNA sequence analysis.</a:t>
            </a:r>
            <a:endParaRPr lang="en-US" altLang="id-ID">
              <a:latin typeface="Arial" panose="020B0604020202020204" pitchFamily="34" charset="0"/>
              <a:cs typeface="Arial" panose="020B0604020202020204" pitchFamily="34" charset="0"/>
            </a:endParaRPr>
          </a:p>
        </p:txBody>
      </p:sp>
      <p:sp>
        <p:nvSpPr>
          <p:cNvPr id="11268" name="Slide Number Placeholder 3">
            <a:extLst>
              <a:ext uri="{FF2B5EF4-FFF2-40B4-BE49-F238E27FC236}">
                <a16:creationId xmlns:a16="http://schemas.microsoft.com/office/drawing/2014/main" id="{33AF7A8C-D6A3-4FB1-F2D9-C2744B86C07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D46583-9A3B-4CC1-B1E0-3A2192D0A050}" type="slidenum">
              <a:rPr lang="en-US" altLang="en-US" sz="1200" smtClean="0">
                <a:solidFill>
                  <a:srgbClr val="898989"/>
                </a:solidFill>
              </a:rPr>
              <a:pPr>
                <a:spcBef>
                  <a:spcPct val="0"/>
                </a:spcBef>
                <a:buFontTx/>
                <a:buNone/>
              </a:pPr>
              <a:t>5</a:t>
            </a:fld>
            <a:endParaRPr lang="en-US" altLang="en-US" sz="1200">
              <a:solidFill>
                <a:srgbClr val="898989"/>
              </a:solidFill>
            </a:endParaRPr>
          </a:p>
        </p:txBody>
      </p:sp>
    </p:spTree>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0B9C-23F6-F64E-D46B-F223E1FF013A}"/>
              </a:ext>
            </a:extLst>
          </p:cNvPr>
          <p:cNvSpPr>
            <a:spLocks noGrp="1"/>
          </p:cNvSpPr>
          <p:nvPr>
            <p:ph type="title"/>
          </p:nvPr>
        </p:nvSpPr>
        <p:spPr/>
        <p:txBody>
          <a:bodyPr>
            <a:normAutofit fontScale="90000"/>
          </a:bodyPr>
          <a:lstStyle/>
          <a:p>
            <a:pPr>
              <a:defRPr/>
            </a:pPr>
            <a:r>
              <a:rPr lang="en-US" dirty="0"/>
              <a:t>Illustration of Market Basket Analysis</a:t>
            </a:r>
          </a:p>
        </p:txBody>
      </p:sp>
      <p:sp>
        <p:nvSpPr>
          <p:cNvPr id="12291" name="Slide Number Placeholder 3">
            <a:extLst>
              <a:ext uri="{FF2B5EF4-FFF2-40B4-BE49-F238E27FC236}">
                <a16:creationId xmlns:a16="http://schemas.microsoft.com/office/drawing/2014/main" id="{EE3561B6-9D41-8385-6F0F-FEAE89FD02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69EC64-A8D2-498E-903E-E96A484AA4C9}" type="slidenum">
              <a:rPr lang="en-US" altLang="en-US" smtClean="0">
                <a:solidFill>
                  <a:srgbClr val="898989"/>
                </a:solidFill>
                <a:latin typeface="Calibri" panose="020F0502020204030204" pitchFamily="34" charset="0"/>
              </a:rPr>
              <a:pPr/>
              <a:t>6</a:t>
            </a:fld>
            <a:endParaRPr lang="en-US" altLang="en-US">
              <a:solidFill>
                <a:srgbClr val="898989"/>
              </a:solidFill>
              <a:latin typeface="Calibri" panose="020F0502020204030204" pitchFamily="34" charset="0"/>
            </a:endParaRPr>
          </a:p>
        </p:txBody>
      </p:sp>
      <p:pic>
        <p:nvPicPr>
          <p:cNvPr id="12292" name="Picture 7">
            <a:extLst>
              <a:ext uri="{FF2B5EF4-FFF2-40B4-BE49-F238E27FC236}">
                <a16:creationId xmlns:a16="http://schemas.microsoft.com/office/drawing/2014/main" id="{D72E8944-1F6E-E0E9-68F8-D29D17232B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36700"/>
            <a:ext cx="6629400"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3B1D94AD-E06A-9927-C2F6-FDFE315E58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08ADB3-A24B-48D8-989E-9F6EA770F779}" type="slidenum">
              <a:rPr lang="en-US" altLang="en-US" smtClean="0">
                <a:solidFill>
                  <a:srgbClr val="898989"/>
                </a:solidFill>
                <a:latin typeface="Calibri" panose="020F0502020204030204" pitchFamily="34" charset="0"/>
              </a:rPr>
              <a:pPr/>
              <a:t>7</a:t>
            </a:fld>
            <a:endParaRPr lang="en-US" altLang="en-US">
              <a:solidFill>
                <a:srgbClr val="898989"/>
              </a:solidFill>
              <a:latin typeface="Calibri" panose="020F0502020204030204" pitchFamily="34" charset="0"/>
            </a:endParaRPr>
          </a:p>
        </p:txBody>
      </p:sp>
      <p:pic>
        <p:nvPicPr>
          <p:cNvPr id="13315" name="Picture 9">
            <a:extLst>
              <a:ext uri="{FF2B5EF4-FFF2-40B4-BE49-F238E27FC236}">
                <a16:creationId xmlns:a16="http://schemas.microsoft.com/office/drawing/2014/main" id="{B3A87B9E-9662-5478-973F-76B87FFAF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9E4232-8F46-5824-E7BA-187B2E6416AA}"/>
              </a:ext>
            </a:extLst>
          </p:cNvPr>
          <p:cNvSpPr/>
          <p:nvPr/>
        </p:nvSpPr>
        <p:spPr>
          <a:xfrm>
            <a:off x="-120" y="1600248"/>
            <a:ext cx="9144000" cy="1569660"/>
          </a:xfrm>
          <a:prstGeom prst="rect">
            <a:avLst/>
          </a:prstGeom>
          <a:solidFill>
            <a:schemeClr val="accent2">
              <a:lumMod val="20000"/>
              <a:lumOff val="80000"/>
              <a:alpha val="71000"/>
            </a:schemeClr>
          </a:solidFill>
          <a:effectLst>
            <a:reflection blurRad="6350" stA="52000" endA="300" endPos="35000" dir="5400000" sy="-100000" algn="bl" rotWithShape="0"/>
          </a:effectLst>
        </p:spPr>
        <p:txBody>
          <a:bodyPr>
            <a:spAutoFit/>
          </a:bodyPr>
          <a:lstStyle/>
          <a:p>
            <a:pPr algn="ctr">
              <a:defRPr/>
            </a:pPr>
            <a:r>
              <a:rPr lang="en-GB" sz="4800" b="1" dirty="0">
                <a:ln w="0"/>
                <a:effectLst>
                  <a:glow rad="63500">
                    <a:schemeClr val="accent6">
                      <a:satMod val="175000"/>
                      <a:alpha val="40000"/>
                    </a:schemeClr>
                  </a:glow>
                  <a:outerShdw blurRad="38100" dist="19050" dir="2700000" algn="tl" rotWithShape="0">
                    <a:schemeClr val="dk1">
                      <a:alpha val="40000"/>
                    </a:schemeClr>
                  </a:outerShdw>
                </a:effectLst>
                <a:latin typeface="+mj-lt"/>
                <a:cs typeface="Arial" panose="020B0604020202020204" pitchFamily="34" charset="0"/>
              </a:rPr>
              <a:t>People tend to buy </a:t>
            </a:r>
          </a:p>
          <a:p>
            <a:pPr algn="ctr">
              <a:defRPr/>
            </a:pPr>
            <a:r>
              <a:rPr lang="en-GB" sz="4800" b="1" dirty="0">
                <a:ln w="0"/>
                <a:effectLst>
                  <a:glow rad="63500">
                    <a:schemeClr val="accent6">
                      <a:satMod val="175000"/>
                      <a:alpha val="40000"/>
                    </a:schemeClr>
                  </a:glow>
                  <a:outerShdw blurRad="38100" dist="19050" dir="2700000" algn="tl" rotWithShape="0">
                    <a:schemeClr val="dk1">
                      <a:alpha val="40000"/>
                    </a:schemeClr>
                  </a:outerShdw>
                </a:effectLst>
                <a:latin typeface="+mj-lt"/>
                <a:cs typeface="Arial" panose="020B0604020202020204" pitchFamily="34" charset="0"/>
              </a:rPr>
              <a:t>what others buy</a:t>
            </a:r>
          </a:p>
        </p:txBody>
      </p:sp>
    </p:spTree>
  </p:cSld>
  <p:clrMapOvr>
    <a:masterClrMapping/>
  </p:clrMapOvr>
  <p:transition spd="slow">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D44CD62-FC37-6C27-4811-FA0011825B4B}"/>
              </a:ext>
            </a:extLst>
          </p:cNvPr>
          <p:cNvSpPr>
            <a:spLocks noGrp="1"/>
          </p:cNvSpPr>
          <p:nvPr>
            <p:ph type="title"/>
          </p:nvPr>
        </p:nvSpPr>
        <p:spPr/>
        <p:txBody>
          <a:bodyPr/>
          <a:lstStyle/>
          <a:p>
            <a:r>
              <a:rPr lang="en-US" altLang="en-US" sz="3200">
                <a:latin typeface="Open Sans" panose="020B0606030504020204" pitchFamily="34" charset="0"/>
              </a:rPr>
              <a:t>Business Use Case: </a:t>
            </a:r>
            <a:br>
              <a:rPr lang="en-US" altLang="en-US" sz="3200">
                <a:latin typeface="Open Sans" panose="020B0606030504020204" pitchFamily="34" charset="0"/>
              </a:rPr>
            </a:br>
            <a:r>
              <a:rPr lang="en-US" altLang="en-US" sz="3200">
                <a:latin typeface="Open Sans" panose="020B0606030504020204" pitchFamily="34" charset="0"/>
              </a:rPr>
              <a:t>Sales Transactions Analysis</a:t>
            </a:r>
          </a:p>
        </p:txBody>
      </p:sp>
      <p:sp>
        <p:nvSpPr>
          <p:cNvPr id="14339" name="Content Placeholder 2">
            <a:extLst>
              <a:ext uri="{FF2B5EF4-FFF2-40B4-BE49-F238E27FC236}">
                <a16:creationId xmlns:a16="http://schemas.microsoft.com/office/drawing/2014/main" id="{AFCB4A6B-70EC-66A1-836C-DFCC18424355}"/>
              </a:ext>
            </a:extLst>
          </p:cNvPr>
          <p:cNvSpPr>
            <a:spLocks noGrp="1"/>
          </p:cNvSpPr>
          <p:nvPr>
            <p:ph idx="1"/>
          </p:nvPr>
        </p:nvSpPr>
        <p:spPr/>
        <p:txBody>
          <a:bodyPr/>
          <a:lstStyle/>
          <a:p>
            <a:pPr>
              <a:spcAft>
                <a:spcPts val="600"/>
              </a:spcAft>
              <a:buFont typeface="Wingdings" panose="05000000000000000000" pitchFamily="2" charset="2"/>
              <a:buChar char="§"/>
            </a:pPr>
            <a:r>
              <a:rPr lang="en-US" altLang="en-US">
                <a:latin typeface="Open Sans" panose="020B0606030504020204" pitchFamily="34" charset="0"/>
              </a:rPr>
              <a:t>Huge amounts of purchase data are collected daily at the checkout counters of grocery stores.</a:t>
            </a:r>
          </a:p>
          <a:p>
            <a:pPr>
              <a:spcAft>
                <a:spcPts val="600"/>
              </a:spcAft>
              <a:buFont typeface="Wingdings" panose="05000000000000000000" pitchFamily="2" charset="2"/>
              <a:buChar char="§"/>
            </a:pPr>
            <a:r>
              <a:rPr lang="en-US" altLang="en-US">
                <a:latin typeface="Open Sans" panose="020B0606030504020204" pitchFamily="34" charset="0"/>
              </a:rPr>
              <a:t>Finding sets of frequent items bought by customer can be used to support business-related decision making: </a:t>
            </a:r>
          </a:p>
          <a:p>
            <a:pPr lvl="1">
              <a:buFont typeface="Wingdings" panose="05000000000000000000" pitchFamily="2" charset="2"/>
              <a:buChar char="§"/>
            </a:pPr>
            <a:r>
              <a:rPr lang="en-US" altLang="en-US" sz="2600">
                <a:latin typeface="Open Sans" panose="020B0606030504020204" pitchFamily="34" charset="0"/>
              </a:rPr>
              <a:t>marketing promotions (cross-selling their products),</a:t>
            </a:r>
          </a:p>
          <a:p>
            <a:pPr lvl="1">
              <a:buFont typeface="Wingdings" panose="05000000000000000000" pitchFamily="2" charset="2"/>
              <a:buChar char="§"/>
            </a:pPr>
            <a:r>
              <a:rPr lang="en-US" altLang="en-US" sz="2600">
                <a:latin typeface="Open Sans" panose="020B0606030504020204" pitchFamily="34" charset="0"/>
              </a:rPr>
              <a:t>inventory management,</a:t>
            </a:r>
          </a:p>
          <a:p>
            <a:pPr lvl="1">
              <a:buFont typeface="Wingdings" panose="05000000000000000000" pitchFamily="2" charset="2"/>
              <a:buChar char="§"/>
            </a:pPr>
            <a:r>
              <a:rPr lang="en-US" altLang="en-US" sz="2600">
                <a:latin typeface="Open Sans" panose="020B0606030504020204" pitchFamily="34" charset="0"/>
              </a:rPr>
              <a:t>and customer relationship management.</a:t>
            </a:r>
          </a:p>
          <a:p>
            <a:endParaRPr lang="en-US" altLang="en-US">
              <a:latin typeface="Open Sans" panose="020B0606030504020204" pitchFamily="34" charset="0"/>
            </a:endParaRPr>
          </a:p>
        </p:txBody>
      </p:sp>
      <p:sp>
        <p:nvSpPr>
          <p:cNvPr id="14340" name="Slide Number Placeholder 3">
            <a:extLst>
              <a:ext uri="{FF2B5EF4-FFF2-40B4-BE49-F238E27FC236}">
                <a16:creationId xmlns:a16="http://schemas.microsoft.com/office/drawing/2014/main" id="{ECCF4060-13EB-99F1-8071-7A6858EAE4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A828B87-8FFD-4E1D-8C35-AE8710B9DD8F}" type="slidenum">
              <a:rPr lang="en-US" altLang="en-US" smtClean="0">
                <a:solidFill>
                  <a:srgbClr val="898989"/>
                </a:solidFill>
                <a:latin typeface="Calibri" panose="020F0502020204030204" pitchFamily="34" charset="0"/>
              </a:rPr>
              <a:pPr/>
              <a:t>8</a:t>
            </a:fld>
            <a:endParaRPr lang="en-US" altLang="en-US">
              <a:solidFill>
                <a:srgbClr val="898989"/>
              </a:solidFill>
              <a:latin typeface="Calibri" panose="020F0502020204030204" pitchFamily="34" charset="0"/>
            </a:endParaRPr>
          </a:p>
        </p:txBody>
      </p:sp>
    </p:spTree>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BFE186F-FC6B-511D-2B4A-121496194783}"/>
              </a:ext>
            </a:extLst>
          </p:cNvPr>
          <p:cNvSpPr>
            <a:spLocks noGrp="1"/>
          </p:cNvSpPr>
          <p:nvPr>
            <p:ph type="title"/>
          </p:nvPr>
        </p:nvSpPr>
        <p:spPr/>
        <p:txBody>
          <a:bodyPr/>
          <a:lstStyle/>
          <a:p>
            <a:r>
              <a:rPr lang="en-US" altLang="en-US">
                <a:latin typeface="Open Sans" panose="020B0606030504020204" pitchFamily="34" charset="0"/>
              </a:rPr>
              <a:t>Association Rules</a:t>
            </a:r>
          </a:p>
        </p:txBody>
      </p:sp>
      <p:sp>
        <p:nvSpPr>
          <p:cNvPr id="15363" name="Slide Number Placeholder 3">
            <a:extLst>
              <a:ext uri="{FF2B5EF4-FFF2-40B4-BE49-F238E27FC236}">
                <a16:creationId xmlns:a16="http://schemas.microsoft.com/office/drawing/2014/main" id="{02458157-23B7-D7FE-F8A9-3A8680F58F2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C780E1-483A-48CB-9868-02FD92E3A9FF}" type="slidenum">
              <a:rPr lang="en-US" altLang="en-US" smtClean="0">
                <a:solidFill>
                  <a:srgbClr val="898989"/>
                </a:solidFill>
                <a:latin typeface="Calibri" panose="020F0502020204030204" pitchFamily="34" charset="0"/>
              </a:rPr>
              <a:pPr/>
              <a:t>9</a:t>
            </a:fld>
            <a:endParaRPr lang="en-US" altLang="en-US">
              <a:solidFill>
                <a:srgbClr val="898989"/>
              </a:solidFill>
              <a:latin typeface="Calibri" panose="020F0502020204030204" pitchFamily="34" charset="0"/>
            </a:endParaRPr>
          </a:p>
        </p:txBody>
      </p:sp>
      <p:sp>
        <p:nvSpPr>
          <p:cNvPr id="15364" name="Rectangle 3">
            <a:extLst>
              <a:ext uri="{FF2B5EF4-FFF2-40B4-BE49-F238E27FC236}">
                <a16:creationId xmlns:a16="http://schemas.microsoft.com/office/drawing/2014/main" id="{8264F387-6222-6EC2-A3D4-FC1304A2A655}"/>
              </a:ext>
            </a:extLst>
          </p:cNvPr>
          <p:cNvSpPr txBox="1">
            <a:spLocks noChangeArrowheads="1"/>
          </p:cNvSpPr>
          <p:nvPr/>
        </p:nvSpPr>
        <p:spPr bwMode="auto">
          <a:xfrm>
            <a:off x="762000" y="1751013"/>
            <a:ext cx="79375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pPr>
            <a:r>
              <a:rPr lang="en-US" altLang="en-US" sz="2400">
                <a:latin typeface="Open Sans" panose="020B0606030504020204" pitchFamily="34" charset="0"/>
              </a:rPr>
              <a:t>Given a set of transactions, find rules that will predict the occurrence of an item based on the occurrences of other items in the transaction.</a:t>
            </a:r>
          </a:p>
        </p:txBody>
      </p:sp>
      <p:sp>
        <p:nvSpPr>
          <p:cNvPr id="15365" name="Text Box 4">
            <a:extLst>
              <a:ext uri="{FF2B5EF4-FFF2-40B4-BE49-F238E27FC236}">
                <a16:creationId xmlns:a16="http://schemas.microsoft.com/office/drawing/2014/main" id="{0B81329A-BD77-135B-6FE5-F7953F59217A}"/>
              </a:ext>
            </a:extLst>
          </p:cNvPr>
          <p:cNvSpPr txBox="1">
            <a:spLocks noChangeArrowheads="1"/>
          </p:cNvSpPr>
          <p:nvPr/>
        </p:nvSpPr>
        <p:spPr bwMode="auto">
          <a:xfrm>
            <a:off x="685800" y="3184525"/>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a:solidFill>
                  <a:srgbClr val="0C6D9C"/>
                </a:solidFill>
                <a:latin typeface="Arial" panose="020B0604020202020204" pitchFamily="34" charset="0"/>
              </a:rPr>
              <a:t>Market-Basket transactions</a:t>
            </a:r>
          </a:p>
        </p:txBody>
      </p:sp>
      <p:graphicFrame>
        <p:nvGraphicFramePr>
          <p:cNvPr id="15366" name="Object 5">
            <a:extLst>
              <a:ext uri="{FF2B5EF4-FFF2-40B4-BE49-F238E27FC236}">
                <a16:creationId xmlns:a16="http://schemas.microsoft.com/office/drawing/2014/main" id="{466E3F3E-A4A9-D648-5642-3CEDCA703A7F}"/>
              </a:ext>
            </a:extLst>
          </p:cNvPr>
          <p:cNvGraphicFramePr>
            <a:graphicFrameLocks noChangeAspect="1"/>
          </p:cNvGraphicFramePr>
          <p:nvPr/>
        </p:nvGraphicFramePr>
        <p:xfrm>
          <a:off x="609600" y="3640138"/>
          <a:ext cx="4343400" cy="2532062"/>
        </p:xfrm>
        <a:graphic>
          <a:graphicData uri="http://schemas.openxmlformats.org/presentationml/2006/ole">
            <mc:AlternateContent xmlns:mc="http://schemas.openxmlformats.org/markup-compatibility/2006">
              <mc:Choice xmlns:v="urn:schemas-microsoft-com:vml" Requires="v">
                <p:oleObj name="Document" r:id="rId2" imgW="3433292" imgH="1998228" progId="Word.Document.8">
                  <p:embed/>
                </p:oleObj>
              </mc:Choice>
              <mc:Fallback>
                <p:oleObj name="Document" r:id="rId2" imgW="3433292" imgH="1998228" progId="Word.Document.8">
                  <p:embed/>
                  <p:pic>
                    <p:nvPicPr>
                      <p:cNvPr id="15366" name="Object 5">
                        <a:extLst>
                          <a:ext uri="{FF2B5EF4-FFF2-40B4-BE49-F238E27FC236}">
                            <a16:creationId xmlns:a16="http://schemas.microsoft.com/office/drawing/2014/main" id="{466E3F3E-A4A9-D648-5642-3CEDCA703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640138"/>
                        <a:ext cx="4343400" cy="2532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7" name="Text Box 6">
            <a:extLst>
              <a:ext uri="{FF2B5EF4-FFF2-40B4-BE49-F238E27FC236}">
                <a16:creationId xmlns:a16="http://schemas.microsoft.com/office/drawing/2014/main" id="{3AD4DEE6-03D6-C9DF-7262-F49412DBF11D}"/>
              </a:ext>
            </a:extLst>
          </p:cNvPr>
          <p:cNvSpPr txBox="1">
            <a:spLocks noChangeArrowheads="1"/>
          </p:cNvSpPr>
          <p:nvPr/>
        </p:nvSpPr>
        <p:spPr bwMode="auto">
          <a:xfrm>
            <a:off x="5029200" y="3259138"/>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b="1">
                <a:latin typeface="Arial" panose="020B0604020202020204" pitchFamily="34" charset="0"/>
              </a:rPr>
              <a:t>Example of Association Rules</a:t>
            </a:r>
          </a:p>
        </p:txBody>
      </p:sp>
      <p:sp>
        <p:nvSpPr>
          <p:cNvPr id="15368" name="Text Box 7">
            <a:extLst>
              <a:ext uri="{FF2B5EF4-FFF2-40B4-BE49-F238E27FC236}">
                <a16:creationId xmlns:a16="http://schemas.microsoft.com/office/drawing/2014/main" id="{9F126C21-4C11-4604-12A3-DBF492A8EE09}"/>
              </a:ext>
            </a:extLst>
          </p:cNvPr>
          <p:cNvSpPr txBox="1">
            <a:spLocks noChangeArrowheads="1"/>
          </p:cNvSpPr>
          <p:nvPr/>
        </p:nvSpPr>
        <p:spPr bwMode="auto">
          <a:xfrm>
            <a:off x="5486400" y="3868738"/>
            <a:ext cx="32766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1800">
                <a:latin typeface="Arial" panose="020B0604020202020204" pitchFamily="34" charset="0"/>
              </a:rPr>
              <a:t>{Diaper} </a:t>
            </a:r>
            <a:r>
              <a:rPr lang="en-US" altLang="en-US" sz="1800">
                <a:latin typeface="Arial" panose="020B0604020202020204" pitchFamily="34" charset="0"/>
                <a:sym typeface="Symbol" panose="05050102010706020507" pitchFamily="18" charset="2"/>
              </a:rPr>
              <a:t> {Beer},</a:t>
            </a:r>
            <a:br>
              <a:rPr lang="en-US" altLang="en-US" sz="1800">
                <a:latin typeface="Arial" panose="020B0604020202020204" pitchFamily="34" charset="0"/>
                <a:sym typeface="Symbol" panose="05050102010706020507" pitchFamily="18" charset="2"/>
              </a:rPr>
            </a:br>
            <a:r>
              <a:rPr lang="en-US" altLang="en-US" sz="1800">
                <a:latin typeface="Arial" panose="020B0604020202020204" pitchFamily="34" charset="0"/>
                <a:sym typeface="Symbol" panose="05050102010706020507" pitchFamily="18" charset="2"/>
              </a:rPr>
              <a:t>{Milk, Bread}  {Eggs,Coke},</a:t>
            </a:r>
            <a:br>
              <a:rPr lang="en-US" altLang="en-US" sz="1800">
                <a:latin typeface="Arial" panose="020B0604020202020204" pitchFamily="34" charset="0"/>
                <a:sym typeface="Symbol" panose="05050102010706020507" pitchFamily="18" charset="2"/>
              </a:rPr>
            </a:br>
            <a:r>
              <a:rPr lang="en-US" altLang="en-US" sz="1800">
                <a:latin typeface="Arial" panose="020B0604020202020204" pitchFamily="34" charset="0"/>
                <a:sym typeface="Symbol" panose="05050102010706020507" pitchFamily="18" charset="2"/>
              </a:rPr>
              <a:t>{Beer, Bread}  {Milk},</a:t>
            </a:r>
          </a:p>
        </p:txBody>
      </p:sp>
      <p:sp>
        <p:nvSpPr>
          <p:cNvPr id="15369" name="Text Box 8">
            <a:extLst>
              <a:ext uri="{FF2B5EF4-FFF2-40B4-BE49-F238E27FC236}">
                <a16:creationId xmlns:a16="http://schemas.microsoft.com/office/drawing/2014/main" id="{EB650B29-D7E0-2A7D-48D2-4DFB34E455B6}"/>
              </a:ext>
            </a:extLst>
          </p:cNvPr>
          <p:cNvSpPr txBox="1">
            <a:spLocks noChangeArrowheads="1"/>
          </p:cNvSpPr>
          <p:nvPr/>
        </p:nvSpPr>
        <p:spPr bwMode="auto">
          <a:xfrm>
            <a:off x="5029200" y="5164138"/>
            <a:ext cx="4038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000">
                <a:latin typeface="Arial" panose="020B0604020202020204" pitchFamily="34" charset="0"/>
              </a:rPr>
              <a:t>Implication means co-occurrence, not causality!</a:t>
            </a:r>
          </a:p>
        </p:txBody>
      </p:sp>
    </p:spTree>
  </p:cSld>
  <p:clrMapOvr>
    <a:masterClrMapping/>
  </p:clrMapOvr>
  <p:transition spd="slow">
    <p:spli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5053</TotalTime>
  <Words>2788</Words>
  <Application>Microsoft Office PowerPoint</Application>
  <PresentationFormat>On-screen Show (4:3)</PresentationFormat>
  <Paragraphs>393</Paragraphs>
  <Slides>38</Slides>
  <Notes>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4</vt:i4>
      </vt:variant>
      <vt:variant>
        <vt:lpstr>Slide Titles</vt:lpstr>
      </vt:variant>
      <vt:variant>
        <vt:i4>38</vt:i4>
      </vt:variant>
    </vt:vector>
  </HeadingPairs>
  <TitlesOfParts>
    <vt:vector size="55" baseType="lpstr">
      <vt:lpstr>Arial</vt:lpstr>
      <vt:lpstr>Calibri</vt:lpstr>
      <vt:lpstr>MS PGothic</vt:lpstr>
      <vt:lpstr>Open Sans</vt:lpstr>
      <vt:lpstr>Wingdings</vt:lpstr>
      <vt:lpstr>Symbol</vt:lpstr>
      <vt:lpstr>Times New Roman</vt:lpstr>
      <vt:lpstr>Monotype Sorts</vt:lpstr>
      <vt:lpstr>Tahoma</vt:lpstr>
      <vt:lpstr>Edwardian Script ITC</vt:lpstr>
      <vt:lpstr>+mj-lt</vt:lpstr>
      <vt:lpstr>Calibri Light</vt:lpstr>
      <vt:lpstr>Office Theme</vt:lpstr>
      <vt:lpstr>Microsoft Word Document</vt:lpstr>
      <vt:lpstr>Microsoft Equation 3.0</vt:lpstr>
      <vt:lpstr>Microsoft Visio Drawing</vt:lpstr>
      <vt:lpstr>Microsoft Excel Worksheet</vt:lpstr>
      <vt:lpstr>PowerPoint Presentation</vt:lpstr>
      <vt:lpstr>Learning Outcomes</vt:lpstr>
      <vt:lpstr>Session Outcomes</vt:lpstr>
      <vt:lpstr>Topics</vt:lpstr>
      <vt:lpstr>What is Association Analysis?</vt:lpstr>
      <vt:lpstr>Illustration of Market Basket Analysis</vt:lpstr>
      <vt:lpstr>PowerPoint Presentation</vt:lpstr>
      <vt:lpstr>Business Use Case:  Sales Transactions Analysis</vt:lpstr>
      <vt:lpstr>Association Rules</vt:lpstr>
      <vt:lpstr>Frequent Itemset</vt:lpstr>
      <vt:lpstr>Association Rule</vt:lpstr>
      <vt:lpstr>Association Rule Mining Task</vt:lpstr>
      <vt:lpstr>Mining Association Rules</vt:lpstr>
      <vt:lpstr>Mining Association Rules</vt:lpstr>
      <vt:lpstr>Frequent Itemset Generation</vt:lpstr>
      <vt:lpstr>Apriori Algorithm</vt:lpstr>
      <vt:lpstr>Illustrating Apriori Principle</vt:lpstr>
      <vt:lpstr>Factors Affecting Complexity</vt:lpstr>
      <vt:lpstr>The Apriori Algorithm: Example</vt:lpstr>
      <vt:lpstr>The Apriori Algorithm: Example (cont.)</vt:lpstr>
      <vt:lpstr>The Apriori Algorithm: Example (cont.)</vt:lpstr>
      <vt:lpstr>Generating Association Rules from Frequent Itemsets</vt:lpstr>
      <vt:lpstr>FP-Growth Algorithm</vt:lpstr>
      <vt:lpstr>FP-Tree Construction</vt:lpstr>
      <vt:lpstr>FP-Tree Construction (cont.)</vt:lpstr>
      <vt:lpstr>FP-Growth</vt:lpstr>
      <vt:lpstr>Tree Projection</vt:lpstr>
      <vt:lpstr>Why is FP-Growth the Winner?</vt:lpstr>
      <vt:lpstr>Evaluation of Association Rules</vt:lpstr>
      <vt:lpstr>Application of Interestingness Measure</vt:lpstr>
      <vt:lpstr>Computing Interestingness Measure</vt:lpstr>
      <vt:lpstr>Drawback of Confidence</vt:lpstr>
      <vt:lpstr>Statistical-Based Measures</vt:lpstr>
      <vt:lpstr>Subjective Interestingness Measure</vt:lpstr>
      <vt:lpstr>Exercise</vt:lpstr>
      <vt:lpstr>References</vt:lpstr>
      <vt:lpstr>PowerPoint Presentation</vt:lpstr>
      <vt:lpstr>PowerPoint Presentation</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yy</dc:creator>
  <cp:lastModifiedBy>Amalia Zahra</cp:lastModifiedBy>
  <cp:revision>184</cp:revision>
  <dcterms:created xsi:type="dcterms:W3CDTF">2014-12-16T09:41:31Z</dcterms:created>
  <dcterms:modified xsi:type="dcterms:W3CDTF">2023-06-11T22:30:52Z</dcterms:modified>
</cp:coreProperties>
</file>