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69"/>
  </p:notesMasterIdLst>
  <p:sldIdLst>
    <p:sldId id="256" r:id="rId2"/>
    <p:sldId id="266" r:id="rId3"/>
    <p:sldId id="267" r:id="rId4"/>
    <p:sldId id="273" r:id="rId5"/>
    <p:sldId id="274" r:id="rId6"/>
    <p:sldId id="275" r:id="rId7"/>
    <p:sldId id="276" r:id="rId8"/>
    <p:sldId id="268" r:id="rId9"/>
    <p:sldId id="291" r:id="rId10"/>
    <p:sldId id="292" r:id="rId11"/>
    <p:sldId id="293" r:id="rId12"/>
    <p:sldId id="294" r:id="rId13"/>
    <p:sldId id="295" r:id="rId14"/>
    <p:sldId id="296" r:id="rId15"/>
    <p:sldId id="297" r:id="rId16"/>
    <p:sldId id="298" r:id="rId17"/>
    <p:sldId id="299" r:id="rId18"/>
    <p:sldId id="300" r:id="rId19"/>
    <p:sldId id="278" r:id="rId20"/>
    <p:sldId id="279" r:id="rId21"/>
    <p:sldId id="280" r:id="rId22"/>
    <p:sldId id="281" r:id="rId23"/>
    <p:sldId id="282" r:id="rId24"/>
    <p:sldId id="283" r:id="rId25"/>
    <p:sldId id="301" r:id="rId26"/>
    <p:sldId id="302" r:id="rId27"/>
    <p:sldId id="284" r:id="rId28"/>
    <p:sldId id="262" r:id="rId29"/>
    <p:sldId id="263" r:id="rId30"/>
    <p:sldId id="264" r:id="rId31"/>
    <p:sldId id="265" r:id="rId32"/>
    <p:sldId id="303" r:id="rId33"/>
    <p:sldId id="304" r:id="rId34"/>
    <p:sldId id="305" r:id="rId35"/>
    <p:sldId id="269" r:id="rId36"/>
    <p:sldId id="270" r:id="rId37"/>
    <p:sldId id="271" r:id="rId38"/>
    <p:sldId id="272" r:id="rId39"/>
    <p:sldId id="306" r:id="rId40"/>
    <p:sldId id="307" r:id="rId41"/>
    <p:sldId id="308" r:id="rId42"/>
    <p:sldId id="309" r:id="rId43"/>
    <p:sldId id="277" r:id="rId44"/>
    <p:sldId id="310" r:id="rId45"/>
    <p:sldId id="311" r:id="rId46"/>
    <p:sldId id="312" r:id="rId47"/>
    <p:sldId id="313" r:id="rId48"/>
    <p:sldId id="314" r:id="rId49"/>
    <p:sldId id="315" r:id="rId50"/>
    <p:sldId id="316" r:id="rId51"/>
    <p:sldId id="317" r:id="rId52"/>
    <p:sldId id="318" r:id="rId53"/>
    <p:sldId id="319" r:id="rId54"/>
    <p:sldId id="320" r:id="rId55"/>
    <p:sldId id="321" r:id="rId56"/>
    <p:sldId id="322" r:id="rId57"/>
    <p:sldId id="285" r:id="rId58"/>
    <p:sldId id="286" r:id="rId59"/>
    <p:sldId id="287" r:id="rId60"/>
    <p:sldId id="288" r:id="rId61"/>
    <p:sldId id="289" r:id="rId62"/>
    <p:sldId id="290" r:id="rId63"/>
    <p:sldId id="323" r:id="rId64"/>
    <p:sldId id="324" r:id="rId65"/>
    <p:sldId id="325" r:id="rId66"/>
    <p:sldId id="326" r:id="rId67"/>
    <p:sldId id="327"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897" autoAdjust="0"/>
  </p:normalViewPr>
  <p:slideViewPr>
    <p:cSldViewPr snapToGrid="0">
      <p:cViewPr varScale="1">
        <p:scale>
          <a:sx n="67" d="100"/>
          <a:sy n="67" d="100"/>
        </p:scale>
        <p:origin x="822" y="60"/>
      </p:cViewPr>
      <p:guideLst/>
    </p:cSldViewPr>
  </p:slideViewPr>
  <p:notesTextViewPr>
    <p:cViewPr>
      <p:scale>
        <a:sx n="1" d="1"/>
        <a:sy n="1" d="1"/>
      </p:scale>
      <p:origin x="0" y="0"/>
    </p:cViewPr>
  </p:notesTextViewPr>
  <p:sorterViewPr>
    <p:cViewPr>
      <p:scale>
        <a:sx n="100" d="100"/>
        <a:sy n="100" d="100"/>
      </p:scale>
      <p:origin x="0" y="-2898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388CD8-F6EB-48B3-8410-1019385A57FA}" type="datetimeFigureOut">
              <a:rPr lang="en-AU" smtClean="0"/>
              <a:t>14/12/2023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7F396D-AEBD-4760-841B-0BE4E0DECF34}" type="slidenum">
              <a:rPr lang="en-AU" smtClean="0"/>
              <a:t>‹#›</a:t>
            </a:fld>
            <a:endParaRPr lang="en-AU"/>
          </a:p>
        </p:txBody>
      </p:sp>
    </p:spTree>
    <p:extLst>
      <p:ext uri="{BB962C8B-B14F-4D97-AF65-F5344CB8AC3E}">
        <p14:creationId xmlns:p14="http://schemas.microsoft.com/office/powerpoint/2010/main" val="3927419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137F396D-AEBD-4760-841B-0BE4E0DECF34}" type="slidenum">
              <a:rPr lang="en-AU" smtClean="0"/>
              <a:t>8</a:t>
            </a:fld>
            <a:endParaRPr lang="en-AU"/>
          </a:p>
        </p:txBody>
      </p:sp>
    </p:spTree>
    <p:extLst>
      <p:ext uri="{BB962C8B-B14F-4D97-AF65-F5344CB8AC3E}">
        <p14:creationId xmlns:p14="http://schemas.microsoft.com/office/powerpoint/2010/main" val="152857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7E6C46B5-A763-45F8-8309-BC1EFED21F84}" type="datetime1">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39243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B59FFDEB-C995-4067-A8F2-AC6B5FD0CB55}" type="datetime1">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97389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F6327265-1505-43FA-8115-21B448251153}" type="datetime1">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28821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304800"/>
            <a:ext cx="10363200" cy="1143000"/>
          </a:xfrm>
        </p:spPr>
        <p:txBody>
          <a:bodyPr/>
          <a:lstStyle/>
          <a:p>
            <a:r>
              <a:rPr lang="en-US"/>
              <a:t>Click to edit Master title style</a:t>
            </a:r>
            <a:endParaRPr lang="id-ID"/>
          </a:p>
        </p:txBody>
      </p:sp>
      <p:sp>
        <p:nvSpPr>
          <p:cNvPr id="3" name="Content Placeholder 2"/>
          <p:cNvSpPr>
            <a:spLocks noGrp="1"/>
          </p:cNvSpPr>
          <p:nvPr>
            <p:ph sz="half" idx="1"/>
          </p:nvPr>
        </p:nvSpPr>
        <p:spPr>
          <a:xfrm>
            <a:off x="1117600" y="1905000"/>
            <a:ext cx="10363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1117600" y="4038600"/>
            <a:ext cx="10363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a:xfrm>
            <a:off x="914400" y="6248400"/>
            <a:ext cx="2540000" cy="457200"/>
          </a:xfrm>
        </p:spPr>
        <p:txBody>
          <a:bodyPr/>
          <a:lstStyle>
            <a:lvl1pPr>
              <a:defRPr/>
            </a:lvl1pPr>
          </a:lstStyle>
          <a:p>
            <a:fld id="{F11E143E-BF36-4AB8-8EE8-3BAB996F360C}" type="datetime1">
              <a:rPr lang="id-ID" altLang="zh-TW" smtClean="0"/>
              <a:t>14/12/2023</a:t>
            </a:fld>
            <a:endParaRPr lang="en-US" altLang="zh-TW"/>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r>
              <a:rPr lang="fr-FR" altLang="zh-TW"/>
              <a:t>Neural Networks                                                                 Lecture 7: Perceptron Modifications</a:t>
            </a:r>
            <a:endParaRPr lang="en-US" altLang="zh-TW"/>
          </a:p>
        </p:txBody>
      </p:sp>
      <p:sp>
        <p:nvSpPr>
          <p:cNvPr id="7" name="Slide Number Placeholder 6"/>
          <p:cNvSpPr>
            <a:spLocks noGrp="1"/>
          </p:cNvSpPr>
          <p:nvPr>
            <p:ph type="sldNum" sz="quarter" idx="12"/>
          </p:nvPr>
        </p:nvSpPr>
        <p:spPr>
          <a:xfrm>
            <a:off x="8737600" y="6248400"/>
            <a:ext cx="2540000" cy="457200"/>
          </a:xfrm>
        </p:spPr>
        <p:txBody>
          <a:bodyPr/>
          <a:lstStyle>
            <a:lvl1pPr>
              <a:defRPr/>
            </a:lvl1pPr>
          </a:lstStyle>
          <a:p>
            <a:fld id="{6FCBFE3E-01D5-457F-991A-E921D262C387}" type="slidenum">
              <a:rPr lang="en-US" altLang="zh-TW"/>
              <a:pPr/>
              <a:t>‹#›</a:t>
            </a:fld>
            <a:endParaRPr lang="en-US" altLang="zh-TW"/>
          </a:p>
        </p:txBody>
      </p:sp>
    </p:spTree>
    <p:extLst>
      <p:ext uri="{BB962C8B-B14F-4D97-AF65-F5344CB8AC3E}">
        <p14:creationId xmlns:p14="http://schemas.microsoft.com/office/powerpoint/2010/main" val="3618600682"/>
      </p:ext>
    </p:extLst>
  </p:cSld>
  <p:clrMapOvr>
    <a:masterClrMapping/>
  </p:clrMapOvr>
  <p:transition>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787A3A3-4954-4287-875C-C690C3B11FD8}" type="datetime1">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877305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34B8E8-57AA-4BA0-B748-50535ABA45D2}" type="datetime1">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97882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B82AE8E5-9505-4ACA-9FE6-6DE9AF1209D2}" type="datetime1">
              <a:rPr lang="en-US" smtClean="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98457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12042BFD-5C9D-4F38-8CC7-E096A456A17F}" type="datetime1">
              <a:rPr lang="en-US" smtClean="0"/>
              <a:t>12/14/2023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03324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2BBFBCF7-65E4-4C52-BE14-0A98038C1492}" type="datetime1">
              <a:rPr lang="en-US" smtClean="0"/>
              <a:t>12/14/2023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37384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3E2119-17B7-4970-B062-42B0C4F1AC13}" type="datetime1">
              <a:rPr lang="en-US" smtClean="0"/>
              <a:t>12/14/2023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36946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32161B-215E-4ABB-8486-C595CAA88049}" type="datetime1">
              <a:rPr lang="en-US" smtClean="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41649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FB90CD-F2F2-4C4E-90C7-3725567D6021}" type="datetime1">
              <a:rPr lang="en-US" smtClean="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19782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3CF6BF-306C-4ED3-A9AB-1DCE72846B33}" type="datetime1">
              <a:rPr lang="en-US" smtClean="0"/>
              <a:t>12/14/2023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2561020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0.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3.wmf"/><Relationship Id="rId18" Type="http://schemas.openxmlformats.org/officeDocument/2006/relationships/image" Target="../media/image56.wmf"/><Relationship Id="rId26" Type="http://schemas.openxmlformats.org/officeDocument/2006/relationships/image" Target="../media/image60.wmf"/><Relationship Id="rId3" Type="http://schemas.openxmlformats.org/officeDocument/2006/relationships/image" Target="../media/image48.wmf"/><Relationship Id="rId21" Type="http://schemas.openxmlformats.org/officeDocument/2006/relationships/oleObject" Target="../embeddings/oleObject9.bin"/><Relationship Id="rId7" Type="http://schemas.openxmlformats.org/officeDocument/2006/relationships/image" Target="../media/image50.wmf"/><Relationship Id="rId12" Type="http://schemas.openxmlformats.org/officeDocument/2006/relationships/oleObject" Target="../embeddings/oleObject5.bin"/><Relationship Id="rId17" Type="http://schemas.openxmlformats.org/officeDocument/2006/relationships/oleObject" Target="../embeddings/oleObject7.bin"/><Relationship Id="rId25" Type="http://schemas.openxmlformats.org/officeDocument/2006/relationships/oleObject" Target="../embeddings/oleObject11.bin"/><Relationship Id="rId2" Type="http://schemas.openxmlformats.org/officeDocument/2006/relationships/image" Target="../media/image47.wmf"/><Relationship Id="rId16" Type="http://schemas.openxmlformats.org/officeDocument/2006/relationships/image" Target="../media/image55.wmf"/><Relationship Id="rId20" Type="http://schemas.openxmlformats.org/officeDocument/2006/relationships/image" Target="../media/image57.wmf"/><Relationship Id="rId1" Type="http://schemas.openxmlformats.org/officeDocument/2006/relationships/slideLayout" Target="../slideLayouts/slideLayout12.xml"/><Relationship Id="rId6" Type="http://schemas.openxmlformats.org/officeDocument/2006/relationships/oleObject" Target="../embeddings/oleObject2.bin"/><Relationship Id="rId11" Type="http://schemas.openxmlformats.org/officeDocument/2006/relationships/image" Target="../media/image52.wmf"/><Relationship Id="rId24" Type="http://schemas.openxmlformats.org/officeDocument/2006/relationships/image" Target="../media/image59.wmf"/><Relationship Id="rId5" Type="http://schemas.openxmlformats.org/officeDocument/2006/relationships/image" Target="../media/image49.wmf"/><Relationship Id="rId15" Type="http://schemas.openxmlformats.org/officeDocument/2006/relationships/oleObject" Target="../embeddings/oleObject6.bin"/><Relationship Id="rId23" Type="http://schemas.openxmlformats.org/officeDocument/2006/relationships/oleObject" Target="../embeddings/oleObject10.bin"/><Relationship Id="rId10" Type="http://schemas.openxmlformats.org/officeDocument/2006/relationships/oleObject" Target="../embeddings/oleObject4.bin"/><Relationship Id="rId19" Type="http://schemas.openxmlformats.org/officeDocument/2006/relationships/oleObject" Target="../embeddings/oleObject8.bin"/><Relationship Id="rId4" Type="http://schemas.openxmlformats.org/officeDocument/2006/relationships/oleObject" Target="../embeddings/oleObject1.bin"/><Relationship Id="rId9" Type="http://schemas.openxmlformats.org/officeDocument/2006/relationships/image" Target="../media/image51.wmf"/><Relationship Id="rId14" Type="http://schemas.openxmlformats.org/officeDocument/2006/relationships/image" Target="../media/image54.wmf"/><Relationship Id="rId22" Type="http://schemas.openxmlformats.org/officeDocument/2006/relationships/image" Target="../media/image58.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61.emf"/><Relationship Id="rId7" Type="http://schemas.openxmlformats.org/officeDocument/2006/relationships/image" Target="../media/image63.emf"/><Relationship Id="rId2" Type="http://schemas.openxmlformats.org/officeDocument/2006/relationships/oleObject" Target="../embeddings/oleObject12.bin"/><Relationship Id="rId1" Type="http://schemas.openxmlformats.org/officeDocument/2006/relationships/slideLayout" Target="../slideLayouts/slideLayout2.xml"/><Relationship Id="rId6" Type="http://schemas.openxmlformats.org/officeDocument/2006/relationships/oleObject" Target="../embeddings/oleObject14.bin"/><Relationship Id="rId5" Type="http://schemas.openxmlformats.org/officeDocument/2006/relationships/image" Target="../media/image62.emf"/><Relationship Id="rId4" Type="http://schemas.openxmlformats.org/officeDocument/2006/relationships/oleObject" Target="../embeddings/oleObject13.bin"/><Relationship Id="rId9" Type="http://schemas.openxmlformats.org/officeDocument/2006/relationships/image" Target="../media/image64.emf"/></Relationships>
</file>

<file path=ppt/slides/_rels/slide61.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oleObject" Target="../embeddings/oleObject16.bin"/><Relationship Id="rId1" Type="http://schemas.openxmlformats.org/officeDocument/2006/relationships/slideLayout" Target="../slideLayouts/slideLayout2.xml"/><Relationship Id="rId5" Type="http://schemas.openxmlformats.org/officeDocument/2006/relationships/image" Target="../media/image66.emf"/><Relationship Id="rId4" Type="http://schemas.openxmlformats.org/officeDocument/2006/relationships/oleObject" Target="../embeddings/oleObject17.bin"/></Relationships>
</file>

<file path=ppt/slides/_rels/slide62.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oleObject" Target="../embeddings/oleObject18.bin"/><Relationship Id="rId1" Type="http://schemas.openxmlformats.org/officeDocument/2006/relationships/slideLayout" Target="../slideLayouts/slideLayout2.xml"/><Relationship Id="rId5" Type="http://schemas.openxmlformats.org/officeDocument/2006/relationships/image" Target="../media/image68.emf"/><Relationship Id="rId4" Type="http://schemas.openxmlformats.org/officeDocument/2006/relationships/oleObject" Target="../embeddings/oleObject19.bin"/></Relationships>
</file>

<file path=ppt/slides/_rels/slide63.x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 Id="rId4" Type="http://schemas.openxmlformats.org/officeDocument/2006/relationships/image" Target="../media/image73.png"/></Relationships>
</file>

<file path=ppt/slides/_rels/slide6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a:solidFill>
                  <a:schemeClr val="accent2">
                    <a:lumMod val="50000"/>
                  </a:schemeClr>
                </a:solidFill>
              </a:rPr>
              <a:t>Classification Using Naïve Bayes</a:t>
            </a:r>
            <a:endParaRPr lang="en-AU" sz="4800" b="1" dirty="0">
              <a:solidFill>
                <a:schemeClr val="accent2">
                  <a:lumMod val="50000"/>
                </a:schemeClr>
              </a:solidFill>
            </a:endParaRPr>
          </a:p>
        </p:txBody>
      </p:sp>
      <p:sp>
        <p:nvSpPr>
          <p:cNvPr id="3" name="Subtitle 2"/>
          <p:cNvSpPr>
            <a:spLocks noGrp="1"/>
          </p:cNvSpPr>
          <p:nvPr>
            <p:ph type="subTitle" idx="1"/>
          </p:nvPr>
        </p:nvSpPr>
        <p:spPr/>
        <p:txBody>
          <a:bodyPr>
            <a:normAutofit/>
          </a:bodyPr>
          <a:lstStyle/>
          <a:p>
            <a:r>
              <a:rPr lang="en-US" sz="3600" b="1" dirty="0">
                <a:solidFill>
                  <a:srgbClr val="C00000"/>
                </a:solidFill>
              </a:rPr>
              <a:t>Making Decisions Under uncertainty</a:t>
            </a:r>
            <a:endParaRPr lang="en-AU" sz="3600" b="1" dirty="0">
              <a:solidFill>
                <a:srgbClr val="C00000"/>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3295048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10</a:t>
            </a:fld>
            <a:endParaRPr lang="en-US" dirty="0"/>
          </a:p>
        </p:txBody>
      </p:sp>
      <p:pic>
        <p:nvPicPr>
          <p:cNvPr id="4" name="Picture 3"/>
          <p:cNvPicPr>
            <a:picLocks noChangeAspect="1"/>
          </p:cNvPicPr>
          <p:nvPr/>
        </p:nvPicPr>
        <p:blipFill>
          <a:blip r:embed="rId2"/>
          <a:stretch>
            <a:fillRect/>
          </a:stretch>
        </p:blipFill>
        <p:spPr>
          <a:xfrm>
            <a:off x="721656" y="1080120"/>
            <a:ext cx="9906859" cy="749873"/>
          </a:xfrm>
          <a:prstGeom prst="rect">
            <a:avLst/>
          </a:prstGeom>
        </p:spPr>
      </p:pic>
      <p:sp>
        <p:nvSpPr>
          <p:cNvPr id="5" name="Title 1"/>
          <p:cNvSpPr txBox="1">
            <a:spLocks/>
          </p:cNvSpPr>
          <p:nvPr/>
        </p:nvSpPr>
        <p:spPr>
          <a:xfrm>
            <a:off x="806996" y="207684"/>
            <a:ext cx="10058400" cy="83734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2"/>
                </a:solidFill>
              </a:rPr>
              <a:t>Likelihood – Class Conditional Probability</a:t>
            </a:r>
            <a:endParaRPr lang="en-AU" dirty="0">
              <a:solidFill>
                <a:schemeClr val="accent2"/>
              </a:solidFill>
            </a:endParaRPr>
          </a:p>
        </p:txBody>
      </p:sp>
      <mc:AlternateContent xmlns:mc="http://schemas.openxmlformats.org/markup-compatibility/2006" xmlns:a14="http://schemas.microsoft.com/office/drawing/2010/main">
        <mc:Choice Requires="a14">
          <p:sp>
            <p:nvSpPr>
              <p:cNvPr id="6" name="TextBox 5"/>
              <p:cNvSpPr txBox="1"/>
              <p:nvPr/>
            </p:nvSpPr>
            <p:spPr>
              <a:xfrm>
                <a:off x="806996" y="1868467"/>
                <a:ext cx="10842171" cy="3923831"/>
              </a:xfrm>
              <a:prstGeom prst="rect">
                <a:avLst/>
              </a:prstGeom>
              <a:noFill/>
            </p:spPr>
            <p:txBody>
              <a:bodyPr wrap="square" rtlCol="0">
                <a:spAutoFit/>
              </a:bodyPr>
              <a:lstStyle/>
              <a:p>
                <a:pPr marL="342900" indent="-342900" algn="just">
                  <a:buFont typeface="Arial" panose="020B0604020202020204" pitchFamily="34" charset="0"/>
                  <a:buChar char="•"/>
                </a:pPr>
                <a:r>
                  <a:rPr lang="en-ID" sz="2400" dirty="0"/>
                  <a:t>Here, P (X | </a:t>
                </a:r>
                <a:r>
                  <a:rPr lang="en-ID" sz="2400" dirty="0" err="1"/>
                  <a:t>C</a:t>
                </a:r>
                <a:r>
                  <a:rPr lang="en-ID" sz="2400" baseline="-25000" dirty="0" err="1"/>
                  <a:t>j</a:t>
                </a:r>
                <a:r>
                  <a:rPr lang="en-ID" sz="2400" dirty="0"/>
                  <a:t>) simply means “How likely is it to observe this particular pattern X given that it belongs to class </a:t>
                </a:r>
                <a:r>
                  <a:rPr lang="en-ID" sz="2400" dirty="0" err="1"/>
                  <a:t>Cj</a:t>
                </a:r>
                <a:r>
                  <a:rPr lang="en-ID" sz="2400" dirty="0"/>
                  <a:t> ?”. </a:t>
                </a:r>
              </a:p>
              <a:p>
                <a:pPr marL="342900" indent="-342900" algn="just">
                  <a:buFont typeface="Arial" panose="020B0604020202020204" pitchFamily="34" charset="0"/>
                  <a:buChar char="•"/>
                </a:pPr>
                <a:r>
                  <a:rPr lang="en-ID" sz="2400" dirty="0"/>
                  <a:t>The individual likelihood for every feature in the feature vector can be estimated via the maximum-likelihood estimate, which is simply a frequency in the case of categorical data :</a:t>
                </a:r>
              </a:p>
              <a:p>
                <a:pPr marL="1257300" lvl="2" indent="-342900" algn="just">
                  <a:buFont typeface="Wingdings" panose="05000000000000000000" pitchFamily="2" charset="2"/>
                  <a:buChar char="§"/>
                </a:pPr>
                <a:r>
                  <a:rPr lang="en-ID" sz="2400" b="1" dirty="0"/>
                  <a:t>P (x</a:t>
                </a:r>
                <a:r>
                  <a:rPr lang="en-ID" sz="2400" b="1" baseline="-25000" dirty="0"/>
                  <a:t>i </a:t>
                </a:r>
                <a:r>
                  <a:rPr lang="en-ID" sz="2400" b="1" dirty="0"/>
                  <a:t>| </a:t>
                </a:r>
                <a:r>
                  <a:rPr lang="en-ID" sz="2400" b="1" dirty="0" err="1"/>
                  <a:t>C</a:t>
                </a:r>
                <a:r>
                  <a:rPr lang="en-ID" sz="2400" b="1" baseline="-25000" dirty="0" err="1"/>
                  <a:t>j</a:t>
                </a:r>
                <a:r>
                  <a:rPr lang="en-ID" sz="2400" b="1" dirty="0"/>
                  <a:t>) </a:t>
                </a:r>
                <a:r>
                  <a:rPr lang="en-ID" sz="2800" b="1" dirty="0"/>
                  <a:t>= </a:t>
                </a:r>
                <a14:m>
                  <m:oMath xmlns:m="http://schemas.openxmlformats.org/officeDocument/2006/math">
                    <m:f>
                      <m:fPr>
                        <m:ctrlPr>
                          <a:rPr lang="en-ID" sz="2800" b="1" i="1" smtClean="0">
                            <a:latin typeface="Cambria Math" panose="02040503050406030204" pitchFamily="18" charset="0"/>
                          </a:rPr>
                        </m:ctrlPr>
                      </m:fPr>
                      <m:num>
                        <m:sSub>
                          <m:sSubPr>
                            <m:ctrlPr>
                              <a:rPr lang="en-ID" sz="2800" b="1" i="1" smtClean="0">
                                <a:latin typeface="Cambria Math" panose="02040503050406030204" pitchFamily="18" charset="0"/>
                              </a:rPr>
                            </m:ctrlPr>
                          </m:sSubPr>
                          <m:e>
                            <m:r>
                              <a:rPr lang="en-ID" sz="2800" b="1" i="1" smtClean="0">
                                <a:latin typeface="Cambria Math" panose="02040503050406030204" pitchFamily="18" charset="0"/>
                              </a:rPr>
                              <m:t>𝑵</m:t>
                            </m:r>
                          </m:e>
                          <m:sub>
                            <m:r>
                              <a:rPr lang="en-ID" sz="2800" b="1" i="1" smtClean="0">
                                <a:latin typeface="Cambria Math" panose="02040503050406030204" pitchFamily="18" charset="0"/>
                              </a:rPr>
                              <m:t>𝒙𝒊</m:t>
                            </m:r>
                            <m:r>
                              <a:rPr lang="en-ID" sz="2800" b="1" i="1" smtClean="0">
                                <a:latin typeface="Cambria Math" panose="02040503050406030204" pitchFamily="18" charset="0"/>
                              </a:rPr>
                              <m:t>, </m:t>
                            </m:r>
                            <m:r>
                              <a:rPr lang="en-ID" sz="2800" b="1" i="1" smtClean="0">
                                <a:latin typeface="Cambria Math" panose="02040503050406030204" pitchFamily="18" charset="0"/>
                              </a:rPr>
                              <m:t>𝑪𝒋</m:t>
                            </m:r>
                          </m:sub>
                        </m:sSub>
                      </m:num>
                      <m:den>
                        <m:sSub>
                          <m:sSubPr>
                            <m:ctrlPr>
                              <a:rPr lang="en-ID" sz="2800" b="1" i="1" smtClean="0">
                                <a:latin typeface="Cambria Math" panose="02040503050406030204" pitchFamily="18" charset="0"/>
                              </a:rPr>
                            </m:ctrlPr>
                          </m:sSubPr>
                          <m:e>
                            <m:r>
                              <a:rPr lang="en-ID" sz="2800" b="1" i="1" smtClean="0">
                                <a:latin typeface="Cambria Math" panose="02040503050406030204" pitchFamily="18" charset="0"/>
                              </a:rPr>
                              <m:t>𝑵</m:t>
                            </m:r>
                          </m:e>
                          <m:sub>
                            <m:r>
                              <a:rPr lang="en-ID" sz="2800" b="1" i="1" smtClean="0">
                                <a:latin typeface="Cambria Math" panose="02040503050406030204" pitchFamily="18" charset="0"/>
                              </a:rPr>
                              <m:t>𝑪𝒋</m:t>
                            </m:r>
                          </m:sub>
                        </m:sSub>
                      </m:den>
                    </m:f>
                  </m:oMath>
                </a14:m>
                <a:endParaRPr lang="en-ID" sz="2800" b="1" dirty="0"/>
              </a:p>
              <a:p>
                <a:pPr marL="342900" indent="-342900" algn="just">
                  <a:buFont typeface="Arial" panose="020B0604020202020204" pitchFamily="34" charset="0"/>
                  <a:buChar char="•"/>
                </a:pPr>
                <a:endParaRPr lang="en-ID" sz="2400" dirty="0"/>
              </a:p>
              <a:p>
                <a:pPr marL="1714500" lvl="3" indent="-342900" algn="just">
                  <a:spcAft>
                    <a:spcPts val="600"/>
                  </a:spcAft>
                  <a:buFont typeface="Arial" panose="020B0604020202020204" pitchFamily="34" charset="0"/>
                  <a:buChar char="•"/>
                </a:pPr>
                <a14:m>
                  <m:oMath xmlns:m="http://schemas.openxmlformats.org/officeDocument/2006/math">
                    <m:sSub>
                      <m:sSubPr>
                        <m:ctrlPr>
                          <a:rPr lang="en-US" sz="2400" i="1" smtClean="0">
                            <a:latin typeface="Cambria Math" panose="02040503050406030204" pitchFamily="18" charset="0"/>
                          </a:rPr>
                        </m:ctrlPr>
                      </m:sSubPr>
                      <m:e>
                        <m:r>
                          <a:rPr lang="en-ID" sz="2400" b="0" i="1" smtClean="0">
                            <a:latin typeface="Cambria Math" panose="02040503050406030204" pitchFamily="18" charset="0"/>
                          </a:rPr>
                          <m:t>𝑁</m:t>
                        </m:r>
                      </m:e>
                      <m:sub>
                        <m:r>
                          <a:rPr lang="en-ID" sz="2400" b="0" i="1" smtClean="0">
                            <a:latin typeface="Cambria Math" panose="02040503050406030204" pitchFamily="18" charset="0"/>
                          </a:rPr>
                          <m:t>𝑥𝑖</m:t>
                        </m:r>
                        <m:r>
                          <a:rPr lang="en-ID" sz="2400" b="0" i="1" smtClean="0">
                            <a:latin typeface="Cambria Math" panose="02040503050406030204" pitchFamily="18" charset="0"/>
                          </a:rPr>
                          <m:t>, </m:t>
                        </m:r>
                        <m:r>
                          <a:rPr lang="en-ID" sz="2400" b="0" i="1" smtClean="0">
                            <a:latin typeface="Cambria Math" panose="02040503050406030204" pitchFamily="18" charset="0"/>
                          </a:rPr>
                          <m:t>𝐶𝑗</m:t>
                        </m:r>
                      </m:sub>
                    </m:sSub>
                  </m:oMath>
                </a14:m>
                <a:r>
                  <a:rPr lang="en-US" sz="2400" dirty="0"/>
                  <a:t>  :  Number of times feature xi appears in samples from class </a:t>
                </a:r>
                <a:r>
                  <a:rPr lang="en-US" sz="2400" dirty="0" err="1"/>
                  <a:t>C</a:t>
                </a:r>
                <a:r>
                  <a:rPr lang="en-US" sz="2400" baseline="-25000" dirty="0" err="1"/>
                  <a:t>j</a:t>
                </a:r>
                <a:endParaRPr lang="en-US" sz="2400" baseline="-25000" dirty="0"/>
              </a:p>
              <a:p>
                <a:pPr marL="1714500" lvl="3" indent="-342900" algn="just">
                  <a:buFont typeface="Arial" panose="020B0604020202020204" pitchFamily="34" charset="0"/>
                  <a:buChar char="•"/>
                </a:pPr>
                <a14:m>
                  <m:oMath xmlns:m="http://schemas.openxmlformats.org/officeDocument/2006/math">
                    <m:sSub>
                      <m:sSubPr>
                        <m:ctrlPr>
                          <a:rPr lang="en-US" sz="2400" i="1" smtClean="0">
                            <a:latin typeface="Cambria Math" panose="02040503050406030204" pitchFamily="18" charset="0"/>
                          </a:rPr>
                        </m:ctrlPr>
                      </m:sSubPr>
                      <m:e>
                        <m:r>
                          <a:rPr lang="en-ID" sz="2400" b="0" i="1" smtClean="0">
                            <a:latin typeface="Cambria Math" panose="02040503050406030204" pitchFamily="18" charset="0"/>
                          </a:rPr>
                          <m:t>𝑁</m:t>
                        </m:r>
                      </m:e>
                      <m:sub>
                        <m:r>
                          <a:rPr lang="en-ID" sz="2400" b="0" i="1" smtClean="0">
                            <a:latin typeface="Cambria Math" panose="02040503050406030204" pitchFamily="18" charset="0"/>
                          </a:rPr>
                          <m:t>𝐶𝑗</m:t>
                        </m:r>
                      </m:sub>
                    </m:sSub>
                  </m:oMath>
                </a14:m>
                <a:r>
                  <a:rPr lang="en-US" sz="2400" dirty="0"/>
                  <a:t>      :  Total number of all features in class </a:t>
                </a:r>
                <a:r>
                  <a:rPr lang="en-US" sz="2400" dirty="0" err="1"/>
                  <a:t>C</a:t>
                </a:r>
                <a:r>
                  <a:rPr lang="en-US" sz="2400" baseline="-25000" dirty="0" err="1"/>
                  <a:t>j</a:t>
                </a:r>
                <a:r>
                  <a:rPr lang="en-US" sz="2400" dirty="0"/>
                  <a:t>   </a:t>
                </a:r>
              </a:p>
            </p:txBody>
          </p:sp>
        </mc:Choice>
        <mc:Fallback xmlns="">
          <p:sp>
            <p:nvSpPr>
              <p:cNvPr id="6" name="TextBox 5"/>
              <p:cNvSpPr txBox="1">
                <a:spLocks noRot="1" noChangeAspect="1" noMove="1" noResize="1" noEditPoints="1" noAdjustHandles="1" noChangeArrowheads="1" noChangeShapeType="1" noTextEdit="1"/>
              </p:cNvSpPr>
              <p:nvPr/>
            </p:nvSpPr>
            <p:spPr>
              <a:xfrm>
                <a:off x="806996" y="1868467"/>
                <a:ext cx="10842171" cy="3923831"/>
              </a:xfrm>
              <a:prstGeom prst="rect">
                <a:avLst/>
              </a:prstGeom>
              <a:blipFill>
                <a:blip r:embed="rId3"/>
                <a:stretch>
                  <a:fillRect l="-731" t="-1244" r="-843" b="-2177"/>
                </a:stretch>
              </a:blipFill>
            </p:spPr>
            <p:txBody>
              <a:bodyPr/>
              <a:lstStyle/>
              <a:p>
                <a:r>
                  <a:rPr lang="en-US">
                    <a:noFill/>
                  </a:rPr>
                  <a:t> </a:t>
                </a:r>
              </a:p>
            </p:txBody>
          </p:sp>
        </mc:Fallback>
      </mc:AlternateContent>
    </p:spTree>
    <p:extLst>
      <p:ext uri="{BB962C8B-B14F-4D97-AF65-F5344CB8AC3E}">
        <p14:creationId xmlns:p14="http://schemas.microsoft.com/office/powerpoint/2010/main" val="2714176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11</a:t>
            </a:fld>
            <a:endParaRPr lang="en-US" dirty="0"/>
          </a:p>
        </p:txBody>
      </p:sp>
      <p:sp>
        <p:nvSpPr>
          <p:cNvPr id="5" name="Title 1"/>
          <p:cNvSpPr txBox="1">
            <a:spLocks/>
          </p:cNvSpPr>
          <p:nvPr/>
        </p:nvSpPr>
        <p:spPr>
          <a:xfrm>
            <a:off x="806996" y="207684"/>
            <a:ext cx="10058400" cy="83734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2"/>
                </a:solidFill>
              </a:rPr>
              <a:t>Prior Probability</a:t>
            </a:r>
            <a:endParaRPr lang="en-AU" dirty="0">
              <a:solidFill>
                <a:schemeClr val="accent2"/>
              </a:solidFill>
            </a:endParaRPr>
          </a:p>
        </p:txBody>
      </p:sp>
      <mc:AlternateContent xmlns:mc="http://schemas.openxmlformats.org/markup-compatibility/2006">
        <mc:Choice xmlns:a14="http://schemas.microsoft.com/office/drawing/2010/main" Requires="a14">
          <p:sp>
            <p:nvSpPr>
              <p:cNvPr id="7" name="TextBox 6"/>
              <p:cNvSpPr txBox="1"/>
              <p:nvPr/>
            </p:nvSpPr>
            <p:spPr>
              <a:xfrm>
                <a:off x="806996" y="985065"/>
                <a:ext cx="10877004" cy="5246116"/>
              </a:xfrm>
              <a:prstGeom prst="rect">
                <a:avLst/>
              </a:prstGeom>
              <a:noFill/>
            </p:spPr>
            <p:txBody>
              <a:bodyPr wrap="square" rtlCol="0">
                <a:spAutoFit/>
              </a:bodyPr>
              <a:lstStyle/>
              <a:p>
                <a:pPr algn="just"/>
                <a14:m>
                  <m:oMathPara xmlns:m="http://schemas.openxmlformats.org/officeDocument/2006/math">
                    <m:oMathParaPr>
                      <m:jc m:val="left"/>
                    </m:oMathParaPr>
                    <m:oMath xmlns:m="http://schemas.openxmlformats.org/officeDocument/2006/math">
                      <m:r>
                        <a:rPr lang="en-ID" sz="2400" b="1" i="1" smtClean="0">
                          <a:latin typeface="Cambria Math" panose="02040503050406030204" pitchFamily="18" charset="0"/>
                        </a:rPr>
                        <m:t>𝑷𝒐𝒔𝒕𝒆𝒓𝒊𝒐𝒓</m:t>
                      </m:r>
                      <m:r>
                        <a:rPr lang="en-ID" sz="2400" b="1" i="1" smtClean="0">
                          <a:latin typeface="Cambria Math" panose="02040503050406030204" pitchFamily="18" charset="0"/>
                        </a:rPr>
                        <m:t> </m:t>
                      </m:r>
                      <m:r>
                        <a:rPr lang="en-ID" sz="2400" b="1" i="1" smtClean="0">
                          <a:latin typeface="Cambria Math" panose="02040503050406030204" pitchFamily="18" charset="0"/>
                        </a:rPr>
                        <m:t>𝒑𝒓𝒐𝒃𝒂𝒃𝒊𝒍𝒊𝒕𝒚</m:t>
                      </m:r>
                      <m:r>
                        <a:rPr lang="en-ID" sz="2400" b="1" i="1" smtClean="0">
                          <a:latin typeface="Cambria Math" panose="02040503050406030204" pitchFamily="18" charset="0"/>
                        </a:rPr>
                        <m:t> = </m:t>
                      </m:r>
                      <m:f>
                        <m:fPr>
                          <m:ctrlPr>
                            <a:rPr lang="en-ID" sz="2400" b="1" i="1" smtClean="0">
                              <a:latin typeface="Cambria Math" panose="02040503050406030204" pitchFamily="18" charset="0"/>
                            </a:rPr>
                          </m:ctrlPr>
                        </m:fPr>
                        <m:num>
                          <m:r>
                            <a:rPr lang="en-ID" sz="2400" b="1" i="1" smtClean="0">
                              <a:latin typeface="Cambria Math" panose="02040503050406030204" pitchFamily="18" charset="0"/>
                            </a:rPr>
                            <m:t>𝑪𝒐𝒏𝒅𝒊𝒕𝒊𝒐𝒏𝒂𝒍</m:t>
                          </m:r>
                          <m:r>
                            <a:rPr lang="en-ID" sz="2400" b="1" i="1" smtClean="0">
                              <a:latin typeface="Cambria Math" panose="02040503050406030204" pitchFamily="18" charset="0"/>
                            </a:rPr>
                            <m:t> </m:t>
                          </m:r>
                          <m:r>
                            <a:rPr lang="en-ID" sz="2400" b="1" i="1" smtClean="0">
                              <a:latin typeface="Cambria Math" panose="02040503050406030204" pitchFamily="18" charset="0"/>
                            </a:rPr>
                            <m:t>𝒑𝒓𝒐𝒃𝒂𝒃𝒊𝒍𝒊𝒕𝒚</m:t>
                          </m:r>
                          <m:r>
                            <a:rPr lang="en-ID" sz="2400" b="1" i="1" smtClean="0">
                              <a:latin typeface="Cambria Math" panose="02040503050406030204" pitchFamily="18" charset="0"/>
                            </a:rPr>
                            <m:t> ∗</m:t>
                          </m:r>
                          <m:r>
                            <a:rPr lang="en-ID" sz="2400" b="1" i="1" smtClean="0">
                              <a:latin typeface="Cambria Math" panose="02040503050406030204" pitchFamily="18" charset="0"/>
                            </a:rPr>
                            <m:t>𝑷𝒓𝒊𝒐𝒓</m:t>
                          </m:r>
                          <m:r>
                            <a:rPr lang="en-ID" sz="2400" b="1" i="1" smtClean="0">
                              <a:latin typeface="Cambria Math" panose="02040503050406030204" pitchFamily="18" charset="0"/>
                            </a:rPr>
                            <m:t> </m:t>
                          </m:r>
                          <m:r>
                            <a:rPr lang="en-ID" sz="2400" b="1" i="1" smtClean="0">
                              <a:latin typeface="Cambria Math" panose="02040503050406030204" pitchFamily="18" charset="0"/>
                            </a:rPr>
                            <m:t>𝒑𝒓𝒐𝒃𝒂𝒃𝒊𝒍𝒊𝒕𝒚</m:t>
                          </m:r>
                        </m:num>
                        <m:den>
                          <m:r>
                            <a:rPr lang="en-ID" sz="2400" b="1" i="1" smtClean="0">
                              <a:latin typeface="Cambria Math" panose="02040503050406030204" pitchFamily="18" charset="0"/>
                            </a:rPr>
                            <m:t>𝑬𝒗𝒊𝒅𝒆𝒏𝒄𝒆</m:t>
                          </m:r>
                        </m:den>
                      </m:f>
                    </m:oMath>
                  </m:oMathPara>
                </a14:m>
                <a:endParaRPr lang="en-ID" sz="2400" b="1" dirty="0"/>
              </a:p>
              <a:p>
                <a:pPr algn="just"/>
                <a:endParaRPr lang="en-ID" sz="2400" b="1" dirty="0"/>
              </a:p>
              <a:p>
                <a:pPr marL="342900" indent="-342900" algn="just">
                  <a:buFont typeface="Arial" panose="020B0604020202020204" pitchFamily="34" charset="0"/>
                  <a:buChar char="•"/>
                </a:pPr>
                <a:r>
                  <a:rPr lang="en-ID" sz="2400" dirty="0"/>
                  <a:t>The a priori knowledge can be obtained by estimation from the training data (assuming that the training data is </a:t>
                </a:r>
                <a:r>
                  <a:rPr lang="en-ID" sz="2400" dirty="0" err="1"/>
                  <a:t>i.i.d</a:t>
                </a:r>
                <a:r>
                  <a:rPr lang="en-ID" sz="2400" dirty="0"/>
                  <a:t>. and a representative sample of the entire population). The maximum-likelihood estimate approach can be formulated as</a:t>
                </a:r>
              </a:p>
              <a:p>
                <a:pPr lvl="3" algn="just"/>
                <a:r>
                  <a:rPr lang="en-ID" sz="2400" b="1" dirty="0"/>
                  <a:t>P(</a:t>
                </a:r>
                <a:r>
                  <a:rPr lang="en-ID" sz="2400" b="1" dirty="0" err="1"/>
                  <a:t>Cj</a:t>
                </a:r>
                <a:r>
                  <a:rPr lang="en-ID" sz="2400" b="1" dirty="0"/>
                  <a:t>) </a:t>
                </a:r>
                <a:r>
                  <a:rPr lang="en-ID" sz="2800" b="1" dirty="0"/>
                  <a:t>= </a:t>
                </a:r>
                <a14:m>
                  <m:oMath xmlns:m="http://schemas.openxmlformats.org/officeDocument/2006/math">
                    <m:f>
                      <m:fPr>
                        <m:ctrlPr>
                          <a:rPr lang="en-ID" sz="2800" b="1" i="1" smtClean="0">
                            <a:latin typeface="Cambria Math" panose="02040503050406030204" pitchFamily="18" charset="0"/>
                          </a:rPr>
                        </m:ctrlPr>
                      </m:fPr>
                      <m:num>
                        <m:sSub>
                          <m:sSubPr>
                            <m:ctrlPr>
                              <a:rPr lang="en-ID" sz="2800" b="1" i="1" smtClean="0">
                                <a:latin typeface="Cambria Math" panose="02040503050406030204" pitchFamily="18" charset="0"/>
                              </a:rPr>
                            </m:ctrlPr>
                          </m:sSubPr>
                          <m:e>
                            <m:r>
                              <a:rPr lang="en-ID" sz="2800" b="1" i="1" smtClean="0">
                                <a:latin typeface="Cambria Math" panose="02040503050406030204" pitchFamily="18" charset="0"/>
                              </a:rPr>
                              <m:t>𝑵</m:t>
                            </m:r>
                          </m:e>
                          <m:sub>
                            <m:r>
                              <a:rPr lang="en-ID" sz="2800" b="1" i="1" smtClean="0">
                                <a:latin typeface="Cambria Math" panose="02040503050406030204" pitchFamily="18" charset="0"/>
                              </a:rPr>
                              <m:t>𝑪𝒋</m:t>
                            </m:r>
                          </m:sub>
                        </m:sSub>
                      </m:num>
                      <m:den>
                        <m:sSub>
                          <m:sSubPr>
                            <m:ctrlPr>
                              <a:rPr lang="en-ID" sz="2800" b="1" i="1" smtClean="0">
                                <a:latin typeface="Cambria Math" panose="02040503050406030204" pitchFamily="18" charset="0"/>
                              </a:rPr>
                            </m:ctrlPr>
                          </m:sSubPr>
                          <m:e>
                            <m:r>
                              <a:rPr lang="en-ID" sz="2800" b="1" i="1" smtClean="0">
                                <a:latin typeface="Cambria Math" panose="02040503050406030204" pitchFamily="18" charset="0"/>
                              </a:rPr>
                              <m:t>𝑵</m:t>
                            </m:r>
                          </m:e>
                          <m:sub>
                            <m:r>
                              <a:rPr lang="en-ID" sz="2800" b="1" i="1" smtClean="0">
                                <a:latin typeface="Cambria Math" panose="02040503050406030204" pitchFamily="18" charset="0"/>
                              </a:rPr>
                              <m:t>𝑪</m:t>
                            </m:r>
                          </m:sub>
                        </m:sSub>
                      </m:den>
                    </m:f>
                  </m:oMath>
                </a14:m>
                <a:endParaRPr lang="en-ID" sz="2800" b="1" dirty="0"/>
              </a:p>
              <a:p>
                <a:pPr marL="2171700" lvl="4" indent="-342900" algn="just">
                  <a:buFont typeface="Arial" panose="020B0604020202020204" pitchFamily="34" charset="0"/>
                  <a:buChar char="•"/>
                </a:pPr>
                <a14:m>
                  <m:oMath xmlns:m="http://schemas.openxmlformats.org/officeDocument/2006/math">
                    <m:sSub>
                      <m:sSubPr>
                        <m:ctrlPr>
                          <a:rPr lang="en-ID" sz="2400" i="1" smtClean="0">
                            <a:latin typeface="Cambria Math" panose="02040503050406030204" pitchFamily="18" charset="0"/>
                          </a:rPr>
                        </m:ctrlPr>
                      </m:sSubPr>
                      <m:e>
                        <m:r>
                          <a:rPr lang="en-ID" sz="2400" b="0" i="1" smtClean="0">
                            <a:latin typeface="Cambria Math" panose="02040503050406030204" pitchFamily="18" charset="0"/>
                          </a:rPr>
                          <m:t>𝑁</m:t>
                        </m:r>
                      </m:e>
                      <m:sub>
                        <m:r>
                          <a:rPr lang="en-ID" sz="2400" b="0" i="1" smtClean="0">
                            <a:latin typeface="Cambria Math" panose="02040503050406030204" pitchFamily="18" charset="0"/>
                          </a:rPr>
                          <m:t>𝐶𝑗</m:t>
                        </m:r>
                      </m:sub>
                    </m:sSub>
                    <m:r>
                      <a:rPr lang="en-ID" sz="2400" b="0" i="1" smtClean="0">
                        <a:latin typeface="Cambria Math" panose="02040503050406030204" pitchFamily="18" charset="0"/>
                      </a:rPr>
                      <m:t>    :  </m:t>
                    </m:r>
                    <m:r>
                      <m:rPr>
                        <m:sty m:val="p"/>
                      </m:rPr>
                      <a:rPr lang="en-ID" sz="2400" b="0" i="0" smtClean="0">
                        <a:latin typeface="Cambria Math" panose="02040503050406030204" pitchFamily="18" charset="0"/>
                      </a:rPr>
                      <m:t>Count</m:t>
                    </m:r>
                    <m:r>
                      <a:rPr lang="en-ID" sz="2400" b="0" i="0" smtClean="0">
                        <a:latin typeface="Cambria Math" panose="02040503050406030204" pitchFamily="18" charset="0"/>
                      </a:rPr>
                      <m:t> </m:t>
                    </m:r>
                    <m:r>
                      <m:rPr>
                        <m:sty m:val="p"/>
                      </m:rPr>
                      <a:rPr lang="en-ID" sz="2400" b="0" i="0" smtClean="0">
                        <a:latin typeface="Cambria Math" panose="02040503050406030204" pitchFamily="18" charset="0"/>
                      </a:rPr>
                      <m:t>of</m:t>
                    </m:r>
                    <m:r>
                      <a:rPr lang="en-ID" sz="2400" b="0" i="0" smtClean="0">
                        <a:latin typeface="Cambria Math" panose="02040503050406030204" pitchFamily="18" charset="0"/>
                      </a:rPr>
                      <m:t> </m:t>
                    </m:r>
                    <m:r>
                      <m:rPr>
                        <m:sty m:val="p"/>
                      </m:rPr>
                      <a:rPr lang="en-ID" sz="2400" b="0" i="0" smtClean="0">
                        <a:latin typeface="Cambria Math" panose="02040503050406030204" pitchFamily="18" charset="0"/>
                      </a:rPr>
                      <m:t>samples</m:t>
                    </m:r>
                    <m:r>
                      <a:rPr lang="en-ID" sz="2400" b="0" i="0" smtClean="0">
                        <a:latin typeface="Cambria Math" panose="02040503050406030204" pitchFamily="18" charset="0"/>
                      </a:rPr>
                      <m:t> </m:t>
                    </m:r>
                    <m:r>
                      <m:rPr>
                        <m:sty m:val="p"/>
                      </m:rPr>
                      <a:rPr lang="en-ID" sz="2400" b="0" i="0" smtClean="0">
                        <a:latin typeface="Cambria Math" panose="02040503050406030204" pitchFamily="18" charset="0"/>
                      </a:rPr>
                      <m:t>from</m:t>
                    </m:r>
                    <m:r>
                      <a:rPr lang="en-ID" sz="2400" b="0" i="0" smtClean="0">
                        <a:latin typeface="Cambria Math" panose="02040503050406030204" pitchFamily="18" charset="0"/>
                      </a:rPr>
                      <m:t> </m:t>
                    </m:r>
                    <m:r>
                      <m:rPr>
                        <m:sty m:val="p"/>
                      </m:rPr>
                      <a:rPr lang="en-ID" sz="2400" b="0" i="0" smtClean="0">
                        <a:latin typeface="Cambria Math" panose="02040503050406030204" pitchFamily="18" charset="0"/>
                      </a:rPr>
                      <m:t>class</m:t>
                    </m:r>
                    <m:r>
                      <a:rPr lang="en-ID" sz="2400" b="0" i="0" smtClean="0">
                        <a:latin typeface="Cambria Math" panose="02040503050406030204" pitchFamily="18" charset="0"/>
                      </a:rPr>
                      <m:t> </m:t>
                    </m:r>
                    <m:r>
                      <m:rPr>
                        <m:sty m:val="p"/>
                      </m:rPr>
                      <a:rPr lang="en-ID" sz="2400" b="0" i="0" smtClean="0">
                        <a:latin typeface="Cambria Math" panose="02040503050406030204" pitchFamily="18" charset="0"/>
                      </a:rPr>
                      <m:t>Cj</m:t>
                    </m:r>
                  </m:oMath>
                </a14:m>
                <a:endParaRPr lang="en-ID" sz="2400" b="0" dirty="0"/>
              </a:p>
              <a:p>
                <a:pPr marL="2171700" lvl="4" indent="-342900" algn="just">
                  <a:buFont typeface="Arial" panose="020B0604020202020204" pitchFamily="34" charset="0"/>
                  <a:buChar char="•"/>
                </a:pPr>
                <a:r>
                  <a:rPr lang="en-ID" sz="2400" b="0" dirty="0"/>
                  <a:t> </a:t>
                </a:r>
                <a14:m>
                  <m:oMath xmlns:m="http://schemas.openxmlformats.org/officeDocument/2006/math">
                    <m:sSub>
                      <m:sSubPr>
                        <m:ctrlPr>
                          <a:rPr lang="en-ID" sz="2400" b="0" i="1" smtClean="0">
                            <a:latin typeface="Cambria Math" panose="02040503050406030204" pitchFamily="18" charset="0"/>
                          </a:rPr>
                        </m:ctrlPr>
                      </m:sSubPr>
                      <m:e>
                        <m:r>
                          <a:rPr lang="en-ID" sz="2400" b="0" i="1" smtClean="0">
                            <a:latin typeface="Cambria Math" panose="02040503050406030204" pitchFamily="18" charset="0"/>
                          </a:rPr>
                          <m:t>𝑁</m:t>
                        </m:r>
                      </m:e>
                      <m:sub>
                        <m:r>
                          <a:rPr lang="en-ID" sz="2400" b="0" i="1" smtClean="0">
                            <a:latin typeface="Cambria Math" panose="02040503050406030204" pitchFamily="18" charset="0"/>
                          </a:rPr>
                          <m:t>𝐶</m:t>
                        </m:r>
                      </m:sub>
                    </m:sSub>
                  </m:oMath>
                </a14:m>
                <a:r>
                  <a:rPr lang="en-ID" sz="2400" b="0" dirty="0"/>
                  <a:t>     :    Count of all samples </a:t>
                </a:r>
              </a:p>
              <a:p>
                <a:pPr marL="1257300" lvl="2" indent="-342900" algn="just">
                  <a:buFont typeface="Arial" panose="020B0604020202020204" pitchFamily="34" charset="0"/>
                  <a:buChar char="•"/>
                </a:pPr>
                <a:endParaRPr lang="en-ID" sz="2400" dirty="0"/>
              </a:p>
              <a:p>
                <a:pPr marL="342900" indent="-342900" algn="just">
                  <a:buFont typeface="Arial" panose="020B0604020202020204" pitchFamily="34" charset="0"/>
                  <a:buChar char="•"/>
                </a:pPr>
                <a:r>
                  <a:rPr lang="en-ID" sz="2400" dirty="0"/>
                  <a:t>In the context of spam classification :</a:t>
                </a:r>
              </a:p>
              <a:p>
                <a:pPr lvl="3" algn="just"/>
                <a14:m>
                  <m:oMathPara xmlns:m="http://schemas.openxmlformats.org/officeDocument/2006/math">
                    <m:oMathParaPr>
                      <m:jc m:val="left"/>
                    </m:oMathParaPr>
                    <m:oMath xmlns:m="http://schemas.openxmlformats.org/officeDocument/2006/math">
                      <m:r>
                        <a:rPr lang="en-ID" sz="2400" b="1" i="1">
                          <a:latin typeface="Cambria Math" panose="02040503050406030204" pitchFamily="18" charset="0"/>
                        </a:rPr>
                        <m:t>𝑷</m:t>
                      </m:r>
                      <m:r>
                        <a:rPr lang="en-ID" sz="2400" b="1" i="1" smtClean="0">
                          <a:latin typeface="Cambria Math" panose="02040503050406030204" pitchFamily="18" charset="0"/>
                        </a:rPr>
                        <m:t>(</m:t>
                      </m:r>
                      <m:r>
                        <a:rPr lang="en-ID" sz="2400" b="1" i="1" smtClean="0">
                          <a:latin typeface="Cambria Math" panose="02040503050406030204" pitchFamily="18" charset="0"/>
                        </a:rPr>
                        <m:t>𝒔𝒑𝒂𝒎</m:t>
                      </m:r>
                      <m:r>
                        <a:rPr lang="en-ID" sz="2400" b="1" i="1" smtClean="0">
                          <a:latin typeface="Cambria Math" panose="02040503050406030204" pitchFamily="18" charset="0"/>
                        </a:rPr>
                        <m:t>) = </m:t>
                      </m:r>
                      <m:f>
                        <m:fPr>
                          <m:ctrlPr>
                            <a:rPr lang="en-ID" sz="2400" b="1" i="1">
                              <a:latin typeface="Cambria Math" panose="02040503050406030204" pitchFamily="18" charset="0"/>
                            </a:rPr>
                          </m:ctrlPr>
                        </m:fPr>
                        <m:num>
                          <m:r>
                            <a:rPr lang="en-ID" sz="2400" b="1" i="1" smtClean="0">
                              <a:latin typeface="Cambria Math" panose="02040503050406030204" pitchFamily="18" charset="0"/>
                            </a:rPr>
                            <m:t># </m:t>
                          </m:r>
                          <m:r>
                            <a:rPr lang="en-ID" sz="2400" b="1" i="1" smtClean="0">
                              <a:latin typeface="Cambria Math" panose="02040503050406030204" pitchFamily="18" charset="0"/>
                            </a:rPr>
                            <m:t>𝒐𝒇</m:t>
                          </m:r>
                          <m:r>
                            <a:rPr lang="en-ID" sz="2400" b="1" i="1" smtClean="0">
                              <a:latin typeface="Cambria Math" panose="02040503050406030204" pitchFamily="18" charset="0"/>
                            </a:rPr>
                            <m:t> </m:t>
                          </m:r>
                          <m:r>
                            <a:rPr lang="en-ID" sz="2400" b="1" i="1" smtClean="0">
                              <a:latin typeface="Cambria Math" panose="02040503050406030204" pitchFamily="18" charset="0"/>
                            </a:rPr>
                            <m:t>𝒔𝒑𝒂𝒎</m:t>
                          </m:r>
                          <m:r>
                            <a:rPr lang="en-ID" sz="2400" b="1" i="1" smtClean="0">
                              <a:latin typeface="Cambria Math" panose="02040503050406030204" pitchFamily="18" charset="0"/>
                            </a:rPr>
                            <m:t> </m:t>
                          </m:r>
                          <m:r>
                            <a:rPr lang="en-ID" sz="2400" b="1" i="1" smtClean="0">
                              <a:latin typeface="Cambria Math" panose="02040503050406030204" pitchFamily="18" charset="0"/>
                            </a:rPr>
                            <m:t>𝒎𝒆𝒔𝒔𝒂𝒈𝒆𝒔</m:t>
                          </m:r>
                          <m:r>
                            <a:rPr lang="en-ID" sz="2400" b="1" i="1" smtClean="0">
                              <a:latin typeface="Cambria Math" panose="02040503050406030204" pitchFamily="18" charset="0"/>
                            </a:rPr>
                            <m:t> </m:t>
                          </m:r>
                          <m:r>
                            <a:rPr lang="en-ID" sz="2400" b="1" i="1" smtClean="0">
                              <a:latin typeface="Cambria Math" panose="02040503050406030204" pitchFamily="18" charset="0"/>
                            </a:rPr>
                            <m:t>𝒊𝒏</m:t>
                          </m:r>
                          <m:r>
                            <a:rPr lang="en-ID" sz="2400" b="1" i="1" smtClean="0">
                              <a:latin typeface="Cambria Math" panose="02040503050406030204" pitchFamily="18" charset="0"/>
                            </a:rPr>
                            <m:t> </m:t>
                          </m:r>
                          <m:r>
                            <a:rPr lang="en-ID" sz="2400" b="1" i="1" smtClean="0">
                              <a:latin typeface="Cambria Math" panose="02040503050406030204" pitchFamily="18" charset="0"/>
                            </a:rPr>
                            <m:t>𝒕𝒓𝒂𝒊𝒏𝒊𝒏𝒈</m:t>
                          </m:r>
                          <m:r>
                            <a:rPr lang="en-ID" sz="2400" b="1" i="1" smtClean="0">
                              <a:latin typeface="Cambria Math" panose="02040503050406030204" pitchFamily="18" charset="0"/>
                            </a:rPr>
                            <m:t> </m:t>
                          </m:r>
                          <m:r>
                            <a:rPr lang="en-ID" sz="2400" b="1" i="1" smtClean="0">
                              <a:latin typeface="Cambria Math" panose="02040503050406030204" pitchFamily="18" charset="0"/>
                            </a:rPr>
                            <m:t>𝒅𝒂𝒕𝒂</m:t>
                          </m:r>
                        </m:num>
                        <m:den>
                          <m:r>
                            <a:rPr lang="en-ID" sz="2400" b="1" i="1" smtClean="0">
                              <a:latin typeface="Cambria Math" panose="02040503050406030204" pitchFamily="18" charset="0"/>
                            </a:rPr>
                            <m:t># </m:t>
                          </m:r>
                          <m:r>
                            <a:rPr lang="en-ID" sz="2400" b="1" i="1" smtClean="0">
                              <a:latin typeface="Cambria Math" panose="02040503050406030204" pitchFamily="18" charset="0"/>
                            </a:rPr>
                            <m:t>𝒐𝒇</m:t>
                          </m:r>
                          <m:r>
                            <a:rPr lang="en-ID" sz="2400" b="1" i="1" smtClean="0">
                              <a:latin typeface="Cambria Math" panose="02040503050406030204" pitchFamily="18" charset="0"/>
                            </a:rPr>
                            <m:t> </m:t>
                          </m:r>
                          <m:r>
                            <a:rPr lang="en-US" sz="2400" b="1" i="1" smtClean="0">
                              <a:latin typeface="Cambria Math" panose="02040503050406030204" pitchFamily="18" charset="0"/>
                            </a:rPr>
                            <m:t>𝒎</m:t>
                          </m:r>
                          <m:r>
                            <a:rPr lang="en-ID" sz="2400" b="1" i="1" smtClean="0">
                              <a:latin typeface="Cambria Math" panose="02040503050406030204" pitchFamily="18" charset="0"/>
                            </a:rPr>
                            <m:t>𝒆𝒔𝒔𝒂𝒈𝒆𝒔</m:t>
                          </m:r>
                          <m:r>
                            <a:rPr lang="en-ID" sz="2400" b="1" i="1" smtClean="0">
                              <a:latin typeface="Cambria Math" panose="02040503050406030204" pitchFamily="18" charset="0"/>
                            </a:rPr>
                            <m:t> </m:t>
                          </m:r>
                          <m:r>
                            <a:rPr lang="en-ID" sz="2400" b="1" i="1" smtClean="0">
                              <a:latin typeface="Cambria Math" panose="02040503050406030204" pitchFamily="18" charset="0"/>
                            </a:rPr>
                            <m:t>𝒊𝒏</m:t>
                          </m:r>
                          <m:r>
                            <a:rPr lang="en-ID" sz="2400" b="1" i="1" smtClean="0">
                              <a:latin typeface="Cambria Math" panose="02040503050406030204" pitchFamily="18" charset="0"/>
                            </a:rPr>
                            <m:t> </m:t>
                          </m:r>
                          <m:r>
                            <a:rPr lang="en-ID" sz="2400" b="1" i="1" smtClean="0">
                              <a:latin typeface="Cambria Math" panose="02040503050406030204" pitchFamily="18" charset="0"/>
                            </a:rPr>
                            <m:t>𝒕𝒓𝒂𝒊𝒏𝒊𝒏𝒈</m:t>
                          </m:r>
                          <m:r>
                            <a:rPr lang="en-ID" sz="2400" b="1" i="1" smtClean="0">
                              <a:latin typeface="Cambria Math" panose="02040503050406030204" pitchFamily="18" charset="0"/>
                            </a:rPr>
                            <m:t> </m:t>
                          </m:r>
                          <m:r>
                            <a:rPr lang="en-ID" sz="2400" b="1" i="1" smtClean="0">
                              <a:latin typeface="Cambria Math" panose="02040503050406030204" pitchFamily="18" charset="0"/>
                            </a:rPr>
                            <m:t>𝒅𝒂𝒕𝒂</m:t>
                          </m:r>
                        </m:den>
                      </m:f>
                    </m:oMath>
                  </m:oMathPara>
                </a14:m>
                <a:endParaRPr lang="en-ID" sz="2400" dirty="0"/>
              </a:p>
            </p:txBody>
          </p:sp>
        </mc:Choice>
        <mc:Fallback>
          <p:sp>
            <p:nvSpPr>
              <p:cNvPr id="7" name="TextBox 6"/>
              <p:cNvSpPr txBox="1">
                <a:spLocks noRot="1" noChangeAspect="1" noMove="1" noResize="1" noEditPoints="1" noAdjustHandles="1" noChangeArrowheads="1" noChangeShapeType="1" noTextEdit="1"/>
              </p:cNvSpPr>
              <p:nvPr/>
            </p:nvSpPr>
            <p:spPr>
              <a:xfrm>
                <a:off x="806996" y="985065"/>
                <a:ext cx="10877004" cy="5246116"/>
              </a:xfrm>
              <a:prstGeom prst="rect">
                <a:avLst/>
              </a:prstGeom>
              <a:blipFill>
                <a:blip r:embed="rId2"/>
                <a:stretch>
                  <a:fillRect l="-728" r="-840"/>
                </a:stretch>
              </a:blipFill>
            </p:spPr>
            <p:txBody>
              <a:bodyPr/>
              <a:lstStyle/>
              <a:p>
                <a:r>
                  <a:rPr lang="en-ID">
                    <a:noFill/>
                  </a:rPr>
                  <a:t> </a:t>
                </a:r>
              </a:p>
            </p:txBody>
          </p:sp>
        </mc:Fallback>
      </mc:AlternateContent>
    </p:spTree>
    <p:extLst>
      <p:ext uri="{BB962C8B-B14F-4D97-AF65-F5344CB8AC3E}">
        <p14:creationId xmlns:p14="http://schemas.microsoft.com/office/powerpoint/2010/main" val="2332079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12</a:t>
            </a:fld>
            <a:endParaRPr lang="en-US" dirty="0"/>
          </a:p>
        </p:txBody>
      </p:sp>
      <p:sp>
        <p:nvSpPr>
          <p:cNvPr id="3" name="Title 1"/>
          <p:cNvSpPr txBox="1">
            <a:spLocks/>
          </p:cNvSpPr>
          <p:nvPr/>
        </p:nvSpPr>
        <p:spPr>
          <a:xfrm>
            <a:off x="806996" y="207684"/>
            <a:ext cx="10058400" cy="83734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2"/>
                </a:solidFill>
              </a:rPr>
              <a:t>Evidence</a:t>
            </a:r>
            <a:endParaRPr lang="en-AU" dirty="0">
              <a:solidFill>
                <a:schemeClr val="accent2"/>
              </a:solidFill>
            </a:endParaRPr>
          </a:p>
        </p:txBody>
      </p:sp>
      <mc:AlternateContent xmlns:mc="http://schemas.openxmlformats.org/markup-compatibility/2006" xmlns:a14="http://schemas.microsoft.com/office/drawing/2010/main">
        <mc:Choice Requires="a14">
          <p:sp>
            <p:nvSpPr>
              <p:cNvPr id="4" name="TextBox 3"/>
              <p:cNvSpPr txBox="1"/>
              <p:nvPr/>
            </p:nvSpPr>
            <p:spPr>
              <a:xfrm>
                <a:off x="806996" y="985065"/>
                <a:ext cx="10877004" cy="3810082"/>
              </a:xfrm>
              <a:prstGeom prst="rect">
                <a:avLst/>
              </a:prstGeom>
              <a:noFill/>
            </p:spPr>
            <p:txBody>
              <a:bodyPr wrap="square" rtlCol="0">
                <a:spAutoFit/>
              </a:bodyPr>
              <a:lstStyle/>
              <a:p>
                <a:pPr algn="just"/>
                <a14:m>
                  <m:oMathPara xmlns:m="http://schemas.openxmlformats.org/officeDocument/2006/math">
                    <m:oMathParaPr>
                      <m:jc m:val="left"/>
                    </m:oMathParaPr>
                    <m:oMath xmlns:m="http://schemas.openxmlformats.org/officeDocument/2006/math">
                      <m:r>
                        <a:rPr lang="en-ID" sz="2400" b="1" i="1" smtClean="0">
                          <a:latin typeface="Cambria Math" panose="02040503050406030204" pitchFamily="18" charset="0"/>
                        </a:rPr>
                        <m:t>𝑷𝒐𝒔𝒕𝒆𝒓𝒊𝒐𝒓</m:t>
                      </m:r>
                      <m:r>
                        <a:rPr lang="en-ID" sz="2400" b="1" i="1" smtClean="0">
                          <a:latin typeface="Cambria Math" panose="02040503050406030204" pitchFamily="18" charset="0"/>
                        </a:rPr>
                        <m:t> </m:t>
                      </m:r>
                      <m:r>
                        <a:rPr lang="en-ID" sz="2400" b="1" i="1" smtClean="0">
                          <a:latin typeface="Cambria Math" panose="02040503050406030204" pitchFamily="18" charset="0"/>
                        </a:rPr>
                        <m:t>𝒑𝒓𝒐𝒃𝒂𝒃𝒊𝒍𝒊𝒕𝒚</m:t>
                      </m:r>
                      <m:r>
                        <a:rPr lang="en-ID" sz="2400" b="1" i="1" smtClean="0">
                          <a:latin typeface="Cambria Math" panose="02040503050406030204" pitchFamily="18" charset="0"/>
                        </a:rPr>
                        <m:t> = </m:t>
                      </m:r>
                      <m:f>
                        <m:fPr>
                          <m:ctrlPr>
                            <a:rPr lang="en-ID" sz="2400" b="1" i="1" smtClean="0">
                              <a:latin typeface="Cambria Math" panose="02040503050406030204" pitchFamily="18" charset="0"/>
                            </a:rPr>
                          </m:ctrlPr>
                        </m:fPr>
                        <m:num>
                          <m:r>
                            <a:rPr lang="en-ID" sz="2400" b="1" i="1" smtClean="0">
                              <a:latin typeface="Cambria Math" panose="02040503050406030204" pitchFamily="18" charset="0"/>
                            </a:rPr>
                            <m:t>𝑪𝒐𝒏𝒅𝒊𝒕𝒊𝒐𝒏𝒂𝒍</m:t>
                          </m:r>
                          <m:r>
                            <a:rPr lang="en-ID" sz="2400" b="1" i="1" smtClean="0">
                              <a:latin typeface="Cambria Math" panose="02040503050406030204" pitchFamily="18" charset="0"/>
                            </a:rPr>
                            <m:t> </m:t>
                          </m:r>
                          <m:r>
                            <a:rPr lang="en-ID" sz="2400" b="1" i="1" smtClean="0">
                              <a:latin typeface="Cambria Math" panose="02040503050406030204" pitchFamily="18" charset="0"/>
                            </a:rPr>
                            <m:t>𝒑𝒓𝒐𝒃𝒂𝒃𝒊𝒍𝒊𝒕𝒚</m:t>
                          </m:r>
                          <m:r>
                            <a:rPr lang="en-ID" sz="2400" b="1" i="1" smtClean="0">
                              <a:latin typeface="Cambria Math" panose="02040503050406030204" pitchFamily="18" charset="0"/>
                            </a:rPr>
                            <m:t> ∗</m:t>
                          </m:r>
                          <m:r>
                            <a:rPr lang="en-ID" sz="2400" b="1" i="1" smtClean="0">
                              <a:latin typeface="Cambria Math" panose="02040503050406030204" pitchFamily="18" charset="0"/>
                            </a:rPr>
                            <m:t>𝑷𝒓𝒊𝒐𝒓</m:t>
                          </m:r>
                          <m:r>
                            <a:rPr lang="en-ID" sz="2400" b="1" i="1" smtClean="0">
                              <a:latin typeface="Cambria Math" panose="02040503050406030204" pitchFamily="18" charset="0"/>
                            </a:rPr>
                            <m:t> </m:t>
                          </m:r>
                          <m:r>
                            <a:rPr lang="en-ID" sz="2400" b="1" i="1" smtClean="0">
                              <a:latin typeface="Cambria Math" panose="02040503050406030204" pitchFamily="18" charset="0"/>
                            </a:rPr>
                            <m:t>𝒑𝒓𝒐𝒃𝒂𝒃𝒊𝒍𝒊𝒕𝒚</m:t>
                          </m:r>
                        </m:num>
                        <m:den>
                          <m:r>
                            <a:rPr lang="en-ID" sz="2400" b="1" i="1" smtClean="0">
                              <a:latin typeface="Cambria Math" panose="02040503050406030204" pitchFamily="18" charset="0"/>
                            </a:rPr>
                            <m:t>𝑬𝒗𝒊𝒅𝒆𝒏𝒄𝒆</m:t>
                          </m:r>
                        </m:den>
                      </m:f>
                    </m:oMath>
                  </m:oMathPara>
                </a14:m>
                <a:endParaRPr lang="en-ID" sz="2400" b="1" dirty="0"/>
              </a:p>
              <a:p>
                <a:pPr algn="just"/>
                <a:endParaRPr lang="en-ID" sz="2400" b="1" dirty="0"/>
              </a:p>
              <a:p>
                <a:pPr marL="342900" indent="-342900" algn="just">
                  <a:buFont typeface="Arial" panose="020B0604020202020204" pitchFamily="34" charset="0"/>
                  <a:buChar char="•"/>
                </a:pPr>
                <a:r>
                  <a:rPr lang="en-ID" sz="2400" dirty="0"/>
                  <a:t>The evidence can be formulated as</a:t>
                </a:r>
              </a:p>
              <a:p>
                <a:pPr marL="342900" indent="-342900" algn="just">
                  <a:buFont typeface="Arial" panose="020B0604020202020204" pitchFamily="34" charset="0"/>
                  <a:buChar char="•"/>
                </a:pPr>
                <a:endParaRPr lang="en-ID" sz="2400" dirty="0"/>
              </a:p>
              <a:p>
                <a:pPr marL="1257300" lvl="2" indent="-342900" algn="just">
                  <a:buFont typeface="Arial" panose="020B0604020202020204" pitchFamily="34" charset="0"/>
                  <a:buChar char="•"/>
                </a:pPr>
                <a:r>
                  <a:rPr lang="en-ID" sz="2800" dirty="0"/>
                  <a:t>P (X</a:t>
                </a:r>
                <a:r>
                  <a:rPr lang="en-ID" sz="2800" baseline="-25000" dirty="0"/>
                  <a:t>i</a:t>
                </a:r>
                <a:r>
                  <a:rPr lang="en-ID" sz="2800" dirty="0"/>
                  <a:t>) = P (X</a:t>
                </a:r>
                <a:r>
                  <a:rPr lang="en-ID" sz="2800" baseline="-25000" dirty="0"/>
                  <a:t>i</a:t>
                </a:r>
                <a:r>
                  <a:rPr lang="en-ID" sz="2800" dirty="0"/>
                  <a:t> | </a:t>
                </a:r>
                <a:r>
                  <a:rPr lang="en-ID" sz="2800" dirty="0" err="1"/>
                  <a:t>C</a:t>
                </a:r>
                <a:r>
                  <a:rPr lang="en-ID" sz="2800" baseline="-25000" dirty="0" err="1"/>
                  <a:t>j</a:t>
                </a:r>
                <a:r>
                  <a:rPr lang="en-ID" sz="2800" dirty="0"/>
                  <a:t>) * P(</a:t>
                </a:r>
                <a:r>
                  <a:rPr lang="en-ID" sz="2800" dirty="0" err="1"/>
                  <a:t>C</a:t>
                </a:r>
                <a:r>
                  <a:rPr lang="en-ID" sz="2800" baseline="-25000" dirty="0" err="1"/>
                  <a:t>j</a:t>
                </a:r>
                <a:r>
                  <a:rPr lang="en-ID" sz="2800" dirty="0"/>
                  <a:t>) + P (x</a:t>
                </a:r>
                <a:r>
                  <a:rPr lang="en-ID" sz="2800" baseline="-25000" dirty="0"/>
                  <a:t>i</a:t>
                </a:r>
                <a:r>
                  <a:rPr lang="en-ID" sz="2800" dirty="0"/>
                  <a:t> |¬</a:t>
                </a:r>
                <a:r>
                  <a:rPr lang="en-ID" sz="2800" dirty="0" err="1"/>
                  <a:t>C</a:t>
                </a:r>
                <a:r>
                  <a:rPr lang="en-ID" sz="2800" baseline="-25000" dirty="0" err="1"/>
                  <a:t>j</a:t>
                </a:r>
                <a:r>
                  <a:rPr lang="en-ID" sz="2800" dirty="0"/>
                  <a:t>) * P(¬</a:t>
                </a:r>
                <a:r>
                  <a:rPr lang="en-ID" sz="2800" dirty="0" err="1"/>
                  <a:t>C</a:t>
                </a:r>
                <a:r>
                  <a:rPr lang="en-ID" sz="2800" baseline="-25000" dirty="0" err="1"/>
                  <a:t>j</a:t>
                </a:r>
                <a:r>
                  <a:rPr lang="en-ID" sz="2800" dirty="0"/>
                  <a:t>)</a:t>
                </a:r>
              </a:p>
              <a:p>
                <a:pPr algn="just"/>
                <a:endParaRPr lang="en-ID" sz="2400" dirty="0"/>
              </a:p>
              <a:p>
                <a:pPr marL="342900" indent="-342900" algn="just">
                  <a:buFont typeface="Arial" panose="020B0604020202020204" pitchFamily="34" charset="0"/>
                  <a:buChar char="•"/>
                </a:pPr>
                <a:r>
                  <a:rPr lang="en-ID" sz="2400" dirty="0"/>
                  <a:t>Although the evidence term is required to accurately calculate the posterior probabilities, it can be removed from the decision rule “ Classify sample X</a:t>
                </a:r>
                <a:r>
                  <a:rPr lang="en-ID" sz="2400" baseline="-25000" dirty="0"/>
                  <a:t>i</a:t>
                </a:r>
                <a:r>
                  <a:rPr lang="en-ID" sz="2400" dirty="0"/>
                  <a:t> as C</a:t>
                </a:r>
                <a:r>
                  <a:rPr lang="en-ID" sz="2400" baseline="-25000" dirty="0"/>
                  <a:t>1</a:t>
                </a:r>
                <a:r>
                  <a:rPr lang="en-ID" sz="2400" dirty="0"/>
                  <a:t> if </a:t>
                </a:r>
              </a:p>
              <a:p>
                <a:pPr algn="just"/>
                <a:r>
                  <a:rPr lang="en-ID" sz="2400" dirty="0"/>
                  <a:t>     P (C</a:t>
                </a:r>
                <a:r>
                  <a:rPr lang="en-ID" sz="2400" baseline="-25000" dirty="0"/>
                  <a:t>1</a:t>
                </a:r>
                <a:r>
                  <a:rPr lang="en-ID" sz="2400" dirty="0"/>
                  <a:t> | X</a:t>
                </a:r>
                <a:r>
                  <a:rPr lang="en-ID" sz="2400" baseline="-25000" dirty="0"/>
                  <a:t>i</a:t>
                </a:r>
                <a:r>
                  <a:rPr lang="en-ID" sz="2400" dirty="0"/>
                  <a:t>) &gt; P (C</a:t>
                </a:r>
                <a:r>
                  <a:rPr lang="en-ID" sz="2400" baseline="-25000" dirty="0"/>
                  <a:t>2</a:t>
                </a:r>
                <a:r>
                  <a:rPr lang="en-ID" sz="2400" dirty="0"/>
                  <a:t> | X</a:t>
                </a:r>
                <a:r>
                  <a:rPr lang="en-ID" sz="2400" baseline="-25000" dirty="0"/>
                  <a:t>i</a:t>
                </a:r>
                <a:r>
                  <a:rPr lang="en-ID" sz="2400" dirty="0"/>
                  <a:t>) since it is merely a scaling factor</a:t>
                </a:r>
              </a:p>
            </p:txBody>
          </p:sp>
        </mc:Choice>
        <mc:Fallback xmlns="">
          <p:sp>
            <p:nvSpPr>
              <p:cNvPr id="4" name="TextBox 3"/>
              <p:cNvSpPr txBox="1">
                <a:spLocks noRot="1" noChangeAspect="1" noMove="1" noResize="1" noEditPoints="1" noAdjustHandles="1" noChangeArrowheads="1" noChangeShapeType="1" noTextEdit="1"/>
              </p:cNvSpPr>
              <p:nvPr/>
            </p:nvSpPr>
            <p:spPr>
              <a:xfrm>
                <a:off x="806996" y="985065"/>
                <a:ext cx="10877004" cy="3810082"/>
              </a:xfrm>
              <a:prstGeom prst="rect">
                <a:avLst/>
              </a:prstGeom>
              <a:blipFill>
                <a:blip r:embed="rId2"/>
                <a:stretch>
                  <a:fillRect l="-728" r="-840" b="-27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001486" y="5094514"/>
                <a:ext cx="10352314" cy="8745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ID" sz="2400" b="0" i="1" smtClean="0">
                              <a:latin typeface="Cambria Math" panose="02040503050406030204" pitchFamily="18" charset="0"/>
                            </a:rPr>
                            <m:t>𝑃</m:t>
                          </m:r>
                          <m:d>
                            <m:dPr>
                              <m:ctrlPr>
                                <a:rPr lang="en-ID" sz="2400" b="0" i="1" smtClean="0">
                                  <a:latin typeface="Cambria Math" panose="02040503050406030204" pitchFamily="18" charset="0"/>
                                </a:rPr>
                              </m:ctrlPr>
                            </m:dPr>
                            <m:e>
                              <m:sSub>
                                <m:sSubPr>
                                  <m:ctrlPr>
                                    <a:rPr lang="en-ID" sz="2400" b="0" i="1" smtClean="0">
                                      <a:latin typeface="Cambria Math" panose="02040503050406030204" pitchFamily="18" charset="0"/>
                                    </a:rPr>
                                  </m:ctrlPr>
                                </m:sSubPr>
                                <m:e>
                                  <m:r>
                                    <a:rPr lang="en-ID" sz="2400" b="0" i="1" smtClean="0">
                                      <a:latin typeface="Cambria Math" panose="02040503050406030204" pitchFamily="18" charset="0"/>
                                    </a:rPr>
                                    <m:t>𝑋</m:t>
                                  </m:r>
                                </m:e>
                                <m:sub>
                                  <m:r>
                                    <a:rPr lang="en-ID" sz="2400" b="0" i="1" smtClean="0">
                                      <a:latin typeface="Cambria Math" panose="02040503050406030204" pitchFamily="18" charset="0"/>
                                    </a:rPr>
                                    <m:t>𝑖</m:t>
                                  </m:r>
                                </m:sub>
                              </m:sSub>
                              <m:r>
                                <a:rPr lang="en-ID" sz="2400" b="0" i="1" smtClean="0">
                                  <a:latin typeface="Cambria Math" panose="02040503050406030204" pitchFamily="18" charset="0"/>
                                </a:rPr>
                                <m:t> </m:t>
                              </m:r>
                            </m:e>
                            <m:e>
                              <m:sSub>
                                <m:sSubPr>
                                  <m:ctrlPr>
                                    <a:rPr lang="en-ID" sz="2400" b="0" i="1" smtClean="0">
                                      <a:latin typeface="Cambria Math" panose="02040503050406030204" pitchFamily="18" charset="0"/>
                                    </a:rPr>
                                  </m:ctrlPr>
                                </m:sSubPr>
                                <m:e>
                                  <m:r>
                                    <a:rPr lang="en-ID" sz="2400" b="0" i="1" smtClean="0">
                                      <a:latin typeface="Cambria Math" panose="02040503050406030204" pitchFamily="18" charset="0"/>
                                    </a:rPr>
                                    <m:t>𝐶</m:t>
                                  </m:r>
                                </m:e>
                                <m:sub>
                                  <m:r>
                                    <a:rPr lang="en-ID" sz="2400" b="0" i="1" smtClean="0">
                                      <a:latin typeface="Cambria Math" panose="02040503050406030204" pitchFamily="18" charset="0"/>
                                    </a:rPr>
                                    <m:t>1</m:t>
                                  </m:r>
                                </m:sub>
                              </m:sSub>
                            </m:e>
                          </m:d>
                          <m:r>
                            <a:rPr lang="en-ID" sz="2400" b="0" i="1" smtClean="0">
                              <a:latin typeface="Cambria Math" panose="02040503050406030204" pitchFamily="18" charset="0"/>
                            </a:rPr>
                            <m:t>. </m:t>
                          </m:r>
                          <m:r>
                            <a:rPr lang="en-ID" sz="2400" b="0" i="1" smtClean="0">
                              <a:latin typeface="Cambria Math" panose="02040503050406030204" pitchFamily="18" charset="0"/>
                            </a:rPr>
                            <m:t>𝑃</m:t>
                          </m:r>
                          <m:r>
                            <a:rPr lang="en-ID" sz="2400" b="0" i="1" smtClean="0">
                              <a:latin typeface="Cambria Math" panose="02040503050406030204" pitchFamily="18" charset="0"/>
                            </a:rPr>
                            <m:t>(</m:t>
                          </m:r>
                          <m:sSub>
                            <m:sSubPr>
                              <m:ctrlPr>
                                <a:rPr lang="en-ID" sz="2400" b="0" i="1" smtClean="0">
                                  <a:latin typeface="Cambria Math" panose="02040503050406030204" pitchFamily="18" charset="0"/>
                                </a:rPr>
                              </m:ctrlPr>
                            </m:sSubPr>
                            <m:e>
                              <m:r>
                                <a:rPr lang="en-ID" sz="2400" b="0" i="1" smtClean="0">
                                  <a:latin typeface="Cambria Math" panose="02040503050406030204" pitchFamily="18" charset="0"/>
                                </a:rPr>
                                <m:t>𝐶</m:t>
                              </m:r>
                            </m:e>
                            <m:sub>
                              <m:r>
                                <a:rPr lang="en-ID" sz="2400" b="0" i="1" smtClean="0">
                                  <a:latin typeface="Cambria Math" panose="02040503050406030204" pitchFamily="18" charset="0"/>
                                </a:rPr>
                                <m:t>1</m:t>
                              </m:r>
                            </m:sub>
                          </m:sSub>
                          <m:r>
                            <a:rPr lang="en-ID" sz="2400" b="0" i="1" smtClean="0">
                              <a:latin typeface="Cambria Math" panose="02040503050406030204" pitchFamily="18" charset="0"/>
                            </a:rPr>
                            <m:t>)</m:t>
                          </m:r>
                        </m:num>
                        <m:den>
                          <m:r>
                            <a:rPr lang="en-ID" sz="2400" b="0" i="1" smtClean="0">
                              <a:latin typeface="Cambria Math" panose="02040503050406030204" pitchFamily="18" charset="0"/>
                            </a:rPr>
                            <m:t>𝑃</m:t>
                          </m:r>
                          <m:r>
                            <a:rPr lang="en-ID" sz="2400" b="0" i="1" smtClean="0">
                              <a:latin typeface="Cambria Math" panose="02040503050406030204" pitchFamily="18" charset="0"/>
                            </a:rPr>
                            <m:t>(</m:t>
                          </m:r>
                          <m:sSub>
                            <m:sSubPr>
                              <m:ctrlPr>
                                <a:rPr lang="en-ID" sz="2400" b="0" i="1" smtClean="0">
                                  <a:latin typeface="Cambria Math" panose="02040503050406030204" pitchFamily="18" charset="0"/>
                                </a:rPr>
                              </m:ctrlPr>
                            </m:sSubPr>
                            <m:e>
                              <m:r>
                                <a:rPr lang="en-ID" sz="2400" b="0" i="1" smtClean="0">
                                  <a:latin typeface="Cambria Math" panose="02040503050406030204" pitchFamily="18" charset="0"/>
                                </a:rPr>
                                <m:t>𝑋</m:t>
                              </m:r>
                            </m:e>
                            <m:sub>
                              <m:r>
                                <a:rPr lang="en-ID" sz="2400" b="0" i="1" smtClean="0">
                                  <a:latin typeface="Cambria Math" panose="02040503050406030204" pitchFamily="18" charset="0"/>
                                </a:rPr>
                                <m:t>𝑖</m:t>
                              </m:r>
                            </m:sub>
                          </m:sSub>
                          <m:r>
                            <a:rPr lang="en-ID" sz="2400" b="0" i="1" smtClean="0">
                              <a:latin typeface="Cambria Math" panose="02040503050406030204" pitchFamily="18" charset="0"/>
                            </a:rPr>
                            <m:t>)</m:t>
                          </m:r>
                        </m:den>
                      </m:f>
                      <m:r>
                        <a:rPr lang="en-ID" sz="2400" b="0" i="1" smtClean="0">
                          <a:latin typeface="Cambria Math" panose="02040503050406030204" pitchFamily="18" charset="0"/>
                        </a:rPr>
                        <m:t>&gt;</m:t>
                      </m:r>
                      <m:f>
                        <m:fPr>
                          <m:ctrlPr>
                            <a:rPr lang="en-US" sz="2400" i="1">
                              <a:latin typeface="Cambria Math" panose="02040503050406030204" pitchFamily="18" charset="0"/>
                            </a:rPr>
                          </m:ctrlPr>
                        </m:fPr>
                        <m:num>
                          <m:r>
                            <a:rPr lang="en-ID" sz="2400" i="1">
                              <a:latin typeface="Cambria Math" panose="02040503050406030204" pitchFamily="18" charset="0"/>
                            </a:rPr>
                            <m:t>𝑃</m:t>
                          </m:r>
                          <m:d>
                            <m:dPr>
                              <m:ctrlPr>
                                <a:rPr lang="en-ID" sz="2400" i="1">
                                  <a:latin typeface="Cambria Math" panose="02040503050406030204" pitchFamily="18" charset="0"/>
                                </a:rPr>
                              </m:ctrlPr>
                            </m:dPr>
                            <m:e>
                              <m:sSub>
                                <m:sSubPr>
                                  <m:ctrlPr>
                                    <a:rPr lang="en-ID" sz="2400" i="1">
                                      <a:latin typeface="Cambria Math" panose="02040503050406030204" pitchFamily="18" charset="0"/>
                                    </a:rPr>
                                  </m:ctrlPr>
                                </m:sSubPr>
                                <m:e>
                                  <m:r>
                                    <a:rPr lang="en-ID" sz="2400" i="1">
                                      <a:latin typeface="Cambria Math" panose="02040503050406030204" pitchFamily="18" charset="0"/>
                                    </a:rPr>
                                    <m:t>𝑋</m:t>
                                  </m:r>
                                </m:e>
                                <m:sub>
                                  <m:r>
                                    <a:rPr lang="en-ID" sz="2400" i="1">
                                      <a:latin typeface="Cambria Math" panose="02040503050406030204" pitchFamily="18" charset="0"/>
                                    </a:rPr>
                                    <m:t>𝑖</m:t>
                                  </m:r>
                                </m:sub>
                              </m:sSub>
                              <m:r>
                                <a:rPr lang="en-ID" sz="2400" i="1">
                                  <a:latin typeface="Cambria Math" panose="02040503050406030204" pitchFamily="18" charset="0"/>
                                </a:rPr>
                                <m:t> </m:t>
                              </m:r>
                            </m:e>
                            <m:e>
                              <m:sSub>
                                <m:sSubPr>
                                  <m:ctrlPr>
                                    <a:rPr lang="en-ID" sz="2400" i="1">
                                      <a:latin typeface="Cambria Math" panose="02040503050406030204" pitchFamily="18" charset="0"/>
                                    </a:rPr>
                                  </m:ctrlPr>
                                </m:sSubPr>
                                <m:e>
                                  <m:r>
                                    <a:rPr lang="en-ID" sz="2400" i="1">
                                      <a:latin typeface="Cambria Math" panose="02040503050406030204" pitchFamily="18" charset="0"/>
                                    </a:rPr>
                                    <m:t>𝐶</m:t>
                                  </m:r>
                                </m:e>
                                <m:sub>
                                  <m:r>
                                    <a:rPr lang="en-ID" sz="2400" b="0" i="1" smtClean="0">
                                      <a:latin typeface="Cambria Math" panose="02040503050406030204" pitchFamily="18" charset="0"/>
                                    </a:rPr>
                                    <m:t>2</m:t>
                                  </m:r>
                                </m:sub>
                              </m:sSub>
                            </m:e>
                          </m:d>
                          <m:r>
                            <a:rPr lang="en-ID" sz="2400" i="1">
                              <a:latin typeface="Cambria Math" panose="02040503050406030204" pitchFamily="18" charset="0"/>
                            </a:rPr>
                            <m:t>. </m:t>
                          </m:r>
                          <m:r>
                            <a:rPr lang="en-ID" sz="2400" i="1">
                              <a:latin typeface="Cambria Math" panose="02040503050406030204" pitchFamily="18" charset="0"/>
                            </a:rPr>
                            <m:t>𝑃</m:t>
                          </m:r>
                          <m:r>
                            <a:rPr lang="en-ID" sz="2400" i="1">
                              <a:latin typeface="Cambria Math" panose="02040503050406030204" pitchFamily="18" charset="0"/>
                            </a:rPr>
                            <m:t>(</m:t>
                          </m:r>
                          <m:sSub>
                            <m:sSubPr>
                              <m:ctrlPr>
                                <a:rPr lang="en-ID" sz="2400" i="1">
                                  <a:latin typeface="Cambria Math" panose="02040503050406030204" pitchFamily="18" charset="0"/>
                                </a:rPr>
                              </m:ctrlPr>
                            </m:sSubPr>
                            <m:e>
                              <m:r>
                                <a:rPr lang="en-ID" sz="2400" i="1">
                                  <a:latin typeface="Cambria Math" panose="02040503050406030204" pitchFamily="18" charset="0"/>
                                </a:rPr>
                                <m:t>𝐶</m:t>
                              </m:r>
                            </m:e>
                            <m:sub>
                              <m:r>
                                <a:rPr lang="en-ID" sz="2400" b="0" i="1" smtClean="0">
                                  <a:latin typeface="Cambria Math" panose="02040503050406030204" pitchFamily="18" charset="0"/>
                                </a:rPr>
                                <m:t>2</m:t>
                              </m:r>
                            </m:sub>
                          </m:sSub>
                          <m:r>
                            <a:rPr lang="en-ID" sz="2400" i="1">
                              <a:latin typeface="Cambria Math" panose="02040503050406030204" pitchFamily="18" charset="0"/>
                            </a:rPr>
                            <m:t>)</m:t>
                          </m:r>
                        </m:num>
                        <m:den>
                          <m:r>
                            <a:rPr lang="en-ID" sz="2400" i="1">
                              <a:latin typeface="Cambria Math" panose="02040503050406030204" pitchFamily="18" charset="0"/>
                            </a:rPr>
                            <m:t>𝑃</m:t>
                          </m:r>
                          <m:r>
                            <a:rPr lang="en-ID" sz="2400" i="1">
                              <a:latin typeface="Cambria Math" panose="02040503050406030204" pitchFamily="18" charset="0"/>
                            </a:rPr>
                            <m:t>(</m:t>
                          </m:r>
                          <m:sSub>
                            <m:sSubPr>
                              <m:ctrlPr>
                                <a:rPr lang="en-ID" sz="2400" i="1">
                                  <a:latin typeface="Cambria Math" panose="02040503050406030204" pitchFamily="18" charset="0"/>
                                </a:rPr>
                              </m:ctrlPr>
                            </m:sSubPr>
                            <m:e>
                              <m:r>
                                <a:rPr lang="en-ID" sz="2400" i="1">
                                  <a:latin typeface="Cambria Math" panose="02040503050406030204" pitchFamily="18" charset="0"/>
                                </a:rPr>
                                <m:t>𝑋</m:t>
                              </m:r>
                            </m:e>
                            <m:sub>
                              <m:r>
                                <a:rPr lang="en-ID" sz="2400" i="1">
                                  <a:latin typeface="Cambria Math" panose="02040503050406030204" pitchFamily="18" charset="0"/>
                                </a:rPr>
                                <m:t>𝑖</m:t>
                              </m:r>
                            </m:sub>
                          </m:sSub>
                          <m:r>
                            <a:rPr lang="en-ID" sz="2400" i="1">
                              <a:latin typeface="Cambria Math" panose="02040503050406030204" pitchFamily="18" charset="0"/>
                            </a:rPr>
                            <m:t>)</m:t>
                          </m:r>
                        </m:den>
                      </m:f>
                    </m:oMath>
                  </m:oMathPara>
                </a14:m>
                <a:endParaRPr lang="en-ID"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1001486" y="5094514"/>
                <a:ext cx="10352314" cy="87459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17552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13</a:t>
            </a:fld>
            <a:endParaRPr lang="en-US" dirty="0"/>
          </a:p>
        </p:txBody>
      </p:sp>
      <p:sp>
        <p:nvSpPr>
          <p:cNvPr id="3" name="Title 1"/>
          <p:cNvSpPr txBox="1">
            <a:spLocks/>
          </p:cNvSpPr>
          <p:nvPr/>
        </p:nvSpPr>
        <p:spPr>
          <a:xfrm>
            <a:off x="806996" y="207684"/>
            <a:ext cx="10058400" cy="83734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2"/>
                </a:solidFill>
              </a:rPr>
              <a:t>Multinomial Naïve Bayes – A Toy Example</a:t>
            </a:r>
            <a:endParaRPr lang="en-AU" dirty="0">
              <a:solidFill>
                <a:schemeClr val="accent2"/>
              </a:solidFill>
            </a:endParaRPr>
          </a:p>
        </p:txBody>
      </p:sp>
      <p:pic>
        <p:nvPicPr>
          <p:cNvPr id="4" name="Picture 3"/>
          <p:cNvPicPr>
            <a:picLocks noChangeAspect="1"/>
          </p:cNvPicPr>
          <p:nvPr/>
        </p:nvPicPr>
        <p:blipFill>
          <a:blip r:embed="rId2"/>
          <a:stretch>
            <a:fillRect/>
          </a:stretch>
        </p:blipFill>
        <p:spPr>
          <a:xfrm>
            <a:off x="3995768" y="1983972"/>
            <a:ext cx="3680856" cy="2935594"/>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1024711" y="5058129"/>
                <a:ext cx="10329089" cy="1200329"/>
              </a:xfrm>
              <a:prstGeom prst="rect">
                <a:avLst/>
              </a:prstGeom>
              <a:noFill/>
            </p:spPr>
            <p:txBody>
              <a:bodyPr wrap="square" rtlCol="0">
                <a:spAutoFit/>
              </a:bodyPr>
              <a:lstStyle/>
              <a:p>
                <a:pPr marL="285750" indent="-285750">
                  <a:buFont typeface="Arial" panose="020B0604020202020204" pitchFamily="34" charset="0"/>
                  <a:buChar char="•"/>
                </a:pPr>
                <a:r>
                  <a:rPr lang="en-ID" sz="2400" dirty="0"/>
                  <a:t>Let </a:t>
                </a:r>
                <a:r>
                  <a:rPr lang="en-ID" sz="2400" i="1" dirty="0" err="1"/>
                  <a:t>C</a:t>
                </a:r>
                <a:r>
                  <a:rPr lang="en-ID" sz="2400" i="1" baseline="-25000" dirty="0" err="1"/>
                  <a:t>j</a:t>
                </a:r>
                <a:r>
                  <a:rPr lang="en-ID" sz="2400" i="1" dirty="0"/>
                  <a:t> </a:t>
                </a:r>
                <a:r>
                  <a:rPr lang="en-ID" sz="2400" dirty="0"/>
                  <a:t>be the class labels : </a:t>
                </a:r>
                <a:r>
                  <a:rPr lang="en-ID" sz="2400" i="1" dirty="0" err="1"/>
                  <a:t>C</a:t>
                </a:r>
                <a:r>
                  <a:rPr lang="en-ID" sz="2400" i="1" baseline="-25000" dirty="0" err="1"/>
                  <a:t>j</a:t>
                </a:r>
                <a:r>
                  <a:rPr lang="en-ID" sz="2400" i="1" dirty="0"/>
                  <a:t> </a:t>
                </a:r>
                <a14:m>
                  <m:oMath xmlns:m="http://schemas.openxmlformats.org/officeDocument/2006/math">
                    <m:r>
                      <a:rPr lang="en-ID" sz="2400" i="1" smtClean="0">
                        <a:latin typeface="Cambria Math" panose="02040503050406030204" pitchFamily="18" charset="0"/>
                        <a:ea typeface="Cambria Math" panose="02040503050406030204" pitchFamily="18" charset="0"/>
                      </a:rPr>
                      <m:t>∈</m:t>
                    </m:r>
                  </m:oMath>
                </a14:m>
                <a:r>
                  <a:rPr lang="en-ID" sz="2400" dirty="0"/>
                  <a:t> { +, - }</a:t>
                </a:r>
              </a:p>
              <a:p>
                <a:pPr marL="285750" indent="-285750">
                  <a:buFont typeface="Arial" panose="020B0604020202020204" pitchFamily="34" charset="0"/>
                  <a:buChar char="•"/>
                </a:pPr>
                <a:r>
                  <a:rPr lang="en-ID" sz="2400" dirty="0"/>
                  <a:t>and </a:t>
                </a:r>
                <a:r>
                  <a:rPr lang="en-ID" sz="2400" i="1" dirty="0"/>
                  <a:t>X</a:t>
                </a:r>
                <a:r>
                  <a:rPr lang="en-ID" sz="2400" i="1" baseline="-25000" dirty="0"/>
                  <a:t>i</a:t>
                </a:r>
                <a:r>
                  <a:rPr lang="en-ID" sz="2400" dirty="0"/>
                  <a:t> be the 2-dimensional feature vectors : </a:t>
                </a:r>
                <a:r>
                  <a:rPr lang="en-ID" sz="2400" i="1" dirty="0"/>
                  <a:t>X</a:t>
                </a:r>
                <a:r>
                  <a:rPr lang="en-ID" sz="2400" i="1" baseline="-25000" dirty="0"/>
                  <a:t>i</a:t>
                </a:r>
                <a:r>
                  <a:rPr lang="en-ID" sz="2400" i="1" dirty="0"/>
                  <a:t> = {x</a:t>
                </a:r>
                <a:r>
                  <a:rPr lang="en-ID" sz="2400" i="1" baseline="-25000" dirty="0"/>
                  <a:t>i1</a:t>
                </a:r>
                <a:r>
                  <a:rPr lang="en-ID" sz="2400" i="1" dirty="0"/>
                  <a:t>  x</a:t>
                </a:r>
                <a:r>
                  <a:rPr lang="en-ID" sz="2400" i="1" baseline="-25000" dirty="0"/>
                  <a:t>i2</a:t>
                </a:r>
                <a:r>
                  <a:rPr lang="en-ID" sz="2400" i="1" dirty="0"/>
                  <a:t>}; x</a:t>
                </a:r>
                <a:r>
                  <a:rPr lang="en-ID" sz="2400" i="1" baseline="-25000" dirty="0"/>
                  <a:t>i1</a:t>
                </a:r>
                <a:r>
                  <a:rPr lang="en-ID" sz="2400" i="1" dirty="0"/>
                  <a:t> </a:t>
                </a:r>
                <a14:m>
                  <m:oMath xmlns:m="http://schemas.openxmlformats.org/officeDocument/2006/math">
                    <m:r>
                      <a:rPr lang="en-ID" sz="2400" i="1">
                        <a:latin typeface="Cambria Math" panose="02040503050406030204" pitchFamily="18" charset="0"/>
                        <a:ea typeface="Cambria Math" panose="02040503050406030204" pitchFamily="18" charset="0"/>
                      </a:rPr>
                      <m:t>∈</m:t>
                    </m:r>
                  </m:oMath>
                </a14:m>
                <a:r>
                  <a:rPr lang="en-ID" sz="2400" dirty="0"/>
                  <a:t> {blue, green, red, yellow}, </a:t>
                </a:r>
                <a:r>
                  <a:rPr lang="en-ID" sz="2400" i="1" dirty="0"/>
                  <a:t>x</a:t>
                </a:r>
                <a:r>
                  <a:rPr lang="en-ID" sz="2400" i="1" baseline="-25000" dirty="0"/>
                  <a:t>i2</a:t>
                </a:r>
                <a:r>
                  <a:rPr lang="en-ID" sz="2400" i="1" dirty="0"/>
                  <a:t> </a:t>
                </a:r>
                <a14:m>
                  <m:oMath xmlns:m="http://schemas.openxmlformats.org/officeDocument/2006/math">
                    <m:r>
                      <a:rPr lang="en-ID" sz="2400" i="1">
                        <a:latin typeface="Cambria Math" panose="02040503050406030204" pitchFamily="18" charset="0"/>
                        <a:ea typeface="Cambria Math" panose="02040503050406030204" pitchFamily="18" charset="0"/>
                      </a:rPr>
                      <m:t>∈</m:t>
                    </m:r>
                  </m:oMath>
                </a14:m>
                <a:r>
                  <a:rPr lang="en-ID" sz="2400" dirty="0"/>
                  <a:t> {circle, square}</a:t>
                </a:r>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1024711" y="5058129"/>
                <a:ext cx="10329089" cy="1200329"/>
              </a:xfrm>
              <a:prstGeom prst="rect">
                <a:avLst/>
              </a:prstGeom>
              <a:blipFill>
                <a:blip r:embed="rId3"/>
                <a:stretch>
                  <a:fillRect l="-767" t="-4061" r="-1416" b="-10660"/>
                </a:stretch>
              </a:blipFill>
            </p:spPr>
            <p:txBody>
              <a:bodyPr/>
              <a:lstStyle/>
              <a:p>
                <a:r>
                  <a:rPr lang="en-US">
                    <a:noFill/>
                  </a:rPr>
                  <a:t> </a:t>
                </a:r>
              </a:p>
            </p:txBody>
          </p:sp>
        </mc:Fallback>
      </mc:AlternateContent>
      <p:sp>
        <p:nvSpPr>
          <p:cNvPr id="8" name="TextBox 7"/>
          <p:cNvSpPr txBox="1"/>
          <p:nvPr/>
        </p:nvSpPr>
        <p:spPr>
          <a:xfrm>
            <a:off x="943429" y="1045029"/>
            <a:ext cx="10609942" cy="830997"/>
          </a:xfrm>
          <a:prstGeom prst="rect">
            <a:avLst/>
          </a:prstGeom>
          <a:noFill/>
        </p:spPr>
        <p:txBody>
          <a:bodyPr wrap="square" rtlCol="0">
            <a:spAutoFit/>
          </a:bodyPr>
          <a:lstStyle/>
          <a:p>
            <a:pPr algn="just"/>
            <a:r>
              <a:rPr lang="en-ID" sz="2400" dirty="0"/>
              <a:t>A Simple toy dataset of 12 samples 2 different classes +, -. Each sample consists of 2 features: colour and geometrical shape</a:t>
            </a:r>
            <a:endParaRPr lang="en-US" sz="2400" dirty="0"/>
          </a:p>
        </p:txBody>
      </p:sp>
    </p:spTree>
    <p:extLst>
      <p:ext uri="{BB962C8B-B14F-4D97-AF65-F5344CB8AC3E}">
        <p14:creationId xmlns:p14="http://schemas.microsoft.com/office/powerpoint/2010/main" val="115642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14</a:t>
            </a:fld>
            <a:endParaRPr lang="en-US" dirty="0"/>
          </a:p>
        </p:txBody>
      </p:sp>
      <p:sp>
        <p:nvSpPr>
          <p:cNvPr id="4" name="Title 1"/>
          <p:cNvSpPr txBox="1">
            <a:spLocks/>
          </p:cNvSpPr>
          <p:nvPr/>
        </p:nvSpPr>
        <p:spPr>
          <a:xfrm>
            <a:off x="806996" y="207684"/>
            <a:ext cx="10058400" cy="83734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2"/>
                </a:solidFill>
              </a:rPr>
              <a:t>Multinomial Naïve Bayes – A Toy Example</a:t>
            </a:r>
            <a:endParaRPr lang="en-AU" dirty="0">
              <a:solidFill>
                <a:schemeClr val="accent2"/>
              </a:solidFill>
            </a:endParaRPr>
          </a:p>
        </p:txBody>
      </p:sp>
      <mc:AlternateContent xmlns:mc="http://schemas.openxmlformats.org/markup-compatibility/2006" xmlns:a14="http://schemas.microsoft.com/office/drawing/2010/main">
        <mc:Choice Requires="a14">
          <p:sp>
            <p:nvSpPr>
              <p:cNvPr id="5" name="TextBox 4"/>
              <p:cNvSpPr txBox="1"/>
              <p:nvPr/>
            </p:nvSpPr>
            <p:spPr>
              <a:xfrm>
                <a:off x="928914" y="1175657"/>
                <a:ext cx="10638972" cy="2831544"/>
              </a:xfrm>
              <a:prstGeom prst="rect">
                <a:avLst/>
              </a:prstGeom>
              <a:noFill/>
            </p:spPr>
            <p:txBody>
              <a:bodyPr wrap="square" rtlCol="0">
                <a:spAutoFit/>
              </a:bodyPr>
              <a:lstStyle/>
              <a:p>
                <a:pPr marL="285750" indent="-285750">
                  <a:buFont typeface="Arial" panose="020B0604020202020204" pitchFamily="34" charset="0"/>
                  <a:buChar char="•"/>
                </a:pPr>
                <a:r>
                  <a:rPr lang="en-ID" sz="2800" dirty="0"/>
                  <a:t>The 2 class labels are </a:t>
                </a:r>
                <a:r>
                  <a:rPr lang="en-ID" sz="2800" i="1" dirty="0" err="1"/>
                  <a:t>C</a:t>
                </a:r>
                <a:r>
                  <a:rPr lang="en-ID" sz="2800" i="1" baseline="-25000" dirty="0" err="1"/>
                  <a:t>j</a:t>
                </a:r>
                <a:r>
                  <a:rPr lang="en-ID" sz="2800" i="1" baseline="-25000" dirty="0"/>
                  <a:t> </a:t>
                </a:r>
                <a:r>
                  <a:rPr lang="en-ID" sz="2800" dirty="0"/>
                  <a:t> {+, -} and the feature vector for sample </a:t>
                </a:r>
                <a:r>
                  <a:rPr lang="en-ID" sz="2800" i="1" dirty="0" err="1"/>
                  <a:t>i</a:t>
                </a:r>
                <a:r>
                  <a:rPr lang="en-ID" sz="2800" dirty="0"/>
                  <a:t> can be written as</a:t>
                </a:r>
              </a:p>
              <a:p>
                <a:pPr marL="742950" lvl="1" indent="-285750">
                  <a:buFont typeface="Arial" panose="020B0604020202020204" pitchFamily="34" charset="0"/>
                  <a:buChar char="•"/>
                </a:pPr>
                <a:r>
                  <a:rPr lang="en-ID" sz="2800" i="1" dirty="0"/>
                  <a:t>X</a:t>
                </a:r>
                <a:r>
                  <a:rPr lang="en-ID" sz="2800" i="1" baseline="-25000" dirty="0"/>
                  <a:t>i</a:t>
                </a:r>
                <a:r>
                  <a:rPr lang="en-ID" sz="2800" i="1" dirty="0"/>
                  <a:t> = [x</a:t>
                </a:r>
                <a:r>
                  <a:rPr lang="en-ID" sz="2800" i="1" baseline="-25000" dirty="0"/>
                  <a:t>11</a:t>
                </a:r>
                <a:r>
                  <a:rPr lang="en-ID" sz="2800" i="1" dirty="0"/>
                  <a:t>  x</a:t>
                </a:r>
                <a:r>
                  <a:rPr lang="en-ID" sz="2800" i="1" baseline="-25000" dirty="0"/>
                  <a:t>12</a:t>
                </a:r>
                <a:r>
                  <a:rPr lang="en-ID" sz="2800" i="1" dirty="0"/>
                  <a:t>] </a:t>
                </a:r>
                <a:r>
                  <a:rPr lang="en-ID" sz="2800" dirty="0"/>
                  <a:t>for </a:t>
                </a:r>
                <a:r>
                  <a:rPr lang="en-ID" sz="2800" dirty="0" err="1"/>
                  <a:t>i</a:t>
                </a:r>
                <a:r>
                  <a:rPr lang="en-ID" sz="2800" dirty="0"/>
                  <a:t> </a:t>
                </a:r>
                <a14:m>
                  <m:oMath xmlns:m="http://schemas.openxmlformats.org/officeDocument/2006/math">
                    <m:r>
                      <a:rPr lang="en-ID" sz="2800" i="1" smtClean="0">
                        <a:latin typeface="Cambria Math" panose="02040503050406030204" pitchFamily="18" charset="0"/>
                        <a:ea typeface="Cambria Math" panose="02040503050406030204" pitchFamily="18" charset="0"/>
                      </a:rPr>
                      <m:t>∈</m:t>
                    </m:r>
                  </m:oMath>
                </a14:m>
                <a:r>
                  <a:rPr lang="en-ID" sz="2800" dirty="0"/>
                  <a:t> {1, 2, …….n} with n = 12 </a:t>
                </a:r>
              </a:p>
              <a:p>
                <a:pPr marL="742950" lvl="1" indent="-285750">
                  <a:spcAft>
                    <a:spcPts val="1200"/>
                  </a:spcAft>
                  <a:buFont typeface="Arial" panose="020B0604020202020204" pitchFamily="34" charset="0"/>
                  <a:buChar char="•"/>
                </a:pPr>
                <a:r>
                  <a:rPr lang="en-ID" sz="2800" dirty="0"/>
                  <a:t>and </a:t>
                </a:r>
                <a:r>
                  <a:rPr lang="en-ID" sz="2800" i="1" dirty="0"/>
                  <a:t>x</a:t>
                </a:r>
                <a:r>
                  <a:rPr lang="en-ID" sz="2800" i="1" baseline="-25000" dirty="0"/>
                  <a:t>i1</a:t>
                </a:r>
                <a:r>
                  <a:rPr lang="en-ID" sz="2800" i="1" dirty="0"/>
                  <a:t> </a:t>
                </a:r>
                <a14:m>
                  <m:oMath xmlns:m="http://schemas.openxmlformats.org/officeDocument/2006/math">
                    <m:r>
                      <a:rPr lang="en-ID" sz="2800" i="1">
                        <a:latin typeface="Cambria Math" panose="02040503050406030204" pitchFamily="18" charset="0"/>
                        <a:ea typeface="Cambria Math" panose="02040503050406030204" pitchFamily="18" charset="0"/>
                      </a:rPr>
                      <m:t>∈</m:t>
                    </m:r>
                  </m:oMath>
                </a14:m>
                <a:r>
                  <a:rPr lang="en-ID" sz="2800" i="1" dirty="0"/>
                  <a:t> {blue, green, red, yellow}, x</a:t>
                </a:r>
                <a:r>
                  <a:rPr lang="en-ID" sz="2800" i="1" baseline="-25000" dirty="0"/>
                  <a:t>12</a:t>
                </a:r>
                <a:r>
                  <a:rPr lang="en-ID" sz="2800" i="1" dirty="0"/>
                  <a:t> </a:t>
                </a:r>
                <a14:m>
                  <m:oMath xmlns:m="http://schemas.openxmlformats.org/officeDocument/2006/math">
                    <m:r>
                      <a:rPr lang="en-ID" sz="2800" i="1">
                        <a:latin typeface="Cambria Math" panose="02040503050406030204" pitchFamily="18" charset="0"/>
                        <a:ea typeface="Cambria Math" panose="02040503050406030204" pitchFamily="18" charset="0"/>
                      </a:rPr>
                      <m:t>∈</m:t>
                    </m:r>
                  </m:oMath>
                </a14:m>
                <a:r>
                  <a:rPr lang="en-ID" sz="2800" i="1" dirty="0"/>
                  <a:t> {circle, square}</a:t>
                </a:r>
                <a:endParaRPr lang="en-US" sz="2800" i="1" dirty="0"/>
              </a:p>
              <a:p>
                <a:pPr marL="285750" indent="-285750">
                  <a:buFont typeface="Arial" panose="020B0604020202020204" pitchFamily="34" charset="0"/>
                  <a:buChar char="•"/>
                </a:pPr>
                <a:r>
                  <a:rPr lang="en-ID" sz="2800" dirty="0"/>
                  <a:t>The task now is to classify a new sample --- pretending that we do not know that its true class label is “ +” :</a:t>
                </a:r>
              </a:p>
            </p:txBody>
          </p:sp>
        </mc:Choice>
        <mc:Fallback xmlns="">
          <p:sp>
            <p:nvSpPr>
              <p:cNvPr id="5" name="TextBox 4"/>
              <p:cNvSpPr txBox="1">
                <a:spLocks noRot="1" noChangeAspect="1" noMove="1" noResize="1" noEditPoints="1" noAdjustHandles="1" noChangeArrowheads="1" noChangeShapeType="1" noTextEdit="1"/>
              </p:cNvSpPr>
              <p:nvPr/>
            </p:nvSpPr>
            <p:spPr>
              <a:xfrm>
                <a:off x="928914" y="1175657"/>
                <a:ext cx="10638972" cy="2831544"/>
              </a:xfrm>
              <a:prstGeom prst="rect">
                <a:avLst/>
              </a:prstGeom>
              <a:blipFill>
                <a:blip r:embed="rId2"/>
                <a:stretch>
                  <a:fillRect l="-1031" t="-2155" r="-916" b="-5388"/>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6824819" y="3536857"/>
            <a:ext cx="1009792" cy="940688"/>
          </a:xfrm>
          <a:prstGeom prst="rect">
            <a:avLst/>
          </a:prstGeom>
        </p:spPr>
      </p:pic>
    </p:spTree>
    <p:extLst>
      <p:ext uri="{BB962C8B-B14F-4D97-AF65-F5344CB8AC3E}">
        <p14:creationId xmlns:p14="http://schemas.microsoft.com/office/powerpoint/2010/main" val="3170324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15</a:t>
            </a:fld>
            <a:endParaRPr lang="en-US" dirty="0"/>
          </a:p>
        </p:txBody>
      </p:sp>
      <p:sp>
        <p:nvSpPr>
          <p:cNvPr id="4" name="Title 1"/>
          <p:cNvSpPr txBox="1">
            <a:spLocks/>
          </p:cNvSpPr>
          <p:nvPr/>
        </p:nvSpPr>
        <p:spPr>
          <a:xfrm>
            <a:off x="806996" y="207684"/>
            <a:ext cx="10058400" cy="83734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2"/>
                </a:solidFill>
              </a:rPr>
              <a:t>Maximum Likelihood Estimates</a:t>
            </a:r>
            <a:endParaRPr lang="en-AU" dirty="0">
              <a:solidFill>
                <a:schemeClr val="accent2"/>
              </a:solidFill>
            </a:endParaRPr>
          </a:p>
        </p:txBody>
      </p:sp>
      <p:sp>
        <p:nvSpPr>
          <p:cNvPr id="5" name="TextBox 4"/>
          <p:cNvSpPr txBox="1"/>
          <p:nvPr/>
        </p:nvSpPr>
        <p:spPr>
          <a:xfrm>
            <a:off x="899887" y="943431"/>
            <a:ext cx="10218058" cy="5601533"/>
          </a:xfrm>
          <a:prstGeom prst="rect">
            <a:avLst/>
          </a:prstGeom>
          <a:noFill/>
        </p:spPr>
        <p:txBody>
          <a:bodyPr wrap="square" rtlCol="0">
            <a:spAutoFit/>
          </a:bodyPr>
          <a:lstStyle/>
          <a:p>
            <a:pPr marL="285750" indent="-285750">
              <a:buFont typeface="Arial" panose="020B0604020202020204" pitchFamily="34" charset="0"/>
              <a:buChar char="•"/>
            </a:pPr>
            <a:r>
              <a:rPr lang="en-ID" sz="2600" b="1" dirty="0"/>
              <a:t>The decision rule can be defined as </a:t>
            </a:r>
          </a:p>
          <a:p>
            <a:pPr lvl="2"/>
            <a:r>
              <a:rPr lang="en-ID" sz="2400" dirty="0"/>
              <a:t>Classify sample as ” + “ if </a:t>
            </a:r>
          </a:p>
          <a:p>
            <a:pPr lvl="2"/>
            <a:r>
              <a:rPr lang="en-ID" sz="2400" dirty="0"/>
              <a:t>P (C = + | X = {blue, square}) ≥  P (C = - | X = {blue, square})</a:t>
            </a:r>
          </a:p>
          <a:p>
            <a:pPr lvl="2">
              <a:spcAft>
                <a:spcPts val="1200"/>
              </a:spcAft>
            </a:pPr>
            <a:r>
              <a:rPr lang="en-ID" sz="2400" dirty="0"/>
              <a:t>Else classify sample as “ - ”</a:t>
            </a:r>
          </a:p>
          <a:p>
            <a:pPr marL="285750" indent="-285750">
              <a:buFont typeface="Arial" panose="020B0604020202020204" pitchFamily="34" charset="0"/>
              <a:buChar char="•"/>
            </a:pPr>
            <a:r>
              <a:rPr lang="en-ID" sz="2400" dirty="0"/>
              <a:t>Under the assumption that the samples are </a:t>
            </a:r>
            <a:r>
              <a:rPr lang="en-ID" sz="2400" i="1" dirty="0" err="1"/>
              <a:t>i.i.d</a:t>
            </a:r>
            <a:r>
              <a:rPr lang="en-ID" sz="2400" dirty="0"/>
              <a:t>., the prior probabilities can be obtained via the maximum-likelihood estimate (MLE)  i.e. the frequencies of how often each class label is represented in the training dataset :</a:t>
            </a:r>
          </a:p>
          <a:p>
            <a:pPr lvl="2">
              <a:spcAft>
                <a:spcPts val="1200"/>
              </a:spcAft>
            </a:pPr>
            <a:r>
              <a:rPr lang="en-ID" sz="2400" dirty="0"/>
              <a:t>P (+) = 7/12 = 0.58 and P (-) = 5/12 = 0.42</a:t>
            </a:r>
          </a:p>
          <a:p>
            <a:pPr marL="342900" indent="-342900">
              <a:buFont typeface="Arial" panose="020B0604020202020204" pitchFamily="34" charset="0"/>
              <a:buChar char="•"/>
            </a:pPr>
            <a:r>
              <a:rPr lang="en-ID" sz="2400" dirty="0"/>
              <a:t>And the class-conditional probability (likelihood) can be calculated as a simple product of the individual probabilities e. g. P (blue | -) is simply the frequency of observing a “blue” sample among all samples in the training dataset that belong to class “-” :	</a:t>
            </a:r>
          </a:p>
          <a:p>
            <a:pPr marL="1257300" lvl="2" indent="-342900">
              <a:buFont typeface="Arial" panose="020B0604020202020204" pitchFamily="34" charset="0"/>
              <a:buChar char="•"/>
            </a:pPr>
            <a:r>
              <a:rPr lang="en-ID" sz="2400" dirty="0"/>
              <a:t>P(X | +) = P(blue | +) * P(square | +) = 3/7 * 5/7 = 0.31</a:t>
            </a:r>
          </a:p>
          <a:p>
            <a:pPr marL="1257300" lvl="2" indent="-342900">
              <a:buFont typeface="Arial" panose="020B0604020202020204" pitchFamily="34" charset="0"/>
              <a:buChar char="•"/>
            </a:pPr>
            <a:r>
              <a:rPr lang="en-ID" sz="2400" dirty="0"/>
              <a:t>P(X | - ) = P(blue | - ) * P(square | - ) = 3/5 * 3/5 = 0.36</a:t>
            </a:r>
            <a:endParaRPr lang="en-US" sz="2400" dirty="0"/>
          </a:p>
        </p:txBody>
      </p:sp>
      <p:pic>
        <p:nvPicPr>
          <p:cNvPr id="3" name="Picture 2">
            <a:extLst>
              <a:ext uri="{FF2B5EF4-FFF2-40B4-BE49-F238E27FC236}">
                <a16:creationId xmlns:a16="http://schemas.microsoft.com/office/drawing/2014/main" id="{FFAFC00E-DB12-4200-A287-93DF7806D1E2}"/>
              </a:ext>
            </a:extLst>
          </p:cNvPr>
          <p:cNvPicPr>
            <a:picLocks noChangeAspect="1"/>
          </p:cNvPicPr>
          <p:nvPr/>
        </p:nvPicPr>
        <p:blipFill>
          <a:blip r:embed="rId2"/>
          <a:stretch>
            <a:fillRect/>
          </a:stretch>
        </p:blipFill>
        <p:spPr>
          <a:xfrm>
            <a:off x="9782895" y="136525"/>
            <a:ext cx="2165001" cy="1926464"/>
          </a:xfrm>
          <a:prstGeom prst="rect">
            <a:avLst/>
          </a:prstGeom>
        </p:spPr>
      </p:pic>
    </p:spTree>
    <p:extLst>
      <p:ext uri="{BB962C8B-B14F-4D97-AF65-F5344CB8AC3E}">
        <p14:creationId xmlns:p14="http://schemas.microsoft.com/office/powerpoint/2010/main" val="634977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16</a:t>
            </a:fld>
            <a:endParaRPr lang="en-US" dirty="0"/>
          </a:p>
        </p:txBody>
      </p:sp>
      <p:sp>
        <p:nvSpPr>
          <p:cNvPr id="4" name="TextBox 3"/>
          <p:cNvSpPr txBox="1"/>
          <p:nvPr/>
        </p:nvSpPr>
        <p:spPr>
          <a:xfrm>
            <a:off x="798286" y="1132113"/>
            <a:ext cx="10555514" cy="3200876"/>
          </a:xfrm>
          <a:prstGeom prst="rect">
            <a:avLst/>
          </a:prstGeom>
          <a:noFill/>
        </p:spPr>
        <p:txBody>
          <a:bodyPr wrap="square" rtlCol="0">
            <a:spAutoFit/>
          </a:bodyPr>
          <a:lstStyle/>
          <a:p>
            <a:pPr marL="285750" indent="-285750" algn="just">
              <a:buFont typeface="Arial" panose="020B0604020202020204" pitchFamily="34" charset="0"/>
              <a:buChar char="•"/>
            </a:pPr>
            <a:r>
              <a:rPr lang="en-ID" sz="2400" dirty="0"/>
              <a:t>Now, the posterior probabilities can be simply calculated as the product of the class-conditional (likelihood) and prior probabilities :</a:t>
            </a:r>
          </a:p>
          <a:p>
            <a:pPr marL="1200150" lvl="2" indent="-285750" algn="just">
              <a:buFont typeface="Arial" panose="020B0604020202020204" pitchFamily="34" charset="0"/>
              <a:buChar char="•"/>
            </a:pPr>
            <a:r>
              <a:rPr lang="en-ID" sz="2400" dirty="0"/>
              <a:t>P (+ | X) = P(X | +) * P(+) = 0.31 * 0.58 = 0.18</a:t>
            </a:r>
          </a:p>
          <a:p>
            <a:pPr marL="1200150" lvl="2" indent="-285750" algn="just">
              <a:spcAft>
                <a:spcPts val="1200"/>
              </a:spcAft>
              <a:buFont typeface="Arial" panose="020B0604020202020204" pitchFamily="34" charset="0"/>
              <a:buChar char="•"/>
            </a:pPr>
            <a:r>
              <a:rPr lang="en-ID" sz="2400" dirty="0"/>
              <a:t>P (-  | X) = P(X | -) * P(-)  = 0.36 * 0.42  = 0.15</a:t>
            </a:r>
            <a:endParaRPr lang="en-US" sz="2400" dirty="0"/>
          </a:p>
          <a:p>
            <a:pPr marL="285750" indent="-285750" algn="just">
              <a:buFont typeface="Arial" panose="020B0604020202020204" pitchFamily="34" charset="0"/>
              <a:buChar char="•"/>
            </a:pPr>
            <a:r>
              <a:rPr lang="en-ID" sz="2400" dirty="0"/>
              <a:t>Putting it all together, the new sample can be classified by plugging in the posterior probabilities into the decision rule:</a:t>
            </a:r>
          </a:p>
          <a:p>
            <a:pPr marL="1200150" lvl="2" indent="-285750" algn="just">
              <a:buFont typeface="Arial" panose="020B0604020202020204" pitchFamily="34" charset="0"/>
              <a:buChar char="•"/>
            </a:pPr>
            <a:r>
              <a:rPr lang="en-ID" sz="2400" dirty="0"/>
              <a:t>If P(+ | X) ≥ P(- | X) classify as “+” else classify as “-”</a:t>
            </a:r>
          </a:p>
          <a:p>
            <a:pPr marL="1200150" lvl="2" indent="-285750" algn="just">
              <a:buFont typeface="Arial" panose="020B0604020202020204" pitchFamily="34" charset="0"/>
              <a:buChar char="•"/>
            </a:pPr>
            <a:r>
              <a:rPr lang="en-ID" sz="2400" dirty="0"/>
              <a:t>Since 0.18  &gt; 0.15 the sample is classified as “+”.</a:t>
            </a:r>
          </a:p>
        </p:txBody>
      </p:sp>
      <p:sp>
        <p:nvSpPr>
          <p:cNvPr id="6" name="Title 1"/>
          <p:cNvSpPr txBox="1">
            <a:spLocks/>
          </p:cNvSpPr>
          <p:nvPr/>
        </p:nvSpPr>
        <p:spPr>
          <a:xfrm>
            <a:off x="806996" y="207684"/>
            <a:ext cx="10058400" cy="83734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2"/>
                </a:solidFill>
              </a:rPr>
              <a:t>Posterior Probabilities and Classification</a:t>
            </a:r>
            <a:endParaRPr lang="en-AU" dirty="0">
              <a:solidFill>
                <a:schemeClr val="accent2"/>
              </a:solidFill>
            </a:endParaRPr>
          </a:p>
        </p:txBody>
      </p:sp>
    </p:spTree>
    <p:extLst>
      <p:ext uri="{BB962C8B-B14F-4D97-AF65-F5344CB8AC3E}">
        <p14:creationId xmlns:p14="http://schemas.microsoft.com/office/powerpoint/2010/main" val="1171311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17</a:t>
            </a:fld>
            <a:endParaRPr lang="en-US" dirty="0"/>
          </a:p>
        </p:txBody>
      </p:sp>
      <p:sp>
        <p:nvSpPr>
          <p:cNvPr id="3" name="Title 1"/>
          <p:cNvSpPr txBox="1">
            <a:spLocks/>
          </p:cNvSpPr>
          <p:nvPr/>
        </p:nvSpPr>
        <p:spPr>
          <a:xfrm>
            <a:off x="806996" y="207684"/>
            <a:ext cx="10058400" cy="83734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2"/>
                </a:solidFill>
              </a:rPr>
              <a:t>Additive Smoothing</a:t>
            </a:r>
            <a:endParaRPr lang="en-AU" dirty="0">
              <a:solidFill>
                <a:schemeClr val="accent2"/>
              </a:solidFill>
            </a:endParaRPr>
          </a:p>
        </p:txBody>
      </p:sp>
      <mc:AlternateContent xmlns:mc="http://schemas.openxmlformats.org/markup-compatibility/2006" xmlns:a14="http://schemas.microsoft.com/office/drawing/2010/main">
        <mc:Choice Requires="a14">
          <p:sp>
            <p:nvSpPr>
              <p:cNvPr id="5" name="TextBox 4"/>
              <p:cNvSpPr txBox="1"/>
              <p:nvPr/>
            </p:nvSpPr>
            <p:spPr>
              <a:xfrm>
                <a:off x="806996" y="1045029"/>
                <a:ext cx="10659290" cy="5185715"/>
              </a:xfrm>
              <a:prstGeom prst="rect">
                <a:avLst/>
              </a:prstGeom>
              <a:noFill/>
            </p:spPr>
            <p:txBody>
              <a:bodyPr wrap="square" rtlCol="0">
                <a:spAutoFit/>
              </a:bodyPr>
              <a:lstStyle/>
              <a:p>
                <a:pPr marL="285750" indent="-285750" algn="just">
                  <a:spcAft>
                    <a:spcPts val="1200"/>
                  </a:spcAft>
                  <a:buFont typeface="Arial" panose="020B0604020202020204" pitchFamily="34" charset="0"/>
                  <a:buChar char="•"/>
                </a:pPr>
                <a:r>
                  <a:rPr lang="en-ID" sz="2400" dirty="0"/>
                  <a:t>If the colour yellow (the test input) does not appear in the training dataset, the likelihood (class-conditional probability) will be 0, and as a consequence the posterior probability will also be 0 since the posterior probability is the product of the prior and class-conditional probabilities</a:t>
                </a:r>
              </a:p>
              <a:p>
                <a:pPr marL="285750" indent="-285750" algn="just">
                  <a:buFont typeface="Arial" panose="020B0604020202020204" pitchFamily="34" charset="0"/>
                  <a:buChar char="•"/>
                </a:pPr>
                <a:r>
                  <a:rPr lang="en-ID" sz="2400" dirty="0"/>
                  <a:t>In order to avoid the problem of zero probabilities, an additional smoothing term can be added to the multinomial Bayes model. The most common variants of additive smoothing are the so-called </a:t>
                </a:r>
                <a:r>
                  <a:rPr lang="en-ID" sz="2400" i="1" dirty="0" err="1"/>
                  <a:t>Lidstone</a:t>
                </a:r>
                <a:r>
                  <a:rPr lang="en-ID" sz="2400" i="1" dirty="0"/>
                  <a:t> smoothing </a:t>
                </a:r>
                <a:r>
                  <a:rPr lang="en-ID" sz="2400" dirty="0"/>
                  <a:t>(</a:t>
                </a:r>
                <a:r>
                  <a:rPr lang="el-GR" sz="2400" dirty="0">
                    <a:cs typeface="Times New Roman" panose="02020603050405020304" pitchFamily="18" charset="0"/>
                  </a:rPr>
                  <a:t>α</a:t>
                </a:r>
                <a:r>
                  <a:rPr lang="en-ID" sz="2400" dirty="0">
                    <a:cs typeface="Times New Roman" panose="02020603050405020304" pitchFamily="18" charset="0"/>
                  </a:rPr>
                  <a:t> &lt; 1) and </a:t>
                </a:r>
                <a:r>
                  <a:rPr lang="en-ID" sz="2400" i="1" dirty="0">
                    <a:cs typeface="Times New Roman" panose="02020603050405020304" pitchFamily="18" charset="0"/>
                  </a:rPr>
                  <a:t>Laplace smoothing</a:t>
                </a:r>
                <a:r>
                  <a:rPr lang="en-ID" sz="2400" dirty="0">
                    <a:cs typeface="Times New Roman" panose="02020603050405020304" pitchFamily="18" charset="0"/>
                  </a:rPr>
                  <a:t> (</a:t>
                </a:r>
                <a:r>
                  <a:rPr lang="el-GR" sz="2400" dirty="0">
                    <a:cs typeface="Times New Roman" panose="02020603050405020304" pitchFamily="18" charset="0"/>
                  </a:rPr>
                  <a:t>α</a:t>
                </a:r>
                <a:r>
                  <a:rPr lang="en-ID" sz="2400" dirty="0">
                    <a:cs typeface="Times New Roman" panose="02020603050405020304" pitchFamily="18" charset="0"/>
                  </a:rPr>
                  <a:t> = 1)</a:t>
                </a:r>
                <a:endParaRPr lang="en-ID" sz="2400" dirty="0"/>
              </a:p>
              <a:p>
                <a:pPr marL="1200150" lvl="2" indent="-285750" algn="just">
                  <a:buFont typeface="Arial" panose="020B0604020202020204" pitchFamily="34" charset="0"/>
                  <a:buChar char="•"/>
                </a:pPr>
                <a:r>
                  <a:rPr lang="en-ID" sz="2800" dirty="0"/>
                  <a:t>P(Xi | </a:t>
                </a:r>
                <a:r>
                  <a:rPr lang="en-ID" sz="2800" dirty="0" err="1"/>
                  <a:t>Cj</a:t>
                </a:r>
                <a:r>
                  <a:rPr lang="en-ID" sz="2800" dirty="0"/>
                  <a:t>) = </a:t>
                </a:r>
                <a14:m>
                  <m:oMath xmlns:m="http://schemas.openxmlformats.org/officeDocument/2006/math">
                    <m:f>
                      <m:fPr>
                        <m:ctrlPr>
                          <a:rPr lang="en-ID" sz="2800" i="1" smtClean="0">
                            <a:latin typeface="Cambria Math" panose="02040503050406030204" pitchFamily="18" charset="0"/>
                          </a:rPr>
                        </m:ctrlPr>
                      </m:fPr>
                      <m:num>
                        <m:box>
                          <m:boxPr>
                            <m:ctrlPr>
                              <a:rPr lang="en-ID" sz="2800" i="1" smtClean="0">
                                <a:latin typeface="Cambria Math" panose="02040503050406030204" pitchFamily="18" charset="0"/>
                              </a:rPr>
                            </m:ctrlPr>
                          </m:boxPr>
                          <m:e>
                            <m:sSub>
                              <m:sSubPr>
                                <m:ctrlPr>
                                  <a:rPr lang="en-ID" sz="2800" i="1" smtClean="0">
                                    <a:latin typeface="Cambria Math" panose="02040503050406030204" pitchFamily="18" charset="0"/>
                                  </a:rPr>
                                </m:ctrlPr>
                              </m:sSubPr>
                              <m:e>
                                <m:r>
                                  <a:rPr lang="en-ID" sz="2800" b="0" i="1" smtClean="0">
                                    <a:latin typeface="Cambria Math" panose="02040503050406030204" pitchFamily="18" charset="0"/>
                                  </a:rPr>
                                  <m:t>𝑁</m:t>
                                </m:r>
                              </m:e>
                              <m:sub>
                                <m:r>
                                  <a:rPr lang="en-ID" sz="2800" b="0" i="1" smtClean="0">
                                    <a:latin typeface="Cambria Math" panose="02040503050406030204" pitchFamily="18" charset="0"/>
                                  </a:rPr>
                                  <m:t>𝑋𝑖</m:t>
                                </m:r>
                                <m:r>
                                  <a:rPr lang="en-ID" sz="2800" b="0" i="1" smtClean="0">
                                    <a:latin typeface="Cambria Math" panose="02040503050406030204" pitchFamily="18" charset="0"/>
                                  </a:rPr>
                                  <m:t>, </m:t>
                                </m:r>
                                <m:r>
                                  <a:rPr lang="en-ID" sz="2800" b="0" i="1" smtClean="0">
                                    <a:latin typeface="Cambria Math" panose="02040503050406030204" pitchFamily="18" charset="0"/>
                                  </a:rPr>
                                  <m:t>𝐶𝑗</m:t>
                                </m:r>
                              </m:sub>
                            </m:sSub>
                            <m:r>
                              <a:rPr lang="en-ID" sz="2800" i="1" smtClean="0">
                                <a:latin typeface="Cambria Math" panose="02040503050406030204" pitchFamily="18" charset="0"/>
                              </a:rPr>
                              <m:t>+</m:t>
                            </m:r>
                            <m:r>
                              <a:rPr lang="en-ID" sz="2800" i="1" smtClean="0">
                                <a:latin typeface="Cambria Math" panose="02040503050406030204" pitchFamily="18" charset="0"/>
                                <a:ea typeface="Cambria Math" panose="02040503050406030204" pitchFamily="18" charset="0"/>
                              </a:rPr>
                              <m:t>𝛼</m:t>
                            </m:r>
                          </m:e>
                        </m:box>
                      </m:num>
                      <m:den>
                        <m:box>
                          <m:boxPr>
                            <m:ctrlPr>
                              <a:rPr lang="en-ID" sz="2800" i="1" smtClean="0">
                                <a:latin typeface="Cambria Math" panose="02040503050406030204" pitchFamily="18" charset="0"/>
                              </a:rPr>
                            </m:ctrlPr>
                          </m:boxPr>
                          <m:e>
                            <m:sSub>
                              <m:sSubPr>
                                <m:ctrlPr>
                                  <a:rPr lang="en-ID" sz="2800" i="1" smtClean="0">
                                    <a:latin typeface="Cambria Math" panose="02040503050406030204" pitchFamily="18" charset="0"/>
                                  </a:rPr>
                                </m:ctrlPr>
                              </m:sSubPr>
                              <m:e>
                                <m:r>
                                  <a:rPr lang="en-ID" sz="2800" b="0" i="1" smtClean="0">
                                    <a:latin typeface="Cambria Math" panose="02040503050406030204" pitchFamily="18" charset="0"/>
                                  </a:rPr>
                                  <m:t>𝑁</m:t>
                                </m:r>
                              </m:e>
                              <m:sub>
                                <m:r>
                                  <a:rPr lang="en-ID" sz="2800" b="0" i="1" smtClean="0">
                                    <a:latin typeface="Cambria Math" panose="02040503050406030204" pitchFamily="18" charset="0"/>
                                  </a:rPr>
                                  <m:t>𝐶𝑗</m:t>
                                </m:r>
                              </m:sub>
                            </m:sSub>
                            <m:r>
                              <a:rPr lang="en-ID" sz="2800" b="0" i="1" smtClean="0">
                                <a:latin typeface="Cambria Math" panose="02040503050406030204" pitchFamily="18" charset="0"/>
                              </a:rPr>
                              <m:t> </m:t>
                            </m:r>
                            <m:r>
                              <a:rPr lang="en-ID" sz="2800" i="1" smtClean="0">
                                <a:latin typeface="Cambria Math" panose="02040503050406030204" pitchFamily="18" charset="0"/>
                              </a:rPr>
                              <m:t>+</m:t>
                            </m:r>
                            <m:r>
                              <a:rPr lang="en-ID" sz="2800" b="0" i="1" smtClean="0">
                                <a:latin typeface="Cambria Math" panose="02040503050406030204" pitchFamily="18" charset="0"/>
                              </a:rPr>
                              <m:t> </m:t>
                            </m:r>
                            <m:r>
                              <a:rPr lang="en-ID" sz="2800" i="1" smtClean="0">
                                <a:latin typeface="Cambria Math" panose="02040503050406030204" pitchFamily="18" charset="0"/>
                                <a:ea typeface="Cambria Math" panose="02040503050406030204" pitchFamily="18" charset="0"/>
                              </a:rPr>
                              <m:t>∝</m:t>
                            </m:r>
                            <m:r>
                              <a:rPr lang="en-ID" sz="2800" b="0" i="1" smtClean="0">
                                <a:latin typeface="Cambria Math" panose="02040503050406030204" pitchFamily="18" charset="0"/>
                                <a:ea typeface="Cambria Math" panose="02040503050406030204" pitchFamily="18" charset="0"/>
                              </a:rPr>
                              <m:t>𝑑</m:t>
                            </m:r>
                          </m:e>
                        </m:box>
                      </m:den>
                    </m:f>
                  </m:oMath>
                </a14:m>
                <a:r>
                  <a:rPr lang="en-ID" sz="2800" dirty="0"/>
                  <a:t>  (</a:t>
                </a:r>
                <a:r>
                  <a:rPr lang="en-ID" sz="2800" dirty="0" err="1"/>
                  <a:t>i</a:t>
                </a:r>
                <a:r>
                  <a:rPr lang="en-ID" sz="2800" dirty="0"/>
                  <a:t> = 1, 2,…….d)</a:t>
                </a:r>
              </a:p>
              <a:p>
                <a:pPr marL="1714500" lvl="3" indent="-342900" algn="just">
                  <a:spcAft>
                    <a:spcPts val="600"/>
                  </a:spcAft>
                  <a:buFont typeface="Arial" panose="020B0604020202020204" pitchFamily="34" charset="0"/>
                  <a:buChar char="•"/>
                </a:pPr>
                <a14:m>
                  <m:oMath xmlns:m="http://schemas.openxmlformats.org/officeDocument/2006/math">
                    <m:sSub>
                      <m:sSubPr>
                        <m:ctrlPr>
                          <a:rPr lang="en-US" sz="2400" i="1">
                            <a:latin typeface="Cambria Math" panose="02040503050406030204" pitchFamily="18" charset="0"/>
                          </a:rPr>
                        </m:ctrlPr>
                      </m:sSubPr>
                      <m:e>
                        <m:r>
                          <a:rPr lang="en-ID" sz="2400" i="1">
                            <a:latin typeface="Cambria Math" panose="02040503050406030204" pitchFamily="18" charset="0"/>
                          </a:rPr>
                          <m:t>𝑁</m:t>
                        </m:r>
                      </m:e>
                      <m:sub>
                        <m:r>
                          <a:rPr lang="en-ID" sz="2400" b="0" i="1" smtClean="0">
                            <a:latin typeface="Cambria Math" panose="02040503050406030204" pitchFamily="18" charset="0"/>
                          </a:rPr>
                          <m:t>𝑋</m:t>
                        </m:r>
                        <m:r>
                          <a:rPr lang="en-ID" sz="2400" i="1">
                            <a:latin typeface="Cambria Math" panose="02040503050406030204" pitchFamily="18" charset="0"/>
                          </a:rPr>
                          <m:t>𝑖</m:t>
                        </m:r>
                        <m:r>
                          <a:rPr lang="en-ID" sz="2400" i="1">
                            <a:latin typeface="Cambria Math" panose="02040503050406030204" pitchFamily="18" charset="0"/>
                          </a:rPr>
                          <m:t>, </m:t>
                        </m:r>
                        <m:r>
                          <a:rPr lang="en-ID" sz="2400" b="0" i="1" smtClean="0">
                            <a:latin typeface="Cambria Math" panose="02040503050406030204" pitchFamily="18" charset="0"/>
                          </a:rPr>
                          <m:t>𝐶</m:t>
                        </m:r>
                        <m:r>
                          <a:rPr lang="en-ID" sz="2400" i="1">
                            <a:latin typeface="Cambria Math" panose="02040503050406030204" pitchFamily="18" charset="0"/>
                          </a:rPr>
                          <m:t>𝑗</m:t>
                        </m:r>
                      </m:sub>
                    </m:sSub>
                  </m:oMath>
                </a14:m>
                <a:r>
                  <a:rPr lang="en-US" sz="2400" dirty="0"/>
                  <a:t>  :  Number of times feature xi appears in samples from class </a:t>
                </a:r>
                <a:r>
                  <a:rPr lang="en-US" sz="2400" dirty="0" err="1"/>
                  <a:t>C</a:t>
                </a:r>
                <a:r>
                  <a:rPr lang="en-US" sz="2400" baseline="-25000" dirty="0" err="1"/>
                  <a:t>j</a:t>
                </a:r>
                <a:endParaRPr lang="en-US" sz="2400" baseline="-25000" dirty="0"/>
              </a:p>
              <a:p>
                <a:pPr marL="1714500" lvl="3" indent="-342900" algn="just">
                  <a:buFont typeface="Arial" panose="020B0604020202020204" pitchFamily="34" charset="0"/>
                  <a:buChar char="•"/>
                </a:pPr>
                <a14:m>
                  <m:oMath xmlns:m="http://schemas.openxmlformats.org/officeDocument/2006/math">
                    <m:sSub>
                      <m:sSubPr>
                        <m:ctrlPr>
                          <a:rPr lang="en-US" sz="2400" i="1">
                            <a:latin typeface="Cambria Math" panose="02040503050406030204" pitchFamily="18" charset="0"/>
                          </a:rPr>
                        </m:ctrlPr>
                      </m:sSubPr>
                      <m:e>
                        <m:r>
                          <a:rPr lang="en-ID" sz="2400" i="1">
                            <a:latin typeface="Cambria Math" panose="02040503050406030204" pitchFamily="18" charset="0"/>
                          </a:rPr>
                          <m:t>𝑁</m:t>
                        </m:r>
                      </m:e>
                      <m:sub>
                        <m:r>
                          <a:rPr lang="en-ID" sz="2400" b="0" i="1" smtClean="0">
                            <a:latin typeface="Cambria Math" panose="02040503050406030204" pitchFamily="18" charset="0"/>
                          </a:rPr>
                          <m:t>𝐶</m:t>
                        </m:r>
                        <m:r>
                          <a:rPr lang="en-ID" sz="2400" i="1">
                            <a:latin typeface="Cambria Math" panose="02040503050406030204" pitchFamily="18" charset="0"/>
                          </a:rPr>
                          <m:t>𝑗</m:t>
                        </m:r>
                      </m:sub>
                    </m:sSub>
                  </m:oMath>
                </a14:m>
                <a:r>
                  <a:rPr lang="en-US" sz="2400" dirty="0"/>
                  <a:t>      :  Total number of all features in class </a:t>
                </a:r>
                <a:r>
                  <a:rPr lang="en-US" sz="2400" dirty="0" err="1"/>
                  <a:t>C</a:t>
                </a:r>
                <a:r>
                  <a:rPr lang="en-US" sz="2400" baseline="-25000" dirty="0" err="1"/>
                  <a:t>j</a:t>
                </a:r>
                <a:r>
                  <a:rPr lang="en-US" sz="2400" dirty="0"/>
                  <a:t>   </a:t>
                </a:r>
              </a:p>
              <a:p>
                <a:pPr marL="1714500" lvl="3" indent="-342900" algn="just">
                  <a:buFont typeface="Arial" panose="020B0604020202020204" pitchFamily="34" charset="0"/>
                  <a:buChar char="•"/>
                </a:pPr>
                <a:r>
                  <a:rPr lang="en-ID" sz="2400" dirty="0"/>
                  <a:t>d	     :   Dimensionality of feature vector X</a:t>
                </a:r>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806996" y="1045029"/>
                <a:ext cx="10659290" cy="5185715"/>
              </a:xfrm>
              <a:prstGeom prst="rect">
                <a:avLst/>
              </a:prstGeom>
              <a:blipFill>
                <a:blip r:embed="rId2"/>
                <a:stretch>
                  <a:fillRect l="-743" t="-940" r="-858" b="-1645"/>
                </a:stretch>
              </a:blipFill>
            </p:spPr>
            <p:txBody>
              <a:bodyPr/>
              <a:lstStyle/>
              <a:p>
                <a:r>
                  <a:rPr lang="en-US">
                    <a:noFill/>
                  </a:rPr>
                  <a:t> </a:t>
                </a:r>
              </a:p>
            </p:txBody>
          </p:sp>
        </mc:Fallback>
      </mc:AlternateContent>
    </p:spTree>
    <p:extLst>
      <p:ext uri="{BB962C8B-B14F-4D97-AF65-F5344CB8AC3E}">
        <p14:creationId xmlns:p14="http://schemas.microsoft.com/office/powerpoint/2010/main" val="2227031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18</a:t>
            </a:fld>
            <a:endParaRPr lang="en-US" dirty="0"/>
          </a:p>
        </p:txBody>
      </p:sp>
      <p:pic>
        <p:nvPicPr>
          <p:cNvPr id="3" name="Picture 2"/>
          <p:cNvPicPr>
            <a:picLocks noChangeAspect="1"/>
          </p:cNvPicPr>
          <p:nvPr/>
        </p:nvPicPr>
        <p:blipFill>
          <a:blip r:embed="rId2"/>
          <a:stretch>
            <a:fillRect/>
          </a:stretch>
        </p:blipFill>
        <p:spPr>
          <a:xfrm>
            <a:off x="1103086" y="1085390"/>
            <a:ext cx="10250714" cy="5270960"/>
          </a:xfrm>
          <a:prstGeom prst="rect">
            <a:avLst/>
          </a:prstGeom>
        </p:spPr>
      </p:pic>
      <p:sp>
        <p:nvSpPr>
          <p:cNvPr id="4" name="Title 1"/>
          <p:cNvSpPr txBox="1">
            <a:spLocks/>
          </p:cNvSpPr>
          <p:nvPr/>
        </p:nvSpPr>
        <p:spPr>
          <a:xfrm>
            <a:off x="560255" y="207684"/>
            <a:ext cx="11181804" cy="83734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2"/>
                </a:solidFill>
              </a:rPr>
              <a:t>Text Classification Using Multinomial Naïve Bayes</a:t>
            </a:r>
            <a:endParaRPr lang="en-AU" dirty="0">
              <a:solidFill>
                <a:schemeClr val="accent2"/>
              </a:solidFill>
            </a:endParaRPr>
          </a:p>
        </p:txBody>
      </p:sp>
    </p:spTree>
    <p:extLst>
      <p:ext uri="{BB962C8B-B14F-4D97-AF65-F5344CB8AC3E}">
        <p14:creationId xmlns:p14="http://schemas.microsoft.com/office/powerpoint/2010/main" val="1842549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148" y="418011"/>
            <a:ext cx="10450285" cy="4216539"/>
          </a:xfrm>
          <a:prstGeom prst="rect">
            <a:avLst/>
          </a:prstGeom>
          <a:noFill/>
        </p:spPr>
        <p:txBody>
          <a:bodyPr wrap="square" rtlCol="0">
            <a:spAutoFit/>
          </a:bodyPr>
          <a:lstStyle/>
          <a:p>
            <a:pPr algn="just">
              <a:spcAft>
                <a:spcPts val="600"/>
              </a:spcAft>
            </a:pPr>
            <a:r>
              <a:rPr lang="en-GB" sz="2800" b="1" dirty="0">
                <a:solidFill>
                  <a:srgbClr val="C00000"/>
                </a:solidFill>
              </a:rPr>
              <a:t>REGRESSION VS CLASSIFICATION</a:t>
            </a:r>
          </a:p>
          <a:p>
            <a:pPr marL="342900" indent="-342900" algn="just">
              <a:spcAft>
                <a:spcPts val="600"/>
              </a:spcAft>
              <a:buFont typeface="Arial" panose="020B0604020202020204" pitchFamily="34" charset="0"/>
              <a:buChar char="•"/>
            </a:pPr>
            <a:r>
              <a:rPr lang="en-GB" sz="2400" dirty="0">
                <a:solidFill>
                  <a:srgbClr val="002060"/>
                </a:solidFill>
              </a:rPr>
              <a:t>While regression allows you to predict a continuous variable, classification allows you to categorise data into different classes. </a:t>
            </a:r>
          </a:p>
          <a:p>
            <a:pPr marL="800100" lvl="1" indent="-342900" algn="just">
              <a:spcAft>
                <a:spcPts val="600"/>
              </a:spcAft>
              <a:buFont typeface="Arial" panose="020B0604020202020204" pitchFamily="34" charset="0"/>
              <a:buChar char="•"/>
            </a:pPr>
            <a:r>
              <a:rPr lang="en-GB" sz="2400" dirty="0">
                <a:solidFill>
                  <a:srgbClr val="002060"/>
                </a:solidFill>
              </a:rPr>
              <a:t>For example, you can use a regression based model to predict how the sales of a company will be in the next year. </a:t>
            </a:r>
          </a:p>
          <a:p>
            <a:pPr marL="342900" indent="-342900" algn="just">
              <a:spcAft>
                <a:spcPts val="600"/>
              </a:spcAft>
              <a:buFont typeface="Arial" panose="020B0604020202020204" pitchFamily="34" charset="0"/>
              <a:buChar char="•"/>
            </a:pPr>
            <a:r>
              <a:rPr lang="en-GB" sz="2400" dirty="0">
                <a:solidFill>
                  <a:srgbClr val="002060"/>
                </a:solidFill>
              </a:rPr>
              <a:t>However, if you want a self-driving car to determine whether an object on the road is a street sign, or a pedestrian, then you have to model your problem as a classification problem, rather than a regression problem.</a:t>
            </a:r>
          </a:p>
          <a:p>
            <a:pPr marL="342900" indent="-342900" algn="just">
              <a:spcAft>
                <a:spcPts val="600"/>
              </a:spcAft>
              <a:buFont typeface="Arial" panose="020B0604020202020204" pitchFamily="34" charset="0"/>
              <a:buChar char="•"/>
            </a:pPr>
            <a:r>
              <a:rPr lang="en-GB" sz="2400" dirty="0">
                <a:solidFill>
                  <a:srgbClr val="002060"/>
                </a:solidFill>
              </a:rPr>
              <a:t>So, </a:t>
            </a:r>
            <a:r>
              <a:rPr lang="en-GB" sz="2800" b="1" dirty="0">
                <a:solidFill>
                  <a:srgbClr val="C00000"/>
                </a:solidFill>
              </a:rPr>
              <a:t>let us understand how classification is done </a:t>
            </a:r>
            <a:r>
              <a:rPr lang="en-GB" sz="2400" dirty="0">
                <a:solidFill>
                  <a:srgbClr val="002060"/>
                </a:solidFill>
              </a:rPr>
              <a:t>by solving the problem of “University admission prediction.”</a:t>
            </a:r>
            <a:endParaRPr lang="en-US" sz="2400" dirty="0">
              <a:solidFill>
                <a:srgbClr val="002060"/>
              </a:solidFill>
            </a:endParaRPr>
          </a:p>
        </p:txBody>
      </p:sp>
    </p:spTree>
    <p:extLst>
      <p:ext uri="{BB962C8B-B14F-4D97-AF65-F5344CB8AC3E}">
        <p14:creationId xmlns:p14="http://schemas.microsoft.com/office/powerpoint/2010/main" val="616094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7116"/>
            <a:ext cx="10058400" cy="1450757"/>
          </a:xfrm>
        </p:spPr>
        <p:txBody>
          <a:bodyPr/>
          <a:lstStyle/>
          <a:p>
            <a:r>
              <a:rPr lang="en-US" b="1" dirty="0">
                <a:solidFill>
                  <a:srgbClr val="C00000"/>
                </a:solidFill>
              </a:rPr>
              <a:t>BAYESIAN CLASSIFICATION</a:t>
            </a:r>
            <a:endParaRPr lang="en-AU" b="1" dirty="0">
              <a:solidFill>
                <a:srgbClr val="C00000"/>
              </a:solidFill>
            </a:endParaRPr>
          </a:p>
        </p:txBody>
      </p:sp>
      <p:sp>
        <p:nvSpPr>
          <p:cNvPr id="3" name="Content Placeholder 2"/>
          <p:cNvSpPr>
            <a:spLocks noGrp="1"/>
          </p:cNvSpPr>
          <p:nvPr>
            <p:ph idx="1"/>
          </p:nvPr>
        </p:nvSpPr>
        <p:spPr>
          <a:xfrm>
            <a:off x="1097280" y="1224637"/>
            <a:ext cx="10058400" cy="5294150"/>
          </a:xfrm>
        </p:spPr>
        <p:txBody>
          <a:bodyPr>
            <a:normAutofit/>
          </a:bodyPr>
          <a:lstStyle/>
          <a:p>
            <a:pPr>
              <a:buFont typeface="Arial" panose="020B0604020202020204" pitchFamily="34" charset="0"/>
              <a:buChar char="•"/>
            </a:pPr>
            <a:r>
              <a:rPr lang="en-US" sz="2200" dirty="0"/>
              <a:t>If X is the vector of observable variables: </a:t>
            </a:r>
            <a:r>
              <a:rPr lang="en-US" sz="2400" dirty="0"/>
              <a:t>: X = [x</a:t>
            </a:r>
            <a:r>
              <a:rPr lang="en-US" sz="2400" baseline="-25000" dirty="0"/>
              <a:t>1</a:t>
            </a:r>
            <a:r>
              <a:rPr lang="en-US" sz="2400" dirty="0"/>
              <a:t>, x</a:t>
            </a:r>
            <a:r>
              <a:rPr lang="en-US" sz="2400" baseline="-25000" dirty="0"/>
              <a:t>2</a:t>
            </a:r>
            <a:r>
              <a:rPr lang="en-US" sz="2400" dirty="0"/>
              <a:t>, x</a:t>
            </a:r>
            <a:r>
              <a:rPr lang="en-US" sz="2400" baseline="-25000" dirty="0"/>
              <a:t>3</a:t>
            </a:r>
            <a:r>
              <a:rPr lang="en-US" sz="2400" dirty="0"/>
              <a:t>, …]</a:t>
            </a:r>
            <a:r>
              <a:rPr lang="en-US" sz="2400" baseline="30000" dirty="0"/>
              <a:t>T</a:t>
            </a:r>
          </a:p>
          <a:p>
            <a:pPr>
              <a:buFont typeface="Arial" panose="020B0604020202020204" pitchFamily="34" charset="0"/>
              <a:buChar char="•"/>
            </a:pPr>
            <a:r>
              <a:rPr lang="en-US" sz="2200" dirty="0"/>
              <a:t>and C is the random variable denoting the class label.</a:t>
            </a:r>
          </a:p>
          <a:p>
            <a:pPr marL="228600" lvl="1">
              <a:spcBef>
                <a:spcPts val="1000"/>
              </a:spcBef>
            </a:pPr>
            <a:r>
              <a:rPr lang="en-US" sz="2200" dirty="0"/>
              <a:t>Then the probability of X belonging to class C = c will be:  P( C = c | X )</a:t>
            </a:r>
          </a:p>
          <a:p>
            <a:pPr marL="228600" lvl="1">
              <a:spcBef>
                <a:spcPts val="1000"/>
              </a:spcBef>
            </a:pPr>
            <a:r>
              <a:rPr lang="en-US" sz="2200" dirty="0"/>
              <a:t>E.g. Bank Loan Eligibility:</a:t>
            </a:r>
          </a:p>
          <a:p>
            <a:pPr marL="0" lvl="1" indent="0">
              <a:spcBef>
                <a:spcPts val="1000"/>
              </a:spcBef>
              <a:buNone/>
            </a:pPr>
            <a:r>
              <a:rPr lang="en-US" sz="2200" dirty="0"/>
              <a:t>     high-risk customers: C = 1</a:t>
            </a:r>
          </a:p>
          <a:p>
            <a:pPr marL="0" lvl="1" indent="0">
              <a:spcBef>
                <a:spcPts val="1000"/>
              </a:spcBef>
              <a:buNone/>
            </a:pPr>
            <a:r>
              <a:rPr lang="en-US" sz="2200" dirty="0"/>
              <a:t>     low-risk customers:  C = 0</a:t>
            </a:r>
          </a:p>
          <a:p>
            <a:pPr marL="0" lvl="1" indent="0">
              <a:spcBef>
                <a:spcPts val="1000"/>
              </a:spcBef>
              <a:buNone/>
            </a:pPr>
            <a:r>
              <a:rPr lang="en-US" sz="2200" dirty="0"/>
              <a:t>    Observable variables:    X</a:t>
            </a:r>
            <a:r>
              <a:rPr lang="en-US" sz="2200" baseline="-25000" dirty="0"/>
              <a:t>1</a:t>
            </a:r>
            <a:r>
              <a:rPr lang="en-US" sz="2200" dirty="0"/>
              <a:t>: customer’s yearly income </a:t>
            </a:r>
          </a:p>
          <a:p>
            <a:pPr marL="0" lvl="1" indent="0">
              <a:spcBef>
                <a:spcPts val="1000"/>
              </a:spcBef>
              <a:buNone/>
            </a:pPr>
            <a:r>
              <a:rPr lang="en-US" sz="2200" dirty="0"/>
              <a:t>		                  X</a:t>
            </a:r>
            <a:r>
              <a:rPr lang="en-US" sz="2200" baseline="-25000" dirty="0"/>
              <a:t>2</a:t>
            </a:r>
            <a:r>
              <a:rPr lang="en-US" sz="2200" dirty="0"/>
              <a:t>: customer’s savings</a:t>
            </a:r>
          </a:p>
          <a:p>
            <a:pPr marL="0" lvl="1" indent="0">
              <a:spcBef>
                <a:spcPts val="1000"/>
              </a:spcBef>
              <a:buNone/>
            </a:pPr>
            <a:r>
              <a:rPr lang="en-US" sz="2200" dirty="0"/>
              <a:t>		            	   X = [X</a:t>
            </a:r>
            <a:r>
              <a:rPr lang="en-US" sz="2200" baseline="-25000" dirty="0"/>
              <a:t>1</a:t>
            </a:r>
            <a:r>
              <a:rPr lang="en-US" sz="2200" dirty="0"/>
              <a:t>, X</a:t>
            </a:r>
            <a:r>
              <a:rPr lang="en-US" sz="2200" baseline="-25000" dirty="0"/>
              <a:t>2</a:t>
            </a:r>
            <a:r>
              <a:rPr lang="en-US" sz="2200" dirty="0"/>
              <a:t>]</a:t>
            </a:r>
            <a:r>
              <a:rPr lang="en-US" sz="2200" baseline="30000" dirty="0"/>
              <a:t>T</a:t>
            </a:r>
          </a:p>
          <a:p>
            <a:pPr marL="0" lvl="1" indent="0">
              <a:spcBef>
                <a:spcPts val="1000"/>
              </a:spcBef>
              <a:buNone/>
            </a:pPr>
            <a:r>
              <a:rPr lang="en-US" sz="2200" baseline="30000" dirty="0"/>
              <a:t>		</a:t>
            </a:r>
            <a:r>
              <a:rPr lang="en-AU" sz="2200" dirty="0"/>
              <a:t>C = 1	 if </a:t>
            </a:r>
            <a:r>
              <a:rPr lang="en-AU" sz="2200" i="1" dirty="0"/>
              <a:t>P( </a:t>
            </a:r>
            <a:r>
              <a:rPr lang="en-AU" sz="2200" dirty="0"/>
              <a:t>C =1 |</a:t>
            </a:r>
            <a:r>
              <a:rPr lang="en-AU" sz="2200" i="1" dirty="0"/>
              <a:t>x</a:t>
            </a:r>
            <a:r>
              <a:rPr lang="en-AU" sz="2200" baseline="-25000" dirty="0"/>
              <a:t>1 </a:t>
            </a:r>
            <a:r>
              <a:rPr lang="en-AU" sz="2200" i="1" dirty="0"/>
              <a:t>, x</a:t>
            </a:r>
            <a:r>
              <a:rPr lang="en-AU" sz="2200" baseline="-25000" dirty="0"/>
              <a:t>2 </a:t>
            </a:r>
            <a:r>
              <a:rPr lang="en-AU" sz="2200" i="1" dirty="0"/>
              <a:t>) &gt; P( </a:t>
            </a:r>
            <a:r>
              <a:rPr lang="en-AU" sz="2200" dirty="0"/>
              <a:t>C = 0 |</a:t>
            </a:r>
            <a:r>
              <a:rPr lang="en-AU" sz="2200" i="1" dirty="0"/>
              <a:t>x</a:t>
            </a:r>
            <a:r>
              <a:rPr lang="en-AU" sz="2200" baseline="-25000" dirty="0"/>
              <a:t>1 </a:t>
            </a:r>
            <a:r>
              <a:rPr lang="en-AU" sz="2200" i="1" dirty="0"/>
              <a:t>, x</a:t>
            </a:r>
            <a:r>
              <a:rPr lang="en-AU" sz="2200" baseline="-25000" dirty="0"/>
              <a:t>2 </a:t>
            </a:r>
            <a:r>
              <a:rPr lang="en-AU" sz="2200" i="1" dirty="0"/>
              <a:t>)</a:t>
            </a:r>
            <a:endParaRPr lang="en-US" sz="2200" baseline="30000" dirty="0"/>
          </a:p>
          <a:p>
            <a:pPr marL="0" lvl="1" indent="0">
              <a:spcBef>
                <a:spcPts val="1000"/>
              </a:spcBef>
              <a:buNone/>
            </a:pPr>
            <a:r>
              <a:rPr lang="en-US" sz="2200" dirty="0"/>
              <a:t>     Choose </a:t>
            </a:r>
          </a:p>
          <a:p>
            <a:pPr marL="0" lvl="1" indent="0">
              <a:spcBef>
                <a:spcPts val="1000"/>
              </a:spcBef>
              <a:buNone/>
            </a:pPr>
            <a:r>
              <a:rPr lang="en-US" sz="2200" dirty="0"/>
              <a:t>		</a:t>
            </a:r>
            <a:r>
              <a:rPr lang="en-AU" sz="2200" dirty="0"/>
              <a:t>C = 0 	otherwise</a:t>
            </a:r>
            <a:endParaRPr lang="en-US" sz="2200" dirty="0"/>
          </a:p>
          <a:p>
            <a:pPr marL="0" lvl="1" indent="0">
              <a:spcBef>
                <a:spcPts val="1000"/>
              </a:spcBef>
              <a:buNone/>
            </a:pPr>
            <a:endParaRPr lang="en-US" sz="2200" dirty="0"/>
          </a:p>
          <a:p>
            <a:pPr marL="0" lvl="1" indent="0">
              <a:spcBef>
                <a:spcPts val="1000"/>
              </a:spcBef>
              <a:buNone/>
            </a:pPr>
            <a:endParaRPr lang="en-US" sz="2200" dirty="0"/>
          </a:p>
          <a:p>
            <a:pPr>
              <a:buFont typeface="Arial" panose="020B0604020202020204" pitchFamily="34" charset="0"/>
              <a:buChar char="•"/>
            </a:pPr>
            <a:endParaRPr lang="en-US" sz="2200" dirty="0"/>
          </a:p>
        </p:txBody>
      </p:sp>
      <p:sp>
        <p:nvSpPr>
          <p:cNvPr id="4" name="Left Brace 3"/>
          <p:cNvSpPr/>
          <p:nvPr/>
        </p:nvSpPr>
        <p:spPr>
          <a:xfrm>
            <a:off x="2461983" y="5138602"/>
            <a:ext cx="465364" cy="118382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5" name="Slide Number Placeholder 4"/>
          <p:cNvSpPr>
            <a:spLocks noGrp="1"/>
          </p:cNvSpPr>
          <p:nvPr>
            <p:ph type="sldNum" sz="quarter" idx="12"/>
          </p:nvPr>
        </p:nvSpPr>
        <p:spPr/>
        <p:txBody>
          <a:bodyPr/>
          <a:lstStyle/>
          <a:p>
            <a:fld id="{6113E31D-E2AB-40D1-8B51-AFA5AFEF393A}" type="slidenum">
              <a:rPr lang="en-US" smtClean="0"/>
              <a:t>2</a:t>
            </a:fld>
            <a:endParaRPr lang="en-US" dirty="0"/>
          </a:p>
        </p:txBody>
      </p:sp>
    </p:spTree>
    <p:extLst>
      <p:ext uri="{BB962C8B-B14F-4D97-AF65-F5344CB8AC3E}">
        <p14:creationId xmlns:p14="http://schemas.microsoft.com/office/powerpoint/2010/main" val="4009883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1079" y="348615"/>
            <a:ext cx="11230591" cy="2554545"/>
          </a:xfrm>
          <a:prstGeom prst="rect">
            <a:avLst/>
          </a:prstGeom>
          <a:noFill/>
        </p:spPr>
        <p:txBody>
          <a:bodyPr wrap="square" rtlCol="0">
            <a:spAutoFit/>
          </a:bodyPr>
          <a:lstStyle/>
          <a:p>
            <a:pPr algn="just"/>
            <a:r>
              <a:rPr lang="en-GB" sz="2800" b="1" cap="all" dirty="0">
                <a:solidFill>
                  <a:srgbClr val="C00000"/>
                </a:solidFill>
              </a:rPr>
              <a:t>The problem is simple</a:t>
            </a:r>
            <a:r>
              <a:rPr lang="en-GB" sz="2800" cap="all" dirty="0">
                <a:solidFill>
                  <a:srgbClr val="002060"/>
                </a:solidFill>
              </a:rPr>
              <a:t>. </a:t>
            </a:r>
          </a:p>
          <a:p>
            <a:pPr algn="just"/>
            <a:r>
              <a:rPr lang="en-GB" sz="2200" dirty="0">
                <a:solidFill>
                  <a:srgbClr val="002060"/>
                </a:solidFill>
              </a:rPr>
              <a:t>Our hypothetical University requires a student to take two examinations before he is considered for admission. </a:t>
            </a:r>
          </a:p>
          <a:p>
            <a:pPr marL="342900" indent="-342900" algn="just">
              <a:buFont typeface="Arial" panose="020B0604020202020204" pitchFamily="34" charset="0"/>
              <a:buChar char="•"/>
            </a:pPr>
            <a:r>
              <a:rPr lang="en-GB" sz="2200" dirty="0">
                <a:solidFill>
                  <a:srgbClr val="002060"/>
                </a:solidFill>
              </a:rPr>
              <a:t>You will be given scores of a student on the two examinations and your task is to determine whether the student gets admitted into the University or not. </a:t>
            </a:r>
          </a:p>
          <a:p>
            <a:pPr marL="342900" indent="-342900" algn="just">
              <a:buFont typeface="Arial" panose="020B0604020202020204" pitchFamily="34" charset="0"/>
              <a:buChar char="•"/>
            </a:pPr>
            <a:r>
              <a:rPr lang="en-GB" sz="2200" dirty="0">
                <a:solidFill>
                  <a:srgbClr val="002060"/>
                </a:solidFill>
              </a:rPr>
              <a:t>Furthermore, to build the model, you will be given historical data of former students who have applied to the University along with their admission decisions as follows:</a:t>
            </a:r>
            <a:endParaRPr lang="en-US" sz="2200" dirty="0">
              <a:solidFill>
                <a:srgbClr val="002060"/>
              </a:solidFill>
            </a:endParaRPr>
          </a:p>
        </p:txBody>
      </p:sp>
      <p:pic>
        <p:nvPicPr>
          <p:cNvPr id="3" name="Picture 2"/>
          <p:cNvPicPr>
            <a:picLocks noChangeAspect="1"/>
          </p:cNvPicPr>
          <p:nvPr/>
        </p:nvPicPr>
        <p:blipFill>
          <a:blip r:embed="rId2"/>
          <a:stretch>
            <a:fillRect/>
          </a:stretch>
        </p:blipFill>
        <p:spPr>
          <a:xfrm>
            <a:off x="471079" y="3148149"/>
            <a:ext cx="5433332" cy="3361236"/>
          </a:xfrm>
          <a:prstGeom prst="rect">
            <a:avLst/>
          </a:prstGeom>
        </p:spPr>
      </p:pic>
      <p:pic>
        <p:nvPicPr>
          <p:cNvPr id="4" name="Picture 3"/>
          <p:cNvPicPr>
            <a:picLocks noChangeAspect="1"/>
          </p:cNvPicPr>
          <p:nvPr/>
        </p:nvPicPr>
        <p:blipFill>
          <a:blip r:embed="rId3"/>
          <a:stretch>
            <a:fillRect/>
          </a:stretch>
        </p:blipFill>
        <p:spPr>
          <a:xfrm>
            <a:off x="6283234" y="3008243"/>
            <a:ext cx="5590903" cy="3771378"/>
          </a:xfrm>
          <a:prstGeom prst="rect">
            <a:avLst/>
          </a:prstGeom>
        </p:spPr>
      </p:pic>
    </p:spTree>
    <p:extLst>
      <p:ext uri="{BB962C8B-B14F-4D97-AF65-F5344CB8AC3E}">
        <p14:creationId xmlns:p14="http://schemas.microsoft.com/office/powerpoint/2010/main" val="2408848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0189" y="243512"/>
            <a:ext cx="11351622" cy="6370975"/>
          </a:xfrm>
          <a:prstGeom prst="rect">
            <a:avLst/>
          </a:prstGeom>
          <a:noFill/>
        </p:spPr>
        <p:txBody>
          <a:bodyPr wrap="square" rtlCol="0">
            <a:spAutoFit/>
          </a:bodyPr>
          <a:lstStyle/>
          <a:p>
            <a:pPr algn="just"/>
            <a:r>
              <a:rPr lang="en-GB" sz="2400" b="1" cap="all" dirty="0">
                <a:solidFill>
                  <a:srgbClr val="C00000"/>
                </a:solidFill>
              </a:rPr>
              <a:t>To solve any supervised learning model, the following components are required:</a:t>
            </a:r>
          </a:p>
          <a:p>
            <a:pPr marL="285750" indent="-285750" algn="just">
              <a:buFont typeface="Arial" panose="020B0604020202020204" pitchFamily="34" charset="0"/>
              <a:buChar char="•"/>
            </a:pPr>
            <a:r>
              <a:rPr lang="en-GB" sz="2400" dirty="0">
                <a:solidFill>
                  <a:srgbClr val="002060"/>
                </a:solidFill>
              </a:rPr>
              <a:t>A hypothesis to fit our data</a:t>
            </a:r>
          </a:p>
          <a:p>
            <a:pPr marL="285750" indent="-285750" algn="just">
              <a:buFont typeface="Arial" panose="020B0604020202020204" pitchFamily="34" charset="0"/>
              <a:buChar char="•"/>
            </a:pPr>
            <a:r>
              <a:rPr lang="en-GB" sz="2400" dirty="0">
                <a:solidFill>
                  <a:srgbClr val="002060"/>
                </a:solidFill>
              </a:rPr>
              <a:t>A cost function which determines how our hypothesis is performing</a:t>
            </a:r>
          </a:p>
          <a:p>
            <a:pPr marL="285750" indent="-285750" algn="just">
              <a:buFont typeface="Arial" panose="020B0604020202020204" pitchFamily="34" charset="0"/>
              <a:buChar char="•"/>
            </a:pPr>
            <a:r>
              <a:rPr lang="en-GB" sz="2400" dirty="0">
                <a:solidFill>
                  <a:srgbClr val="002060"/>
                </a:solidFill>
              </a:rPr>
              <a:t>An optimisation algorithm which adjusts the weights of the hypothesis to minimise the cost determined by the cost function</a:t>
            </a:r>
          </a:p>
          <a:p>
            <a:pPr algn="just"/>
            <a:endParaRPr lang="en-GB" sz="2400" dirty="0">
              <a:solidFill>
                <a:srgbClr val="002060"/>
              </a:solidFill>
            </a:endParaRPr>
          </a:p>
          <a:p>
            <a:pPr algn="just"/>
            <a:r>
              <a:rPr lang="en-GB" sz="2400" b="1" dirty="0">
                <a:solidFill>
                  <a:srgbClr val="C00000"/>
                </a:solidFill>
              </a:rPr>
              <a:t>LET US DISCUSS ABOUT EACH OF THE THREE COMPONENTS:</a:t>
            </a:r>
          </a:p>
          <a:p>
            <a:pPr marL="457200" indent="-457200" algn="just">
              <a:buAutoNum type="arabicPeriod"/>
            </a:pPr>
            <a:r>
              <a:rPr lang="en-GB" sz="2400" b="1" dirty="0">
                <a:solidFill>
                  <a:srgbClr val="002060"/>
                </a:solidFill>
              </a:rPr>
              <a:t>Hypothesis</a:t>
            </a:r>
          </a:p>
          <a:p>
            <a:pPr marL="800100" lvl="1" indent="-342900" algn="just">
              <a:buFont typeface="Arial" panose="020B0604020202020204" pitchFamily="34" charset="0"/>
              <a:buChar char="•"/>
            </a:pPr>
            <a:r>
              <a:rPr lang="en-GB" sz="2400" dirty="0">
                <a:solidFill>
                  <a:srgbClr val="002060"/>
                </a:solidFill>
              </a:rPr>
              <a:t>If you are familiar with Linear Regression, then you understand all the above three points very well. In classification, however, we need to tweak the definition of our hypothesis a bit. Consider the following equation: </a:t>
            </a:r>
            <a:r>
              <a:rPr lang="en-GB" sz="2400" b="1" i="1" dirty="0">
                <a:solidFill>
                  <a:srgbClr val="C00000"/>
                </a:solidFill>
              </a:rPr>
              <a:t>h(x) = w0 + w1x1 + w2x2</a:t>
            </a:r>
          </a:p>
          <a:p>
            <a:pPr lvl="1" algn="just"/>
            <a:endParaRPr lang="en-GB" sz="2400" b="1" dirty="0">
              <a:solidFill>
                <a:srgbClr val="C00000"/>
              </a:solidFill>
            </a:endParaRPr>
          </a:p>
          <a:p>
            <a:pPr marL="800100" lvl="1" indent="-342900" algn="just">
              <a:buFont typeface="Arial" panose="020B0604020202020204" pitchFamily="34" charset="0"/>
              <a:buChar char="•"/>
            </a:pPr>
            <a:r>
              <a:rPr lang="en-GB" sz="2400" b="1" dirty="0">
                <a:solidFill>
                  <a:srgbClr val="002060"/>
                </a:solidFill>
              </a:rPr>
              <a:t>In classification</a:t>
            </a:r>
            <a:r>
              <a:rPr lang="en-GB" sz="2400" dirty="0">
                <a:solidFill>
                  <a:srgbClr val="002060"/>
                </a:solidFill>
              </a:rPr>
              <a:t>, we need to categorise the data into buckets, i.e. a yes or a no. More concretely, in our above problem, we need to output a “Yes”, signalling that the student will get an admit, or “No”, signalling that the student will not get an admit. </a:t>
            </a:r>
            <a:endParaRPr lang="en-US" sz="2400" dirty="0">
              <a:solidFill>
                <a:srgbClr val="002060"/>
              </a:solidFill>
            </a:endParaRPr>
          </a:p>
        </p:txBody>
      </p:sp>
    </p:spTree>
    <p:extLst>
      <p:ext uri="{BB962C8B-B14F-4D97-AF65-F5344CB8AC3E}">
        <p14:creationId xmlns:p14="http://schemas.microsoft.com/office/powerpoint/2010/main" val="3864957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9452" y="339634"/>
            <a:ext cx="10959737" cy="6001643"/>
          </a:xfrm>
          <a:prstGeom prst="rect">
            <a:avLst/>
          </a:prstGeom>
          <a:noFill/>
        </p:spPr>
        <p:txBody>
          <a:bodyPr wrap="square" rtlCol="0">
            <a:spAutoFit/>
          </a:bodyPr>
          <a:lstStyle/>
          <a:p>
            <a:r>
              <a:rPr lang="en-GB" sz="2400" b="1" dirty="0">
                <a:solidFill>
                  <a:srgbClr val="002060"/>
                </a:solidFill>
              </a:rPr>
              <a:t>Mathematically,</a:t>
            </a:r>
            <a:r>
              <a:rPr lang="en-GB" sz="2400" dirty="0">
                <a:solidFill>
                  <a:srgbClr val="002060"/>
                </a:solidFill>
              </a:rPr>
              <a:t> we can encode this information into our equation (of h(x)) by applying a sigmoid function.</a:t>
            </a:r>
          </a:p>
          <a:p>
            <a:endParaRPr lang="en-GB" sz="2400" dirty="0">
              <a:solidFill>
                <a:srgbClr val="002060"/>
              </a:solidFill>
            </a:endParaRPr>
          </a:p>
          <a:p>
            <a:endParaRPr lang="en-GB" sz="2400" dirty="0">
              <a:solidFill>
                <a:srgbClr val="002060"/>
              </a:solidFill>
            </a:endParaRPr>
          </a:p>
          <a:p>
            <a:endParaRPr lang="en-GB" sz="2400" dirty="0">
              <a:solidFill>
                <a:srgbClr val="002060"/>
              </a:solidFill>
            </a:endParaRPr>
          </a:p>
          <a:p>
            <a:endParaRPr lang="en-GB" sz="2400" dirty="0">
              <a:solidFill>
                <a:srgbClr val="002060"/>
              </a:solidFill>
            </a:endParaRPr>
          </a:p>
          <a:p>
            <a:endParaRPr lang="en-GB" sz="2400" dirty="0">
              <a:solidFill>
                <a:srgbClr val="002060"/>
              </a:solidFill>
            </a:endParaRPr>
          </a:p>
          <a:p>
            <a:endParaRPr lang="en-GB" sz="2400" dirty="0">
              <a:solidFill>
                <a:srgbClr val="002060"/>
              </a:solidFill>
            </a:endParaRPr>
          </a:p>
          <a:p>
            <a:endParaRPr lang="en-GB" sz="2400" dirty="0">
              <a:solidFill>
                <a:srgbClr val="002060"/>
              </a:solidFill>
            </a:endParaRPr>
          </a:p>
          <a:p>
            <a:endParaRPr lang="en-GB" sz="2400" dirty="0">
              <a:solidFill>
                <a:srgbClr val="002060"/>
              </a:solidFill>
            </a:endParaRPr>
          </a:p>
          <a:p>
            <a:r>
              <a:rPr lang="en-GB" sz="2400" dirty="0">
                <a:solidFill>
                  <a:srgbClr val="002060"/>
                </a:solidFill>
              </a:rPr>
              <a:t>				          </a:t>
            </a:r>
            <a:r>
              <a:rPr lang="es-ES" sz="2400" b="1" dirty="0">
                <a:solidFill>
                  <a:srgbClr val="C00000"/>
                </a:solidFill>
              </a:rPr>
              <a:t>y = 1/(1 + </a:t>
            </a:r>
            <a:r>
              <a:rPr lang="es-ES" sz="2400" b="1" dirty="0" err="1">
                <a:solidFill>
                  <a:srgbClr val="C00000"/>
                </a:solidFill>
              </a:rPr>
              <a:t>exp</a:t>
            </a:r>
            <a:r>
              <a:rPr lang="es-ES" sz="2400" b="1" dirty="0">
                <a:solidFill>
                  <a:srgbClr val="C00000"/>
                </a:solidFill>
              </a:rPr>
              <a:t>(-x))</a:t>
            </a:r>
            <a:endParaRPr lang="en-GB" sz="2400" b="1" dirty="0">
              <a:solidFill>
                <a:srgbClr val="C00000"/>
              </a:solidFill>
            </a:endParaRPr>
          </a:p>
          <a:p>
            <a:endParaRPr lang="en-GB" sz="2400" dirty="0">
              <a:solidFill>
                <a:srgbClr val="002060"/>
              </a:solidFill>
            </a:endParaRPr>
          </a:p>
          <a:p>
            <a:r>
              <a:rPr lang="en-GB" sz="2400" dirty="0">
                <a:solidFill>
                  <a:srgbClr val="002060"/>
                </a:solidFill>
              </a:rPr>
              <a:t>The above function is called </a:t>
            </a:r>
            <a:r>
              <a:rPr lang="en-GB" sz="2400" b="1" dirty="0">
                <a:solidFill>
                  <a:srgbClr val="002060"/>
                </a:solidFill>
              </a:rPr>
              <a:t>logistic function </a:t>
            </a:r>
            <a:r>
              <a:rPr lang="en-GB" sz="2400" dirty="0">
                <a:solidFill>
                  <a:srgbClr val="002060"/>
                </a:solidFill>
              </a:rPr>
              <a:t>— which is a function belonging to the family of functions called sigmoid functions. The logistic function’s range, as we can see, is between 0 and 1. Hence, if we are to pass our output of h(x) to logistic function, </a:t>
            </a:r>
            <a:r>
              <a:rPr lang="pt-BR" sz="2400" b="1" dirty="0">
                <a:solidFill>
                  <a:srgbClr val="C00000"/>
                </a:solidFill>
              </a:rPr>
              <a:t>g(h(x)) = 1/(1 + exp(-h(x))), </a:t>
            </a:r>
            <a:r>
              <a:rPr lang="en-GB" sz="2400" dirty="0">
                <a:solidFill>
                  <a:srgbClr val="002060"/>
                </a:solidFill>
              </a:rPr>
              <a:t>we will be limiting the range to [0, 1].</a:t>
            </a:r>
          </a:p>
        </p:txBody>
      </p:sp>
      <p:pic>
        <p:nvPicPr>
          <p:cNvPr id="3074" name="Picture 2" descr="https://miro.medium.com/max/320/1*JFNqqLZoaTguEfSgTq6Zg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7783" y="1018900"/>
            <a:ext cx="5159828" cy="2926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709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7018" y="509451"/>
            <a:ext cx="10868296" cy="5447645"/>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GB" sz="2400" b="1" dirty="0">
                <a:solidFill>
                  <a:srgbClr val="002060"/>
                </a:solidFill>
              </a:rPr>
              <a:t>It is not sufficient to limit the range of h(x) to [0, 1] alone. We need to output a yes or a no.</a:t>
            </a:r>
            <a:r>
              <a:rPr lang="en-GB" sz="2400" b="1" dirty="0">
                <a:solidFill>
                  <a:srgbClr val="C00000"/>
                </a:solidFill>
              </a:rPr>
              <a:t> </a:t>
            </a:r>
          </a:p>
          <a:p>
            <a:pPr marL="742950" lvl="1" indent="-285750">
              <a:spcAft>
                <a:spcPts val="600"/>
              </a:spcAft>
              <a:buFont typeface="Arial" panose="020B0604020202020204" pitchFamily="34" charset="0"/>
              <a:buChar char="•"/>
            </a:pPr>
            <a:r>
              <a:rPr lang="en-GB" sz="2000" dirty="0">
                <a:solidFill>
                  <a:srgbClr val="002060"/>
                </a:solidFill>
              </a:rPr>
              <a:t>From the diagram above, it is clear that the curve is symmetric around y = 0.5. Therefore, we can safely say that, if the output of logistic function is greater than 0.5, we can treat it as a “Yes”, and if it is less than or equal to 0.5, we can treat is as a “No.” </a:t>
            </a:r>
          </a:p>
          <a:p>
            <a:pPr marL="285750" indent="-285750">
              <a:spcAft>
                <a:spcPts val="600"/>
              </a:spcAft>
              <a:buFont typeface="Arial" panose="020B0604020202020204" pitchFamily="34" charset="0"/>
              <a:buChar char="•"/>
            </a:pPr>
            <a:r>
              <a:rPr lang="en-GB" sz="2400" b="1" dirty="0">
                <a:solidFill>
                  <a:srgbClr val="002060"/>
                </a:solidFill>
              </a:rPr>
              <a:t>Formally speaking, output ‘yes’ if: g(h(x)) &gt; 0.5</a:t>
            </a:r>
          </a:p>
          <a:p>
            <a:pPr marL="742950" lvl="1" indent="-285750">
              <a:spcAft>
                <a:spcPts val="600"/>
              </a:spcAft>
              <a:buFont typeface="Arial" panose="020B0604020202020204" pitchFamily="34" charset="0"/>
              <a:buChar char="•"/>
            </a:pPr>
            <a:r>
              <a:rPr lang="en-GB" sz="2000" b="1" dirty="0">
                <a:solidFill>
                  <a:srgbClr val="C00000"/>
                </a:solidFill>
              </a:rPr>
              <a:t>g(h(x)) &gt; 0.5 only if h(x) &gt; 0 meaning  w0 + w1x1 + w2x2 &gt; 0</a:t>
            </a:r>
          </a:p>
          <a:p>
            <a:pPr marL="285750" indent="-285750">
              <a:spcAft>
                <a:spcPts val="600"/>
              </a:spcAft>
              <a:buFont typeface="Arial" panose="020B0604020202020204" pitchFamily="34" charset="0"/>
              <a:buChar char="•"/>
            </a:pPr>
            <a:r>
              <a:rPr lang="en-GB" sz="2400" b="1" dirty="0">
                <a:solidFill>
                  <a:srgbClr val="002060"/>
                </a:solidFill>
              </a:rPr>
              <a:t>The parameters for this equation are w0, w1, and w2. So, basically, it is a straight line:</a:t>
            </a:r>
          </a:p>
          <a:p>
            <a:pPr lvl="1">
              <a:spcAft>
                <a:spcPts val="600"/>
              </a:spcAft>
            </a:pPr>
            <a:r>
              <a:rPr lang="en-GB" sz="2000" b="1" dirty="0">
                <a:solidFill>
                  <a:srgbClr val="C00000"/>
                </a:solidFill>
              </a:rPr>
              <a:t>w0 + w1x1 + w2x2 &gt; 0  </a:t>
            </a:r>
            <a:r>
              <a:rPr lang="en-GB" sz="2000" b="1" dirty="0"/>
              <a:t>→</a:t>
            </a:r>
            <a:r>
              <a:rPr lang="en-GB" sz="2000" b="1" dirty="0">
                <a:solidFill>
                  <a:srgbClr val="C00000"/>
                </a:solidFill>
              </a:rPr>
              <a:t> w0 + w1x1 &gt; - w2x2  </a:t>
            </a:r>
            <a:r>
              <a:rPr lang="en-GB" sz="2000" b="1" dirty="0"/>
              <a:t>→</a:t>
            </a:r>
            <a:r>
              <a:rPr lang="en-GB" sz="2000" b="1" dirty="0">
                <a:solidFill>
                  <a:srgbClr val="C00000"/>
                </a:solidFill>
              </a:rPr>
              <a:t> (-w0/w2) + (-w1/w2) x1 &gt; x2</a:t>
            </a:r>
          </a:p>
          <a:p>
            <a:pPr lvl="1">
              <a:spcAft>
                <a:spcPts val="600"/>
              </a:spcAft>
            </a:pPr>
            <a:r>
              <a:rPr lang="en-GB" sz="2000" b="1" dirty="0">
                <a:solidFill>
                  <a:srgbClr val="C00000"/>
                </a:solidFill>
              </a:rPr>
              <a:t>c + mx &gt; y where c = (-w0/w2), m = (-w1/w2), x = x1 and y = x2</a:t>
            </a:r>
          </a:p>
          <a:p>
            <a:pPr marL="342900" indent="-342900">
              <a:spcAft>
                <a:spcPts val="600"/>
              </a:spcAft>
              <a:buFont typeface="Arial" panose="020B0604020202020204" pitchFamily="34" charset="0"/>
              <a:buChar char="•"/>
            </a:pPr>
            <a:r>
              <a:rPr lang="en-GB" sz="2400" b="1" dirty="0">
                <a:solidFill>
                  <a:srgbClr val="002060"/>
                </a:solidFill>
              </a:rPr>
              <a:t>Therefore, the equation represents the portion of the graph which is above the line y = mx + c. </a:t>
            </a:r>
          </a:p>
          <a:p>
            <a:pPr>
              <a:spcAft>
                <a:spcPts val="600"/>
              </a:spcAft>
            </a:pPr>
            <a:endParaRPr lang="en-US" sz="2000" b="1" dirty="0">
              <a:solidFill>
                <a:srgbClr val="C00000"/>
              </a:solidFill>
            </a:endParaRPr>
          </a:p>
        </p:txBody>
      </p:sp>
    </p:spTree>
    <p:extLst>
      <p:ext uri="{BB962C8B-B14F-4D97-AF65-F5344CB8AC3E}">
        <p14:creationId xmlns:p14="http://schemas.microsoft.com/office/powerpoint/2010/main" val="1488550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5029" y="692331"/>
            <a:ext cx="10280468" cy="2308324"/>
          </a:xfrm>
          <a:prstGeom prst="rect">
            <a:avLst/>
          </a:prstGeom>
          <a:noFill/>
        </p:spPr>
        <p:txBody>
          <a:bodyPr wrap="square" rtlCol="0">
            <a:spAutoFit/>
          </a:bodyPr>
          <a:lstStyle/>
          <a:p>
            <a:pPr marL="342900" indent="-342900" algn="just">
              <a:buFont typeface="Arial" panose="020B0604020202020204" pitchFamily="34" charset="0"/>
              <a:buChar char="•"/>
            </a:pPr>
            <a:r>
              <a:rPr lang="en-GB" sz="2400" dirty="0">
                <a:solidFill>
                  <a:srgbClr val="002060"/>
                </a:solidFill>
              </a:rPr>
              <a:t>Now, recall where this all started. We were trying to encode the information of “yes” or “no” into g(h(x)) — which led us to a point where we can say that </a:t>
            </a:r>
            <a:r>
              <a:rPr lang="en-GB" sz="2400" b="1" dirty="0">
                <a:solidFill>
                  <a:srgbClr val="002060"/>
                </a:solidFill>
              </a:rPr>
              <a:t>the region above the line w0 + w1x1 + w2x2 is where we output “yes”, and the region below is where we output “no.”</a:t>
            </a:r>
          </a:p>
          <a:p>
            <a:pPr marL="342900" indent="-342900" algn="just">
              <a:buFont typeface="Arial" panose="020B0604020202020204" pitchFamily="34" charset="0"/>
              <a:buChar char="•"/>
            </a:pPr>
            <a:r>
              <a:rPr lang="en-GB" sz="2400" dirty="0">
                <a:solidFill>
                  <a:srgbClr val="002060"/>
                </a:solidFill>
              </a:rPr>
              <a:t>This line, is referred to as </a:t>
            </a:r>
            <a:r>
              <a:rPr lang="en-GB" sz="2400" b="1" dirty="0">
                <a:solidFill>
                  <a:srgbClr val="002060"/>
                </a:solidFill>
              </a:rPr>
              <a:t>decision boundary</a:t>
            </a:r>
            <a:r>
              <a:rPr lang="en-GB" sz="2400" dirty="0">
                <a:solidFill>
                  <a:srgbClr val="002060"/>
                </a:solidFill>
              </a:rPr>
              <a:t>, which separates the two classes — in our case the students who get an admit and the students who do not.</a:t>
            </a:r>
            <a:endParaRPr lang="en-US" sz="2400" dirty="0">
              <a:solidFill>
                <a:srgbClr val="002060"/>
              </a:solidFill>
            </a:endParaRPr>
          </a:p>
        </p:txBody>
      </p:sp>
      <p:pic>
        <p:nvPicPr>
          <p:cNvPr id="3" name="Picture 2"/>
          <p:cNvPicPr>
            <a:picLocks noChangeAspect="1"/>
          </p:cNvPicPr>
          <p:nvPr/>
        </p:nvPicPr>
        <p:blipFill>
          <a:blip r:embed="rId2"/>
          <a:stretch>
            <a:fillRect/>
          </a:stretch>
        </p:blipFill>
        <p:spPr>
          <a:xfrm>
            <a:off x="3409406" y="3093157"/>
            <a:ext cx="4937760" cy="3568900"/>
          </a:xfrm>
          <a:prstGeom prst="rect">
            <a:avLst/>
          </a:prstGeom>
        </p:spPr>
      </p:pic>
    </p:spTree>
    <p:extLst>
      <p:ext uri="{BB962C8B-B14F-4D97-AF65-F5344CB8AC3E}">
        <p14:creationId xmlns:p14="http://schemas.microsoft.com/office/powerpoint/2010/main" val="2644618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426" y="2207624"/>
            <a:ext cx="3306083" cy="84908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166948" y="686527"/>
            <a:ext cx="9962606" cy="5478423"/>
          </a:xfrm>
          <a:prstGeom prst="rect">
            <a:avLst/>
          </a:prstGeom>
        </p:spPr>
        <p:txBody>
          <a:bodyPr wrap="square">
            <a:spAutoFit/>
          </a:bodyPr>
          <a:lstStyle/>
          <a:p>
            <a:pPr algn="just">
              <a:spcAft>
                <a:spcPts val="1200"/>
              </a:spcAft>
            </a:pPr>
            <a:r>
              <a:rPr lang="en-GB" sz="2800" b="1" i="0" cap="all" dirty="0">
                <a:solidFill>
                  <a:srgbClr val="C00000"/>
                </a:solidFill>
                <a:effectLst/>
                <a:latin typeface="Calibri" panose="020F0502020204030204" pitchFamily="34" charset="0"/>
                <a:cs typeface="Calibri" panose="020F0502020204030204" pitchFamily="34" charset="0"/>
              </a:rPr>
              <a:t>MLE for logistic regression</a:t>
            </a:r>
          </a:p>
          <a:p>
            <a:pPr algn="just"/>
            <a:r>
              <a:rPr lang="en-GB" sz="2400" b="0" i="0" dirty="0">
                <a:solidFill>
                  <a:srgbClr val="292929"/>
                </a:solidFill>
                <a:effectLst/>
                <a:latin typeface="Calibri" panose="020F0502020204030204" pitchFamily="34" charset="0"/>
                <a:cs typeface="Calibri" panose="020F0502020204030204" pitchFamily="34" charset="0"/>
              </a:rPr>
              <a:t>Since we only have 2 labels, say y=1 or y=0. Assume that ŷ is the probability for y=1, and 1-ŷ is the probability for y=0 then we could write:</a:t>
            </a:r>
          </a:p>
          <a:p>
            <a:pPr algn="just"/>
            <a:endParaRPr lang="en-GB" sz="2400" dirty="0">
              <a:solidFill>
                <a:srgbClr val="292929"/>
              </a:solidFill>
              <a:latin typeface="Calibri" panose="020F0502020204030204" pitchFamily="34" charset="0"/>
              <a:cs typeface="Calibri" panose="020F0502020204030204" pitchFamily="34" charset="0"/>
            </a:endParaRPr>
          </a:p>
          <a:p>
            <a:pPr algn="just"/>
            <a:endParaRPr lang="en-GB" sz="2400" b="0" i="0" dirty="0">
              <a:solidFill>
                <a:srgbClr val="292929"/>
              </a:solidFill>
              <a:effectLst/>
              <a:latin typeface="Calibri" panose="020F0502020204030204" pitchFamily="34" charset="0"/>
              <a:cs typeface="Calibri" panose="020F0502020204030204" pitchFamily="34" charset="0"/>
            </a:endParaRPr>
          </a:p>
          <a:p>
            <a:pPr algn="just"/>
            <a:endParaRPr lang="en-GB" sz="2400" dirty="0">
              <a:solidFill>
                <a:srgbClr val="292929"/>
              </a:solidFill>
              <a:latin typeface="Calibri" panose="020F0502020204030204" pitchFamily="34" charset="0"/>
              <a:cs typeface="Calibri" panose="020F0502020204030204" pitchFamily="34" charset="0"/>
            </a:endParaRPr>
          </a:p>
          <a:p>
            <a:pPr algn="just"/>
            <a:r>
              <a:rPr lang="en-GB" sz="2400" dirty="0">
                <a:solidFill>
                  <a:srgbClr val="292929"/>
                </a:solidFill>
                <a:latin typeface="Calibri" panose="020F0502020204030204" pitchFamily="34" charset="0"/>
                <a:cs typeface="Calibri" panose="020F0502020204030204" pitchFamily="34" charset="0"/>
              </a:rPr>
              <a:t>W</a:t>
            </a:r>
            <a:r>
              <a:rPr lang="en-GB" sz="2400" b="0" i="0" dirty="0">
                <a:solidFill>
                  <a:srgbClr val="292929"/>
                </a:solidFill>
                <a:effectLst/>
                <a:latin typeface="Calibri" panose="020F0502020204030204" pitchFamily="34" charset="0"/>
                <a:cs typeface="Calibri" panose="020F0502020204030204" pitchFamily="34" charset="0"/>
              </a:rPr>
              <a:t>e could have density function of binary classification problem:</a:t>
            </a:r>
          </a:p>
          <a:p>
            <a:pPr algn="just"/>
            <a:endParaRPr lang="en-GB" sz="2400" dirty="0">
              <a:solidFill>
                <a:srgbClr val="292929"/>
              </a:solidFill>
              <a:latin typeface="Calibri" panose="020F0502020204030204" pitchFamily="34" charset="0"/>
              <a:cs typeface="Calibri" panose="020F0502020204030204" pitchFamily="34" charset="0"/>
            </a:endParaRPr>
          </a:p>
          <a:p>
            <a:pPr algn="just"/>
            <a:endParaRPr lang="en-GB" sz="2400" b="0" i="0" dirty="0">
              <a:solidFill>
                <a:srgbClr val="292929"/>
              </a:solidFill>
              <a:effectLst/>
              <a:latin typeface="Calibri" panose="020F0502020204030204" pitchFamily="34" charset="0"/>
              <a:cs typeface="Calibri" panose="020F0502020204030204" pitchFamily="34" charset="0"/>
            </a:endParaRPr>
          </a:p>
          <a:p>
            <a:pPr algn="just"/>
            <a:r>
              <a:rPr lang="en-GB" sz="2400" dirty="0">
                <a:solidFill>
                  <a:srgbClr val="292929"/>
                </a:solidFill>
                <a:latin typeface="Calibri" panose="020F0502020204030204" pitchFamily="34" charset="0"/>
                <a:cs typeface="Calibri" panose="020F0502020204030204" pitchFamily="34" charset="0"/>
              </a:rPr>
              <a:t>a</a:t>
            </a:r>
            <a:r>
              <a:rPr lang="en-GB" sz="2400" b="0" i="0" dirty="0">
                <a:solidFill>
                  <a:srgbClr val="292929"/>
                </a:solidFill>
                <a:effectLst/>
                <a:latin typeface="Calibri" panose="020F0502020204030204" pitchFamily="34" charset="0"/>
                <a:cs typeface="Calibri" panose="020F0502020204030204" pitchFamily="34" charset="0"/>
              </a:rPr>
              <a:t>nd the log likelihood function :</a:t>
            </a:r>
          </a:p>
          <a:p>
            <a:pPr algn="just"/>
            <a:endParaRPr lang="en-GB" sz="2400" dirty="0">
              <a:solidFill>
                <a:srgbClr val="292929"/>
              </a:solidFill>
              <a:latin typeface="Calibri" panose="020F0502020204030204" pitchFamily="34" charset="0"/>
              <a:cs typeface="Calibri" panose="020F0502020204030204" pitchFamily="34" charset="0"/>
            </a:endParaRPr>
          </a:p>
          <a:p>
            <a:pPr algn="just"/>
            <a:endParaRPr lang="en-GB" sz="2400" b="0" i="0" dirty="0">
              <a:solidFill>
                <a:srgbClr val="292929"/>
              </a:solidFill>
              <a:effectLst/>
              <a:latin typeface="Calibri" panose="020F0502020204030204" pitchFamily="34" charset="0"/>
              <a:cs typeface="Calibri" panose="020F0502020204030204" pitchFamily="34" charset="0"/>
            </a:endParaRPr>
          </a:p>
          <a:p>
            <a:pPr algn="just"/>
            <a:endParaRPr lang="en-GB" sz="2400" dirty="0">
              <a:solidFill>
                <a:srgbClr val="292929"/>
              </a:solidFill>
              <a:latin typeface="Calibri" panose="020F0502020204030204" pitchFamily="34" charset="0"/>
              <a:cs typeface="Calibri" panose="020F0502020204030204" pitchFamily="34" charset="0"/>
            </a:endParaRPr>
          </a:p>
          <a:p>
            <a:pPr algn="just"/>
            <a:endParaRPr lang="en-GB" sz="2400" b="0" i="0" dirty="0">
              <a:solidFill>
                <a:srgbClr val="292929"/>
              </a:solidFill>
              <a:effectLst/>
              <a:latin typeface="Calibri" panose="020F0502020204030204" pitchFamily="34" charset="0"/>
              <a:cs typeface="Calibri" panose="020F0502020204030204" pitchFamily="34" charset="0"/>
            </a:endParaRPr>
          </a:p>
        </p:txBody>
      </p:sp>
      <p:pic>
        <p:nvPicPr>
          <p:cNvPr id="1028" name="Picture 4" descr="Density function of binary classification probl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5975" y="3513908"/>
            <a:ext cx="4638495" cy="7062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og-likelihood fun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795779"/>
            <a:ext cx="10189028" cy="793518"/>
          </a:xfrm>
          <a:prstGeom prst="rect">
            <a:avLst/>
          </a:prstGeom>
          <a:noFill/>
        </p:spPr>
      </p:pic>
      <p:sp>
        <p:nvSpPr>
          <p:cNvPr id="4" name="Rectangle 3"/>
          <p:cNvSpPr/>
          <p:nvPr/>
        </p:nvSpPr>
        <p:spPr>
          <a:xfrm>
            <a:off x="1463040" y="4795779"/>
            <a:ext cx="10189029" cy="89962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36091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997131" y="206723"/>
                <a:ext cx="9649097" cy="5880712"/>
              </a:xfrm>
              <a:prstGeom prst="rect">
                <a:avLst/>
              </a:prstGeom>
            </p:spPr>
            <p:txBody>
              <a:bodyPr wrap="square">
                <a:spAutoFit/>
              </a:bodyPr>
              <a:lstStyle/>
              <a:p>
                <a:pPr algn="just"/>
                <a:r>
                  <a:rPr lang="en-GB" sz="2400" dirty="0"/>
                  <a:t>Since </a:t>
                </a:r>
                <a:r>
                  <a:rPr lang="en-GB" sz="2400" b="1" u="sng" dirty="0">
                    <a:solidFill>
                      <a:srgbClr val="C00000"/>
                    </a:solidFill>
                  </a:rPr>
                  <a:t>MLE is about finding the maximum likelihood</a:t>
                </a:r>
                <a:r>
                  <a:rPr lang="en-GB" sz="2400" dirty="0"/>
                  <a:t>, and our goal is to minimize the cost function. We have to add a negative sign and make it becomes negative log-likelihood. </a:t>
                </a:r>
              </a:p>
              <a:p>
                <a:pPr algn="just"/>
                <a:endParaRPr lang="en-GB" sz="2400" dirty="0"/>
              </a:p>
              <a:p>
                <a:pPr algn="just"/>
                <a:endParaRPr lang="en-GB" sz="2400" dirty="0"/>
              </a:p>
              <a:p>
                <a:pPr algn="just"/>
                <a:endParaRPr lang="en-GB" sz="2400" dirty="0"/>
              </a:p>
              <a:p>
                <a:pPr algn="just"/>
                <a:r>
                  <a:rPr lang="en-GB" sz="2400" dirty="0"/>
                  <a:t>And now we have our cost function :</a:t>
                </a:r>
              </a:p>
              <a:p>
                <a:pPr algn="just"/>
                <a:endParaRPr lang="en-GB" sz="2400" dirty="0"/>
              </a:p>
              <a:p>
                <a:pPr algn="just"/>
                <a:endParaRPr lang="en-GB" sz="2400" dirty="0"/>
              </a:p>
              <a:p>
                <a:pPr algn="just"/>
                <a:endParaRPr lang="en-GB" sz="2400" dirty="0"/>
              </a:p>
              <a:p>
                <a:pPr algn="just"/>
                <a:endParaRPr lang="en-GB" sz="2400" dirty="0"/>
              </a:p>
              <a:p>
                <a:pPr algn="just">
                  <a:spcBef>
                    <a:spcPts val="1200"/>
                  </a:spcBef>
                </a:pPr>
                <a:r>
                  <a:rPr lang="en-GB" sz="2400" b="1" u="sng" dirty="0">
                    <a:solidFill>
                      <a:srgbClr val="C00000"/>
                    </a:solidFill>
                  </a:rPr>
                  <a:t>Gradient descent </a:t>
                </a:r>
                <a:r>
                  <a:rPr lang="en-GB" sz="2400" dirty="0"/>
                  <a:t>: iterate and at each iteration compute steepest direction towards optimum, move in that direction with step-size (learning rate) </a:t>
                </a:r>
                <a:r>
                  <a:rPr lang="en-GB" sz="2400" dirty="0">
                    <a:latin typeface="Symbol" panose="05050102010706020507" pitchFamily="18" charset="2"/>
                  </a:rPr>
                  <a:t>l</a:t>
                </a:r>
              </a:p>
              <a:p>
                <a:pPr algn="just"/>
                <a:r>
                  <a:rPr lang="en-GB" sz="2400" dirty="0">
                    <a:latin typeface="Symbol" panose="05050102010706020507" pitchFamily="18" charset="2"/>
                  </a:rPr>
                  <a:t>				</a:t>
                </a:r>
                <a14:m>
                  <m:oMath xmlns:m="http://schemas.openxmlformats.org/officeDocument/2006/math">
                    <m:sSubSup>
                      <m:sSubSupPr>
                        <m:ctrlPr>
                          <a:rPr lang="en-ID" sz="3200" b="1" i="1" smtClean="0">
                            <a:latin typeface="Cambria Math" panose="02040503050406030204" pitchFamily="18" charset="0"/>
                          </a:rPr>
                        </m:ctrlPr>
                      </m:sSubSupPr>
                      <m:e>
                        <m:r>
                          <a:rPr lang="en-ID" sz="3200" b="1" i="1" smtClean="0">
                            <a:latin typeface="Cambria Math" panose="02040503050406030204" pitchFamily="18" charset="0"/>
                            <a:ea typeface="Cambria Math" panose="02040503050406030204" pitchFamily="18" charset="0"/>
                          </a:rPr>
                          <m:t>𝜽</m:t>
                        </m:r>
                      </m:e>
                      <m:sub>
                        <m:r>
                          <a:rPr lang="en-ID" sz="3200" b="1" i="1" smtClean="0">
                            <a:latin typeface="Cambria Math" panose="02040503050406030204" pitchFamily="18" charset="0"/>
                          </a:rPr>
                          <m:t>𝒋</m:t>
                        </m:r>
                      </m:sub>
                      <m:sup>
                        <m:r>
                          <a:rPr lang="en-ID" sz="3200" b="1" i="1" smtClean="0">
                            <a:latin typeface="Cambria Math" panose="02040503050406030204" pitchFamily="18" charset="0"/>
                          </a:rPr>
                          <m:t>(</m:t>
                        </m:r>
                        <m:r>
                          <a:rPr lang="en-ID" sz="3200" b="1" i="1" smtClean="0">
                            <a:latin typeface="Cambria Math" panose="02040503050406030204" pitchFamily="18" charset="0"/>
                          </a:rPr>
                          <m:t>𝒕</m:t>
                        </m:r>
                        <m:r>
                          <a:rPr lang="en-ID" sz="3200" b="1" i="1" smtClean="0">
                            <a:latin typeface="Cambria Math" panose="02040503050406030204" pitchFamily="18" charset="0"/>
                          </a:rPr>
                          <m:t>+</m:t>
                        </m:r>
                        <m:r>
                          <a:rPr lang="en-ID" sz="3200" b="1" i="1" smtClean="0">
                            <a:latin typeface="Cambria Math" panose="02040503050406030204" pitchFamily="18" charset="0"/>
                          </a:rPr>
                          <m:t>𝟏</m:t>
                        </m:r>
                        <m:r>
                          <a:rPr lang="en-ID" sz="3200" b="1" i="1" smtClean="0">
                            <a:latin typeface="Cambria Math" panose="02040503050406030204" pitchFamily="18" charset="0"/>
                          </a:rPr>
                          <m:t>)</m:t>
                        </m:r>
                      </m:sup>
                    </m:sSubSup>
                  </m:oMath>
                </a14:m>
                <a:r>
                  <a:rPr lang="en-GB" sz="3200" b="1" dirty="0"/>
                  <a:t>← </a:t>
                </a:r>
                <a14:m>
                  <m:oMath xmlns:m="http://schemas.openxmlformats.org/officeDocument/2006/math">
                    <m:sSubSup>
                      <m:sSubSupPr>
                        <m:ctrlPr>
                          <a:rPr lang="en-ID" sz="3200" b="1" i="1" smtClean="0">
                            <a:latin typeface="Cambria Math" panose="02040503050406030204" pitchFamily="18" charset="0"/>
                          </a:rPr>
                        </m:ctrlPr>
                      </m:sSubSupPr>
                      <m:e>
                        <m:r>
                          <a:rPr lang="en-ID" sz="3200" b="1" i="1" smtClean="0">
                            <a:latin typeface="Cambria Math" panose="02040503050406030204" pitchFamily="18" charset="0"/>
                          </a:rPr>
                          <m:t>    </m:t>
                        </m:r>
                        <m:r>
                          <a:rPr lang="en-ID" sz="3200" b="1" i="1" smtClean="0">
                            <a:latin typeface="Cambria Math" panose="02040503050406030204" pitchFamily="18" charset="0"/>
                            <a:ea typeface="Cambria Math" panose="02040503050406030204" pitchFamily="18" charset="0"/>
                          </a:rPr>
                          <m:t>𝜽</m:t>
                        </m:r>
                      </m:e>
                      <m:sub>
                        <m:r>
                          <a:rPr lang="en-ID" sz="3200" b="1" i="1" smtClean="0">
                            <a:latin typeface="Cambria Math" panose="02040503050406030204" pitchFamily="18" charset="0"/>
                          </a:rPr>
                          <m:t>𝒋</m:t>
                        </m:r>
                      </m:sub>
                      <m:sup>
                        <m:r>
                          <a:rPr lang="en-ID" sz="3200" b="1" i="1" smtClean="0">
                            <a:latin typeface="Cambria Math" panose="02040503050406030204" pitchFamily="18" charset="0"/>
                          </a:rPr>
                          <m:t>(</m:t>
                        </m:r>
                        <m:r>
                          <a:rPr lang="en-ID" sz="3200" b="1" i="1" smtClean="0">
                            <a:latin typeface="Cambria Math" panose="02040503050406030204" pitchFamily="18" charset="0"/>
                          </a:rPr>
                          <m:t>𝒕</m:t>
                        </m:r>
                        <m:r>
                          <a:rPr lang="en-ID" sz="3200" b="1" i="1" smtClean="0">
                            <a:latin typeface="Cambria Math" panose="02040503050406030204" pitchFamily="18" charset="0"/>
                          </a:rPr>
                          <m:t>)</m:t>
                        </m:r>
                      </m:sup>
                    </m:sSubSup>
                    <m:r>
                      <a:rPr lang="en-ID" sz="3200" b="1" i="1" smtClean="0">
                        <a:latin typeface="Cambria Math" panose="02040503050406030204" pitchFamily="18" charset="0"/>
                      </a:rPr>
                      <m:t> − </m:t>
                    </m:r>
                    <m:r>
                      <a:rPr lang="el-GR" sz="3200" b="1" i="1" smtClean="0">
                        <a:latin typeface="Cambria Math" panose="02040503050406030204" pitchFamily="18" charset="0"/>
                      </a:rPr>
                      <m:t>𝝀</m:t>
                    </m:r>
                    <m:f>
                      <m:fPr>
                        <m:ctrlPr>
                          <a:rPr lang="el-GR" sz="3200" b="1" i="1" smtClean="0">
                            <a:latin typeface="Cambria Math" panose="02040503050406030204" pitchFamily="18" charset="0"/>
                          </a:rPr>
                        </m:ctrlPr>
                      </m:fPr>
                      <m:num>
                        <m:r>
                          <a:rPr lang="el-GR" sz="3200" b="1" i="1" smtClean="0">
                            <a:latin typeface="Cambria Math" panose="02040503050406030204" pitchFamily="18" charset="0"/>
                            <a:ea typeface="Cambria Math" panose="02040503050406030204" pitchFamily="18" charset="0"/>
                          </a:rPr>
                          <m:t>𝝏</m:t>
                        </m:r>
                        <m:r>
                          <a:rPr lang="en-ID" sz="3200" b="1" i="1" smtClean="0">
                            <a:latin typeface="Cambria Math" panose="02040503050406030204" pitchFamily="18" charset="0"/>
                            <a:ea typeface="Cambria Math" panose="02040503050406030204" pitchFamily="18" charset="0"/>
                          </a:rPr>
                          <m:t>𝑱</m:t>
                        </m:r>
                        <m:r>
                          <a:rPr lang="en-ID" sz="3200" b="1" i="1" smtClean="0">
                            <a:latin typeface="Cambria Math" panose="02040503050406030204" pitchFamily="18" charset="0"/>
                            <a:ea typeface="Cambria Math" panose="02040503050406030204" pitchFamily="18" charset="0"/>
                          </a:rPr>
                          <m:t>(</m:t>
                        </m:r>
                        <m:r>
                          <a:rPr lang="en-ID" sz="3200" b="1" i="1" smtClean="0">
                            <a:latin typeface="Cambria Math" panose="02040503050406030204" pitchFamily="18" charset="0"/>
                            <a:ea typeface="Cambria Math" panose="02040503050406030204" pitchFamily="18" charset="0"/>
                          </a:rPr>
                          <m:t>𝜽</m:t>
                        </m:r>
                        <m:r>
                          <a:rPr lang="en-ID" sz="3200" b="1" i="1" smtClean="0">
                            <a:latin typeface="Cambria Math" panose="02040503050406030204" pitchFamily="18" charset="0"/>
                            <a:ea typeface="Cambria Math" panose="02040503050406030204" pitchFamily="18" charset="0"/>
                          </a:rPr>
                          <m:t>)</m:t>
                        </m:r>
                      </m:num>
                      <m:den>
                        <m:sSub>
                          <m:sSubPr>
                            <m:ctrlPr>
                              <a:rPr lang="el-GR" sz="3200" b="1" i="1" smtClean="0">
                                <a:latin typeface="Cambria Math" panose="02040503050406030204" pitchFamily="18" charset="0"/>
                              </a:rPr>
                            </m:ctrlPr>
                          </m:sSubPr>
                          <m:e>
                            <m:r>
                              <a:rPr lang="el-GR" sz="3200" b="1" i="1" smtClean="0">
                                <a:latin typeface="Cambria Math" panose="02040503050406030204" pitchFamily="18" charset="0"/>
                                <a:ea typeface="Cambria Math" panose="02040503050406030204" pitchFamily="18" charset="0"/>
                              </a:rPr>
                              <m:t>𝝏𝜽</m:t>
                            </m:r>
                          </m:e>
                          <m:sub>
                            <m:r>
                              <a:rPr lang="en-ID" sz="3200" b="1" i="1" smtClean="0">
                                <a:latin typeface="Cambria Math" panose="02040503050406030204" pitchFamily="18" charset="0"/>
                              </a:rPr>
                              <m:t>𝒋</m:t>
                            </m:r>
                          </m:sub>
                        </m:sSub>
                      </m:den>
                    </m:f>
                  </m:oMath>
                </a14:m>
                <a:endParaRPr lang="en-GB" sz="3200" b="1" dirty="0"/>
              </a:p>
            </p:txBody>
          </p:sp>
        </mc:Choice>
        <mc:Fallback xmlns="">
          <p:sp>
            <p:nvSpPr>
              <p:cNvPr id="2" name="Rectangle 1"/>
              <p:cNvSpPr>
                <a:spLocks noRot="1" noChangeAspect="1" noMove="1" noResize="1" noEditPoints="1" noAdjustHandles="1" noChangeArrowheads="1" noChangeShapeType="1" noTextEdit="1"/>
              </p:cNvSpPr>
              <p:nvPr/>
            </p:nvSpPr>
            <p:spPr>
              <a:xfrm>
                <a:off x="997131" y="206723"/>
                <a:ext cx="9649097" cy="5880712"/>
              </a:xfrm>
              <a:prstGeom prst="rect">
                <a:avLst/>
              </a:prstGeom>
              <a:blipFill>
                <a:blip r:embed="rId2"/>
                <a:stretch>
                  <a:fillRect l="-1011" t="-829" r="-1011"/>
                </a:stretch>
              </a:blipFill>
            </p:spPr>
            <p:txBody>
              <a:bodyPr/>
              <a:lstStyle/>
              <a:p>
                <a:r>
                  <a:rPr lang="en-US">
                    <a:noFill/>
                  </a:rPr>
                  <a:t> </a:t>
                </a:r>
              </a:p>
            </p:txBody>
          </p:sp>
        </mc:Fallback>
      </mc:AlternateContent>
      <p:pic>
        <p:nvPicPr>
          <p:cNvPr id="2050" name="Picture 2" descr="Negative log-likeliho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793" y="1479088"/>
            <a:ext cx="7197634" cy="70616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ost fun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2856" y="2830603"/>
            <a:ext cx="9457507" cy="1493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477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149" y="261257"/>
            <a:ext cx="10463348" cy="2816156"/>
          </a:xfrm>
          <a:prstGeom prst="rect">
            <a:avLst/>
          </a:prstGeom>
          <a:noFill/>
        </p:spPr>
        <p:txBody>
          <a:bodyPr wrap="square" rtlCol="0">
            <a:spAutoFit/>
          </a:bodyPr>
          <a:lstStyle/>
          <a:p>
            <a:pPr algn="just">
              <a:spcAft>
                <a:spcPts val="600"/>
              </a:spcAft>
            </a:pPr>
            <a:r>
              <a:rPr lang="en-GB" sz="2800" b="1" dirty="0">
                <a:solidFill>
                  <a:srgbClr val="002060"/>
                </a:solidFill>
              </a:rPr>
              <a:t>2. Cost Function</a:t>
            </a:r>
            <a:endParaRPr lang="en-GB" sz="2000" b="1" dirty="0">
              <a:solidFill>
                <a:srgbClr val="002060"/>
              </a:solidFill>
            </a:endParaRPr>
          </a:p>
          <a:p>
            <a:pPr marL="285750" indent="-285750" algn="just">
              <a:spcAft>
                <a:spcPts val="600"/>
              </a:spcAft>
              <a:buFont typeface="Arial" panose="020B0604020202020204" pitchFamily="34" charset="0"/>
              <a:buChar char="•"/>
            </a:pPr>
            <a:r>
              <a:rPr lang="en-GB" sz="2200" dirty="0"/>
              <a:t>Need to come up with a new cost function for classification based problems. We will use y = 1 as a representation of “yes” and y = 0 as a representation of “no.”</a:t>
            </a:r>
          </a:p>
          <a:p>
            <a:pPr marL="800100" lvl="1" indent="-342900" algn="just">
              <a:spcAft>
                <a:spcPts val="600"/>
              </a:spcAft>
              <a:buFont typeface="Wingdings" panose="05000000000000000000" pitchFamily="2" charset="2"/>
              <a:buChar char="Ø"/>
            </a:pPr>
            <a:r>
              <a:rPr lang="en-GB" sz="2400" b="1" dirty="0">
                <a:solidFill>
                  <a:srgbClr val="C00000"/>
                </a:solidFill>
              </a:rPr>
              <a:t>log(P(</a:t>
            </a:r>
            <a:r>
              <a:rPr lang="en-GB" sz="2400" b="1" dirty="0" err="1">
                <a:solidFill>
                  <a:srgbClr val="C00000"/>
                </a:solidFill>
              </a:rPr>
              <a:t>y|x</a:t>
            </a:r>
            <a:r>
              <a:rPr lang="en-GB" sz="2400" b="1" dirty="0">
                <a:solidFill>
                  <a:srgbClr val="C00000"/>
                </a:solidFill>
              </a:rPr>
              <a:t>)) = Σ(y(</a:t>
            </a:r>
            <a:r>
              <a:rPr lang="en-GB" sz="2400" b="1" dirty="0" err="1">
                <a:solidFill>
                  <a:srgbClr val="C00000"/>
                </a:solidFill>
              </a:rPr>
              <a:t>i</a:t>
            </a:r>
            <a:r>
              <a:rPr lang="en-GB" sz="2400" b="1" dirty="0">
                <a:solidFill>
                  <a:srgbClr val="C00000"/>
                </a:solidFill>
              </a:rPr>
              <a:t>)log(h(x)) + (1 — y(</a:t>
            </a:r>
            <a:r>
              <a:rPr lang="en-GB" sz="2400" b="1" dirty="0" err="1">
                <a:solidFill>
                  <a:srgbClr val="C00000"/>
                </a:solidFill>
              </a:rPr>
              <a:t>i</a:t>
            </a:r>
            <a:r>
              <a:rPr lang="en-GB" sz="2400" b="1" dirty="0">
                <a:solidFill>
                  <a:srgbClr val="C00000"/>
                </a:solidFill>
              </a:rPr>
              <a:t>))log((1 — h(x))))</a:t>
            </a:r>
          </a:p>
          <a:p>
            <a:pPr marL="285750" indent="-285750" algn="just">
              <a:spcAft>
                <a:spcPts val="600"/>
              </a:spcAft>
              <a:buFont typeface="Arial" panose="020B0604020202020204" pitchFamily="34" charset="0"/>
              <a:buChar char="•"/>
            </a:pPr>
            <a:r>
              <a:rPr lang="en-GB" sz="2200" dirty="0"/>
              <a:t>This equation is our cost function. It is also referred to as </a:t>
            </a:r>
            <a:r>
              <a:rPr lang="en-GB" sz="2200" b="1" dirty="0"/>
              <a:t>cross-entropy cost function</a:t>
            </a:r>
            <a:r>
              <a:rPr lang="en-GB" sz="2200" dirty="0"/>
              <a:t>. One important thing to remember is that, this function is a convex function! Hence there will be only a single minima:</a:t>
            </a:r>
            <a:endParaRPr lang="en-US" sz="2200" dirty="0"/>
          </a:p>
        </p:txBody>
      </p:sp>
      <p:sp>
        <p:nvSpPr>
          <p:cNvPr id="3" name="TextBox 2"/>
          <p:cNvSpPr txBox="1"/>
          <p:nvPr/>
        </p:nvSpPr>
        <p:spPr>
          <a:xfrm>
            <a:off x="849086" y="3278777"/>
            <a:ext cx="10554789" cy="2554545"/>
          </a:xfrm>
          <a:prstGeom prst="rect">
            <a:avLst/>
          </a:prstGeom>
          <a:noFill/>
        </p:spPr>
        <p:txBody>
          <a:bodyPr wrap="square" rtlCol="0">
            <a:spAutoFit/>
          </a:bodyPr>
          <a:lstStyle/>
          <a:p>
            <a:r>
              <a:rPr lang="en-GB" sz="2800" b="1" dirty="0"/>
              <a:t>3. Optimisation Algorithm</a:t>
            </a:r>
            <a:endParaRPr lang="en-GB" sz="2200" b="1" dirty="0"/>
          </a:p>
          <a:p>
            <a:pPr marL="285750" indent="-285750">
              <a:buFont typeface="Arial" panose="020B0604020202020204" pitchFamily="34" charset="0"/>
              <a:buChar char="•"/>
            </a:pPr>
            <a:r>
              <a:rPr lang="en-GB" sz="2200" dirty="0"/>
              <a:t>Similar to Linear Regression, we can use </a:t>
            </a:r>
            <a:r>
              <a:rPr lang="en-GB" sz="2200" b="1" dirty="0"/>
              <a:t>Gradient Descent </a:t>
            </a:r>
            <a:r>
              <a:rPr lang="en-GB" sz="2200" dirty="0"/>
              <a:t>to optimise our cross entropy cost function, without worrying that our model will be stuck at a local optima.</a:t>
            </a:r>
          </a:p>
          <a:p>
            <a:pPr marL="285750" indent="-285750">
              <a:buFont typeface="Arial" panose="020B0604020202020204" pitchFamily="34" charset="0"/>
              <a:buChar char="•"/>
            </a:pPr>
            <a:r>
              <a:rPr lang="en-GB" sz="2200" dirty="0"/>
              <a:t>Our binary classifier is also sometimes called as logistic regression model. If you observe the derivation of our hypothesis and the cross-entropy cost function, you will notice that we have built a probability predicting regression model and made it a classifier by treating the probability greater than 0.5 as True, and less than 0.5 as False. </a:t>
            </a:r>
            <a:endParaRPr lang="en-US" sz="2200" dirty="0"/>
          </a:p>
        </p:txBody>
      </p:sp>
    </p:spTree>
    <p:extLst>
      <p:ext uri="{BB962C8B-B14F-4D97-AF65-F5344CB8AC3E}">
        <p14:creationId xmlns:p14="http://schemas.microsoft.com/office/powerpoint/2010/main" val="11678476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32842" y="332657"/>
            <a:ext cx="4010842" cy="584775"/>
          </a:xfrm>
          <a:prstGeom prst="rect">
            <a:avLst/>
          </a:prstGeom>
          <a:noFill/>
        </p:spPr>
        <p:txBody>
          <a:bodyPr wrap="none" rtlCol="0">
            <a:spAutoFit/>
          </a:bodyPr>
          <a:lstStyle/>
          <a:p>
            <a:r>
              <a:rPr lang="id-ID" sz="3200" b="1" dirty="0">
                <a:solidFill>
                  <a:srgbClr val="C00000"/>
                </a:solidFill>
                <a:effectLst>
                  <a:outerShdw blurRad="38100" dist="38100" dir="2700000" algn="tl">
                    <a:srgbClr val="000000">
                      <a:alpha val="43137"/>
                    </a:srgbClr>
                  </a:outerShdw>
                </a:effectLst>
                <a:cs typeface="Times New Roman" pitchFamily="18" charset="0"/>
              </a:rPr>
              <a:t>Multiple Input Neuron</a:t>
            </a:r>
          </a:p>
        </p:txBody>
      </p:sp>
      <p:pic>
        <p:nvPicPr>
          <p:cNvPr id="5122" name="Picture 2"/>
          <p:cNvPicPr>
            <a:picLocks noChangeAspect="1" noChangeArrowheads="1"/>
          </p:cNvPicPr>
          <p:nvPr/>
        </p:nvPicPr>
        <p:blipFill>
          <a:blip r:embed="rId2" cstate="print"/>
          <a:srcRect/>
          <a:stretch>
            <a:fillRect/>
          </a:stretch>
        </p:blipFill>
        <p:spPr bwMode="auto">
          <a:xfrm>
            <a:off x="1847528" y="980728"/>
            <a:ext cx="8496944" cy="5472608"/>
          </a:xfrm>
          <a:prstGeom prst="rect">
            <a:avLst/>
          </a:prstGeom>
          <a:noFill/>
          <a:ln w="9525">
            <a:noFill/>
            <a:miter lim="800000"/>
            <a:headEnd/>
            <a:tailEnd/>
          </a:ln>
        </p:spPr>
      </p:pic>
    </p:spTree>
    <p:extLst>
      <p:ext uri="{BB962C8B-B14F-4D97-AF65-F5344CB8AC3E}">
        <p14:creationId xmlns:p14="http://schemas.microsoft.com/office/powerpoint/2010/main" val="1658306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7529" y="188641"/>
            <a:ext cx="7794441" cy="584775"/>
          </a:xfrm>
          <a:prstGeom prst="rect">
            <a:avLst/>
          </a:prstGeom>
          <a:noFill/>
        </p:spPr>
        <p:txBody>
          <a:bodyPr wrap="none" rtlCol="0">
            <a:spAutoFit/>
          </a:bodyPr>
          <a:lstStyle/>
          <a:p>
            <a:r>
              <a:rPr lang="id-ID" sz="32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 Layer of Neuron : Network Architectures</a:t>
            </a:r>
          </a:p>
        </p:txBody>
      </p:sp>
      <p:pic>
        <p:nvPicPr>
          <p:cNvPr id="6146" name="Picture 2"/>
          <p:cNvPicPr>
            <a:picLocks noChangeAspect="1" noChangeArrowheads="1"/>
          </p:cNvPicPr>
          <p:nvPr/>
        </p:nvPicPr>
        <p:blipFill>
          <a:blip r:embed="rId2" cstate="print"/>
          <a:srcRect/>
          <a:stretch>
            <a:fillRect/>
          </a:stretch>
        </p:blipFill>
        <p:spPr bwMode="auto">
          <a:xfrm>
            <a:off x="1847528" y="692696"/>
            <a:ext cx="8496944" cy="5184576"/>
          </a:xfrm>
          <a:prstGeom prst="rect">
            <a:avLst/>
          </a:prstGeom>
          <a:noFill/>
          <a:ln w="9525">
            <a:noFill/>
            <a:miter lim="800000"/>
            <a:headEnd/>
            <a:tailEnd/>
          </a:ln>
        </p:spPr>
      </p:pic>
      <p:sp>
        <p:nvSpPr>
          <p:cNvPr id="4" name="Rectangle 3"/>
          <p:cNvSpPr/>
          <p:nvPr/>
        </p:nvSpPr>
        <p:spPr>
          <a:xfrm>
            <a:off x="4295800" y="5517232"/>
            <a:ext cx="1368152"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868655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224637"/>
            <a:ext cx="10058400" cy="4533226"/>
          </a:xfrm>
        </p:spPr>
        <p:txBody>
          <a:bodyPr>
            <a:normAutofit/>
          </a:bodyPr>
          <a:lstStyle/>
          <a:p>
            <a:pPr>
              <a:buFont typeface="Arial" panose="020B0604020202020204" pitchFamily="34" charset="0"/>
              <a:buChar char="•"/>
            </a:pPr>
            <a:r>
              <a:rPr lang="en-US" sz="2000" dirty="0"/>
              <a:t>For each specific data: X is the vector of observable variables: X = [x</a:t>
            </a:r>
            <a:r>
              <a:rPr lang="en-US" sz="2000" baseline="-25000" dirty="0"/>
              <a:t>1</a:t>
            </a:r>
            <a:r>
              <a:rPr lang="en-US" sz="2000" dirty="0"/>
              <a:t>, x</a:t>
            </a:r>
            <a:r>
              <a:rPr lang="en-US" sz="2000" baseline="-25000" dirty="0"/>
              <a:t>2</a:t>
            </a:r>
            <a:r>
              <a:rPr lang="en-US" sz="2000" dirty="0"/>
              <a:t>, x</a:t>
            </a:r>
            <a:r>
              <a:rPr lang="en-US" sz="2000" baseline="-25000" dirty="0"/>
              <a:t>3</a:t>
            </a:r>
            <a:r>
              <a:rPr lang="en-US" sz="2000" dirty="0"/>
              <a:t>, …]</a:t>
            </a:r>
            <a:r>
              <a:rPr lang="en-US" sz="2000" baseline="30000" dirty="0"/>
              <a:t>T</a:t>
            </a:r>
          </a:p>
          <a:p>
            <a:pPr>
              <a:buFont typeface="Arial" panose="020B0604020202020204" pitchFamily="34" charset="0"/>
              <a:buChar char="•"/>
            </a:pPr>
            <a:r>
              <a:rPr lang="en-US" sz="2000" dirty="0"/>
              <a:t>Need to calculate: P ( C | X )</a:t>
            </a:r>
          </a:p>
          <a:p>
            <a:pPr marL="0" lvl="1" indent="0">
              <a:spcBef>
                <a:spcPts val="1000"/>
              </a:spcBef>
              <a:buNone/>
            </a:pPr>
            <a:endParaRPr lang="en-US" sz="2000" dirty="0"/>
          </a:p>
          <a:p>
            <a:pPr>
              <a:buFont typeface="Arial" panose="020B0604020202020204" pitchFamily="34" charset="0"/>
              <a:buChar char="•"/>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0880" y="3016023"/>
            <a:ext cx="5572985" cy="2454048"/>
          </a:xfrm>
          <a:prstGeom prst="rect">
            <a:avLst/>
          </a:prstGeom>
        </p:spPr>
      </p:pic>
      <p:sp>
        <p:nvSpPr>
          <p:cNvPr id="9" name="Slide Number Placeholder 8"/>
          <p:cNvSpPr>
            <a:spLocks noGrp="1"/>
          </p:cNvSpPr>
          <p:nvPr>
            <p:ph type="sldNum" sz="quarter" idx="12"/>
          </p:nvPr>
        </p:nvSpPr>
        <p:spPr/>
        <p:txBody>
          <a:bodyPr/>
          <a:lstStyle/>
          <a:p>
            <a:fld id="{6113E31D-E2AB-40D1-8B51-AFA5AFEF393A}" type="slidenum">
              <a:rPr lang="en-US" smtClean="0"/>
              <a:t>3</a:t>
            </a:fld>
            <a:endParaRPr lang="en-US" dirty="0"/>
          </a:p>
        </p:txBody>
      </p:sp>
      <p:sp>
        <p:nvSpPr>
          <p:cNvPr id="8" name="Title 1">
            <a:extLst>
              <a:ext uri="{FF2B5EF4-FFF2-40B4-BE49-F238E27FC236}">
                <a16:creationId xmlns:a16="http://schemas.microsoft.com/office/drawing/2014/main" id="{4BCEE212-67CA-43F4-B501-305D17E0122D}"/>
              </a:ext>
            </a:extLst>
          </p:cNvPr>
          <p:cNvSpPr>
            <a:spLocks noGrp="1"/>
          </p:cNvSpPr>
          <p:nvPr>
            <p:ph type="title"/>
          </p:nvPr>
        </p:nvSpPr>
        <p:spPr>
          <a:xfrm>
            <a:off x="1097280" y="-97116"/>
            <a:ext cx="10058400" cy="1450757"/>
          </a:xfrm>
        </p:spPr>
        <p:txBody>
          <a:bodyPr/>
          <a:lstStyle/>
          <a:p>
            <a:r>
              <a:rPr lang="en-US" b="1" dirty="0">
                <a:solidFill>
                  <a:srgbClr val="C00000"/>
                </a:solidFill>
              </a:rPr>
              <a:t>BAYESIAN CLASSIFICATION</a:t>
            </a:r>
            <a:endParaRPr lang="en-AU" b="1" dirty="0">
              <a:solidFill>
                <a:srgbClr val="C00000"/>
              </a:solidFill>
            </a:endParaRPr>
          </a:p>
        </p:txBody>
      </p:sp>
    </p:spTree>
    <p:extLst>
      <p:ext uri="{BB962C8B-B14F-4D97-AF65-F5344CB8AC3E}">
        <p14:creationId xmlns:p14="http://schemas.microsoft.com/office/powerpoint/2010/main" val="27504172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7528" y="116633"/>
            <a:ext cx="3836884" cy="584775"/>
          </a:xfrm>
          <a:prstGeom prst="rect">
            <a:avLst/>
          </a:prstGeom>
          <a:noFill/>
        </p:spPr>
        <p:txBody>
          <a:bodyPr wrap="none" rtlCol="0">
            <a:spAutoFit/>
          </a:bodyPr>
          <a:lstStyle/>
          <a:p>
            <a:r>
              <a:rPr lang="id-ID" sz="32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Multilayer Networks</a:t>
            </a:r>
          </a:p>
        </p:txBody>
      </p:sp>
      <p:pic>
        <p:nvPicPr>
          <p:cNvPr id="7170" name="Picture 2"/>
          <p:cNvPicPr>
            <a:picLocks noChangeAspect="1" noChangeArrowheads="1"/>
          </p:cNvPicPr>
          <p:nvPr/>
        </p:nvPicPr>
        <p:blipFill>
          <a:blip r:embed="rId2" cstate="print"/>
          <a:srcRect/>
          <a:stretch>
            <a:fillRect/>
          </a:stretch>
        </p:blipFill>
        <p:spPr bwMode="auto">
          <a:xfrm>
            <a:off x="1847529" y="692696"/>
            <a:ext cx="8496943" cy="5760640"/>
          </a:xfrm>
          <a:prstGeom prst="rect">
            <a:avLst/>
          </a:prstGeom>
          <a:noFill/>
          <a:ln w="9525">
            <a:noFill/>
            <a:miter lim="800000"/>
            <a:headEnd/>
            <a:tailEnd/>
          </a:ln>
        </p:spPr>
      </p:pic>
    </p:spTree>
    <p:extLst>
      <p:ext uri="{BB962C8B-B14F-4D97-AF65-F5344CB8AC3E}">
        <p14:creationId xmlns:p14="http://schemas.microsoft.com/office/powerpoint/2010/main" val="40495735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7528" y="116633"/>
            <a:ext cx="4754956" cy="584775"/>
          </a:xfrm>
          <a:prstGeom prst="rect">
            <a:avLst/>
          </a:prstGeom>
          <a:noFill/>
        </p:spPr>
        <p:txBody>
          <a:bodyPr wrap="none" rtlCol="0">
            <a:spAutoFit/>
          </a:bodyPr>
          <a:lstStyle/>
          <a:p>
            <a:r>
              <a:rPr lang="id-ID" sz="32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Single-Neuron Perceptron</a:t>
            </a:r>
          </a:p>
        </p:txBody>
      </p:sp>
      <p:pic>
        <p:nvPicPr>
          <p:cNvPr id="8194" name="Picture 2"/>
          <p:cNvPicPr>
            <a:picLocks noChangeAspect="1" noChangeArrowheads="1"/>
          </p:cNvPicPr>
          <p:nvPr/>
        </p:nvPicPr>
        <p:blipFill>
          <a:blip r:embed="rId2" cstate="print"/>
          <a:srcRect/>
          <a:stretch>
            <a:fillRect/>
          </a:stretch>
        </p:blipFill>
        <p:spPr bwMode="auto">
          <a:xfrm>
            <a:off x="1847528" y="692698"/>
            <a:ext cx="8496944" cy="4896543"/>
          </a:xfrm>
          <a:prstGeom prst="rect">
            <a:avLst/>
          </a:prstGeom>
          <a:noFill/>
          <a:ln w="9525">
            <a:noFill/>
            <a:miter lim="800000"/>
            <a:headEnd/>
            <a:tailEnd/>
          </a:ln>
        </p:spPr>
      </p:pic>
    </p:spTree>
    <p:extLst>
      <p:ext uri="{BB962C8B-B14F-4D97-AF65-F5344CB8AC3E}">
        <p14:creationId xmlns:p14="http://schemas.microsoft.com/office/powerpoint/2010/main" val="3660317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7528" y="116633"/>
            <a:ext cx="5666936" cy="584775"/>
          </a:xfrm>
          <a:prstGeom prst="rect">
            <a:avLst/>
          </a:prstGeom>
          <a:noFill/>
        </p:spPr>
        <p:txBody>
          <a:bodyPr wrap="none" rtlCol="0">
            <a:spAutoFit/>
          </a:bodyPr>
          <a:lstStyle/>
          <a:p>
            <a:r>
              <a:rPr lang="id-ID" sz="32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Investigation of the Boundaries</a:t>
            </a:r>
          </a:p>
        </p:txBody>
      </p:sp>
      <p:pic>
        <p:nvPicPr>
          <p:cNvPr id="9218" name="Picture 2"/>
          <p:cNvPicPr>
            <a:picLocks noChangeAspect="1" noChangeArrowheads="1"/>
          </p:cNvPicPr>
          <p:nvPr/>
        </p:nvPicPr>
        <p:blipFill>
          <a:blip r:embed="rId2" cstate="print"/>
          <a:srcRect/>
          <a:stretch>
            <a:fillRect/>
          </a:stretch>
        </p:blipFill>
        <p:spPr bwMode="auto">
          <a:xfrm>
            <a:off x="1847529" y="692697"/>
            <a:ext cx="8496943" cy="5760639"/>
          </a:xfrm>
          <a:prstGeom prst="rect">
            <a:avLst/>
          </a:prstGeom>
          <a:noFill/>
          <a:ln w="9525">
            <a:noFill/>
            <a:miter lim="800000"/>
            <a:headEnd/>
            <a:tailEnd/>
          </a:ln>
        </p:spPr>
      </p:pic>
      <p:sp>
        <p:nvSpPr>
          <p:cNvPr id="4" name="Rectangle 3"/>
          <p:cNvSpPr/>
          <p:nvPr/>
        </p:nvSpPr>
        <p:spPr>
          <a:xfrm>
            <a:off x="4799856" y="6165304"/>
            <a:ext cx="331236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5384720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7528" y="188641"/>
            <a:ext cx="5666936" cy="584775"/>
          </a:xfrm>
          <a:prstGeom prst="rect">
            <a:avLst/>
          </a:prstGeom>
          <a:noFill/>
        </p:spPr>
        <p:txBody>
          <a:bodyPr wrap="none" rtlCol="0">
            <a:spAutoFit/>
          </a:bodyPr>
          <a:lstStyle/>
          <a:p>
            <a:r>
              <a:rPr lang="id-ID" sz="32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Investigation of the Boundaries</a:t>
            </a:r>
          </a:p>
        </p:txBody>
      </p:sp>
      <p:pic>
        <p:nvPicPr>
          <p:cNvPr id="10242" name="Picture 2"/>
          <p:cNvPicPr>
            <a:picLocks noChangeAspect="1" noChangeArrowheads="1"/>
          </p:cNvPicPr>
          <p:nvPr/>
        </p:nvPicPr>
        <p:blipFill>
          <a:blip r:embed="rId2" cstate="print"/>
          <a:srcRect/>
          <a:stretch>
            <a:fillRect/>
          </a:stretch>
        </p:blipFill>
        <p:spPr bwMode="auto">
          <a:xfrm>
            <a:off x="1847529" y="692698"/>
            <a:ext cx="8496944" cy="4896543"/>
          </a:xfrm>
          <a:prstGeom prst="rect">
            <a:avLst/>
          </a:prstGeom>
          <a:noFill/>
          <a:ln w="9525">
            <a:noFill/>
            <a:miter lim="800000"/>
            <a:headEnd/>
            <a:tailEnd/>
          </a:ln>
        </p:spPr>
      </p:pic>
    </p:spTree>
    <p:extLst>
      <p:ext uri="{BB962C8B-B14F-4D97-AF65-F5344CB8AC3E}">
        <p14:creationId xmlns:p14="http://schemas.microsoft.com/office/powerpoint/2010/main" val="32398176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7529" y="188641"/>
            <a:ext cx="6985759" cy="584775"/>
          </a:xfrm>
          <a:prstGeom prst="rect">
            <a:avLst/>
          </a:prstGeom>
          <a:noFill/>
        </p:spPr>
        <p:txBody>
          <a:bodyPr wrap="none" rtlCol="0">
            <a:spAutoFit/>
          </a:bodyPr>
          <a:lstStyle/>
          <a:p>
            <a:r>
              <a:rPr lang="id-ID" sz="32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Perceptron Learning Rule - Derivation</a:t>
            </a:r>
          </a:p>
        </p:txBody>
      </p:sp>
      <p:pic>
        <p:nvPicPr>
          <p:cNvPr id="11266" name="Picture 2"/>
          <p:cNvPicPr>
            <a:picLocks noChangeAspect="1" noChangeArrowheads="1"/>
          </p:cNvPicPr>
          <p:nvPr/>
        </p:nvPicPr>
        <p:blipFill>
          <a:blip r:embed="rId2" cstate="print"/>
          <a:srcRect/>
          <a:stretch>
            <a:fillRect/>
          </a:stretch>
        </p:blipFill>
        <p:spPr bwMode="auto">
          <a:xfrm>
            <a:off x="1847528" y="692698"/>
            <a:ext cx="8496944" cy="5472607"/>
          </a:xfrm>
          <a:prstGeom prst="rect">
            <a:avLst/>
          </a:prstGeom>
          <a:noFill/>
          <a:ln w="9525">
            <a:noFill/>
            <a:miter lim="800000"/>
            <a:headEnd/>
            <a:tailEnd/>
          </a:ln>
        </p:spPr>
      </p:pic>
    </p:spTree>
    <p:extLst>
      <p:ext uri="{BB962C8B-B14F-4D97-AF65-F5344CB8AC3E}">
        <p14:creationId xmlns:p14="http://schemas.microsoft.com/office/powerpoint/2010/main" val="27005857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7528" y="116633"/>
            <a:ext cx="5379742" cy="584775"/>
          </a:xfrm>
          <a:prstGeom prst="rect">
            <a:avLst/>
          </a:prstGeom>
          <a:noFill/>
        </p:spPr>
        <p:txBody>
          <a:bodyPr wrap="none" rtlCol="0">
            <a:spAutoFit/>
          </a:bodyPr>
          <a:lstStyle/>
          <a:p>
            <a:r>
              <a:rPr lang="id-ID" sz="32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Test Problem – Starting Point</a:t>
            </a:r>
          </a:p>
        </p:txBody>
      </p:sp>
      <p:pic>
        <p:nvPicPr>
          <p:cNvPr id="12290" name="Picture 2"/>
          <p:cNvPicPr>
            <a:picLocks noChangeAspect="1" noChangeArrowheads="1"/>
          </p:cNvPicPr>
          <p:nvPr/>
        </p:nvPicPr>
        <p:blipFill>
          <a:blip r:embed="rId2" cstate="print"/>
          <a:srcRect/>
          <a:stretch>
            <a:fillRect/>
          </a:stretch>
        </p:blipFill>
        <p:spPr bwMode="auto">
          <a:xfrm>
            <a:off x="1847528" y="692696"/>
            <a:ext cx="8496944" cy="5256584"/>
          </a:xfrm>
          <a:prstGeom prst="rect">
            <a:avLst/>
          </a:prstGeom>
          <a:noFill/>
          <a:ln w="9525">
            <a:noFill/>
            <a:miter lim="800000"/>
            <a:headEnd/>
            <a:tailEnd/>
          </a:ln>
        </p:spPr>
      </p:pic>
    </p:spTree>
    <p:extLst>
      <p:ext uri="{BB962C8B-B14F-4D97-AF65-F5344CB8AC3E}">
        <p14:creationId xmlns:p14="http://schemas.microsoft.com/office/powerpoint/2010/main" val="35021596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7528" y="116633"/>
            <a:ext cx="7173246" cy="584775"/>
          </a:xfrm>
          <a:prstGeom prst="rect">
            <a:avLst/>
          </a:prstGeom>
          <a:noFill/>
        </p:spPr>
        <p:txBody>
          <a:bodyPr wrap="none" rtlCol="0">
            <a:spAutoFit/>
          </a:bodyPr>
          <a:lstStyle/>
          <a:p>
            <a:r>
              <a:rPr lang="id-ID" sz="32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Test Problem – Tentative Learning Rule</a:t>
            </a:r>
          </a:p>
        </p:txBody>
      </p:sp>
      <p:pic>
        <p:nvPicPr>
          <p:cNvPr id="13314" name="Picture 2"/>
          <p:cNvPicPr>
            <a:picLocks noChangeAspect="1" noChangeArrowheads="1"/>
          </p:cNvPicPr>
          <p:nvPr/>
        </p:nvPicPr>
        <p:blipFill>
          <a:blip r:embed="rId2" cstate="print"/>
          <a:srcRect/>
          <a:stretch>
            <a:fillRect/>
          </a:stretch>
        </p:blipFill>
        <p:spPr bwMode="auto">
          <a:xfrm>
            <a:off x="1847529" y="692696"/>
            <a:ext cx="8496944" cy="4968552"/>
          </a:xfrm>
          <a:prstGeom prst="rect">
            <a:avLst/>
          </a:prstGeom>
          <a:noFill/>
          <a:ln w="9525">
            <a:noFill/>
            <a:miter lim="800000"/>
            <a:headEnd/>
            <a:tailEnd/>
          </a:ln>
        </p:spPr>
      </p:pic>
    </p:spTree>
    <p:extLst>
      <p:ext uri="{BB962C8B-B14F-4D97-AF65-F5344CB8AC3E}">
        <p14:creationId xmlns:p14="http://schemas.microsoft.com/office/powerpoint/2010/main" val="3321664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7528" y="116633"/>
            <a:ext cx="6488764" cy="584775"/>
          </a:xfrm>
          <a:prstGeom prst="rect">
            <a:avLst/>
          </a:prstGeom>
          <a:noFill/>
        </p:spPr>
        <p:txBody>
          <a:bodyPr wrap="none" rtlCol="0">
            <a:spAutoFit/>
          </a:bodyPr>
          <a:lstStyle/>
          <a:p>
            <a:r>
              <a:rPr lang="id-ID" sz="32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Test Problem – Second Input Vector</a:t>
            </a:r>
          </a:p>
        </p:txBody>
      </p:sp>
      <p:pic>
        <p:nvPicPr>
          <p:cNvPr id="14338" name="Picture 2"/>
          <p:cNvPicPr>
            <a:picLocks noChangeAspect="1" noChangeArrowheads="1"/>
          </p:cNvPicPr>
          <p:nvPr/>
        </p:nvPicPr>
        <p:blipFill>
          <a:blip r:embed="rId2" cstate="print"/>
          <a:srcRect/>
          <a:stretch>
            <a:fillRect/>
          </a:stretch>
        </p:blipFill>
        <p:spPr bwMode="auto">
          <a:xfrm>
            <a:off x="1847528" y="692697"/>
            <a:ext cx="8496944" cy="5760639"/>
          </a:xfrm>
          <a:prstGeom prst="rect">
            <a:avLst/>
          </a:prstGeom>
          <a:noFill/>
          <a:ln w="9525">
            <a:noFill/>
            <a:miter lim="800000"/>
            <a:headEnd/>
            <a:tailEnd/>
          </a:ln>
        </p:spPr>
      </p:pic>
    </p:spTree>
    <p:extLst>
      <p:ext uri="{BB962C8B-B14F-4D97-AF65-F5344CB8AC3E}">
        <p14:creationId xmlns:p14="http://schemas.microsoft.com/office/powerpoint/2010/main" val="12110580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1847529" y="692696"/>
            <a:ext cx="8496943" cy="5760640"/>
          </a:xfrm>
          <a:prstGeom prst="rect">
            <a:avLst/>
          </a:prstGeom>
          <a:noFill/>
          <a:ln w="9525">
            <a:noFill/>
            <a:miter lim="800000"/>
            <a:headEnd/>
            <a:tailEnd/>
          </a:ln>
        </p:spPr>
      </p:pic>
      <p:sp>
        <p:nvSpPr>
          <p:cNvPr id="4" name="TextBox 3"/>
          <p:cNvSpPr txBox="1"/>
          <p:nvPr/>
        </p:nvSpPr>
        <p:spPr>
          <a:xfrm>
            <a:off x="1847528" y="116633"/>
            <a:ext cx="6253700" cy="584775"/>
          </a:xfrm>
          <a:prstGeom prst="rect">
            <a:avLst/>
          </a:prstGeom>
          <a:noFill/>
        </p:spPr>
        <p:txBody>
          <a:bodyPr wrap="none" rtlCol="0">
            <a:spAutoFit/>
          </a:bodyPr>
          <a:lstStyle/>
          <a:p>
            <a:r>
              <a:rPr lang="id-ID" sz="32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Test Problem – Third Input Vector</a:t>
            </a:r>
          </a:p>
        </p:txBody>
      </p:sp>
    </p:spTree>
    <p:extLst>
      <p:ext uri="{BB962C8B-B14F-4D97-AF65-F5344CB8AC3E}">
        <p14:creationId xmlns:p14="http://schemas.microsoft.com/office/powerpoint/2010/main" val="17850232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7529" y="116633"/>
            <a:ext cx="4128053" cy="584775"/>
          </a:xfrm>
          <a:prstGeom prst="rect">
            <a:avLst/>
          </a:prstGeom>
          <a:noFill/>
        </p:spPr>
        <p:txBody>
          <a:bodyPr wrap="none" rtlCol="0">
            <a:spAutoFit/>
          </a:bodyPr>
          <a:lstStyle/>
          <a:p>
            <a:r>
              <a:rPr lang="id-ID" sz="32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Unified Learning Rule</a:t>
            </a:r>
          </a:p>
        </p:txBody>
      </p:sp>
      <p:pic>
        <p:nvPicPr>
          <p:cNvPr id="16386" name="Picture 2"/>
          <p:cNvPicPr>
            <a:picLocks noChangeAspect="1" noChangeArrowheads="1"/>
          </p:cNvPicPr>
          <p:nvPr/>
        </p:nvPicPr>
        <p:blipFill>
          <a:blip r:embed="rId2" cstate="print"/>
          <a:srcRect/>
          <a:stretch>
            <a:fillRect/>
          </a:stretch>
        </p:blipFill>
        <p:spPr bwMode="auto">
          <a:xfrm>
            <a:off x="1847529" y="692697"/>
            <a:ext cx="8496944" cy="5760640"/>
          </a:xfrm>
          <a:prstGeom prst="rect">
            <a:avLst/>
          </a:prstGeom>
          <a:noFill/>
          <a:ln w="9525">
            <a:noFill/>
            <a:miter lim="800000"/>
            <a:headEnd/>
            <a:tailEnd/>
          </a:ln>
        </p:spPr>
      </p:pic>
    </p:spTree>
    <p:extLst>
      <p:ext uri="{BB962C8B-B14F-4D97-AF65-F5344CB8AC3E}">
        <p14:creationId xmlns:p14="http://schemas.microsoft.com/office/powerpoint/2010/main" val="949361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7116"/>
            <a:ext cx="10058400" cy="1450757"/>
          </a:xfrm>
        </p:spPr>
        <p:txBody>
          <a:bodyPr/>
          <a:lstStyle/>
          <a:p>
            <a:r>
              <a:rPr lang="en-US" dirty="0">
                <a:solidFill>
                  <a:schemeClr val="accent2"/>
                </a:solidFill>
              </a:rPr>
              <a:t>Bayesian Classification</a:t>
            </a:r>
            <a:endParaRPr lang="en-AU" dirty="0">
              <a:solidFill>
                <a:schemeClr val="accent2"/>
              </a:solidFill>
            </a:endParaRPr>
          </a:p>
        </p:txBody>
      </p:sp>
      <p:sp>
        <p:nvSpPr>
          <p:cNvPr id="3" name="Content Placeholder 2"/>
          <p:cNvSpPr>
            <a:spLocks noGrp="1"/>
          </p:cNvSpPr>
          <p:nvPr>
            <p:ph idx="1"/>
          </p:nvPr>
        </p:nvSpPr>
        <p:spPr>
          <a:xfrm>
            <a:off x="1097280" y="1224637"/>
            <a:ext cx="10058400" cy="5715000"/>
          </a:xfrm>
        </p:spPr>
        <p:txBody>
          <a:bodyPr>
            <a:normAutofit/>
          </a:bodyPr>
          <a:lstStyle/>
          <a:p>
            <a:pPr>
              <a:buFont typeface="Arial" panose="020B0604020202020204" pitchFamily="34" charset="0"/>
              <a:buChar char="•"/>
            </a:pPr>
            <a:r>
              <a:rPr lang="en-US" sz="2000" dirty="0"/>
              <a:t>For each specific data: x is the vector of observable variables: x = [x</a:t>
            </a:r>
            <a:r>
              <a:rPr lang="en-US" sz="2000" baseline="-25000" dirty="0"/>
              <a:t>1</a:t>
            </a:r>
            <a:r>
              <a:rPr lang="en-US" sz="2000" dirty="0"/>
              <a:t>, x</a:t>
            </a:r>
            <a:r>
              <a:rPr lang="en-US" sz="2000" baseline="-25000" dirty="0"/>
              <a:t>2</a:t>
            </a:r>
            <a:r>
              <a:rPr lang="en-US" sz="2000" dirty="0"/>
              <a:t>, x</a:t>
            </a:r>
            <a:r>
              <a:rPr lang="en-US" sz="2000" baseline="-25000" dirty="0"/>
              <a:t>3</a:t>
            </a:r>
            <a:r>
              <a:rPr lang="en-US" sz="2000" dirty="0"/>
              <a:t>, …]</a:t>
            </a:r>
            <a:r>
              <a:rPr lang="en-US" sz="2000" baseline="30000" dirty="0"/>
              <a:t>T</a:t>
            </a:r>
          </a:p>
          <a:p>
            <a:pPr>
              <a:buFont typeface="Arial" panose="020B0604020202020204" pitchFamily="34" charset="0"/>
              <a:buChar char="•"/>
            </a:pPr>
            <a:r>
              <a:rPr lang="en-US" sz="2000" dirty="0"/>
              <a:t>Need to calculate: P ( C | x )</a:t>
            </a:r>
          </a:p>
          <a:p>
            <a:pPr marL="0" lvl="1" indent="0">
              <a:spcBef>
                <a:spcPts val="1000"/>
              </a:spcBef>
              <a:buNone/>
            </a:pPr>
            <a:endParaRPr lang="en-US" sz="2000" dirty="0"/>
          </a:p>
          <a:p>
            <a:pPr>
              <a:buFont typeface="Arial" panose="020B0604020202020204" pitchFamily="34" charset="0"/>
              <a:buChar char="•"/>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0880" y="3016023"/>
            <a:ext cx="5572985" cy="2454048"/>
          </a:xfrm>
          <a:prstGeom prst="rect">
            <a:avLst/>
          </a:prstGeom>
        </p:spPr>
      </p:pic>
      <p:sp>
        <p:nvSpPr>
          <p:cNvPr id="6" name="TextBox 5"/>
          <p:cNvSpPr txBox="1"/>
          <p:nvPr/>
        </p:nvSpPr>
        <p:spPr>
          <a:xfrm>
            <a:off x="7184571" y="2259895"/>
            <a:ext cx="3981729" cy="830997"/>
          </a:xfrm>
          <a:prstGeom prst="rect">
            <a:avLst/>
          </a:prstGeom>
          <a:noFill/>
          <a:ln>
            <a:solidFill>
              <a:schemeClr val="accent2">
                <a:lumMod val="75000"/>
              </a:schemeClr>
            </a:solidFill>
          </a:ln>
          <a:effectLst>
            <a:softEdge rad="0"/>
          </a:effectLst>
        </p:spPr>
        <p:txBody>
          <a:bodyPr wrap="square" rtlCol="0">
            <a:spAutoFit/>
          </a:bodyPr>
          <a:lstStyle/>
          <a:p>
            <a:r>
              <a:rPr lang="en-US" sz="1600" dirty="0"/>
              <a:t>The knowledge about the classification before observing the data</a:t>
            </a:r>
          </a:p>
          <a:p>
            <a:r>
              <a:rPr lang="en-US" sz="1600" dirty="0"/>
              <a:t> P( C = 0 ) + P( c = 1 ) = 1</a:t>
            </a:r>
            <a:endParaRPr lang="en-AU" sz="1600" dirty="0"/>
          </a:p>
        </p:txBody>
      </p:sp>
      <p:sp>
        <p:nvSpPr>
          <p:cNvPr id="9" name="Slide Number Placeholder 8"/>
          <p:cNvSpPr>
            <a:spLocks noGrp="1"/>
          </p:cNvSpPr>
          <p:nvPr>
            <p:ph type="sldNum" sz="quarter" idx="12"/>
          </p:nvPr>
        </p:nvSpPr>
        <p:spPr/>
        <p:txBody>
          <a:bodyPr/>
          <a:lstStyle/>
          <a:p>
            <a:fld id="{6113E31D-E2AB-40D1-8B51-AFA5AFEF393A}" type="slidenum">
              <a:rPr lang="en-US" smtClean="0"/>
              <a:t>4</a:t>
            </a:fld>
            <a:endParaRPr lang="en-US" dirty="0"/>
          </a:p>
        </p:txBody>
      </p:sp>
    </p:spTree>
    <p:extLst>
      <p:ext uri="{BB962C8B-B14F-4D97-AF65-F5344CB8AC3E}">
        <p14:creationId xmlns:p14="http://schemas.microsoft.com/office/powerpoint/2010/main" val="336538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7528" y="116633"/>
            <a:ext cx="4256230" cy="584775"/>
          </a:xfrm>
          <a:prstGeom prst="rect">
            <a:avLst/>
          </a:prstGeom>
          <a:noFill/>
        </p:spPr>
        <p:txBody>
          <a:bodyPr wrap="none" rtlCol="0">
            <a:spAutoFit/>
          </a:bodyPr>
          <a:lstStyle/>
          <a:p>
            <a:r>
              <a:rPr lang="id-ID" sz="32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 Layer of Perceptrons</a:t>
            </a:r>
          </a:p>
        </p:txBody>
      </p:sp>
      <p:pic>
        <p:nvPicPr>
          <p:cNvPr id="17410" name="Picture 2"/>
          <p:cNvPicPr>
            <a:picLocks noChangeAspect="1" noChangeArrowheads="1"/>
          </p:cNvPicPr>
          <p:nvPr/>
        </p:nvPicPr>
        <p:blipFill>
          <a:blip r:embed="rId2" cstate="print"/>
          <a:srcRect/>
          <a:stretch>
            <a:fillRect/>
          </a:stretch>
        </p:blipFill>
        <p:spPr bwMode="auto">
          <a:xfrm>
            <a:off x="1847529" y="692696"/>
            <a:ext cx="8568951" cy="4680520"/>
          </a:xfrm>
          <a:prstGeom prst="rect">
            <a:avLst/>
          </a:prstGeom>
          <a:noFill/>
          <a:ln w="9525">
            <a:noFill/>
            <a:miter lim="800000"/>
            <a:headEnd/>
            <a:tailEnd/>
          </a:ln>
        </p:spPr>
      </p:pic>
    </p:spTree>
    <p:extLst>
      <p:ext uri="{BB962C8B-B14F-4D97-AF65-F5344CB8AC3E}">
        <p14:creationId xmlns:p14="http://schemas.microsoft.com/office/powerpoint/2010/main" val="42358007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7528" y="116633"/>
            <a:ext cx="6803016" cy="584775"/>
          </a:xfrm>
          <a:prstGeom prst="rect">
            <a:avLst/>
          </a:prstGeom>
          <a:noFill/>
        </p:spPr>
        <p:txBody>
          <a:bodyPr wrap="none" rtlCol="0">
            <a:spAutoFit/>
          </a:bodyPr>
          <a:lstStyle/>
          <a:p>
            <a:r>
              <a:rPr lang="id-ID" sz="32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Perceptron Learning Law - Summary</a:t>
            </a:r>
          </a:p>
        </p:txBody>
      </p:sp>
      <p:pic>
        <p:nvPicPr>
          <p:cNvPr id="18434" name="Picture 2"/>
          <p:cNvPicPr>
            <a:picLocks noChangeAspect="1" noChangeArrowheads="1"/>
          </p:cNvPicPr>
          <p:nvPr/>
        </p:nvPicPr>
        <p:blipFill>
          <a:blip r:embed="rId2" cstate="print"/>
          <a:srcRect/>
          <a:stretch>
            <a:fillRect/>
          </a:stretch>
        </p:blipFill>
        <p:spPr bwMode="auto">
          <a:xfrm>
            <a:off x="1847529" y="692697"/>
            <a:ext cx="8496943" cy="5760639"/>
          </a:xfrm>
          <a:prstGeom prst="rect">
            <a:avLst/>
          </a:prstGeom>
          <a:noFill/>
          <a:ln w="9525">
            <a:noFill/>
            <a:miter lim="800000"/>
            <a:headEnd/>
            <a:tailEnd/>
          </a:ln>
        </p:spPr>
      </p:pic>
    </p:spTree>
    <p:extLst>
      <p:ext uri="{BB962C8B-B14F-4D97-AF65-F5344CB8AC3E}">
        <p14:creationId xmlns:p14="http://schemas.microsoft.com/office/powerpoint/2010/main" val="40599161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7528" y="116633"/>
            <a:ext cx="5628016" cy="584775"/>
          </a:xfrm>
          <a:prstGeom prst="rect">
            <a:avLst/>
          </a:prstGeom>
          <a:noFill/>
        </p:spPr>
        <p:txBody>
          <a:bodyPr wrap="none" rtlCol="0">
            <a:spAutoFit/>
          </a:bodyPr>
          <a:lstStyle/>
          <a:p>
            <a:r>
              <a:rPr lang="id-ID" sz="32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Perceptron – Stopping Criteria</a:t>
            </a:r>
          </a:p>
        </p:txBody>
      </p:sp>
      <p:pic>
        <p:nvPicPr>
          <p:cNvPr id="19458" name="Picture 2"/>
          <p:cNvPicPr>
            <a:picLocks noChangeAspect="1" noChangeArrowheads="1"/>
          </p:cNvPicPr>
          <p:nvPr/>
        </p:nvPicPr>
        <p:blipFill>
          <a:blip r:embed="rId2" cstate="print"/>
          <a:srcRect/>
          <a:stretch>
            <a:fillRect/>
          </a:stretch>
        </p:blipFill>
        <p:spPr bwMode="auto">
          <a:xfrm>
            <a:off x="1847528" y="692696"/>
            <a:ext cx="8496944" cy="3822154"/>
          </a:xfrm>
          <a:prstGeom prst="rect">
            <a:avLst/>
          </a:prstGeom>
          <a:noFill/>
          <a:ln w="9525">
            <a:noFill/>
            <a:miter lim="800000"/>
            <a:headEnd/>
            <a:tailEnd/>
          </a:ln>
        </p:spPr>
      </p:pic>
    </p:spTree>
    <p:extLst>
      <p:ext uri="{BB962C8B-B14F-4D97-AF65-F5344CB8AC3E}">
        <p14:creationId xmlns:p14="http://schemas.microsoft.com/office/powerpoint/2010/main" val="3605201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7528" y="116633"/>
            <a:ext cx="6476260" cy="584775"/>
          </a:xfrm>
          <a:prstGeom prst="rect">
            <a:avLst/>
          </a:prstGeom>
          <a:noFill/>
        </p:spPr>
        <p:txBody>
          <a:bodyPr wrap="none" rtlCol="0">
            <a:spAutoFit/>
          </a:bodyPr>
          <a:lstStyle/>
          <a:p>
            <a:r>
              <a:rPr lang="id-ID" sz="32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An Example – Apple/Banana Sorter</a:t>
            </a:r>
          </a:p>
        </p:txBody>
      </p:sp>
      <p:pic>
        <p:nvPicPr>
          <p:cNvPr id="20482" name="Picture 2"/>
          <p:cNvPicPr>
            <a:picLocks noChangeAspect="1" noChangeArrowheads="1"/>
          </p:cNvPicPr>
          <p:nvPr/>
        </p:nvPicPr>
        <p:blipFill>
          <a:blip r:embed="rId2" cstate="print"/>
          <a:srcRect/>
          <a:stretch>
            <a:fillRect/>
          </a:stretch>
        </p:blipFill>
        <p:spPr bwMode="auto">
          <a:xfrm>
            <a:off x="1847528" y="692696"/>
            <a:ext cx="8496944" cy="5760640"/>
          </a:xfrm>
          <a:prstGeom prst="rect">
            <a:avLst/>
          </a:prstGeom>
          <a:noFill/>
          <a:ln w="9525">
            <a:noFill/>
            <a:miter lim="800000"/>
            <a:headEnd/>
            <a:tailEnd/>
          </a:ln>
        </p:spPr>
      </p:pic>
    </p:spTree>
    <p:extLst>
      <p:ext uri="{BB962C8B-B14F-4D97-AF65-F5344CB8AC3E}">
        <p14:creationId xmlns:p14="http://schemas.microsoft.com/office/powerpoint/2010/main" val="40539732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7529" y="116633"/>
            <a:ext cx="4344459" cy="584775"/>
          </a:xfrm>
          <a:prstGeom prst="rect">
            <a:avLst/>
          </a:prstGeom>
          <a:noFill/>
        </p:spPr>
        <p:txBody>
          <a:bodyPr wrap="none" rtlCol="0">
            <a:spAutoFit/>
          </a:bodyPr>
          <a:lstStyle/>
          <a:p>
            <a:r>
              <a:rPr lang="id-ID" sz="32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Apple/Banana Example</a:t>
            </a:r>
          </a:p>
        </p:txBody>
      </p:sp>
      <p:pic>
        <p:nvPicPr>
          <p:cNvPr id="21506" name="Picture 2"/>
          <p:cNvPicPr>
            <a:picLocks noChangeAspect="1" noChangeArrowheads="1"/>
          </p:cNvPicPr>
          <p:nvPr/>
        </p:nvPicPr>
        <p:blipFill>
          <a:blip r:embed="rId2" cstate="print"/>
          <a:srcRect/>
          <a:stretch>
            <a:fillRect/>
          </a:stretch>
        </p:blipFill>
        <p:spPr bwMode="auto">
          <a:xfrm>
            <a:off x="1847528" y="692696"/>
            <a:ext cx="8496944" cy="5760640"/>
          </a:xfrm>
          <a:prstGeom prst="rect">
            <a:avLst/>
          </a:prstGeom>
          <a:noFill/>
          <a:ln w="9525">
            <a:noFill/>
            <a:miter lim="800000"/>
            <a:headEnd/>
            <a:tailEnd/>
          </a:ln>
        </p:spPr>
      </p:pic>
    </p:spTree>
    <p:extLst>
      <p:ext uri="{BB962C8B-B14F-4D97-AF65-F5344CB8AC3E}">
        <p14:creationId xmlns:p14="http://schemas.microsoft.com/office/powerpoint/2010/main" val="14425269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7529" y="116633"/>
            <a:ext cx="7250703" cy="584775"/>
          </a:xfrm>
          <a:prstGeom prst="rect">
            <a:avLst/>
          </a:prstGeom>
          <a:noFill/>
        </p:spPr>
        <p:txBody>
          <a:bodyPr wrap="none" rtlCol="0">
            <a:spAutoFit/>
          </a:bodyPr>
          <a:lstStyle/>
          <a:p>
            <a:r>
              <a:rPr lang="id-ID" sz="32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Apple/Banana Example – First Iteration</a:t>
            </a:r>
          </a:p>
        </p:txBody>
      </p:sp>
      <p:pic>
        <p:nvPicPr>
          <p:cNvPr id="22530" name="Picture 2"/>
          <p:cNvPicPr>
            <a:picLocks noChangeAspect="1" noChangeArrowheads="1"/>
          </p:cNvPicPr>
          <p:nvPr/>
        </p:nvPicPr>
        <p:blipFill>
          <a:blip r:embed="rId2" cstate="print"/>
          <a:srcRect/>
          <a:stretch>
            <a:fillRect/>
          </a:stretch>
        </p:blipFill>
        <p:spPr bwMode="auto">
          <a:xfrm>
            <a:off x="1847529" y="692696"/>
            <a:ext cx="8496943" cy="4464496"/>
          </a:xfrm>
          <a:prstGeom prst="rect">
            <a:avLst/>
          </a:prstGeom>
          <a:noFill/>
          <a:ln w="9525">
            <a:noFill/>
            <a:miter lim="800000"/>
            <a:headEnd/>
            <a:tailEnd/>
          </a:ln>
        </p:spPr>
      </p:pic>
    </p:spTree>
    <p:extLst>
      <p:ext uri="{BB962C8B-B14F-4D97-AF65-F5344CB8AC3E}">
        <p14:creationId xmlns:p14="http://schemas.microsoft.com/office/powerpoint/2010/main" val="30827786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cstate="print"/>
          <a:srcRect/>
          <a:stretch>
            <a:fillRect/>
          </a:stretch>
        </p:blipFill>
        <p:spPr bwMode="auto">
          <a:xfrm>
            <a:off x="1847529" y="692698"/>
            <a:ext cx="8496943" cy="4680519"/>
          </a:xfrm>
          <a:prstGeom prst="rect">
            <a:avLst/>
          </a:prstGeom>
          <a:noFill/>
          <a:ln w="9525">
            <a:noFill/>
            <a:miter lim="800000"/>
            <a:headEnd/>
            <a:tailEnd/>
          </a:ln>
        </p:spPr>
      </p:pic>
      <p:sp>
        <p:nvSpPr>
          <p:cNvPr id="5" name="TextBox 4"/>
          <p:cNvSpPr txBox="1"/>
          <p:nvPr/>
        </p:nvSpPr>
        <p:spPr>
          <a:xfrm>
            <a:off x="1847528" y="116633"/>
            <a:ext cx="7661072" cy="584775"/>
          </a:xfrm>
          <a:prstGeom prst="rect">
            <a:avLst/>
          </a:prstGeom>
          <a:noFill/>
        </p:spPr>
        <p:txBody>
          <a:bodyPr wrap="none" rtlCol="0">
            <a:spAutoFit/>
          </a:bodyPr>
          <a:lstStyle/>
          <a:p>
            <a:r>
              <a:rPr lang="id-ID" sz="32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Apple/Banana Example – Second Iteration</a:t>
            </a:r>
          </a:p>
        </p:txBody>
      </p:sp>
    </p:spTree>
    <p:extLst>
      <p:ext uri="{BB962C8B-B14F-4D97-AF65-F5344CB8AC3E}">
        <p14:creationId xmlns:p14="http://schemas.microsoft.com/office/powerpoint/2010/main" val="6535572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7528" y="116633"/>
            <a:ext cx="5803192" cy="584775"/>
          </a:xfrm>
          <a:prstGeom prst="rect">
            <a:avLst/>
          </a:prstGeom>
          <a:noFill/>
        </p:spPr>
        <p:txBody>
          <a:bodyPr wrap="none" rtlCol="0">
            <a:spAutoFit/>
          </a:bodyPr>
          <a:lstStyle/>
          <a:p>
            <a:r>
              <a:rPr lang="id-ID" sz="32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Apple/Banana Example - Check</a:t>
            </a:r>
          </a:p>
        </p:txBody>
      </p:sp>
      <p:pic>
        <p:nvPicPr>
          <p:cNvPr id="24578" name="Picture 2"/>
          <p:cNvPicPr>
            <a:picLocks noChangeAspect="1" noChangeArrowheads="1"/>
          </p:cNvPicPr>
          <p:nvPr/>
        </p:nvPicPr>
        <p:blipFill>
          <a:blip r:embed="rId2" cstate="print"/>
          <a:srcRect/>
          <a:stretch>
            <a:fillRect/>
          </a:stretch>
        </p:blipFill>
        <p:spPr bwMode="auto">
          <a:xfrm>
            <a:off x="1847528" y="692697"/>
            <a:ext cx="8496944" cy="4104455"/>
          </a:xfrm>
          <a:prstGeom prst="rect">
            <a:avLst/>
          </a:prstGeom>
          <a:noFill/>
          <a:ln w="9525">
            <a:noFill/>
            <a:miter lim="800000"/>
            <a:headEnd/>
            <a:tailEnd/>
          </a:ln>
        </p:spPr>
      </p:pic>
    </p:spTree>
    <p:extLst>
      <p:ext uri="{BB962C8B-B14F-4D97-AF65-F5344CB8AC3E}">
        <p14:creationId xmlns:p14="http://schemas.microsoft.com/office/powerpoint/2010/main" val="27726946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703512" y="404664"/>
            <a:ext cx="8784976" cy="5616624"/>
          </a:xfrm>
          <a:prstGeom prst="rect">
            <a:avLst/>
          </a:prstGeom>
          <a:noFill/>
          <a:ln w="9525">
            <a:noFill/>
            <a:miter lim="800000"/>
            <a:headEnd/>
            <a:tailEnd/>
          </a:ln>
        </p:spPr>
      </p:pic>
    </p:spTree>
    <p:extLst>
      <p:ext uri="{BB962C8B-B14F-4D97-AF65-F5344CB8AC3E}">
        <p14:creationId xmlns:p14="http://schemas.microsoft.com/office/powerpoint/2010/main" val="33876966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207568" y="692696"/>
            <a:ext cx="8280920" cy="5112568"/>
          </a:xfrm>
          <a:prstGeom prst="rect">
            <a:avLst/>
          </a:prstGeom>
          <a:noFill/>
          <a:ln w="9525">
            <a:noFill/>
            <a:miter lim="800000"/>
            <a:headEnd/>
            <a:tailEnd/>
          </a:ln>
        </p:spPr>
      </p:pic>
    </p:spTree>
    <p:extLst>
      <p:ext uri="{BB962C8B-B14F-4D97-AF65-F5344CB8AC3E}">
        <p14:creationId xmlns:p14="http://schemas.microsoft.com/office/powerpoint/2010/main" val="1119891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7116"/>
            <a:ext cx="10058400" cy="1450757"/>
          </a:xfrm>
        </p:spPr>
        <p:txBody>
          <a:bodyPr/>
          <a:lstStyle/>
          <a:p>
            <a:r>
              <a:rPr lang="en-US" dirty="0">
                <a:solidFill>
                  <a:schemeClr val="accent2"/>
                </a:solidFill>
              </a:rPr>
              <a:t>Bayesian Classification</a:t>
            </a:r>
            <a:endParaRPr lang="en-AU" dirty="0">
              <a:solidFill>
                <a:schemeClr val="accent2"/>
              </a:solidFill>
            </a:endParaRPr>
          </a:p>
        </p:txBody>
      </p:sp>
      <p:sp>
        <p:nvSpPr>
          <p:cNvPr id="3" name="Content Placeholder 2"/>
          <p:cNvSpPr>
            <a:spLocks noGrp="1"/>
          </p:cNvSpPr>
          <p:nvPr>
            <p:ph idx="1"/>
          </p:nvPr>
        </p:nvSpPr>
        <p:spPr>
          <a:xfrm>
            <a:off x="1097280" y="1224637"/>
            <a:ext cx="10058400" cy="5715000"/>
          </a:xfrm>
        </p:spPr>
        <p:txBody>
          <a:bodyPr>
            <a:normAutofit/>
          </a:bodyPr>
          <a:lstStyle/>
          <a:p>
            <a:pPr>
              <a:buFont typeface="Arial" panose="020B0604020202020204" pitchFamily="34" charset="0"/>
              <a:buChar char="•"/>
            </a:pPr>
            <a:r>
              <a:rPr lang="en-US" sz="2000" dirty="0"/>
              <a:t>For each specific data: x is the vector of observable variables: x = [x</a:t>
            </a:r>
            <a:r>
              <a:rPr lang="en-US" sz="2000" baseline="-25000" dirty="0"/>
              <a:t>1</a:t>
            </a:r>
            <a:r>
              <a:rPr lang="en-US" sz="2000" dirty="0"/>
              <a:t>, x</a:t>
            </a:r>
            <a:r>
              <a:rPr lang="en-US" sz="2000" baseline="-25000" dirty="0"/>
              <a:t>2</a:t>
            </a:r>
            <a:r>
              <a:rPr lang="en-US" sz="2000" dirty="0"/>
              <a:t>, x</a:t>
            </a:r>
            <a:r>
              <a:rPr lang="en-US" sz="2000" baseline="-25000" dirty="0"/>
              <a:t>3</a:t>
            </a:r>
            <a:r>
              <a:rPr lang="en-US" sz="2000" dirty="0"/>
              <a:t>, …]</a:t>
            </a:r>
            <a:r>
              <a:rPr lang="en-US" sz="2000" baseline="30000" dirty="0"/>
              <a:t>T</a:t>
            </a:r>
          </a:p>
          <a:p>
            <a:pPr>
              <a:buFont typeface="Arial" panose="020B0604020202020204" pitchFamily="34" charset="0"/>
              <a:buChar char="•"/>
            </a:pPr>
            <a:r>
              <a:rPr lang="en-US" sz="2000" dirty="0"/>
              <a:t>Need to calculate: P ( C | x )</a:t>
            </a:r>
          </a:p>
          <a:p>
            <a:pPr marL="0" lvl="1" indent="0">
              <a:spcBef>
                <a:spcPts val="1000"/>
              </a:spcBef>
              <a:buNone/>
            </a:pPr>
            <a:endParaRPr lang="en-US" sz="2000" dirty="0"/>
          </a:p>
          <a:p>
            <a:pPr>
              <a:buFont typeface="Arial" panose="020B0604020202020204" pitchFamily="34" charset="0"/>
              <a:buChar char="•"/>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0880" y="3016023"/>
            <a:ext cx="5572985" cy="2454048"/>
          </a:xfrm>
          <a:prstGeom prst="rect">
            <a:avLst/>
          </a:prstGeom>
        </p:spPr>
      </p:pic>
      <p:sp>
        <p:nvSpPr>
          <p:cNvPr id="5" name="TextBox 4"/>
          <p:cNvSpPr txBox="1"/>
          <p:nvPr/>
        </p:nvSpPr>
        <p:spPr>
          <a:xfrm>
            <a:off x="1086660" y="2231193"/>
            <a:ext cx="3273879" cy="1569660"/>
          </a:xfrm>
          <a:prstGeom prst="rect">
            <a:avLst/>
          </a:prstGeom>
          <a:noFill/>
          <a:ln>
            <a:solidFill>
              <a:schemeClr val="accent2">
                <a:lumMod val="75000"/>
              </a:schemeClr>
            </a:solidFill>
          </a:ln>
          <a:effectLst>
            <a:softEdge rad="0"/>
          </a:effectLst>
        </p:spPr>
        <p:txBody>
          <a:bodyPr wrap="square" rtlCol="0">
            <a:spAutoFit/>
          </a:bodyPr>
          <a:lstStyle/>
          <a:p>
            <a:r>
              <a:rPr lang="en-US" sz="1600" dirty="0"/>
              <a:t>The conditional probability that an event belonging to C has the associated observation value x. </a:t>
            </a:r>
          </a:p>
          <a:p>
            <a:r>
              <a:rPr lang="en-US" sz="1600" dirty="0"/>
              <a:t>E.g.  P( x</a:t>
            </a:r>
            <a:r>
              <a:rPr lang="en-US" sz="1600" baseline="-25000" dirty="0"/>
              <a:t>1</a:t>
            </a:r>
            <a:r>
              <a:rPr lang="en-US" sz="1600" dirty="0"/>
              <a:t>, x</a:t>
            </a:r>
            <a:r>
              <a:rPr lang="en-US" sz="1600" baseline="-25000" dirty="0"/>
              <a:t>2</a:t>
            </a:r>
            <a:r>
              <a:rPr lang="en-US" sz="1600" dirty="0"/>
              <a:t> | C = 1) is the probability that a high-risk customer has X</a:t>
            </a:r>
            <a:r>
              <a:rPr lang="en-US" sz="1600" baseline="-25000" dirty="0"/>
              <a:t>1</a:t>
            </a:r>
            <a:r>
              <a:rPr lang="en-US" sz="1600" dirty="0"/>
              <a:t> = x</a:t>
            </a:r>
            <a:r>
              <a:rPr lang="en-US" sz="1600" baseline="-25000" dirty="0"/>
              <a:t>1</a:t>
            </a:r>
            <a:r>
              <a:rPr lang="en-US" sz="1600" dirty="0"/>
              <a:t> and X</a:t>
            </a:r>
            <a:r>
              <a:rPr lang="en-US" sz="1600" baseline="-25000" dirty="0"/>
              <a:t>2</a:t>
            </a:r>
            <a:r>
              <a:rPr lang="en-US" sz="1600" dirty="0"/>
              <a:t> = x</a:t>
            </a:r>
            <a:r>
              <a:rPr lang="en-US" sz="1600" baseline="-25000" dirty="0"/>
              <a:t>2</a:t>
            </a:r>
            <a:r>
              <a:rPr lang="en-US" sz="1600" dirty="0"/>
              <a:t>.</a:t>
            </a:r>
            <a:endParaRPr lang="en-AU" sz="1600" dirty="0"/>
          </a:p>
        </p:txBody>
      </p:sp>
      <p:sp>
        <p:nvSpPr>
          <p:cNvPr id="6" name="TextBox 5"/>
          <p:cNvSpPr txBox="1"/>
          <p:nvPr/>
        </p:nvSpPr>
        <p:spPr>
          <a:xfrm>
            <a:off x="7184571" y="2259895"/>
            <a:ext cx="3981729" cy="830997"/>
          </a:xfrm>
          <a:prstGeom prst="rect">
            <a:avLst/>
          </a:prstGeom>
          <a:noFill/>
          <a:ln>
            <a:solidFill>
              <a:schemeClr val="accent2">
                <a:lumMod val="75000"/>
              </a:schemeClr>
            </a:solidFill>
          </a:ln>
          <a:effectLst>
            <a:softEdge rad="0"/>
          </a:effectLst>
        </p:spPr>
        <p:txBody>
          <a:bodyPr wrap="square" rtlCol="0">
            <a:spAutoFit/>
          </a:bodyPr>
          <a:lstStyle/>
          <a:p>
            <a:r>
              <a:rPr lang="en-US" sz="1600" dirty="0"/>
              <a:t>The knowledge about the classification before observing the data</a:t>
            </a:r>
          </a:p>
          <a:p>
            <a:r>
              <a:rPr lang="en-US" sz="1600" dirty="0"/>
              <a:t> P( C = 0 ) + P( c = 1 ) = 1</a:t>
            </a:r>
            <a:endParaRPr lang="en-AU" sz="1600" dirty="0"/>
          </a:p>
        </p:txBody>
      </p:sp>
      <p:sp>
        <p:nvSpPr>
          <p:cNvPr id="9" name="Slide Number Placeholder 8"/>
          <p:cNvSpPr>
            <a:spLocks noGrp="1"/>
          </p:cNvSpPr>
          <p:nvPr>
            <p:ph type="sldNum" sz="quarter" idx="12"/>
          </p:nvPr>
        </p:nvSpPr>
        <p:spPr/>
        <p:txBody>
          <a:bodyPr/>
          <a:lstStyle/>
          <a:p>
            <a:fld id="{6113E31D-E2AB-40D1-8B51-AFA5AFEF393A}" type="slidenum">
              <a:rPr lang="en-US" smtClean="0"/>
              <a:t>5</a:t>
            </a:fld>
            <a:endParaRPr lang="en-US" dirty="0"/>
          </a:p>
        </p:txBody>
      </p:sp>
    </p:spTree>
    <p:extLst>
      <p:ext uri="{BB962C8B-B14F-4D97-AF65-F5344CB8AC3E}">
        <p14:creationId xmlns:p14="http://schemas.microsoft.com/office/powerpoint/2010/main" val="17548270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711624" y="764704"/>
            <a:ext cx="7056784" cy="5256584"/>
          </a:xfrm>
          <a:prstGeom prst="rect">
            <a:avLst/>
          </a:prstGeom>
          <a:noFill/>
          <a:ln w="9525">
            <a:noFill/>
            <a:miter lim="800000"/>
            <a:headEnd/>
            <a:tailEnd/>
          </a:ln>
        </p:spPr>
      </p:pic>
    </p:spTree>
    <p:extLst>
      <p:ext uri="{BB962C8B-B14F-4D97-AF65-F5344CB8AC3E}">
        <p14:creationId xmlns:p14="http://schemas.microsoft.com/office/powerpoint/2010/main" val="21680815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2423593" y="620688"/>
            <a:ext cx="7344815" cy="5328592"/>
          </a:xfrm>
          <a:prstGeom prst="rect">
            <a:avLst/>
          </a:prstGeom>
          <a:noFill/>
          <a:ln w="9525">
            <a:noFill/>
            <a:miter lim="800000"/>
            <a:headEnd/>
            <a:tailEnd/>
          </a:ln>
        </p:spPr>
      </p:pic>
    </p:spTree>
    <p:extLst>
      <p:ext uri="{BB962C8B-B14F-4D97-AF65-F5344CB8AC3E}">
        <p14:creationId xmlns:p14="http://schemas.microsoft.com/office/powerpoint/2010/main" val="12902235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2063552" y="548680"/>
            <a:ext cx="8280920" cy="5400600"/>
          </a:xfrm>
          <a:prstGeom prst="rect">
            <a:avLst/>
          </a:prstGeom>
          <a:noFill/>
          <a:ln w="9525">
            <a:noFill/>
            <a:miter lim="800000"/>
            <a:headEnd/>
            <a:tailEnd/>
          </a:ln>
        </p:spPr>
      </p:pic>
    </p:spTree>
    <p:extLst>
      <p:ext uri="{BB962C8B-B14F-4D97-AF65-F5344CB8AC3E}">
        <p14:creationId xmlns:p14="http://schemas.microsoft.com/office/powerpoint/2010/main" val="34549879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2279576" y="692696"/>
            <a:ext cx="7704856" cy="5328592"/>
          </a:xfrm>
          <a:prstGeom prst="rect">
            <a:avLst/>
          </a:prstGeom>
          <a:noFill/>
          <a:ln w="9525">
            <a:noFill/>
            <a:miter lim="800000"/>
            <a:headEnd/>
            <a:tailEnd/>
          </a:ln>
        </p:spPr>
      </p:pic>
    </p:spTree>
    <p:extLst>
      <p:ext uri="{BB962C8B-B14F-4D97-AF65-F5344CB8AC3E}">
        <p14:creationId xmlns:p14="http://schemas.microsoft.com/office/powerpoint/2010/main" val="28268247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TW" b="1" dirty="0">
                <a:solidFill>
                  <a:srgbClr val="C00000"/>
                </a:solidFill>
                <a:effectLst>
                  <a:outerShdw blurRad="38100" dist="38100" dir="2700000" algn="tl">
                    <a:srgbClr val="000000">
                      <a:alpha val="43137"/>
                    </a:srgbClr>
                  </a:outerShdw>
                </a:effectLst>
              </a:rPr>
              <a:t>ADALINE Network</a:t>
            </a:r>
          </a:p>
        </p:txBody>
      </p:sp>
      <p:sp>
        <p:nvSpPr>
          <p:cNvPr id="23555" name="Rectangle 3" descr="Rectangle: Click to edit Master text styles&#10;Second level&#10;Third level&#10;Fourth level&#10;Fifth level"/>
          <p:cNvSpPr>
            <a:spLocks noGrp="1" noChangeArrowheads="1"/>
          </p:cNvSpPr>
          <p:nvPr>
            <p:ph type="body" idx="1"/>
          </p:nvPr>
        </p:nvSpPr>
        <p:spPr/>
        <p:txBody>
          <a:bodyPr/>
          <a:lstStyle/>
          <a:p>
            <a:pPr algn="just">
              <a:lnSpc>
                <a:spcPct val="100000"/>
              </a:lnSpc>
              <a:spcBef>
                <a:spcPts val="0"/>
              </a:spcBef>
              <a:spcAft>
                <a:spcPts val="1200"/>
              </a:spcAft>
            </a:pPr>
            <a:r>
              <a:rPr lang="en-US" altLang="zh-TW" b="1" dirty="0">
                <a:solidFill>
                  <a:srgbClr val="C00000"/>
                </a:solidFill>
              </a:rPr>
              <a:t>ADALINE</a:t>
            </a:r>
            <a:r>
              <a:rPr lang="en-US" altLang="zh-TW" dirty="0">
                <a:solidFill>
                  <a:srgbClr val="C00000"/>
                </a:solidFill>
              </a:rPr>
              <a:t> (</a:t>
            </a:r>
            <a:r>
              <a:rPr lang="en-US" altLang="zh-TW" b="1" u="sng" dirty="0">
                <a:solidFill>
                  <a:srgbClr val="C00000"/>
                </a:solidFill>
              </a:rPr>
              <a:t>Ada</a:t>
            </a:r>
            <a:r>
              <a:rPr lang="en-US" altLang="zh-TW" dirty="0">
                <a:solidFill>
                  <a:srgbClr val="C00000"/>
                </a:solidFill>
              </a:rPr>
              <a:t>ptive </a:t>
            </a:r>
            <a:r>
              <a:rPr lang="en-US" altLang="zh-TW" b="1" u="sng" dirty="0">
                <a:solidFill>
                  <a:srgbClr val="C00000"/>
                </a:solidFill>
              </a:rPr>
              <a:t>Li</a:t>
            </a:r>
            <a:r>
              <a:rPr lang="en-US" altLang="zh-TW" dirty="0">
                <a:solidFill>
                  <a:srgbClr val="C00000"/>
                </a:solidFill>
              </a:rPr>
              <a:t>near </a:t>
            </a:r>
            <a:r>
              <a:rPr lang="en-US" altLang="zh-TW" b="1" u="sng" dirty="0">
                <a:solidFill>
                  <a:srgbClr val="C00000"/>
                </a:solidFill>
              </a:rPr>
              <a:t>Ne</a:t>
            </a:r>
            <a:r>
              <a:rPr lang="en-US" altLang="zh-TW" dirty="0">
                <a:solidFill>
                  <a:srgbClr val="C00000"/>
                </a:solidFill>
              </a:rPr>
              <a:t>uron) </a:t>
            </a:r>
            <a:r>
              <a:rPr lang="en-US" altLang="zh-TW" dirty="0">
                <a:solidFill>
                  <a:srgbClr val="002060"/>
                </a:solidFill>
              </a:rPr>
              <a:t>network and its learning rule, </a:t>
            </a:r>
            <a:r>
              <a:rPr lang="en-US" altLang="zh-TW" b="1" dirty="0">
                <a:solidFill>
                  <a:srgbClr val="002060"/>
                </a:solidFill>
              </a:rPr>
              <a:t>LMS</a:t>
            </a:r>
            <a:r>
              <a:rPr lang="en-US" altLang="zh-TW" dirty="0">
                <a:solidFill>
                  <a:srgbClr val="002060"/>
                </a:solidFill>
              </a:rPr>
              <a:t> (</a:t>
            </a:r>
            <a:r>
              <a:rPr lang="en-US" altLang="zh-TW" b="1" dirty="0">
                <a:solidFill>
                  <a:srgbClr val="002060"/>
                </a:solidFill>
              </a:rPr>
              <a:t>L</a:t>
            </a:r>
            <a:r>
              <a:rPr lang="en-US" altLang="zh-TW" dirty="0">
                <a:solidFill>
                  <a:srgbClr val="002060"/>
                </a:solidFill>
              </a:rPr>
              <a:t>east </a:t>
            </a:r>
            <a:r>
              <a:rPr lang="en-US" altLang="zh-TW" b="1" dirty="0">
                <a:solidFill>
                  <a:srgbClr val="002060"/>
                </a:solidFill>
              </a:rPr>
              <a:t>M</a:t>
            </a:r>
            <a:r>
              <a:rPr lang="en-US" altLang="zh-TW" dirty="0">
                <a:solidFill>
                  <a:srgbClr val="002060"/>
                </a:solidFill>
              </a:rPr>
              <a:t>ean </a:t>
            </a:r>
            <a:r>
              <a:rPr lang="en-US" altLang="zh-TW" b="1" dirty="0">
                <a:solidFill>
                  <a:srgbClr val="002060"/>
                </a:solidFill>
              </a:rPr>
              <a:t>S</a:t>
            </a:r>
            <a:r>
              <a:rPr lang="en-US" altLang="zh-TW" dirty="0">
                <a:solidFill>
                  <a:srgbClr val="002060"/>
                </a:solidFill>
              </a:rPr>
              <a:t>quare) algorithm are proposed by </a:t>
            </a:r>
            <a:r>
              <a:rPr lang="en-US" altLang="zh-TW" dirty="0" err="1">
                <a:solidFill>
                  <a:srgbClr val="002060"/>
                </a:solidFill>
              </a:rPr>
              <a:t>Widrow</a:t>
            </a:r>
            <a:r>
              <a:rPr lang="en-US" altLang="zh-TW" dirty="0">
                <a:solidFill>
                  <a:srgbClr val="002060"/>
                </a:solidFill>
              </a:rPr>
              <a:t> and </a:t>
            </a:r>
            <a:r>
              <a:rPr lang="en-US" altLang="zh-TW" dirty="0" err="1">
                <a:solidFill>
                  <a:srgbClr val="002060"/>
                </a:solidFill>
              </a:rPr>
              <a:t>Marcian</a:t>
            </a:r>
            <a:r>
              <a:rPr lang="en-US" altLang="zh-TW" dirty="0">
                <a:solidFill>
                  <a:srgbClr val="002060"/>
                </a:solidFill>
              </a:rPr>
              <a:t> Hoff in 1960.</a:t>
            </a:r>
          </a:p>
          <a:p>
            <a:pPr algn="just">
              <a:lnSpc>
                <a:spcPct val="100000"/>
              </a:lnSpc>
              <a:spcBef>
                <a:spcPts val="0"/>
              </a:spcBef>
              <a:spcAft>
                <a:spcPts val="1200"/>
              </a:spcAft>
            </a:pPr>
            <a:r>
              <a:rPr lang="en-US" altLang="zh-TW" dirty="0">
                <a:solidFill>
                  <a:srgbClr val="002060"/>
                </a:solidFill>
              </a:rPr>
              <a:t>Both </a:t>
            </a:r>
            <a:r>
              <a:rPr lang="en-US" altLang="zh-TW" b="1" dirty="0">
                <a:solidFill>
                  <a:srgbClr val="C00000"/>
                </a:solidFill>
              </a:rPr>
              <a:t>ADALINE network</a:t>
            </a:r>
            <a:r>
              <a:rPr lang="en-US" altLang="zh-TW" dirty="0">
                <a:solidFill>
                  <a:srgbClr val="C00000"/>
                </a:solidFill>
              </a:rPr>
              <a:t> </a:t>
            </a:r>
            <a:r>
              <a:rPr lang="en-US" altLang="zh-TW" dirty="0">
                <a:solidFill>
                  <a:srgbClr val="002060"/>
                </a:solidFill>
              </a:rPr>
              <a:t>and the </a:t>
            </a:r>
            <a:r>
              <a:rPr lang="en-US" altLang="zh-TW" b="1" dirty="0" err="1">
                <a:solidFill>
                  <a:srgbClr val="C00000"/>
                </a:solidFill>
              </a:rPr>
              <a:t>perceptron</a:t>
            </a:r>
            <a:r>
              <a:rPr lang="en-US" altLang="zh-TW" dirty="0">
                <a:solidFill>
                  <a:srgbClr val="002060"/>
                </a:solidFill>
              </a:rPr>
              <a:t> suffer from the same inherent limitation: they can only solve linearly separable problems.</a:t>
            </a:r>
          </a:p>
          <a:p>
            <a:pPr algn="just">
              <a:lnSpc>
                <a:spcPct val="100000"/>
              </a:lnSpc>
              <a:spcBef>
                <a:spcPts val="0"/>
              </a:spcBef>
              <a:spcAft>
                <a:spcPts val="1200"/>
              </a:spcAft>
            </a:pPr>
            <a:r>
              <a:rPr lang="en-US" altLang="zh-TW" dirty="0">
                <a:solidFill>
                  <a:srgbClr val="002060"/>
                </a:solidFill>
              </a:rPr>
              <a:t>The </a:t>
            </a:r>
            <a:r>
              <a:rPr lang="en-US" altLang="zh-TW" b="1" dirty="0">
                <a:solidFill>
                  <a:srgbClr val="002060"/>
                </a:solidFill>
              </a:rPr>
              <a:t>LMS algorithm</a:t>
            </a:r>
            <a:r>
              <a:rPr lang="en-US" altLang="zh-TW" dirty="0">
                <a:solidFill>
                  <a:srgbClr val="002060"/>
                </a:solidFill>
              </a:rPr>
              <a:t> minimizes mean square error (MSE), and therefore tires to </a:t>
            </a:r>
            <a:r>
              <a:rPr lang="en-US" altLang="zh-TW" i="1" dirty="0">
                <a:solidFill>
                  <a:srgbClr val="002060"/>
                </a:solidFill>
              </a:rPr>
              <a:t>move the </a:t>
            </a:r>
            <a:r>
              <a:rPr lang="en-US" altLang="zh-TW" b="1" i="1" dirty="0">
                <a:solidFill>
                  <a:srgbClr val="002060"/>
                </a:solidFill>
              </a:rPr>
              <a:t>decision boundaries</a:t>
            </a:r>
            <a:r>
              <a:rPr lang="en-US" altLang="zh-TW" i="1" dirty="0">
                <a:solidFill>
                  <a:srgbClr val="002060"/>
                </a:solidFill>
              </a:rPr>
              <a:t> as far from the training patterns as possible</a:t>
            </a:r>
            <a:r>
              <a:rPr lang="en-US" altLang="zh-TW" dirty="0">
                <a:solidFill>
                  <a:srgbClr val="002060"/>
                </a:solidFill>
              </a:rPr>
              <a:t>.</a:t>
            </a:r>
          </a:p>
        </p:txBody>
      </p:sp>
      <p:sp>
        <p:nvSpPr>
          <p:cNvPr id="4" name="Date Placeholder 3"/>
          <p:cNvSpPr>
            <a:spLocks noGrp="1"/>
          </p:cNvSpPr>
          <p:nvPr>
            <p:ph type="dt" sz="half" idx="10"/>
          </p:nvPr>
        </p:nvSpPr>
        <p:spPr/>
        <p:txBody>
          <a:bodyPr/>
          <a:lstStyle/>
          <a:p>
            <a:fld id="{6F696ADF-CA59-4DB1-B0EC-F745051FA626}" type="datetime1">
              <a:rPr lang="id-ID" altLang="zh-TW" smtClean="0"/>
              <a:t>14/12/2023</a:t>
            </a:fld>
            <a:endParaRPr lang="en-US" altLang="zh-TW"/>
          </a:p>
        </p:txBody>
      </p:sp>
      <p:sp>
        <p:nvSpPr>
          <p:cNvPr id="5" name="Slide Number Placeholder 4"/>
          <p:cNvSpPr>
            <a:spLocks noGrp="1"/>
          </p:cNvSpPr>
          <p:nvPr>
            <p:ph type="sldNum" sz="quarter" idx="12"/>
          </p:nvPr>
        </p:nvSpPr>
        <p:spPr/>
        <p:txBody>
          <a:bodyPr/>
          <a:lstStyle/>
          <a:p>
            <a:fld id="{5BCFCE2D-1B89-4238-86D7-B2AE4891CEC6}" type="slidenum">
              <a:rPr lang="en-US" altLang="zh-TW" smtClean="0"/>
              <a:pPr/>
              <a:t>54</a:t>
            </a:fld>
            <a:endParaRPr lang="en-US" altLang="zh-TW"/>
          </a:p>
        </p:txBody>
      </p:sp>
    </p:spTree>
    <p:extLst>
      <p:ext uri="{BB962C8B-B14F-4D97-AF65-F5344CB8AC3E}">
        <p14:creationId xmlns:p14="http://schemas.microsoft.com/office/powerpoint/2010/main" val="18744013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descr="Rectangle: Click to edit Master text styles&#10;Second level&#10;Third level&#10;Fourth level&#10;Fifth level"/>
          <p:cNvSpPr>
            <a:spLocks noGrp="1" noChangeArrowheads="1"/>
          </p:cNvSpPr>
          <p:nvPr>
            <p:ph type="body" idx="1"/>
          </p:nvPr>
        </p:nvSpPr>
        <p:spPr/>
        <p:txBody>
          <a:bodyPr/>
          <a:lstStyle/>
          <a:p>
            <a:r>
              <a:rPr lang="en-US" altLang="zh-TW" b="1" dirty="0" err="1">
                <a:solidFill>
                  <a:srgbClr val="C00000"/>
                </a:solidFill>
              </a:rPr>
              <a:t>Widrow</a:t>
            </a:r>
            <a:r>
              <a:rPr lang="en-US" altLang="zh-TW" b="1" dirty="0">
                <a:solidFill>
                  <a:srgbClr val="C00000"/>
                </a:solidFill>
              </a:rPr>
              <a:t>-Hoff learning</a:t>
            </a:r>
            <a:r>
              <a:rPr lang="en-US" altLang="zh-TW" dirty="0">
                <a:solidFill>
                  <a:srgbClr val="C00000"/>
                </a:solidFill>
              </a:rPr>
              <a:t> </a:t>
            </a:r>
            <a:r>
              <a:rPr lang="en-US" altLang="zh-TW" dirty="0">
                <a:solidFill>
                  <a:srgbClr val="002060"/>
                </a:solidFill>
              </a:rPr>
              <a:t>is an </a:t>
            </a:r>
            <a:r>
              <a:rPr lang="en-US" altLang="zh-TW" b="1" dirty="0">
                <a:solidFill>
                  <a:srgbClr val="002060"/>
                </a:solidFill>
              </a:rPr>
              <a:t>approximate steepest descent algorithm</a:t>
            </a:r>
            <a:r>
              <a:rPr lang="en-US" altLang="zh-TW" dirty="0">
                <a:solidFill>
                  <a:srgbClr val="002060"/>
                </a:solidFill>
              </a:rPr>
              <a:t>, in which the </a:t>
            </a:r>
            <a:r>
              <a:rPr lang="en-US" altLang="zh-TW" b="1" dirty="0">
                <a:solidFill>
                  <a:srgbClr val="002060"/>
                </a:solidFill>
              </a:rPr>
              <a:t>performance index</a:t>
            </a:r>
            <a:r>
              <a:rPr lang="en-US" altLang="zh-TW" dirty="0">
                <a:solidFill>
                  <a:srgbClr val="002060"/>
                </a:solidFill>
              </a:rPr>
              <a:t> is </a:t>
            </a:r>
            <a:r>
              <a:rPr lang="en-US" altLang="zh-TW" b="1" dirty="0">
                <a:solidFill>
                  <a:srgbClr val="002060"/>
                </a:solidFill>
              </a:rPr>
              <a:t>mean square error</a:t>
            </a:r>
            <a:r>
              <a:rPr lang="en-US" altLang="zh-TW" dirty="0">
                <a:solidFill>
                  <a:srgbClr val="002060"/>
                </a:solidFill>
              </a:rPr>
              <a:t>.</a:t>
            </a:r>
          </a:p>
          <a:p>
            <a:r>
              <a:rPr lang="en-US" altLang="zh-TW" dirty="0">
                <a:solidFill>
                  <a:srgbClr val="002060"/>
                </a:solidFill>
              </a:rPr>
              <a:t>It is widely used today in many </a:t>
            </a:r>
            <a:r>
              <a:rPr lang="en-US" altLang="zh-TW" b="1" dirty="0">
                <a:solidFill>
                  <a:srgbClr val="002060"/>
                </a:solidFill>
              </a:rPr>
              <a:t>signal processing applications</a:t>
            </a:r>
            <a:r>
              <a:rPr lang="en-US" altLang="zh-TW" dirty="0">
                <a:solidFill>
                  <a:srgbClr val="002060"/>
                </a:solidFill>
              </a:rPr>
              <a:t>.</a:t>
            </a:r>
          </a:p>
          <a:p>
            <a:r>
              <a:rPr lang="en-US" altLang="zh-TW" dirty="0">
                <a:solidFill>
                  <a:srgbClr val="002060"/>
                </a:solidFill>
              </a:rPr>
              <a:t>It is precursor to the </a:t>
            </a:r>
            <a:r>
              <a:rPr lang="en-US" altLang="zh-TW" b="1" dirty="0">
                <a:solidFill>
                  <a:srgbClr val="C00000"/>
                </a:solidFill>
              </a:rPr>
              <a:t>backpropagation algorithm</a:t>
            </a:r>
            <a:r>
              <a:rPr lang="en-US" altLang="zh-TW" dirty="0">
                <a:solidFill>
                  <a:srgbClr val="C00000"/>
                </a:solidFill>
              </a:rPr>
              <a:t> </a:t>
            </a:r>
            <a:r>
              <a:rPr lang="en-US" altLang="zh-TW" dirty="0">
                <a:solidFill>
                  <a:srgbClr val="002060"/>
                </a:solidFill>
              </a:rPr>
              <a:t>for </a:t>
            </a:r>
            <a:r>
              <a:rPr lang="en-US" altLang="zh-TW" b="1" dirty="0">
                <a:solidFill>
                  <a:srgbClr val="002060"/>
                </a:solidFill>
              </a:rPr>
              <a:t>multilayer networks</a:t>
            </a:r>
            <a:r>
              <a:rPr lang="en-US" altLang="zh-TW" dirty="0">
                <a:solidFill>
                  <a:srgbClr val="002060"/>
                </a:solidFill>
              </a:rPr>
              <a:t>.</a:t>
            </a:r>
          </a:p>
        </p:txBody>
      </p:sp>
      <p:sp>
        <p:nvSpPr>
          <p:cNvPr id="4" name="Date Placeholder 3"/>
          <p:cNvSpPr>
            <a:spLocks noGrp="1"/>
          </p:cNvSpPr>
          <p:nvPr>
            <p:ph type="dt" sz="half" idx="10"/>
          </p:nvPr>
        </p:nvSpPr>
        <p:spPr/>
        <p:txBody>
          <a:bodyPr/>
          <a:lstStyle/>
          <a:p>
            <a:fld id="{61891B57-82C2-4836-9BD7-C599F940B1E6}" type="datetime1">
              <a:rPr lang="id-ID" altLang="zh-TW" smtClean="0"/>
              <a:t>14/12/2023</a:t>
            </a:fld>
            <a:endParaRPr lang="en-US" altLang="zh-TW"/>
          </a:p>
        </p:txBody>
      </p:sp>
      <p:sp>
        <p:nvSpPr>
          <p:cNvPr id="5" name="Slide Number Placeholder 4"/>
          <p:cNvSpPr>
            <a:spLocks noGrp="1"/>
          </p:cNvSpPr>
          <p:nvPr>
            <p:ph type="sldNum" sz="quarter" idx="12"/>
          </p:nvPr>
        </p:nvSpPr>
        <p:spPr/>
        <p:txBody>
          <a:bodyPr/>
          <a:lstStyle/>
          <a:p>
            <a:fld id="{5BCFCE2D-1B89-4238-86D7-B2AE4891CEC6}" type="slidenum">
              <a:rPr lang="en-US" altLang="zh-TW" smtClean="0"/>
              <a:pPr/>
              <a:t>55</a:t>
            </a:fld>
            <a:endParaRPr lang="en-US" altLang="zh-TW"/>
          </a:p>
        </p:txBody>
      </p:sp>
      <p:sp>
        <p:nvSpPr>
          <p:cNvPr id="7" name="Rectangle 2"/>
          <p:cNvSpPr>
            <a:spLocks noGrp="1" noChangeArrowheads="1"/>
          </p:cNvSpPr>
          <p:nvPr>
            <p:ph type="title"/>
          </p:nvPr>
        </p:nvSpPr>
        <p:spPr>
          <a:xfrm>
            <a:off x="838200" y="365125"/>
            <a:ext cx="10515600" cy="1325563"/>
          </a:xfrm>
        </p:spPr>
        <p:txBody>
          <a:bodyPr/>
          <a:lstStyle/>
          <a:p>
            <a:r>
              <a:rPr lang="en-US" altLang="zh-TW" b="1" dirty="0">
                <a:solidFill>
                  <a:srgbClr val="C00000"/>
                </a:solidFill>
                <a:effectLst>
                  <a:outerShdw blurRad="38100" dist="38100" dir="2700000" algn="tl">
                    <a:srgbClr val="000000">
                      <a:alpha val="43137"/>
                    </a:srgbClr>
                  </a:outerShdw>
                </a:effectLst>
              </a:rPr>
              <a:t>ADALINE Network</a:t>
            </a:r>
          </a:p>
        </p:txBody>
      </p:sp>
    </p:spTree>
    <p:extLst>
      <p:ext uri="{BB962C8B-B14F-4D97-AF65-F5344CB8AC3E}">
        <p14:creationId xmlns:p14="http://schemas.microsoft.com/office/powerpoint/2010/main" val="24960907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58814" y="325824"/>
            <a:ext cx="10515600" cy="1325563"/>
          </a:xfrm>
        </p:spPr>
        <p:txBody>
          <a:bodyPr/>
          <a:lstStyle/>
          <a:p>
            <a:r>
              <a:rPr lang="en-US" altLang="zh-TW" b="1" dirty="0">
                <a:solidFill>
                  <a:srgbClr val="C00000"/>
                </a:solidFill>
                <a:effectLst>
                  <a:outerShdw blurRad="38100" dist="38100" dir="2700000" algn="tl">
                    <a:srgbClr val="000000">
                      <a:alpha val="43137"/>
                    </a:srgbClr>
                  </a:outerShdw>
                </a:effectLst>
              </a:rPr>
              <a:t>ADALINE Network</a:t>
            </a:r>
          </a:p>
        </p:txBody>
      </p:sp>
      <p:sp>
        <p:nvSpPr>
          <p:cNvPr id="24620" name="Text Box 44"/>
          <p:cNvSpPr txBox="1">
            <a:spLocks noChangeArrowheads="1"/>
          </p:cNvSpPr>
          <p:nvPr/>
        </p:nvSpPr>
        <p:spPr bwMode="auto">
          <a:xfrm>
            <a:off x="4525329" y="2261690"/>
            <a:ext cx="1522413" cy="276225"/>
          </a:xfrm>
          <a:prstGeom prst="rect">
            <a:avLst/>
          </a:prstGeom>
          <a:noFill/>
          <a:ln w="9525">
            <a:noFill/>
            <a:miter lim="800000"/>
            <a:headEnd/>
            <a:tailEnd/>
          </a:ln>
          <a:effectLst/>
        </p:spPr>
        <p:txBody>
          <a:bodyPr lIns="18000" tIns="0" rIns="18000" bIns="0">
            <a:spAutoFit/>
          </a:bodyPr>
          <a:lstStyle/>
          <a:p>
            <a:pPr>
              <a:spcBef>
                <a:spcPct val="50000"/>
              </a:spcBef>
            </a:pPr>
            <a:r>
              <a:rPr lang="en-US" altLang="zh-TW" b="1">
                <a:solidFill>
                  <a:srgbClr val="002060"/>
                </a:solidFill>
                <a:latin typeface="Times New Roman" pitchFamily="18" charset="0"/>
              </a:rPr>
              <a:t>n </a:t>
            </a:r>
            <a:r>
              <a:rPr lang="en-US" altLang="zh-TW">
                <a:solidFill>
                  <a:srgbClr val="002060"/>
                </a:solidFill>
                <a:latin typeface="Times New Roman" pitchFamily="18" charset="0"/>
              </a:rPr>
              <a:t>= </a:t>
            </a:r>
            <a:r>
              <a:rPr lang="en-US" altLang="zh-TW" b="1">
                <a:solidFill>
                  <a:srgbClr val="002060"/>
                </a:solidFill>
                <a:latin typeface="Times New Roman" pitchFamily="18" charset="0"/>
              </a:rPr>
              <a:t>Wp </a:t>
            </a:r>
            <a:r>
              <a:rPr lang="en-US" altLang="zh-TW">
                <a:solidFill>
                  <a:srgbClr val="002060"/>
                </a:solidFill>
                <a:latin typeface="Times New Roman" pitchFamily="18" charset="0"/>
              </a:rPr>
              <a:t>+ </a:t>
            </a:r>
            <a:r>
              <a:rPr lang="en-US" altLang="zh-TW" b="1">
                <a:solidFill>
                  <a:srgbClr val="002060"/>
                </a:solidFill>
                <a:latin typeface="Times New Roman" pitchFamily="18" charset="0"/>
              </a:rPr>
              <a:t>b</a:t>
            </a:r>
          </a:p>
        </p:txBody>
      </p:sp>
      <p:sp>
        <p:nvSpPr>
          <p:cNvPr id="24621" name="Text Box 45"/>
          <p:cNvSpPr txBox="1">
            <a:spLocks noChangeArrowheads="1"/>
          </p:cNvSpPr>
          <p:nvPr/>
        </p:nvSpPr>
        <p:spPr bwMode="auto">
          <a:xfrm>
            <a:off x="7565392" y="2221775"/>
            <a:ext cx="2751138" cy="369332"/>
          </a:xfrm>
          <a:prstGeom prst="rect">
            <a:avLst/>
          </a:prstGeom>
          <a:noFill/>
          <a:ln w="9525">
            <a:noFill/>
            <a:miter lim="800000"/>
            <a:headEnd/>
            <a:tailEnd/>
          </a:ln>
          <a:effectLst/>
        </p:spPr>
        <p:txBody>
          <a:bodyPr lIns="18000" tIns="0" rIns="18000" bIns="0">
            <a:spAutoFit/>
          </a:bodyPr>
          <a:lstStyle/>
          <a:p>
            <a:pPr>
              <a:spcBef>
                <a:spcPct val="50000"/>
              </a:spcBef>
            </a:pPr>
            <a:r>
              <a:rPr lang="en-US" altLang="zh-TW" b="1" dirty="0">
                <a:solidFill>
                  <a:srgbClr val="002060"/>
                </a:solidFill>
                <a:latin typeface="Times New Roman" pitchFamily="18" charset="0"/>
              </a:rPr>
              <a:t>a </a:t>
            </a:r>
            <a:r>
              <a:rPr lang="en-US" altLang="zh-TW" dirty="0">
                <a:solidFill>
                  <a:srgbClr val="002060"/>
                </a:solidFill>
                <a:latin typeface="Times New Roman" pitchFamily="18" charset="0"/>
              </a:rPr>
              <a:t>= </a:t>
            </a:r>
            <a:r>
              <a:rPr lang="en-US" altLang="zh-TW" sz="2400" dirty="0" err="1">
                <a:solidFill>
                  <a:srgbClr val="002060"/>
                </a:solidFill>
                <a:latin typeface="Times New Roman" pitchFamily="18" charset="0"/>
              </a:rPr>
              <a:t>purelin</a:t>
            </a:r>
            <a:r>
              <a:rPr lang="en-US" altLang="zh-TW" sz="2400" dirty="0">
                <a:solidFill>
                  <a:srgbClr val="002060"/>
                </a:solidFill>
                <a:latin typeface="Times New Roman" pitchFamily="18" charset="0"/>
              </a:rPr>
              <a:t>(</a:t>
            </a:r>
            <a:r>
              <a:rPr lang="en-US" altLang="zh-TW" sz="2400" b="1" dirty="0" err="1">
                <a:solidFill>
                  <a:srgbClr val="002060"/>
                </a:solidFill>
                <a:latin typeface="Times New Roman" pitchFamily="18" charset="0"/>
              </a:rPr>
              <a:t>Wp</a:t>
            </a:r>
            <a:r>
              <a:rPr lang="en-US" altLang="zh-TW" b="1" dirty="0">
                <a:solidFill>
                  <a:srgbClr val="002060"/>
                </a:solidFill>
                <a:latin typeface="Times New Roman" pitchFamily="18" charset="0"/>
              </a:rPr>
              <a:t> </a:t>
            </a:r>
            <a:r>
              <a:rPr lang="en-US" altLang="zh-TW" dirty="0">
                <a:solidFill>
                  <a:srgbClr val="002060"/>
                </a:solidFill>
                <a:latin typeface="Times New Roman" pitchFamily="18" charset="0"/>
              </a:rPr>
              <a:t>+ </a:t>
            </a:r>
            <a:r>
              <a:rPr lang="en-US" altLang="zh-TW" b="1" dirty="0">
                <a:solidFill>
                  <a:srgbClr val="002060"/>
                </a:solidFill>
                <a:latin typeface="Times New Roman" pitchFamily="18" charset="0"/>
              </a:rPr>
              <a:t>b</a:t>
            </a:r>
            <a:r>
              <a:rPr lang="en-US" altLang="zh-TW" dirty="0">
                <a:solidFill>
                  <a:srgbClr val="002060"/>
                </a:solidFill>
                <a:latin typeface="Times New Roman" pitchFamily="18" charset="0"/>
              </a:rPr>
              <a:t>)</a:t>
            </a:r>
          </a:p>
        </p:txBody>
      </p:sp>
      <p:sp>
        <p:nvSpPr>
          <p:cNvPr id="24660" name="Oval 84"/>
          <p:cNvSpPr>
            <a:spLocks noChangeArrowheads="1"/>
          </p:cNvSpPr>
          <p:nvPr/>
        </p:nvSpPr>
        <p:spPr bwMode="auto">
          <a:xfrm>
            <a:off x="7515931" y="5080001"/>
            <a:ext cx="503238" cy="503238"/>
          </a:xfrm>
          <a:prstGeom prst="ellipse">
            <a:avLst/>
          </a:prstGeom>
          <a:noFill/>
          <a:ln w="38100">
            <a:solidFill>
              <a:srgbClr val="002060"/>
            </a:solidFill>
            <a:round/>
            <a:headEnd/>
            <a:tailEnd/>
          </a:ln>
          <a:effectLst/>
        </p:spPr>
        <p:txBody>
          <a:bodyPr wrap="none" anchor="ctr"/>
          <a:lstStyle/>
          <a:p>
            <a:pPr algn="ctr"/>
            <a:r>
              <a:rPr lang="en-US" altLang="zh-TW" sz="3200">
                <a:solidFill>
                  <a:srgbClr val="C00000"/>
                </a:solidFill>
                <a:latin typeface="Arial" charset="0"/>
              </a:rPr>
              <a:t>+</a:t>
            </a:r>
          </a:p>
        </p:txBody>
      </p:sp>
      <p:grpSp>
        <p:nvGrpSpPr>
          <p:cNvPr id="24661" name="Group 85"/>
          <p:cNvGrpSpPr>
            <a:grpSpLocks/>
          </p:cNvGrpSpPr>
          <p:nvPr/>
        </p:nvGrpSpPr>
        <p:grpSpPr bwMode="auto">
          <a:xfrm>
            <a:off x="9536818" y="4387851"/>
            <a:ext cx="860425" cy="738188"/>
            <a:chOff x="3690" y="1620"/>
            <a:chExt cx="542" cy="465"/>
          </a:xfrm>
        </p:grpSpPr>
        <p:sp>
          <p:nvSpPr>
            <p:cNvPr id="24662" name="Line 86"/>
            <p:cNvSpPr>
              <a:spLocks noChangeShapeType="1"/>
            </p:cNvSpPr>
            <p:nvPr/>
          </p:nvSpPr>
          <p:spPr bwMode="auto">
            <a:xfrm>
              <a:off x="3690" y="1925"/>
              <a:ext cx="542" cy="0"/>
            </a:xfrm>
            <a:prstGeom prst="line">
              <a:avLst/>
            </a:prstGeom>
            <a:noFill/>
            <a:ln w="38100">
              <a:solidFill>
                <a:srgbClr val="002060"/>
              </a:solidFill>
              <a:round/>
              <a:headEnd/>
              <a:tailEnd type="triangle" w="med" len="med"/>
            </a:ln>
            <a:effectLst/>
          </p:spPr>
          <p:txBody>
            <a:bodyPr wrap="none"/>
            <a:lstStyle/>
            <a:p>
              <a:endParaRPr lang="id-ID">
                <a:solidFill>
                  <a:srgbClr val="C00000"/>
                </a:solidFill>
              </a:endParaRPr>
            </a:p>
          </p:txBody>
        </p:sp>
        <p:sp>
          <p:nvSpPr>
            <p:cNvPr id="24663" name="Text Box 87"/>
            <p:cNvSpPr txBox="1">
              <a:spLocks noChangeArrowheads="1"/>
            </p:cNvSpPr>
            <p:nvPr/>
          </p:nvSpPr>
          <p:spPr bwMode="auto">
            <a:xfrm>
              <a:off x="3801" y="1620"/>
              <a:ext cx="215" cy="327"/>
            </a:xfrm>
            <a:prstGeom prst="rect">
              <a:avLst/>
            </a:prstGeom>
            <a:noFill/>
            <a:ln w="9525">
              <a:noFill/>
              <a:miter lim="800000"/>
              <a:headEnd/>
              <a:tailEnd/>
            </a:ln>
            <a:effectLst/>
          </p:spPr>
          <p:txBody>
            <a:bodyPr>
              <a:spAutoFit/>
            </a:bodyPr>
            <a:lstStyle/>
            <a:p>
              <a:pPr>
                <a:spcBef>
                  <a:spcPct val="50000"/>
                </a:spcBef>
              </a:pPr>
              <a:r>
                <a:rPr lang="en-US" altLang="zh-TW" sz="2800" b="1" dirty="0">
                  <a:solidFill>
                    <a:srgbClr val="C00000"/>
                  </a:solidFill>
                  <a:latin typeface="Times New Roman" pitchFamily="18" charset="0"/>
                </a:rPr>
                <a:t>a</a:t>
              </a:r>
            </a:p>
          </p:txBody>
        </p:sp>
        <p:sp>
          <p:nvSpPr>
            <p:cNvPr id="24664" name="Rectangle 88"/>
            <p:cNvSpPr>
              <a:spLocks noChangeArrowheads="1"/>
            </p:cNvSpPr>
            <p:nvPr/>
          </p:nvSpPr>
          <p:spPr bwMode="auto">
            <a:xfrm>
              <a:off x="3763" y="1897"/>
              <a:ext cx="332" cy="188"/>
            </a:xfrm>
            <a:prstGeom prst="rect">
              <a:avLst/>
            </a:prstGeom>
            <a:noFill/>
            <a:ln w="9525">
              <a:noFill/>
              <a:miter lim="800000"/>
              <a:headEnd/>
              <a:tailEnd/>
            </a:ln>
            <a:effectLst/>
          </p:spPr>
          <p:txBody>
            <a:bodyPr lIns="18000" tIns="10800" rIns="18000" bIns="10800">
              <a:spAutoFit/>
            </a:bodyPr>
            <a:lstStyle/>
            <a:p>
              <a:pPr algn="ctr"/>
              <a:r>
                <a:rPr lang="en-US" altLang="zh-TW" i="1" dirty="0">
                  <a:solidFill>
                    <a:srgbClr val="C00000"/>
                  </a:solidFill>
                  <a:latin typeface="Times New Roman" pitchFamily="18" charset="0"/>
                </a:rPr>
                <a:t>S</a:t>
              </a:r>
              <a:r>
                <a:rPr lang="en-US" altLang="zh-TW" dirty="0">
                  <a:solidFill>
                    <a:srgbClr val="C00000"/>
                  </a:solidFill>
                  <a:latin typeface="Times New Roman" pitchFamily="18" charset="0"/>
                  <a:sym typeface="Symbol" pitchFamily="18" charset="2"/>
                </a:rPr>
                <a:t>1</a:t>
              </a:r>
              <a:endParaRPr lang="en-US" altLang="zh-TW" i="1" dirty="0">
                <a:solidFill>
                  <a:srgbClr val="C00000"/>
                </a:solidFill>
                <a:latin typeface="Times New Roman" pitchFamily="18" charset="0"/>
              </a:endParaRPr>
            </a:p>
          </p:txBody>
        </p:sp>
      </p:grpSp>
      <p:grpSp>
        <p:nvGrpSpPr>
          <p:cNvPr id="24665" name="Group 89"/>
          <p:cNvGrpSpPr>
            <a:grpSpLocks/>
          </p:cNvGrpSpPr>
          <p:nvPr/>
        </p:nvGrpSpPr>
        <p:grpSpPr bwMode="auto">
          <a:xfrm>
            <a:off x="8003293" y="4862513"/>
            <a:ext cx="860425" cy="774700"/>
            <a:chOff x="2724" y="1919"/>
            <a:chExt cx="542" cy="488"/>
          </a:xfrm>
        </p:grpSpPr>
        <p:sp>
          <p:nvSpPr>
            <p:cNvPr id="24666" name="Line 90"/>
            <p:cNvSpPr>
              <a:spLocks noChangeShapeType="1"/>
            </p:cNvSpPr>
            <p:nvPr/>
          </p:nvSpPr>
          <p:spPr bwMode="auto">
            <a:xfrm>
              <a:off x="2724" y="2213"/>
              <a:ext cx="542" cy="0"/>
            </a:xfrm>
            <a:prstGeom prst="line">
              <a:avLst/>
            </a:prstGeom>
            <a:noFill/>
            <a:ln w="38100">
              <a:solidFill>
                <a:srgbClr val="002060"/>
              </a:solidFill>
              <a:round/>
              <a:headEnd/>
              <a:tailEnd type="triangle" w="med" len="med"/>
            </a:ln>
            <a:effectLst/>
          </p:spPr>
          <p:txBody>
            <a:bodyPr wrap="none"/>
            <a:lstStyle/>
            <a:p>
              <a:endParaRPr lang="id-ID">
                <a:solidFill>
                  <a:srgbClr val="C00000"/>
                </a:solidFill>
              </a:endParaRPr>
            </a:p>
          </p:txBody>
        </p:sp>
        <p:sp>
          <p:nvSpPr>
            <p:cNvPr id="24667" name="Text Box 91"/>
            <p:cNvSpPr txBox="1">
              <a:spLocks noChangeArrowheads="1"/>
            </p:cNvSpPr>
            <p:nvPr/>
          </p:nvSpPr>
          <p:spPr bwMode="auto">
            <a:xfrm>
              <a:off x="2836" y="1919"/>
              <a:ext cx="215" cy="327"/>
            </a:xfrm>
            <a:prstGeom prst="rect">
              <a:avLst/>
            </a:prstGeom>
            <a:noFill/>
            <a:ln w="9525">
              <a:noFill/>
              <a:miter lim="800000"/>
              <a:headEnd/>
              <a:tailEnd/>
            </a:ln>
            <a:effectLst/>
          </p:spPr>
          <p:txBody>
            <a:bodyPr>
              <a:spAutoFit/>
            </a:bodyPr>
            <a:lstStyle/>
            <a:p>
              <a:pPr>
                <a:spcBef>
                  <a:spcPct val="50000"/>
                </a:spcBef>
              </a:pPr>
              <a:r>
                <a:rPr lang="en-US" altLang="zh-TW" sz="2800" b="1" dirty="0">
                  <a:solidFill>
                    <a:srgbClr val="C00000"/>
                  </a:solidFill>
                  <a:latin typeface="Times New Roman" pitchFamily="18" charset="0"/>
                </a:rPr>
                <a:t>n</a:t>
              </a:r>
            </a:p>
          </p:txBody>
        </p:sp>
        <p:sp>
          <p:nvSpPr>
            <p:cNvPr id="24668" name="Rectangle 92"/>
            <p:cNvSpPr>
              <a:spLocks noChangeArrowheads="1"/>
            </p:cNvSpPr>
            <p:nvPr/>
          </p:nvSpPr>
          <p:spPr bwMode="auto">
            <a:xfrm>
              <a:off x="2786" y="2219"/>
              <a:ext cx="332" cy="188"/>
            </a:xfrm>
            <a:prstGeom prst="rect">
              <a:avLst/>
            </a:prstGeom>
            <a:noFill/>
            <a:ln w="9525">
              <a:noFill/>
              <a:miter lim="800000"/>
              <a:headEnd/>
              <a:tailEnd/>
            </a:ln>
            <a:effectLst/>
          </p:spPr>
          <p:txBody>
            <a:bodyPr lIns="18000" tIns="10800" rIns="18000" bIns="10800">
              <a:spAutoFit/>
            </a:bodyPr>
            <a:lstStyle/>
            <a:p>
              <a:pPr algn="ctr"/>
              <a:r>
                <a:rPr lang="en-US" altLang="zh-TW" i="1" dirty="0">
                  <a:solidFill>
                    <a:srgbClr val="C00000"/>
                  </a:solidFill>
                  <a:latin typeface="Times New Roman" pitchFamily="18" charset="0"/>
                </a:rPr>
                <a:t>S</a:t>
              </a:r>
              <a:r>
                <a:rPr lang="en-US" altLang="zh-TW" dirty="0">
                  <a:solidFill>
                    <a:srgbClr val="C00000"/>
                  </a:solidFill>
                  <a:latin typeface="Times New Roman" pitchFamily="18" charset="0"/>
                  <a:sym typeface="Symbol" pitchFamily="18" charset="2"/>
                </a:rPr>
                <a:t>1</a:t>
              </a:r>
              <a:endParaRPr lang="en-US" altLang="zh-TW" i="1" dirty="0">
                <a:solidFill>
                  <a:srgbClr val="C00000"/>
                </a:solidFill>
                <a:latin typeface="Times New Roman" pitchFamily="18" charset="0"/>
              </a:endParaRPr>
            </a:p>
          </p:txBody>
        </p:sp>
      </p:grpSp>
      <p:grpSp>
        <p:nvGrpSpPr>
          <p:cNvPr id="24669" name="Group 93"/>
          <p:cNvGrpSpPr>
            <a:grpSpLocks/>
          </p:cNvGrpSpPr>
          <p:nvPr/>
        </p:nvGrpSpPr>
        <p:grpSpPr bwMode="auto">
          <a:xfrm>
            <a:off x="5715706" y="5446713"/>
            <a:ext cx="1863725" cy="900113"/>
            <a:chOff x="1283" y="2287"/>
            <a:chExt cx="1174" cy="567"/>
          </a:xfrm>
        </p:grpSpPr>
        <p:sp>
          <p:nvSpPr>
            <p:cNvPr id="24670" name="Line 94"/>
            <p:cNvSpPr>
              <a:spLocks noChangeShapeType="1"/>
            </p:cNvSpPr>
            <p:nvPr/>
          </p:nvSpPr>
          <p:spPr bwMode="auto">
            <a:xfrm>
              <a:off x="1442" y="2501"/>
              <a:ext cx="271" cy="0"/>
            </a:xfrm>
            <a:prstGeom prst="line">
              <a:avLst/>
            </a:prstGeom>
            <a:noFill/>
            <a:ln w="38100">
              <a:solidFill>
                <a:srgbClr val="002060"/>
              </a:solidFill>
              <a:round/>
              <a:headEnd/>
              <a:tailEnd type="triangle" w="med" len="med"/>
            </a:ln>
            <a:effectLst/>
          </p:spPr>
          <p:txBody>
            <a:bodyPr wrap="none"/>
            <a:lstStyle/>
            <a:p>
              <a:endParaRPr lang="id-ID">
                <a:solidFill>
                  <a:srgbClr val="C00000"/>
                </a:solidFill>
              </a:endParaRPr>
            </a:p>
          </p:txBody>
        </p:sp>
        <p:sp>
          <p:nvSpPr>
            <p:cNvPr id="24671" name="Text Box 95"/>
            <p:cNvSpPr txBox="1">
              <a:spLocks noChangeArrowheads="1"/>
            </p:cNvSpPr>
            <p:nvPr/>
          </p:nvSpPr>
          <p:spPr bwMode="auto">
            <a:xfrm>
              <a:off x="1283" y="2331"/>
              <a:ext cx="215" cy="327"/>
            </a:xfrm>
            <a:prstGeom prst="rect">
              <a:avLst/>
            </a:prstGeom>
            <a:noFill/>
            <a:ln w="9525">
              <a:noFill/>
              <a:miter lim="800000"/>
              <a:headEnd/>
              <a:tailEnd/>
            </a:ln>
            <a:effectLst/>
          </p:spPr>
          <p:txBody>
            <a:bodyPr>
              <a:spAutoFit/>
            </a:bodyPr>
            <a:lstStyle/>
            <a:p>
              <a:pPr>
                <a:spcBef>
                  <a:spcPct val="50000"/>
                </a:spcBef>
              </a:pPr>
              <a:r>
                <a:rPr lang="en-US" altLang="zh-TW" sz="2800" dirty="0">
                  <a:solidFill>
                    <a:srgbClr val="C00000"/>
                  </a:solidFill>
                  <a:latin typeface="Times New Roman" pitchFamily="18" charset="0"/>
                </a:rPr>
                <a:t>1</a:t>
              </a:r>
            </a:p>
          </p:txBody>
        </p:sp>
        <p:sp>
          <p:nvSpPr>
            <p:cNvPr id="24672" name="Line 96"/>
            <p:cNvSpPr>
              <a:spLocks noChangeShapeType="1"/>
            </p:cNvSpPr>
            <p:nvPr/>
          </p:nvSpPr>
          <p:spPr bwMode="auto">
            <a:xfrm flipV="1">
              <a:off x="2129" y="2287"/>
              <a:ext cx="328" cy="226"/>
            </a:xfrm>
            <a:prstGeom prst="line">
              <a:avLst/>
            </a:prstGeom>
            <a:noFill/>
            <a:ln w="38100">
              <a:solidFill>
                <a:srgbClr val="002060"/>
              </a:solidFill>
              <a:round/>
              <a:headEnd/>
              <a:tailEnd type="triangle" w="med" len="med"/>
            </a:ln>
            <a:effectLst/>
          </p:spPr>
          <p:txBody>
            <a:bodyPr wrap="none"/>
            <a:lstStyle/>
            <a:p>
              <a:endParaRPr lang="id-ID">
                <a:solidFill>
                  <a:srgbClr val="C00000"/>
                </a:solidFill>
              </a:endParaRPr>
            </a:p>
          </p:txBody>
        </p:sp>
        <p:grpSp>
          <p:nvGrpSpPr>
            <p:cNvPr id="24673" name="Group 97"/>
            <p:cNvGrpSpPr>
              <a:grpSpLocks/>
            </p:cNvGrpSpPr>
            <p:nvPr/>
          </p:nvGrpSpPr>
          <p:grpSpPr bwMode="auto">
            <a:xfrm>
              <a:off x="1733" y="2298"/>
              <a:ext cx="395" cy="556"/>
              <a:chOff x="1733" y="2298"/>
              <a:chExt cx="395" cy="556"/>
            </a:xfrm>
          </p:grpSpPr>
          <p:grpSp>
            <p:nvGrpSpPr>
              <p:cNvPr id="24674" name="Group 98"/>
              <p:cNvGrpSpPr>
                <a:grpSpLocks/>
              </p:cNvGrpSpPr>
              <p:nvPr/>
            </p:nvGrpSpPr>
            <p:grpSpPr bwMode="auto">
              <a:xfrm>
                <a:off x="1733" y="2298"/>
                <a:ext cx="395" cy="384"/>
                <a:chOff x="1733" y="2298"/>
                <a:chExt cx="395" cy="384"/>
              </a:xfrm>
            </p:grpSpPr>
            <p:sp>
              <p:nvSpPr>
                <p:cNvPr id="24675" name="Text Box 99"/>
                <p:cNvSpPr txBox="1">
                  <a:spLocks noChangeArrowheads="1"/>
                </p:cNvSpPr>
                <p:nvPr/>
              </p:nvSpPr>
              <p:spPr bwMode="auto">
                <a:xfrm>
                  <a:off x="1808" y="2315"/>
                  <a:ext cx="215" cy="327"/>
                </a:xfrm>
                <a:prstGeom prst="rect">
                  <a:avLst/>
                </a:prstGeom>
                <a:noFill/>
                <a:ln w="9525">
                  <a:noFill/>
                  <a:miter lim="800000"/>
                  <a:headEnd/>
                  <a:tailEnd/>
                </a:ln>
                <a:effectLst/>
              </p:spPr>
              <p:txBody>
                <a:bodyPr>
                  <a:spAutoFit/>
                </a:bodyPr>
                <a:lstStyle/>
                <a:p>
                  <a:pPr>
                    <a:spcBef>
                      <a:spcPct val="50000"/>
                    </a:spcBef>
                  </a:pPr>
                  <a:r>
                    <a:rPr lang="en-US" altLang="zh-TW" sz="2800" b="1">
                      <a:solidFill>
                        <a:srgbClr val="C00000"/>
                      </a:solidFill>
                      <a:latin typeface="Times New Roman" pitchFamily="18" charset="0"/>
                    </a:rPr>
                    <a:t>b</a:t>
                  </a:r>
                </a:p>
              </p:txBody>
            </p:sp>
            <p:sp>
              <p:nvSpPr>
                <p:cNvPr id="24676" name="Rectangle 100"/>
                <p:cNvSpPr>
                  <a:spLocks noChangeArrowheads="1"/>
                </p:cNvSpPr>
                <p:nvPr/>
              </p:nvSpPr>
              <p:spPr bwMode="auto">
                <a:xfrm>
                  <a:off x="1733" y="2298"/>
                  <a:ext cx="395" cy="384"/>
                </a:xfrm>
                <a:prstGeom prst="rect">
                  <a:avLst/>
                </a:prstGeom>
                <a:noFill/>
                <a:ln w="38100">
                  <a:solidFill>
                    <a:srgbClr val="002060"/>
                  </a:solidFill>
                  <a:miter lim="800000"/>
                  <a:headEnd/>
                  <a:tailEnd/>
                </a:ln>
                <a:effectLst/>
              </p:spPr>
              <p:txBody>
                <a:bodyPr wrap="none" anchor="ctr"/>
                <a:lstStyle/>
                <a:p>
                  <a:endParaRPr lang="id-ID">
                    <a:solidFill>
                      <a:srgbClr val="C00000"/>
                    </a:solidFill>
                  </a:endParaRPr>
                </a:p>
              </p:txBody>
            </p:sp>
          </p:grpSp>
          <p:sp>
            <p:nvSpPr>
              <p:cNvPr id="24677" name="Rectangle 101"/>
              <p:cNvSpPr>
                <a:spLocks noChangeArrowheads="1"/>
              </p:cNvSpPr>
              <p:nvPr/>
            </p:nvSpPr>
            <p:spPr bwMode="auto">
              <a:xfrm>
                <a:off x="1752" y="2666"/>
                <a:ext cx="366" cy="188"/>
              </a:xfrm>
              <a:prstGeom prst="rect">
                <a:avLst/>
              </a:prstGeom>
              <a:noFill/>
              <a:ln w="9525">
                <a:noFill/>
                <a:miter lim="800000"/>
                <a:headEnd/>
                <a:tailEnd/>
              </a:ln>
              <a:effectLst/>
            </p:spPr>
            <p:txBody>
              <a:bodyPr lIns="18000" tIns="10800" rIns="18000" bIns="10800">
                <a:spAutoFit/>
              </a:bodyPr>
              <a:lstStyle/>
              <a:p>
                <a:pPr algn="ctr"/>
                <a:r>
                  <a:rPr lang="en-US" altLang="zh-TW" i="1" dirty="0">
                    <a:solidFill>
                      <a:srgbClr val="C00000"/>
                    </a:solidFill>
                    <a:latin typeface="Times New Roman" pitchFamily="18" charset="0"/>
                  </a:rPr>
                  <a:t>S</a:t>
                </a:r>
                <a:r>
                  <a:rPr lang="en-US" altLang="zh-TW" dirty="0">
                    <a:solidFill>
                      <a:srgbClr val="C00000"/>
                    </a:solidFill>
                    <a:latin typeface="Times New Roman" pitchFamily="18" charset="0"/>
                    <a:sym typeface="Symbol" pitchFamily="18" charset="2"/>
                  </a:rPr>
                  <a:t>1</a:t>
                </a:r>
                <a:endParaRPr lang="en-US" altLang="zh-TW" i="1" dirty="0">
                  <a:solidFill>
                    <a:srgbClr val="C00000"/>
                  </a:solidFill>
                  <a:latin typeface="Times New Roman" pitchFamily="18" charset="0"/>
                </a:endParaRPr>
              </a:p>
            </p:txBody>
          </p:sp>
        </p:grpSp>
      </p:grpSp>
      <p:sp>
        <p:nvSpPr>
          <p:cNvPr id="24679" name="Line 103"/>
          <p:cNvSpPr>
            <a:spLocks noChangeShapeType="1"/>
          </p:cNvSpPr>
          <p:nvPr/>
        </p:nvSpPr>
        <p:spPr bwMode="auto">
          <a:xfrm>
            <a:off x="7049206" y="4846638"/>
            <a:ext cx="520700" cy="358775"/>
          </a:xfrm>
          <a:prstGeom prst="line">
            <a:avLst/>
          </a:prstGeom>
          <a:noFill/>
          <a:ln w="38100">
            <a:solidFill>
              <a:srgbClr val="002060"/>
            </a:solidFill>
            <a:round/>
            <a:headEnd/>
            <a:tailEnd type="triangle" w="med" len="med"/>
          </a:ln>
          <a:effectLst/>
        </p:spPr>
        <p:txBody>
          <a:bodyPr wrap="none"/>
          <a:lstStyle/>
          <a:p>
            <a:endParaRPr lang="id-ID">
              <a:solidFill>
                <a:srgbClr val="C00000"/>
              </a:solidFill>
            </a:endParaRPr>
          </a:p>
        </p:txBody>
      </p:sp>
      <p:sp>
        <p:nvSpPr>
          <p:cNvPr id="24682" name="Text Box 106"/>
          <p:cNvSpPr txBox="1">
            <a:spLocks noChangeArrowheads="1"/>
          </p:cNvSpPr>
          <p:nvPr/>
        </p:nvSpPr>
        <p:spPr bwMode="auto">
          <a:xfrm>
            <a:off x="6474532" y="4629151"/>
            <a:ext cx="538163" cy="519113"/>
          </a:xfrm>
          <a:prstGeom prst="rect">
            <a:avLst/>
          </a:prstGeom>
          <a:noFill/>
          <a:ln w="9525">
            <a:noFill/>
            <a:miter lim="800000"/>
            <a:headEnd/>
            <a:tailEnd/>
          </a:ln>
          <a:effectLst/>
        </p:spPr>
        <p:txBody>
          <a:bodyPr>
            <a:spAutoFit/>
          </a:bodyPr>
          <a:lstStyle/>
          <a:p>
            <a:pPr>
              <a:spcBef>
                <a:spcPct val="50000"/>
              </a:spcBef>
            </a:pPr>
            <a:r>
              <a:rPr lang="en-US" altLang="zh-TW" sz="2800" b="1" dirty="0">
                <a:solidFill>
                  <a:srgbClr val="C00000"/>
                </a:solidFill>
                <a:latin typeface="Times New Roman" pitchFamily="18" charset="0"/>
              </a:rPr>
              <a:t>W</a:t>
            </a:r>
          </a:p>
        </p:txBody>
      </p:sp>
      <p:sp>
        <p:nvSpPr>
          <p:cNvPr id="24683" name="Rectangle 107"/>
          <p:cNvSpPr>
            <a:spLocks noChangeArrowheads="1"/>
          </p:cNvSpPr>
          <p:nvPr/>
        </p:nvSpPr>
        <p:spPr bwMode="auto">
          <a:xfrm>
            <a:off x="6422144" y="4559301"/>
            <a:ext cx="627063" cy="609600"/>
          </a:xfrm>
          <a:prstGeom prst="rect">
            <a:avLst/>
          </a:prstGeom>
          <a:noFill/>
          <a:ln w="38100">
            <a:solidFill>
              <a:srgbClr val="002060"/>
            </a:solidFill>
            <a:miter lim="800000"/>
            <a:headEnd/>
            <a:tailEnd/>
          </a:ln>
          <a:effectLst/>
        </p:spPr>
        <p:txBody>
          <a:bodyPr wrap="none" anchor="ctr"/>
          <a:lstStyle/>
          <a:p>
            <a:endParaRPr lang="id-ID">
              <a:solidFill>
                <a:srgbClr val="C00000"/>
              </a:solidFill>
            </a:endParaRPr>
          </a:p>
        </p:txBody>
      </p:sp>
      <p:sp>
        <p:nvSpPr>
          <p:cNvPr id="24684" name="Rectangle 108"/>
          <p:cNvSpPr>
            <a:spLocks noChangeArrowheads="1"/>
          </p:cNvSpPr>
          <p:nvPr/>
        </p:nvSpPr>
        <p:spPr bwMode="auto">
          <a:xfrm>
            <a:off x="6417381" y="4164013"/>
            <a:ext cx="600075" cy="276225"/>
          </a:xfrm>
          <a:prstGeom prst="rect">
            <a:avLst/>
          </a:prstGeom>
          <a:noFill/>
          <a:ln w="9525">
            <a:noFill/>
            <a:miter lim="800000"/>
            <a:headEnd/>
            <a:tailEnd/>
          </a:ln>
          <a:effectLst/>
        </p:spPr>
        <p:txBody>
          <a:bodyPr lIns="18000" tIns="0" rIns="18000" bIns="0">
            <a:spAutoFit/>
          </a:bodyPr>
          <a:lstStyle/>
          <a:p>
            <a:r>
              <a:rPr lang="en-US" altLang="zh-TW" i="1" dirty="0">
                <a:solidFill>
                  <a:srgbClr val="C00000"/>
                </a:solidFill>
                <a:latin typeface="Times New Roman" pitchFamily="18" charset="0"/>
              </a:rPr>
              <a:t>S</a:t>
            </a:r>
            <a:r>
              <a:rPr lang="en-US" altLang="zh-TW" dirty="0">
                <a:solidFill>
                  <a:srgbClr val="C00000"/>
                </a:solidFill>
                <a:latin typeface="Times New Roman" pitchFamily="18" charset="0"/>
                <a:sym typeface="Symbol" pitchFamily="18" charset="2"/>
              </a:rPr>
              <a:t></a:t>
            </a:r>
            <a:r>
              <a:rPr lang="en-US" altLang="zh-TW" i="1" dirty="0">
                <a:solidFill>
                  <a:srgbClr val="C00000"/>
                </a:solidFill>
                <a:latin typeface="Times New Roman" pitchFamily="18" charset="0"/>
                <a:sym typeface="Symbol" pitchFamily="18" charset="2"/>
              </a:rPr>
              <a:t>R</a:t>
            </a:r>
            <a:endParaRPr lang="en-US" altLang="zh-TW" i="1" dirty="0">
              <a:solidFill>
                <a:srgbClr val="C00000"/>
              </a:solidFill>
              <a:latin typeface="Times New Roman" pitchFamily="18" charset="0"/>
            </a:endParaRPr>
          </a:p>
        </p:txBody>
      </p:sp>
      <p:grpSp>
        <p:nvGrpSpPr>
          <p:cNvPr id="24685" name="Group 109"/>
          <p:cNvGrpSpPr>
            <a:grpSpLocks/>
          </p:cNvGrpSpPr>
          <p:nvPr/>
        </p:nvGrpSpPr>
        <p:grpSpPr bwMode="auto">
          <a:xfrm>
            <a:off x="5485518" y="4316413"/>
            <a:ext cx="900113" cy="2028825"/>
            <a:chOff x="1138" y="1575"/>
            <a:chExt cx="567" cy="1278"/>
          </a:xfrm>
        </p:grpSpPr>
        <p:sp>
          <p:nvSpPr>
            <p:cNvPr id="24686" name="Rectangle 110"/>
            <p:cNvSpPr>
              <a:spLocks noChangeArrowheads="1"/>
            </p:cNvSpPr>
            <p:nvPr/>
          </p:nvSpPr>
          <p:spPr bwMode="auto">
            <a:xfrm>
              <a:off x="1141" y="1717"/>
              <a:ext cx="146" cy="960"/>
            </a:xfrm>
            <a:prstGeom prst="rect">
              <a:avLst/>
            </a:prstGeom>
            <a:solidFill>
              <a:schemeClr val="bg2"/>
            </a:solidFill>
            <a:ln w="9525">
              <a:solidFill>
                <a:srgbClr val="002060"/>
              </a:solidFill>
              <a:miter lim="800000"/>
              <a:headEnd/>
              <a:tailEnd/>
            </a:ln>
            <a:effectLst/>
          </p:spPr>
          <p:txBody>
            <a:bodyPr wrap="none" anchor="ctr"/>
            <a:lstStyle/>
            <a:p>
              <a:endParaRPr lang="id-ID">
                <a:solidFill>
                  <a:srgbClr val="C00000"/>
                </a:solidFill>
              </a:endParaRPr>
            </a:p>
          </p:txBody>
        </p:sp>
        <p:sp>
          <p:nvSpPr>
            <p:cNvPr id="24687" name="Rectangle 111"/>
            <p:cNvSpPr>
              <a:spLocks noChangeArrowheads="1"/>
            </p:cNvSpPr>
            <p:nvPr/>
          </p:nvSpPr>
          <p:spPr bwMode="auto">
            <a:xfrm>
              <a:off x="1138" y="2679"/>
              <a:ext cx="185" cy="174"/>
            </a:xfrm>
            <a:prstGeom prst="rect">
              <a:avLst/>
            </a:prstGeom>
            <a:noFill/>
            <a:ln w="9525">
              <a:noFill/>
              <a:miter lim="800000"/>
              <a:headEnd/>
              <a:tailEnd/>
            </a:ln>
            <a:effectLst/>
          </p:spPr>
          <p:txBody>
            <a:bodyPr lIns="18000" tIns="0" rIns="18000" bIns="0">
              <a:spAutoFit/>
            </a:bodyPr>
            <a:lstStyle/>
            <a:p>
              <a:r>
                <a:rPr lang="en-US" altLang="zh-TW" i="1" dirty="0">
                  <a:solidFill>
                    <a:srgbClr val="C00000"/>
                  </a:solidFill>
                  <a:latin typeface="Times New Roman" pitchFamily="18" charset="0"/>
                </a:rPr>
                <a:t>R</a:t>
              </a:r>
            </a:p>
          </p:txBody>
        </p:sp>
        <p:grpSp>
          <p:nvGrpSpPr>
            <p:cNvPr id="24688" name="Group 112"/>
            <p:cNvGrpSpPr>
              <a:grpSpLocks/>
            </p:cNvGrpSpPr>
            <p:nvPr/>
          </p:nvGrpSpPr>
          <p:grpSpPr bwMode="auto">
            <a:xfrm>
              <a:off x="1276" y="1575"/>
              <a:ext cx="429" cy="536"/>
              <a:chOff x="1276" y="1575"/>
              <a:chExt cx="429" cy="536"/>
            </a:xfrm>
          </p:grpSpPr>
          <p:sp>
            <p:nvSpPr>
              <p:cNvPr id="24689" name="Line 113"/>
              <p:cNvSpPr>
                <a:spLocks noChangeShapeType="1"/>
              </p:cNvSpPr>
              <p:nvPr/>
            </p:nvSpPr>
            <p:spPr bwMode="auto">
              <a:xfrm>
                <a:off x="1276" y="1920"/>
                <a:ext cx="429" cy="0"/>
              </a:xfrm>
              <a:prstGeom prst="line">
                <a:avLst/>
              </a:prstGeom>
              <a:noFill/>
              <a:ln w="38100">
                <a:solidFill>
                  <a:srgbClr val="002060"/>
                </a:solidFill>
                <a:round/>
                <a:headEnd/>
                <a:tailEnd type="triangle" w="med" len="med"/>
              </a:ln>
              <a:effectLst/>
            </p:spPr>
            <p:txBody>
              <a:bodyPr wrap="none"/>
              <a:lstStyle/>
              <a:p>
                <a:endParaRPr lang="id-ID">
                  <a:solidFill>
                    <a:srgbClr val="C00000"/>
                  </a:solidFill>
                </a:endParaRPr>
              </a:p>
            </p:txBody>
          </p:sp>
          <p:sp>
            <p:nvSpPr>
              <p:cNvPr id="24690" name="Text Box 114"/>
              <p:cNvSpPr txBox="1">
                <a:spLocks noChangeArrowheads="1"/>
              </p:cNvSpPr>
              <p:nvPr/>
            </p:nvSpPr>
            <p:spPr bwMode="auto">
              <a:xfrm>
                <a:off x="1384" y="1575"/>
                <a:ext cx="215" cy="327"/>
              </a:xfrm>
              <a:prstGeom prst="rect">
                <a:avLst/>
              </a:prstGeom>
              <a:noFill/>
              <a:ln w="9525">
                <a:noFill/>
                <a:miter lim="800000"/>
                <a:headEnd/>
                <a:tailEnd/>
              </a:ln>
              <a:effectLst/>
            </p:spPr>
            <p:txBody>
              <a:bodyPr>
                <a:spAutoFit/>
              </a:bodyPr>
              <a:lstStyle/>
              <a:p>
                <a:pPr>
                  <a:spcBef>
                    <a:spcPct val="50000"/>
                  </a:spcBef>
                </a:pPr>
                <a:r>
                  <a:rPr lang="en-US" altLang="zh-TW" sz="2800" b="1" dirty="0">
                    <a:solidFill>
                      <a:srgbClr val="C00000"/>
                    </a:solidFill>
                    <a:latin typeface="Times New Roman" pitchFamily="18" charset="0"/>
                  </a:rPr>
                  <a:t>p</a:t>
                </a:r>
              </a:p>
            </p:txBody>
          </p:sp>
          <p:sp>
            <p:nvSpPr>
              <p:cNvPr id="24691" name="Rectangle 115"/>
              <p:cNvSpPr>
                <a:spLocks noChangeArrowheads="1"/>
              </p:cNvSpPr>
              <p:nvPr/>
            </p:nvSpPr>
            <p:spPr bwMode="auto">
              <a:xfrm>
                <a:off x="1306" y="1923"/>
                <a:ext cx="354" cy="188"/>
              </a:xfrm>
              <a:prstGeom prst="rect">
                <a:avLst/>
              </a:prstGeom>
              <a:noFill/>
              <a:ln w="9525">
                <a:noFill/>
                <a:miter lim="800000"/>
                <a:headEnd/>
                <a:tailEnd/>
              </a:ln>
              <a:effectLst/>
            </p:spPr>
            <p:txBody>
              <a:bodyPr lIns="18000" tIns="10800" rIns="18000" bIns="10800">
                <a:spAutoFit/>
              </a:bodyPr>
              <a:lstStyle/>
              <a:p>
                <a:r>
                  <a:rPr lang="en-US" altLang="zh-TW" i="1" dirty="0">
                    <a:solidFill>
                      <a:srgbClr val="C00000"/>
                    </a:solidFill>
                    <a:latin typeface="Times New Roman" pitchFamily="18" charset="0"/>
                  </a:rPr>
                  <a:t>R</a:t>
                </a:r>
                <a:r>
                  <a:rPr lang="en-US" altLang="zh-TW" dirty="0">
                    <a:solidFill>
                      <a:srgbClr val="C00000"/>
                    </a:solidFill>
                    <a:latin typeface="Times New Roman" pitchFamily="18" charset="0"/>
                    <a:sym typeface="Symbol" pitchFamily="18" charset="2"/>
                  </a:rPr>
                  <a:t>1</a:t>
                </a:r>
                <a:endParaRPr lang="en-US" altLang="zh-TW" i="1" dirty="0">
                  <a:solidFill>
                    <a:srgbClr val="C00000"/>
                  </a:solidFill>
                  <a:latin typeface="Times New Roman" pitchFamily="18" charset="0"/>
                </a:endParaRPr>
              </a:p>
            </p:txBody>
          </p:sp>
        </p:grpSp>
      </p:grpSp>
      <p:grpSp>
        <p:nvGrpSpPr>
          <p:cNvPr id="24707" name="Group 131"/>
          <p:cNvGrpSpPr>
            <a:grpSpLocks/>
          </p:cNvGrpSpPr>
          <p:nvPr/>
        </p:nvGrpSpPr>
        <p:grpSpPr bwMode="auto">
          <a:xfrm>
            <a:off x="8860543" y="4541838"/>
            <a:ext cx="681038" cy="1830388"/>
            <a:chOff x="4241" y="2703"/>
            <a:chExt cx="429" cy="1153"/>
          </a:xfrm>
        </p:grpSpPr>
        <p:sp>
          <p:nvSpPr>
            <p:cNvPr id="24695" name="Rectangle 119"/>
            <p:cNvSpPr>
              <a:spLocks noChangeArrowheads="1"/>
            </p:cNvSpPr>
            <p:nvPr/>
          </p:nvSpPr>
          <p:spPr bwMode="auto">
            <a:xfrm>
              <a:off x="4241" y="2703"/>
              <a:ext cx="429" cy="982"/>
            </a:xfrm>
            <a:prstGeom prst="rect">
              <a:avLst/>
            </a:prstGeom>
            <a:solidFill>
              <a:srgbClr val="FFFF00"/>
            </a:solidFill>
            <a:ln w="38100">
              <a:solidFill>
                <a:srgbClr val="002060"/>
              </a:solidFill>
              <a:miter lim="800000"/>
              <a:headEnd/>
              <a:tailEnd/>
            </a:ln>
            <a:effectLst/>
          </p:spPr>
          <p:txBody>
            <a:bodyPr wrap="none" anchor="ctr"/>
            <a:lstStyle/>
            <a:p>
              <a:endParaRPr lang="id-ID">
                <a:solidFill>
                  <a:srgbClr val="C00000"/>
                </a:solidFill>
              </a:endParaRPr>
            </a:p>
          </p:txBody>
        </p:sp>
        <p:grpSp>
          <p:nvGrpSpPr>
            <p:cNvPr id="24706" name="Group 130"/>
            <p:cNvGrpSpPr>
              <a:grpSpLocks/>
            </p:cNvGrpSpPr>
            <p:nvPr/>
          </p:nvGrpSpPr>
          <p:grpSpPr bwMode="auto">
            <a:xfrm>
              <a:off x="4291" y="2995"/>
              <a:ext cx="328" cy="384"/>
              <a:chOff x="4291" y="2995"/>
              <a:chExt cx="328" cy="384"/>
            </a:xfrm>
          </p:grpSpPr>
          <p:sp>
            <p:nvSpPr>
              <p:cNvPr id="24693" name="Line 117"/>
              <p:cNvSpPr>
                <a:spLocks noChangeShapeType="1"/>
              </p:cNvSpPr>
              <p:nvPr/>
            </p:nvSpPr>
            <p:spPr bwMode="auto">
              <a:xfrm>
                <a:off x="4291" y="3193"/>
                <a:ext cx="328" cy="0"/>
              </a:xfrm>
              <a:prstGeom prst="line">
                <a:avLst/>
              </a:prstGeom>
              <a:noFill/>
              <a:ln w="19050">
                <a:solidFill>
                  <a:srgbClr val="002060"/>
                </a:solidFill>
                <a:round/>
                <a:headEnd/>
                <a:tailEnd/>
              </a:ln>
              <a:effectLst/>
            </p:spPr>
            <p:txBody>
              <a:bodyPr wrap="none"/>
              <a:lstStyle/>
              <a:p>
                <a:endParaRPr lang="id-ID">
                  <a:solidFill>
                    <a:srgbClr val="C00000"/>
                  </a:solidFill>
                </a:endParaRPr>
              </a:p>
            </p:txBody>
          </p:sp>
          <p:grpSp>
            <p:nvGrpSpPr>
              <p:cNvPr id="24696" name="Group 120"/>
              <p:cNvGrpSpPr>
                <a:grpSpLocks/>
              </p:cNvGrpSpPr>
              <p:nvPr/>
            </p:nvGrpSpPr>
            <p:grpSpPr bwMode="auto">
              <a:xfrm>
                <a:off x="4295" y="2995"/>
                <a:ext cx="282" cy="384"/>
                <a:chOff x="3840" y="2112"/>
                <a:chExt cx="378" cy="384"/>
              </a:xfrm>
            </p:grpSpPr>
            <p:sp>
              <p:nvSpPr>
                <p:cNvPr id="24697" name="Line 121"/>
                <p:cNvSpPr>
                  <a:spLocks noChangeShapeType="1"/>
                </p:cNvSpPr>
                <p:nvPr/>
              </p:nvSpPr>
              <p:spPr bwMode="auto">
                <a:xfrm>
                  <a:off x="3840" y="2491"/>
                  <a:ext cx="192" cy="0"/>
                </a:xfrm>
                <a:prstGeom prst="line">
                  <a:avLst/>
                </a:prstGeom>
                <a:noFill/>
                <a:ln w="28575">
                  <a:solidFill>
                    <a:srgbClr val="002060"/>
                  </a:solidFill>
                  <a:round/>
                  <a:headEnd/>
                  <a:tailEnd/>
                </a:ln>
                <a:effectLst/>
              </p:spPr>
              <p:txBody>
                <a:bodyPr wrap="none"/>
                <a:lstStyle/>
                <a:p>
                  <a:endParaRPr lang="id-ID">
                    <a:solidFill>
                      <a:srgbClr val="C00000"/>
                    </a:solidFill>
                  </a:endParaRPr>
                </a:p>
              </p:txBody>
            </p:sp>
            <p:sp>
              <p:nvSpPr>
                <p:cNvPr id="24698" name="Line 122"/>
                <p:cNvSpPr>
                  <a:spLocks noChangeShapeType="1"/>
                </p:cNvSpPr>
                <p:nvPr/>
              </p:nvSpPr>
              <p:spPr bwMode="auto">
                <a:xfrm flipV="1">
                  <a:off x="4032" y="2112"/>
                  <a:ext cx="0" cy="384"/>
                </a:xfrm>
                <a:prstGeom prst="line">
                  <a:avLst/>
                </a:prstGeom>
                <a:noFill/>
                <a:ln w="28575">
                  <a:solidFill>
                    <a:srgbClr val="002060"/>
                  </a:solidFill>
                  <a:round/>
                  <a:headEnd/>
                  <a:tailEnd/>
                </a:ln>
                <a:effectLst/>
              </p:spPr>
              <p:txBody>
                <a:bodyPr wrap="none"/>
                <a:lstStyle/>
                <a:p>
                  <a:endParaRPr lang="id-ID">
                    <a:solidFill>
                      <a:srgbClr val="C00000"/>
                    </a:solidFill>
                  </a:endParaRPr>
                </a:p>
              </p:txBody>
            </p:sp>
            <p:sp>
              <p:nvSpPr>
                <p:cNvPr id="24699" name="Line 123"/>
                <p:cNvSpPr>
                  <a:spLocks noChangeShapeType="1"/>
                </p:cNvSpPr>
                <p:nvPr/>
              </p:nvSpPr>
              <p:spPr bwMode="auto">
                <a:xfrm>
                  <a:off x="4026" y="2118"/>
                  <a:ext cx="192" cy="0"/>
                </a:xfrm>
                <a:prstGeom prst="line">
                  <a:avLst/>
                </a:prstGeom>
                <a:noFill/>
                <a:ln w="28575">
                  <a:solidFill>
                    <a:srgbClr val="002060"/>
                  </a:solidFill>
                  <a:round/>
                  <a:headEnd/>
                  <a:tailEnd/>
                </a:ln>
                <a:effectLst/>
              </p:spPr>
              <p:txBody>
                <a:bodyPr wrap="none"/>
                <a:lstStyle/>
                <a:p>
                  <a:endParaRPr lang="id-ID">
                    <a:solidFill>
                      <a:srgbClr val="C00000"/>
                    </a:solidFill>
                  </a:endParaRPr>
                </a:p>
              </p:txBody>
            </p:sp>
          </p:grpSp>
        </p:grpSp>
        <p:sp>
          <p:nvSpPr>
            <p:cNvPr id="24700" name="Rectangle 124"/>
            <p:cNvSpPr>
              <a:spLocks noChangeArrowheads="1"/>
            </p:cNvSpPr>
            <p:nvPr/>
          </p:nvSpPr>
          <p:spPr bwMode="auto">
            <a:xfrm>
              <a:off x="4346" y="3682"/>
              <a:ext cx="185" cy="174"/>
            </a:xfrm>
            <a:prstGeom prst="rect">
              <a:avLst/>
            </a:prstGeom>
            <a:noFill/>
            <a:ln w="9525">
              <a:noFill/>
              <a:miter lim="800000"/>
              <a:headEnd/>
              <a:tailEnd/>
            </a:ln>
            <a:effectLst/>
          </p:spPr>
          <p:txBody>
            <a:bodyPr lIns="18000" tIns="0" rIns="18000" bIns="0">
              <a:spAutoFit/>
            </a:bodyPr>
            <a:lstStyle/>
            <a:p>
              <a:pPr algn="ctr"/>
              <a:r>
                <a:rPr lang="en-US" altLang="zh-TW" i="1">
                  <a:solidFill>
                    <a:srgbClr val="C00000"/>
                  </a:solidFill>
                  <a:latin typeface="Times New Roman" pitchFamily="18" charset="0"/>
                </a:rPr>
                <a:t>S</a:t>
              </a:r>
            </a:p>
          </p:txBody>
        </p:sp>
      </p:grpSp>
      <p:sp>
        <p:nvSpPr>
          <p:cNvPr id="24703" name="Text Box 127"/>
          <p:cNvSpPr txBox="1">
            <a:spLocks noChangeArrowheads="1"/>
          </p:cNvSpPr>
          <p:nvPr/>
        </p:nvSpPr>
        <p:spPr bwMode="auto">
          <a:xfrm>
            <a:off x="3387726" y="4895851"/>
            <a:ext cx="1884363" cy="646113"/>
          </a:xfrm>
          <a:prstGeom prst="rect">
            <a:avLst/>
          </a:prstGeom>
          <a:noFill/>
          <a:ln w="9525">
            <a:noFill/>
            <a:miter lim="800000"/>
            <a:headEnd/>
            <a:tailEnd/>
          </a:ln>
          <a:effectLst/>
        </p:spPr>
        <p:txBody>
          <a:bodyPr>
            <a:spAutoFit/>
          </a:bodyPr>
          <a:lstStyle/>
          <a:p>
            <a:pPr algn="r">
              <a:spcBef>
                <a:spcPct val="50000"/>
              </a:spcBef>
            </a:pPr>
            <a:r>
              <a:rPr lang="en-US" altLang="zh-TW" b="1" dirty="0">
                <a:solidFill>
                  <a:srgbClr val="002060"/>
                </a:solidFill>
              </a:rPr>
              <a:t>SINGLE-LAYER PERCEPTRON</a:t>
            </a:r>
          </a:p>
        </p:txBody>
      </p:sp>
      <p:sp>
        <p:nvSpPr>
          <p:cNvPr id="24581" name="Line 5"/>
          <p:cNvSpPr>
            <a:spLocks noChangeShapeType="1"/>
          </p:cNvSpPr>
          <p:nvPr/>
        </p:nvSpPr>
        <p:spPr bwMode="auto">
          <a:xfrm>
            <a:off x="6592889" y="2455862"/>
            <a:ext cx="860425" cy="0"/>
          </a:xfrm>
          <a:prstGeom prst="line">
            <a:avLst/>
          </a:prstGeom>
          <a:noFill/>
          <a:ln w="38100">
            <a:solidFill>
              <a:srgbClr val="002060"/>
            </a:solidFill>
            <a:round/>
            <a:headEnd/>
            <a:tailEnd type="triangle" w="med" len="med"/>
          </a:ln>
          <a:effectLst/>
        </p:spPr>
        <p:txBody>
          <a:bodyPr wrap="none"/>
          <a:lstStyle/>
          <a:p>
            <a:endParaRPr lang="id-ID">
              <a:solidFill>
                <a:srgbClr val="C00000"/>
              </a:solidFill>
            </a:endParaRPr>
          </a:p>
        </p:txBody>
      </p:sp>
      <p:sp>
        <p:nvSpPr>
          <p:cNvPr id="24582" name="Text Box 6"/>
          <p:cNvSpPr txBox="1">
            <a:spLocks noChangeArrowheads="1"/>
          </p:cNvSpPr>
          <p:nvPr/>
        </p:nvSpPr>
        <p:spPr bwMode="auto">
          <a:xfrm>
            <a:off x="6769102" y="1971675"/>
            <a:ext cx="341313" cy="519112"/>
          </a:xfrm>
          <a:prstGeom prst="rect">
            <a:avLst/>
          </a:prstGeom>
          <a:noFill/>
          <a:ln w="9525">
            <a:noFill/>
            <a:miter lim="800000"/>
            <a:headEnd/>
            <a:tailEnd/>
          </a:ln>
          <a:effectLst/>
        </p:spPr>
        <p:txBody>
          <a:bodyPr>
            <a:spAutoFit/>
          </a:bodyPr>
          <a:lstStyle/>
          <a:p>
            <a:pPr>
              <a:spcBef>
                <a:spcPct val="50000"/>
              </a:spcBef>
            </a:pPr>
            <a:r>
              <a:rPr lang="en-US" altLang="zh-TW" sz="2800" b="1">
                <a:solidFill>
                  <a:srgbClr val="C00000"/>
                </a:solidFill>
                <a:latin typeface="Times New Roman" pitchFamily="18" charset="0"/>
              </a:rPr>
              <a:t>a</a:t>
            </a:r>
          </a:p>
        </p:txBody>
      </p:sp>
      <p:sp>
        <p:nvSpPr>
          <p:cNvPr id="24583" name="Rectangle 7"/>
          <p:cNvSpPr>
            <a:spLocks noChangeArrowheads="1"/>
          </p:cNvSpPr>
          <p:nvPr/>
        </p:nvSpPr>
        <p:spPr bwMode="auto">
          <a:xfrm>
            <a:off x="6707983" y="2451100"/>
            <a:ext cx="527050" cy="298450"/>
          </a:xfrm>
          <a:prstGeom prst="rect">
            <a:avLst/>
          </a:prstGeom>
          <a:noFill/>
          <a:ln w="9525">
            <a:noFill/>
            <a:miter lim="800000"/>
            <a:headEnd/>
            <a:tailEnd/>
          </a:ln>
          <a:effectLst/>
        </p:spPr>
        <p:txBody>
          <a:bodyPr lIns="18000" tIns="10800" rIns="18000" bIns="10800">
            <a:spAutoFit/>
          </a:bodyPr>
          <a:lstStyle/>
          <a:p>
            <a:pPr algn="ctr"/>
            <a:r>
              <a:rPr lang="en-US" altLang="zh-TW" b="1" i="1">
                <a:solidFill>
                  <a:srgbClr val="C00000"/>
                </a:solidFill>
                <a:latin typeface="Times New Roman" pitchFamily="18" charset="0"/>
              </a:rPr>
              <a:t>S</a:t>
            </a:r>
            <a:r>
              <a:rPr lang="en-US" altLang="zh-TW" b="1">
                <a:solidFill>
                  <a:srgbClr val="C00000"/>
                </a:solidFill>
                <a:latin typeface="Times New Roman" pitchFamily="18" charset="0"/>
                <a:sym typeface="Symbol" pitchFamily="18" charset="2"/>
              </a:rPr>
              <a:t>1</a:t>
            </a:r>
            <a:endParaRPr lang="en-US" altLang="zh-TW" b="1" i="1">
              <a:solidFill>
                <a:srgbClr val="C00000"/>
              </a:solidFill>
              <a:latin typeface="Times New Roman" pitchFamily="18" charset="0"/>
            </a:endParaRPr>
          </a:p>
        </p:txBody>
      </p:sp>
      <p:sp>
        <p:nvSpPr>
          <p:cNvPr id="24579" name="Oval 3"/>
          <p:cNvSpPr>
            <a:spLocks noChangeArrowheads="1"/>
          </p:cNvSpPr>
          <p:nvPr/>
        </p:nvSpPr>
        <p:spPr bwMode="auto">
          <a:xfrm>
            <a:off x="4572002" y="2663825"/>
            <a:ext cx="503238" cy="503237"/>
          </a:xfrm>
          <a:prstGeom prst="ellipse">
            <a:avLst/>
          </a:prstGeom>
          <a:noFill/>
          <a:ln w="38100">
            <a:solidFill>
              <a:srgbClr val="002060"/>
            </a:solidFill>
            <a:round/>
            <a:headEnd/>
            <a:tailEnd/>
          </a:ln>
          <a:effectLst/>
        </p:spPr>
        <p:txBody>
          <a:bodyPr wrap="none" anchor="ctr"/>
          <a:lstStyle/>
          <a:p>
            <a:pPr algn="ctr"/>
            <a:r>
              <a:rPr lang="en-US" altLang="zh-TW" sz="3200">
                <a:solidFill>
                  <a:srgbClr val="C00000"/>
                </a:solidFill>
                <a:latin typeface="Arial" charset="0"/>
              </a:rPr>
              <a:t>+</a:t>
            </a:r>
          </a:p>
        </p:txBody>
      </p:sp>
      <p:sp>
        <p:nvSpPr>
          <p:cNvPr id="24585" name="Line 9"/>
          <p:cNvSpPr>
            <a:spLocks noChangeShapeType="1"/>
          </p:cNvSpPr>
          <p:nvPr/>
        </p:nvSpPr>
        <p:spPr bwMode="auto">
          <a:xfrm>
            <a:off x="5059364" y="2913063"/>
            <a:ext cx="860425" cy="0"/>
          </a:xfrm>
          <a:prstGeom prst="line">
            <a:avLst/>
          </a:prstGeom>
          <a:noFill/>
          <a:ln w="38100">
            <a:solidFill>
              <a:srgbClr val="002060"/>
            </a:solidFill>
            <a:round/>
            <a:headEnd/>
            <a:tailEnd type="triangle" w="med" len="med"/>
          </a:ln>
          <a:effectLst/>
        </p:spPr>
        <p:txBody>
          <a:bodyPr wrap="none"/>
          <a:lstStyle/>
          <a:p>
            <a:endParaRPr lang="id-ID">
              <a:solidFill>
                <a:srgbClr val="C00000"/>
              </a:solidFill>
            </a:endParaRPr>
          </a:p>
        </p:txBody>
      </p:sp>
      <p:sp>
        <p:nvSpPr>
          <p:cNvPr id="24586" name="Text Box 10"/>
          <p:cNvSpPr txBox="1">
            <a:spLocks noChangeArrowheads="1"/>
          </p:cNvSpPr>
          <p:nvPr/>
        </p:nvSpPr>
        <p:spPr bwMode="auto">
          <a:xfrm>
            <a:off x="5237164" y="2446338"/>
            <a:ext cx="341313" cy="519113"/>
          </a:xfrm>
          <a:prstGeom prst="rect">
            <a:avLst/>
          </a:prstGeom>
          <a:noFill/>
          <a:ln w="9525">
            <a:noFill/>
            <a:miter lim="800000"/>
            <a:headEnd/>
            <a:tailEnd/>
          </a:ln>
          <a:effectLst/>
        </p:spPr>
        <p:txBody>
          <a:bodyPr>
            <a:spAutoFit/>
          </a:bodyPr>
          <a:lstStyle/>
          <a:p>
            <a:pPr>
              <a:spcBef>
                <a:spcPct val="50000"/>
              </a:spcBef>
            </a:pPr>
            <a:r>
              <a:rPr lang="en-US" altLang="zh-TW" sz="2800" b="1">
                <a:solidFill>
                  <a:srgbClr val="C00000"/>
                </a:solidFill>
                <a:latin typeface="Times New Roman" pitchFamily="18" charset="0"/>
              </a:rPr>
              <a:t>n</a:t>
            </a:r>
          </a:p>
        </p:txBody>
      </p:sp>
      <p:sp>
        <p:nvSpPr>
          <p:cNvPr id="24587" name="Rectangle 11"/>
          <p:cNvSpPr>
            <a:spLocks noChangeArrowheads="1"/>
          </p:cNvSpPr>
          <p:nvPr/>
        </p:nvSpPr>
        <p:spPr bwMode="auto">
          <a:xfrm>
            <a:off x="5157789" y="2922588"/>
            <a:ext cx="527050" cy="298450"/>
          </a:xfrm>
          <a:prstGeom prst="rect">
            <a:avLst/>
          </a:prstGeom>
          <a:noFill/>
          <a:ln w="9525">
            <a:noFill/>
            <a:miter lim="800000"/>
            <a:headEnd/>
            <a:tailEnd/>
          </a:ln>
          <a:effectLst/>
        </p:spPr>
        <p:txBody>
          <a:bodyPr lIns="18000" tIns="10800" rIns="18000" bIns="10800">
            <a:spAutoFit/>
          </a:bodyPr>
          <a:lstStyle/>
          <a:p>
            <a:pPr algn="ctr"/>
            <a:r>
              <a:rPr lang="en-US" altLang="zh-TW" i="1">
                <a:solidFill>
                  <a:srgbClr val="C00000"/>
                </a:solidFill>
                <a:latin typeface="Times New Roman" pitchFamily="18" charset="0"/>
              </a:rPr>
              <a:t>S</a:t>
            </a:r>
            <a:r>
              <a:rPr lang="en-US" altLang="zh-TW">
                <a:solidFill>
                  <a:srgbClr val="C00000"/>
                </a:solidFill>
                <a:latin typeface="Times New Roman" pitchFamily="18" charset="0"/>
                <a:sym typeface="Symbol" pitchFamily="18" charset="2"/>
              </a:rPr>
              <a:t>1</a:t>
            </a:r>
            <a:endParaRPr lang="en-US" altLang="zh-TW" i="1">
              <a:solidFill>
                <a:srgbClr val="C00000"/>
              </a:solidFill>
              <a:latin typeface="Times New Roman" pitchFamily="18" charset="0"/>
            </a:endParaRPr>
          </a:p>
        </p:txBody>
      </p:sp>
      <p:sp>
        <p:nvSpPr>
          <p:cNvPr id="24589" name="Line 13"/>
          <p:cNvSpPr>
            <a:spLocks noChangeShapeType="1"/>
          </p:cNvSpPr>
          <p:nvPr/>
        </p:nvSpPr>
        <p:spPr bwMode="auto">
          <a:xfrm>
            <a:off x="3024190" y="3370263"/>
            <a:ext cx="430213" cy="0"/>
          </a:xfrm>
          <a:prstGeom prst="line">
            <a:avLst/>
          </a:prstGeom>
          <a:noFill/>
          <a:ln w="38100">
            <a:solidFill>
              <a:srgbClr val="002060"/>
            </a:solidFill>
            <a:round/>
            <a:headEnd/>
            <a:tailEnd type="triangle" w="med" len="med"/>
          </a:ln>
          <a:effectLst/>
        </p:spPr>
        <p:txBody>
          <a:bodyPr wrap="none"/>
          <a:lstStyle/>
          <a:p>
            <a:endParaRPr lang="id-ID">
              <a:solidFill>
                <a:srgbClr val="C00000"/>
              </a:solidFill>
            </a:endParaRPr>
          </a:p>
        </p:txBody>
      </p:sp>
      <p:sp>
        <p:nvSpPr>
          <p:cNvPr id="24590" name="Text Box 14"/>
          <p:cNvSpPr txBox="1">
            <a:spLocks noChangeArrowheads="1"/>
          </p:cNvSpPr>
          <p:nvPr/>
        </p:nvSpPr>
        <p:spPr bwMode="auto">
          <a:xfrm>
            <a:off x="2771777" y="3100388"/>
            <a:ext cx="341313" cy="519112"/>
          </a:xfrm>
          <a:prstGeom prst="rect">
            <a:avLst/>
          </a:prstGeom>
          <a:noFill/>
          <a:ln w="9525">
            <a:noFill/>
            <a:miter lim="800000"/>
            <a:headEnd/>
            <a:tailEnd/>
          </a:ln>
          <a:effectLst/>
        </p:spPr>
        <p:txBody>
          <a:bodyPr>
            <a:spAutoFit/>
          </a:bodyPr>
          <a:lstStyle/>
          <a:p>
            <a:pPr>
              <a:spcBef>
                <a:spcPct val="50000"/>
              </a:spcBef>
            </a:pPr>
            <a:r>
              <a:rPr lang="en-US" altLang="zh-TW" sz="2800">
                <a:solidFill>
                  <a:srgbClr val="C00000"/>
                </a:solidFill>
                <a:latin typeface="Times New Roman" pitchFamily="18" charset="0"/>
              </a:rPr>
              <a:t>1</a:t>
            </a:r>
          </a:p>
        </p:txBody>
      </p:sp>
      <p:sp>
        <p:nvSpPr>
          <p:cNvPr id="24591" name="Line 15"/>
          <p:cNvSpPr>
            <a:spLocks noChangeShapeType="1"/>
          </p:cNvSpPr>
          <p:nvPr/>
        </p:nvSpPr>
        <p:spPr bwMode="auto">
          <a:xfrm flipV="1">
            <a:off x="4114802" y="3030538"/>
            <a:ext cx="520700" cy="358775"/>
          </a:xfrm>
          <a:prstGeom prst="line">
            <a:avLst/>
          </a:prstGeom>
          <a:noFill/>
          <a:ln w="38100">
            <a:solidFill>
              <a:srgbClr val="002060"/>
            </a:solidFill>
            <a:round/>
            <a:headEnd/>
            <a:tailEnd type="triangle" w="med" len="med"/>
          </a:ln>
          <a:effectLst/>
        </p:spPr>
        <p:txBody>
          <a:bodyPr wrap="none"/>
          <a:lstStyle/>
          <a:p>
            <a:endParaRPr lang="id-ID">
              <a:solidFill>
                <a:srgbClr val="C00000"/>
              </a:solidFill>
            </a:endParaRPr>
          </a:p>
        </p:txBody>
      </p:sp>
      <p:grpSp>
        <p:nvGrpSpPr>
          <p:cNvPr id="24592" name="Group 16"/>
          <p:cNvGrpSpPr>
            <a:grpSpLocks/>
          </p:cNvGrpSpPr>
          <p:nvPr/>
        </p:nvGrpSpPr>
        <p:grpSpPr bwMode="auto">
          <a:xfrm>
            <a:off x="3486152" y="3048000"/>
            <a:ext cx="627063" cy="882650"/>
            <a:chOff x="1733" y="2298"/>
            <a:chExt cx="395" cy="556"/>
          </a:xfrm>
          <a:noFill/>
        </p:grpSpPr>
        <p:grpSp>
          <p:nvGrpSpPr>
            <p:cNvPr id="24593" name="Group 17"/>
            <p:cNvGrpSpPr>
              <a:grpSpLocks/>
            </p:cNvGrpSpPr>
            <p:nvPr/>
          </p:nvGrpSpPr>
          <p:grpSpPr bwMode="auto">
            <a:xfrm>
              <a:off x="1733" y="2298"/>
              <a:ext cx="395" cy="384"/>
              <a:chOff x="1733" y="2298"/>
              <a:chExt cx="395" cy="384"/>
            </a:xfrm>
            <a:grpFill/>
          </p:grpSpPr>
          <p:sp>
            <p:nvSpPr>
              <p:cNvPr id="24594" name="Text Box 18"/>
              <p:cNvSpPr txBox="1">
                <a:spLocks noChangeArrowheads="1"/>
              </p:cNvSpPr>
              <p:nvPr/>
            </p:nvSpPr>
            <p:spPr bwMode="auto">
              <a:xfrm>
                <a:off x="1808" y="2315"/>
                <a:ext cx="215" cy="327"/>
              </a:xfrm>
              <a:prstGeom prst="rect">
                <a:avLst/>
              </a:prstGeom>
              <a:grpFill/>
              <a:ln w="9525">
                <a:noFill/>
                <a:miter lim="800000"/>
                <a:headEnd/>
                <a:tailEnd/>
              </a:ln>
              <a:effectLst/>
            </p:spPr>
            <p:txBody>
              <a:bodyPr>
                <a:spAutoFit/>
              </a:bodyPr>
              <a:lstStyle/>
              <a:p>
                <a:pPr>
                  <a:spcBef>
                    <a:spcPct val="50000"/>
                  </a:spcBef>
                </a:pPr>
                <a:r>
                  <a:rPr lang="en-US" altLang="zh-TW" sz="2800" b="1">
                    <a:solidFill>
                      <a:srgbClr val="C00000"/>
                    </a:solidFill>
                    <a:latin typeface="Times New Roman" pitchFamily="18" charset="0"/>
                  </a:rPr>
                  <a:t>b</a:t>
                </a:r>
              </a:p>
            </p:txBody>
          </p:sp>
          <p:sp>
            <p:nvSpPr>
              <p:cNvPr id="24595" name="Rectangle 19"/>
              <p:cNvSpPr>
                <a:spLocks noChangeArrowheads="1"/>
              </p:cNvSpPr>
              <p:nvPr/>
            </p:nvSpPr>
            <p:spPr bwMode="auto">
              <a:xfrm>
                <a:off x="1733" y="2298"/>
                <a:ext cx="395" cy="384"/>
              </a:xfrm>
              <a:prstGeom prst="rect">
                <a:avLst/>
              </a:prstGeom>
              <a:grpFill/>
              <a:ln w="38100">
                <a:solidFill>
                  <a:srgbClr val="002060"/>
                </a:solidFill>
                <a:miter lim="800000"/>
                <a:headEnd/>
                <a:tailEnd/>
              </a:ln>
              <a:effectLst/>
            </p:spPr>
            <p:txBody>
              <a:bodyPr wrap="none" anchor="ctr"/>
              <a:lstStyle/>
              <a:p>
                <a:endParaRPr lang="id-ID">
                  <a:solidFill>
                    <a:srgbClr val="C00000"/>
                  </a:solidFill>
                </a:endParaRPr>
              </a:p>
            </p:txBody>
          </p:sp>
        </p:grpSp>
        <p:sp>
          <p:nvSpPr>
            <p:cNvPr id="24596" name="Rectangle 20"/>
            <p:cNvSpPr>
              <a:spLocks noChangeArrowheads="1"/>
            </p:cNvSpPr>
            <p:nvPr/>
          </p:nvSpPr>
          <p:spPr bwMode="auto">
            <a:xfrm>
              <a:off x="1752" y="2666"/>
              <a:ext cx="366" cy="188"/>
            </a:xfrm>
            <a:prstGeom prst="rect">
              <a:avLst/>
            </a:prstGeom>
            <a:grpFill/>
            <a:ln w="9525">
              <a:noFill/>
              <a:miter lim="800000"/>
              <a:headEnd/>
              <a:tailEnd/>
            </a:ln>
            <a:effectLst/>
          </p:spPr>
          <p:txBody>
            <a:bodyPr lIns="18000" tIns="10800" rIns="18000" bIns="10800">
              <a:spAutoFit/>
            </a:bodyPr>
            <a:lstStyle/>
            <a:p>
              <a:pPr algn="ctr"/>
              <a:r>
                <a:rPr lang="en-US" altLang="zh-TW" b="1" i="1" dirty="0">
                  <a:solidFill>
                    <a:srgbClr val="C00000"/>
                  </a:solidFill>
                  <a:latin typeface="Times New Roman" pitchFamily="18" charset="0"/>
                </a:rPr>
                <a:t>S</a:t>
              </a:r>
              <a:r>
                <a:rPr lang="en-US" altLang="zh-TW" b="1" dirty="0">
                  <a:solidFill>
                    <a:srgbClr val="C00000"/>
                  </a:solidFill>
                  <a:latin typeface="Times New Roman" pitchFamily="18" charset="0"/>
                  <a:sym typeface="Symbol" pitchFamily="18" charset="2"/>
                </a:rPr>
                <a:t>1</a:t>
              </a:r>
              <a:endParaRPr lang="en-US" altLang="zh-TW" b="1" i="1" dirty="0">
                <a:solidFill>
                  <a:srgbClr val="C00000"/>
                </a:solidFill>
                <a:latin typeface="Times New Roman" pitchFamily="18" charset="0"/>
              </a:endParaRPr>
            </a:p>
          </p:txBody>
        </p:sp>
      </p:grpSp>
      <p:sp>
        <p:nvSpPr>
          <p:cNvPr id="24598" name="Line 22"/>
          <p:cNvSpPr>
            <a:spLocks noChangeShapeType="1"/>
          </p:cNvSpPr>
          <p:nvPr/>
        </p:nvSpPr>
        <p:spPr bwMode="auto">
          <a:xfrm>
            <a:off x="4105277" y="2430463"/>
            <a:ext cx="520700" cy="358775"/>
          </a:xfrm>
          <a:prstGeom prst="line">
            <a:avLst/>
          </a:prstGeom>
          <a:noFill/>
          <a:ln w="38100">
            <a:solidFill>
              <a:srgbClr val="002060"/>
            </a:solidFill>
            <a:round/>
            <a:headEnd/>
            <a:tailEnd type="triangle" w="med" len="med"/>
          </a:ln>
          <a:effectLst/>
        </p:spPr>
        <p:txBody>
          <a:bodyPr wrap="none"/>
          <a:lstStyle/>
          <a:p>
            <a:endParaRPr lang="id-ID">
              <a:solidFill>
                <a:srgbClr val="C00000"/>
              </a:solidFill>
            </a:endParaRPr>
          </a:p>
        </p:txBody>
      </p:sp>
      <p:grpSp>
        <p:nvGrpSpPr>
          <p:cNvPr id="24600" name="Group 24"/>
          <p:cNvGrpSpPr>
            <a:grpSpLocks/>
          </p:cNvGrpSpPr>
          <p:nvPr/>
        </p:nvGrpSpPr>
        <p:grpSpPr bwMode="auto">
          <a:xfrm>
            <a:off x="3478215" y="2143126"/>
            <a:ext cx="627063" cy="609600"/>
            <a:chOff x="1728" y="1728"/>
            <a:chExt cx="395" cy="384"/>
          </a:xfrm>
          <a:noFill/>
        </p:grpSpPr>
        <p:sp>
          <p:nvSpPr>
            <p:cNvPr id="24601" name="Text Box 25"/>
            <p:cNvSpPr txBox="1">
              <a:spLocks noChangeArrowheads="1"/>
            </p:cNvSpPr>
            <p:nvPr/>
          </p:nvSpPr>
          <p:spPr bwMode="auto">
            <a:xfrm>
              <a:off x="1761" y="1772"/>
              <a:ext cx="339" cy="327"/>
            </a:xfrm>
            <a:prstGeom prst="rect">
              <a:avLst/>
            </a:prstGeom>
            <a:grpFill/>
            <a:ln w="9525">
              <a:solidFill>
                <a:srgbClr val="002060"/>
              </a:solidFill>
              <a:miter lim="800000"/>
              <a:headEnd/>
              <a:tailEnd/>
            </a:ln>
            <a:effectLst/>
          </p:spPr>
          <p:txBody>
            <a:bodyPr>
              <a:spAutoFit/>
            </a:bodyPr>
            <a:lstStyle/>
            <a:p>
              <a:pPr>
                <a:spcBef>
                  <a:spcPct val="50000"/>
                </a:spcBef>
              </a:pPr>
              <a:r>
                <a:rPr lang="en-US" altLang="zh-TW" sz="2800" b="1">
                  <a:solidFill>
                    <a:srgbClr val="C00000"/>
                  </a:solidFill>
                  <a:latin typeface="Times New Roman" pitchFamily="18" charset="0"/>
                </a:rPr>
                <a:t>W</a:t>
              </a:r>
            </a:p>
          </p:txBody>
        </p:sp>
        <p:sp>
          <p:nvSpPr>
            <p:cNvPr id="24602" name="Rectangle 26"/>
            <p:cNvSpPr>
              <a:spLocks noChangeArrowheads="1"/>
            </p:cNvSpPr>
            <p:nvPr/>
          </p:nvSpPr>
          <p:spPr bwMode="auto">
            <a:xfrm>
              <a:off x="1728" y="1728"/>
              <a:ext cx="395" cy="384"/>
            </a:xfrm>
            <a:prstGeom prst="rect">
              <a:avLst/>
            </a:prstGeom>
            <a:grpFill/>
            <a:ln w="38100">
              <a:noFill/>
              <a:miter lim="800000"/>
              <a:headEnd/>
              <a:tailEnd/>
            </a:ln>
            <a:effectLst/>
          </p:spPr>
          <p:txBody>
            <a:bodyPr wrap="none" anchor="ctr"/>
            <a:lstStyle/>
            <a:p>
              <a:endParaRPr lang="id-ID">
                <a:solidFill>
                  <a:srgbClr val="C00000"/>
                </a:solidFill>
              </a:endParaRPr>
            </a:p>
          </p:txBody>
        </p:sp>
      </p:grpSp>
      <p:sp>
        <p:nvSpPr>
          <p:cNvPr id="24603" name="Rectangle 27"/>
          <p:cNvSpPr>
            <a:spLocks noChangeArrowheads="1"/>
          </p:cNvSpPr>
          <p:nvPr/>
        </p:nvSpPr>
        <p:spPr bwMode="auto">
          <a:xfrm>
            <a:off x="3513140" y="1865313"/>
            <a:ext cx="600075" cy="276225"/>
          </a:xfrm>
          <a:prstGeom prst="rect">
            <a:avLst/>
          </a:prstGeom>
          <a:noFill/>
          <a:ln w="9525">
            <a:noFill/>
            <a:miter lim="800000"/>
            <a:headEnd/>
            <a:tailEnd/>
          </a:ln>
          <a:effectLst/>
        </p:spPr>
        <p:txBody>
          <a:bodyPr lIns="18000" tIns="0" rIns="18000" bIns="0">
            <a:spAutoFit/>
          </a:bodyPr>
          <a:lstStyle/>
          <a:p>
            <a:r>
              <a:rPr lang="en-US" altLang="zh-TW" b="1" i="1" dirty="0">
                <a:solidFill>
                  <a:srgbClr val="C00000"/>
                </a:solidFill>
                <a:latin typeface="Times New Roman" pitchFamily="18" charset="0"/>
              </a:rPr>
              <a:t>S</a:t>
            </a:r>
            <a:r>
              <a:rPr lang="en-US" altLang="zh-TW" b="1" dirty="0">
                <a:solidFill>
                  <a:srgbClr val="C00000"/>
                </a:solidFill>
                <a:latin typeface="Times New Roman" pitchFamily="18" charset="0"/>
                <a:sym typeface="Symbol" pitchFamily="18" charset="2"/>
              </a:rPr>
              <a:t></a:t>
            </a:r>
            <a:r>
              <a:rPr lang="en-US" altLang="zh-TW" b="1" i="1" dirty="0">
                <a:solidFill>
                  <a:srgbClr val="C00000"/>
                </a:solidFill>
                <a:latin typeface="Times New Roman" pitchFamily="18" charset="0"/>
                <a:sym typeface="Symbol" pitchFamily="18" charset="2"/>
              </a:rPr>
              <a:t>R</a:t>
            </a:r>
            <a:endParaRPr lang="en-US" altLang="zh-TW" b="1" i="1" dirty="0">
              <a:solidFill>
                <a:srgbClr val="C00000"/>
              </a:solidFill>
              <a:latin typeface="Times New Roman" pitchFamily="18" charset="0"/>
            </a:endParaRPr>
          </a:p>
        </p:txBody>
      </p:sp>
      <p:sp>
        <p:nvSpPr>
          <p:cNvPr id="24605" name="Rectangle 29"/>
          <p:cNvSpPr>
            <a:spLocks noChangeArrowheads="1"/>
          </p:cNvSpPr>
          <p:nvPr/>
        </p:nvSpPr>
        <p:spPr bwMode="auto">
          <a:xfrm>
            <a:off x="2546352" y="2125663"/>
            <a:ext cx="231775" cy="1524000"/>
          </a:xfrm>
          <a:prstGeom prst="rect">
            <a:avLst/>
          </a:prstGeom>
          <a:noFill/>
          <a:ln w="9525">
            <a:solidFill>
              <a:srgbClr val="002060"/>
            </a:solidFill>
            <a:miter lim="800000"/>
            <a:headEnd/>
            <a:tailEnd/>
          </a:ln>
          <a:effectLst/>
        </p:spPr>
        <p:txBody>
          <a:bodyPr wrap="none" anchor="ctr"/>
          <a:lstStyle/>
          <a:p>
            <a:endParaRPr lang="id-ID">
              <a:solidFill>
                <a:srgbClr val="C00000"/>
              </a:solidFill>
            </a:endParaRPr>
          </a:p>
        </p:txBody>
      </p:sp>
      <p:sp>
        <p:nvSpPr>
          <p:cNvPr id="24606" name="Rectangle 30"/>
          <p:cNvSpPr>
            <a:spLocks noChangeArrowheads="1"/>
          </p:cNvSpPr>
          <p:nvPr/>
        </p:nvSpPr>
        <p:spPr bwMode="auto">
          <a:xfrm>
            <a:off x="2541589" y="3652838"/>
            <a:ext cx="293688" cy="276225"/>
          </a:xfrm>
          <a:prstGeom prst="rect">
            <a:avLst/>
          </a:prstGeom>
          <a:noFill/>
          <a:ln w="9525">
            <a:noFill/>
            <a:miter lim="800000"/>
            <a:headEnd/>
            <a:tailEnd/>
          </a:ln>
          <a:effectLst/>
        </p:spPr>
        <p:txBody>
          <a:bodyPr lIns="18000" tIns="0" rIns="18000" bIns="0">
            <a:spAutoFit/>
          </a:bodyPr>
          <a:lstStyle/>
          <a:p>
            <a:r>
              <a:rPr lang="en-US" altLang="zh-TW" i="1">
                <a:solidFill>
                  <a:srgbClr val="C00000"/>
                </a:solidFill>
                <a:latin typeface="Times New Roman" pitchFamily="18" charset="0"/>
              </a:rPr>
              <a:t>R</a:t>
            </a:r>
          </a:p>
        </p:txBody>
      </p:sp>
      <p:sp>
        <p:nvSpPr>
          <p:cNvPr id="24608" name="Line 32"/>
          <p:cNvSpPr>
            <a:spLocks noChangeShapeType="1"/>
          </p:cNvSpPr>
          <p:nvPr/>
        </p:nvSpPr>
        <p:spPr bwMode="auto">
          <a:xfrm>
            <a:off x="2760664" y="2447926"/>
            <a:ext cx="681038" cy="0"/>
          </a:xfrm>
          <a:prstGeom prst="line">
            <a:avLst/>
          </a:prstGeom>
          <a:noFill/>
          <a:ln w="38100">
            <a:solidFill>
              <a:srgbClr val="002060"/>
            </a:solidFill>
            <a:round/>
            <a:headEnd/>
            <a:tailEnd type="triangle" w="med" len="med"/>
          </a:ln>
          <a:effectLst/>
        </p:spPr>
        <p:txBody>
          <a:bodyPr wrap="none"/>
          <a:lstStyle/>
          <a:p>
            <a:endParaRPr lang="id-ID">
              <a:solidFill>
                <a:srgbClr val="C00000"/>
              </a:solidFill>
            </a:endParaRPr>
          </a:p>
        </p:txBody>
      </p:sp>
      <p:sp>
        <p:nvSpPr>
          <p:cNvPr id="24609" name="Text Box 33"/>
          <p:cNvSpPr txBox="1">
            <a:spLocks noChangeArrowheads="1"/>
          </p:cNvSpPr>
          <p:nvPr/>
        </p:nvSpPr>
        <p:spPr bwMode="auto">
          <a:xfrm>
            <a:off x="2932114" y="1900238"/>
            <a:ext cx="341313" cy="519113"/>
          </a:xfrm>
          <a:prstGeom prst="rect">
            <a:avLst/>
          </a:prstGeom>
          <a:noFill/>
          <a:ln w="9525">
            <a:noFill/>
            <a:miter lim="800000"/>
            <a:headEnd/>
            <a:tailEnd/>
          </a:ln>
          <a:effectLst/>
        </p:spPr>
        <p:txBody>
          <a:bodyPr>
            <a:spAutoFit/>
          </a:bodyPr>
          <a:lstStyle/>
          <a:p>
            <a:pPr>
              <a:spcBef>
                <a:spcPct val="50000"/>
              </a:spcBef>
            </a:pPr>
            <a:r>
              <a:rPr lang="en-US" altLang="zh-TW" sz="2800" b="1">
                <a:solidFill>
                  <a:srgbClr val="C00000"/>
                </a:solidFill>
                <a:latin typeface="Times New Roman" pitchFamily="18" charset="0"/>
              </a:rPr>
              <a:t>p</a:t>
            </a:r>
          </a:p>
        </p:txBody>
      </p:sp>
      <p:sp>
        <p:nvSpPr>
          <p:cNvPr id="24610" name="Rectangle 34"/>
          <p:cNvSpPr>
            <a:spLocks noChangeArrowheads="1"/>
          </p:cNvSpPr>
          <p:nvPr/>
        </p:nvSpPr>
        <p:spPr bwMode="auto">
          <a:xfrm>
            <a:off x="2808289" y="2452688"/>
            <a:ext cx="561975" cy="298450"/>
          </a:xfrm>
          <a:prstGeom prst="rect">
            <a:avLst/>
          </a:prstGeom>
          <a:noFill/>
          <a:ln w="9525">
            <a:noFill/>
            <a:miter lim="800000"/>
            <a:headEnd/>
            <a:tailEnd/>
          </a:ln>
          <a:effectLst/>
        </p:spPr>
        <p:txBody>
          <a:bodyPr lIns="18000" tIns="10800" rIns="18000" bIns="10800">
            <a:spAutoFit/>
          </a:bodyPr>
          <a:lstStyle/>
          <a:p>
            <a:r>
              <a:rPr lang="en-US" altLang="zh-TW" i="1" dirty="0">
                <a:solidFill>
                  <a:srgbClr val="C00000"/>
                </a:solidFill>
                <a:latin typeface="Times New Roman" pitchFamily="18" charset="0"/>
              </a:rPr>
              <a:t>R</a:t>
            </a:r>
            <a:r>
              <a:rPr lang="en-US" altLang="zh-TW" dirty="0">
                <a:solidFill>
                  <a:srgbClr val="C00000"/>
                </a:solidFill>
                <a:latin typeface="Times New Roman" pitchFamily="18" charset="0"/>
                <a:sym typeface="Symbol" pitchFamily="18" charset="2"/>
              </a:rPr>
              <a:t>1</a:t>
            </a:r>
            <a:endParaRPr lang="en-US" altLang="zh-TW" i="1" dirty="0">
              <a:solidFill>
                <a:srgbClr val="C00000"/>
              </a:solidFill>
              <a:latin typeface="Times New Roman" pitchFamily="18" charset="0"/>
            </a:endParaRPr>
          </a:p>
        </p:txBody>
      </p:sp>
      <p:grpSp>
        <p:nvGrpSpPr>
          <p:cNvPr id="24711" name="Group 135"/>
          <p:cNvGrpSpPr>
            <a:grpSpLocks/>
          </p:cNvGrpSpPr>
          <p:nvPr/>
        </p:nvGrpSpPr>
        <p:grpSpPr bwMode="auto">
          <a:xfrm>
            <a:off x="5916614" y="2125663"/>
            <a:ext cx="681038" cy="1830387"/>
            <a:chOff x="2767" y="1339"/>
            <a:chExt cx="429" cy="1153"/>
          </a:xfrm>
          <a:noFill/>
        </p:grpSpPr>
        <p:sp>
          <p:nvSpPr>
            <p:cNvPr id="24619" name="Rectangle 43"/>
            <p:cNvSpPr>
              <a:spLocks noChangeArrowheads="1"/>
            </p:cNvSpPr>
            <p:nvPr/>
          </p:nvSpPr>
          <p:spPr bwMode="auto">
            <a:xfrm>
              <a:off x="2894" y="2318"/>
              <a:ext cx="185" cy="174"/>
            </a:xfrm>
            <a:prstGeom prst="rect">
              <a:avLst/>
            </a:prstGeom>
            <a:grpFill/>
            <a:ln w="9525">
              <a:solidFill>
                <a:srgbClr val="002060"/>
              </a:solidFill>
              <a:miter lim="800000"/>
              <a:headEnd/>
              <a:tailEnd/>
            </a:ln>
            <a:effectLst/>
          </p:spPr>
          <p:txBody>
            <a:bodyPr lIns="18000" tIns="0" rIns="18000" bIns="0">
              <a:spAutoFit/>
            </a:bodyPr>
            <a:lstStyle/>
            <a:p>
              <a:pPr algn="ctr"/>
              <a:r>
                <a:rPr lang="en-US" altLang="zh-TW" i="1">
                  <a:solidFill>
                    <a:srgbClr val="C00000"/>
                  </a:solidFill>
                  <a:latin typeface="Times New Roman" pitchFamily="18" charset="0"/>
                </a:rPr>
                <a:t>S</a:t>
              </a:r>
            </a:p>
          </p:txBody>
        </p:sp>
        <p:sp>
          <p:nvSpPr>
            <p:cNvPr id="24614" name="Rectangle 38"/>
            <p:cNvSpPr>
              <a:spLocks noChangeArrowheads="1"/>
            </p:cNvSpPr>
            <p:nvPr/>
          </p:nvSpPr>
          <p:spPr bwMode="auto">
            <a:xfrm>
              <a:off x="2767" y="1339"/>
              <a:ext cx="429" cy="982"/>
            </a:xfrm>
            <a:prstGeom prst="rect">
              <a:avLst/>
            </a:prstGeom>
            <a:grpFill/>
            <a:ln w="38100">
              <a:solidFill>
                <a:srgbClr val="002060"/>
              </a:solidFill>
              <a:miter lim="800000"/>
              <a:headEnd/>
              <a:tailEnd/>
            </a:ln>
            <a:effectLst/>
          </p:spPr>
          <p:txBody>
            <a:bodyPr wrap="none" anchor="ctr"/>
            <a:lstStyle/>
            <a:p>
              <a:endParaRPr lang="id-ID">
                <a:solidFill>
                  <a:srgbClr val="C00000"/>
                </a:solidFill>
              </a:endParaRPr>
            </a:p>
          </p:txBody>
        </p:sp>
        <p:grpSp>
          <p:nvGrpSpPr>
            <p:cNvPr id="24710" name="Group 134"/>
            <p:cNvGrpSpPr>
              <a:grpSpLocks/>
            </p:cNvGrpSpPr>
            <p:nvPr/>
          </p:nvGrpSpPr>
          <p:grpSpPr bwMode="auto">
            <a:xfrm>
              <a:off x="2817" y="1632"/>
              <a:ext cx="328" cy="384"/>
              <a:chOff x="2817" y="1632"/>
              <a:chExt cx="328" cy="384"/>
            </a:xfrm>
            <a:grpFill/>
          </p:grpSpPr>
          <p:sp>
            <p:nvSpPr>
              <p:cNvPr id="24612" name="Line 36"/>
              <p:cNvSpPr>
                <a:spLocks noChangeShapeType="1"/>
              </p:cNvSpPr>
              <p:nvPr/>
            </p:nvSpPr>
            <p:spPr bwMode="auto">
              <a:xfrm>
                <a:off x="2817" y="1840"/>
                <a:ext cx="328" cy="0"/>
              </a:xfrm>
              <a:prstGeom prst="line">
                <a:avLst/>
              </a:prstGeom>
              <a:grpFill/>
              <a:ln w="19050">
                <a:solidFill>
                  <a:srgbClr val="002060"/>
                </a:solidFill>
                <a:round/>
                <a:headEnd/>
                <a:tailEnd/>
              </a:ln>
              <a:effectLst/>
            </p:spPr>
            <p:txBody>
              <a:bodyPr wrap="none"/>
              <a:lstStyle/>
              <a:p>
                <a:endParaRPr lang="id-ID">
                  <a:solidFill>
                    <a:srgbClr val="C00000"/>
                  </a:solidFill>
                </a:endParaRPr>
              </a:p>
            </p:txBody>
          </p:sp>
          <p:sp>
            <p:nvSpPr>
              <p:cNvPr id="24623" name="Line 47"/>
              <p:cNvSpPr>
                <a:spLocks noChangeShapeType="1"/>
              </p:cNvSpPr>
              <p:nvPr/>
            </p:nvSpPr>
            <p:spPr bwMode="auto">
              <a:xfrm flipV="1">
                <a:off x="2832" y="1632"/>
                <a:ext cx="288" cy="384"/>
              </a:xfrm>
              <a:prstGeom prst="line">
                <a:avLst/>
              </a:prstGeom>
              <a:grpFill/>
              <a:ln w="38100">
                <a:solidFill>
                  <a:srgbClr val="002060"/>
                </a:solidFill>
                <a:round/>
                <a:headEnd/>
                <a:tailEnd/>
              </a:ln>
              <a:effectLst/>
            </p:spPr>
            <p:txBody>
              <a:bodyPr wrap="none"/>
              <a:lstStyle/>
              <a:p>
                <a:endParaRPr lang="id-ID">
                  <a:solidFill>
                    <a:srgbClr val="C00000"/>
                  </a:solidFill>
                </a:endParaRPr>
              </a:p>
            </p:txBody>
          </p:sp>
        </p:grpSp>
      </p:grpSp>
      <p:sp>
        <p:nvSpPr>
          <p:cNvPr id="90" name="Date Placeholder 89"/>
          <p:cNvSpPr>
            <a:spLocks noGrp="1"/>
          </p:cNvSpPr>
          <p:nvPr>
            <p:ph type="dt" sz="half" idx="10"/>
          </p:nvPr>
        </p:nvSpPr>
        <p:spPr/>
        <p:txBody>
          <a:bodyPr/>
          <a:lstStyle/>
          <a:p>
            <a:fld id="{F3A28E6A-C2A8-48A3-B9C5-D7D871B751CE}" type="datetime1">
              <a:rPr lang="id-ID" altLang="zh-TW" smtClean="0"/>
              <a:t>14/12/2023</a:t>
            </a:fld>
            <a:endParaRPr lang="en-US" altLang="zh-TW"/>
          </a:p>
        </p:txBody>
      </p:sp>
      <p:sp>
        <p:nvSpPr>
          <p:cNvPr id="91" name="Slide Number Placeholder 90"/>
          <p:cNvSpPr>
            <a:spLocks noGrp="1"/>
          </p:cNvSpPr>
          <p:nvPr>
            <p:ph type="sldNum" sz="quarter" idx="12"/>
          </p:nvPr>
        </p:nvSpPr>
        <p:spPr/>
        <p:txBody>
          <a:bodyPr/>
          <a:lstStyle/>
          <a:p>
            <a:fld id="{FFCA810F-9C63-42FA-82DD-B78BAF02D900}" type="slidenum">
              <a:rPr lang="en-US" altLang="zh-TW" smtClean="0"/>
              <a:pPr/>
              <a:t>56</a:t>
            </a:fld>
            <a:endParaRPr lang="en-US" altLang="zh-TW"/>
          </a:p>
        </p:txBody>
      </p:sp>
    </p:spTree>
    <p:extLst>
      <p:ext uri="{BB962C8B-B14F-4D97-AF65-F5344CB8AC3E}">
        <p14:creationId xmlns:p14="http://schemas.microsoft.com/office/powerpoint/2010/main" val="5163760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68" name="Rectangle 68"/>
          <p:cNvSpPr>
            <a:spLocks noChangeAspect="1" noChangeArrowheads="1"/>
          </p:cNvSpPr>
          <p:nvPr/>
        </p:nvSpPr>
        <p:spPr bwMode="auto">
          <a:xfrm rot="2880000">
            <a:off x="8816975" y="5476875"/>
            <a:ext cx="179388" cy="179388"/>
          </a:xfrm>
          <a:prstGeom prst="rect">
            <a:avLst/>
          </a:prstGeom>
          <a:noFill/>
          <a:ln w="19050">
            <a:solidFill>
              <a:schemeClr val="tx2"/>
            </a:solidFill>
            <a:miter lim="800000"/>
            <a:headEnd/>
            <a:tailEnd/>
          </a:ln>
          <a:effectLst/>
        </p:spPr>
        <p:txBody>
          <a:bodyPr rot="10800000" vert="eaVert" wrap="none" anchor="ctr"/>
          <a:lstStyle/>
          <a:p>
            <a:pPr algn="ctr"/>
            <a:endParaRPr lang="id-ID">
              <a:solidFill>
                <a:schemeClr val="tx2"/>
              </a:solidFill>
            </a:endParaRPr>
          </a:p>
        </p:txBody>
      </p:sp>
      <p:sp>
        <p:nvSpPr>
          <p:cNvPr id="25602" name="Rectangle 2"/>
          <p:cNvSpPr>
            <a:spLocks noGrp="1" noChangeArrowheads="1"/>
          </p:cNvSpPr>
          <p:nvPr>
            <p:ph type="title"/>
          </p:nvPr>
        </p:nvSpPr>
        <p:spPr>
          <a:xfrm>
            <a:off x="914400" y="160770"/>
            <a:ext cx="10363200" cy="1143000"/>
          </a:xfrm>
        </p:spPr>
        <p:txBody>
          <a:bodyPr/>
          <a:lstStyle/>
          <a:p>
            <a:r>
              <a:rPr lang="en-US" altLang="zh-TW" b="1" dirty="0">
                <a:solidFill>
                  <a:srgbClr val="C00000"/>
                </a:solidFill>
                <a:effectLst>
                  <a:outerShdw blurRad="38100" dist="38100" dir="2700000" algn="tl">
                    <a:srgbClr val="000000">
                      <a:alpha val="43137"/>
                    </a:srgbClr>
                  </a:outerShdw>
                </a:effectLst>
              </a:rPr>
              <a:t>Single ADALINE</a:t>
            </a:r>
          </a:p>
        </p:txBody>
      </p:sp>
      <p:sp>
        <p:nvSpPr>
          <p:cNvPr id="25604" name="Rectangle 4" descr="Rectangle: Click to edit Master text styles&#10;Second level&#10;Third level&#10;Fourth level&#10;Fifth level"/>
          <p:cNvSpPr>
            <a:spLocks noGrp="1" noChangeArrowheads="1"/>
          </p:cNvSpPr>
          <p:nvPr>
            <p:ph type="body" sz="half" idx="2"/>
          </p:nvPr>
        </p:nvSpPr>
        <p:spPr>
          <a:xfrm>
            <a:off x="2362200" y="4038600"/>
            <a:ext cx="4795838" cy="2159000"/>
          </a:xfrm>
        </p:spPr>
        <p:txBody>
          <a:bodyPr/>
          <a:lstStyle/>
          <a:p>
            <a:pPr>
              <a:lnSpc>
                <a:spcPct val="90000"/>
              </a:lnSpc>
            </a:pPr>
            <a:r>
              <a:rPr lang="en-US" altLang="zh-TW" sz="2400"/>
              <a:t>Set </a:t>
            </a:r>
            <a:r>
              <a:rPr lang="en-US" altLang="zh-TW" sz="2400" i="1">
                <a:latin typeface="Times New Roman" pitchFamily="18" charset="0"/>
              </a:rPr>
              <a:t>n</a:t>
            </a:r>
            <a:r>
              <a:rPr lang="en-US" altLang="zh-TW" sz="2400">
                <a:latin typeface="Times New Roman" pitchFamily="18" charset="0"/>
              </a:rPr>
              <a:t> = 0</a:t>
            </a:r>
            <a:r>
              <a:rPr lang="en-US" altLang="zh-TW" sz="2400"/>
              <a:t>, then </a:t>
            </a:r>
            <a:r>
              <a:rPr lang="en-US" altLang="zh-TW" sz="2400" b="1">
                <a:latin typeface="Times New Roman" pitchFamily="18" charset="0"/>
              </a:rPr>
              <a:t>Wp</a:t>
            </a:r>
            <a:r>
              <a:rPr lang="en-US" altLang="zh-TW" sz="2400">
                <a:latin typeface="Times New Roman" pitchFamily="18" charset="0"/>
              </a:rPr>
              <a:t> + </a:t>
            </a:r>
            <a:r>
              <a:rPr lang="en-US" altLang="zh-TW" sz="2400" i="1">
                <a:latin typeface="Times New Roman" pitchFamily="18" charset="0"/>
              </a:rPr>
              <a:t>b</a:t>
            </a:r>
            <a:r>
              <a:rPr lang="en-US" altLang="zh-TW" sz="2400">
                <a:latin typeface="Times New Roman" pitchFamily="18" charset="0"/>
              </a:rPr>
              <a:t> = 0</a:t>
            </a:r>
            <a:r>
              <a:rPr lang="en-US" altLang="zh-TW" sz="2400"/>
              <a:t> specifies a </a:t>
            </a:r>
            <a:r>
              <a:rPr lang="en-US" altLang="zh-TW" sz="2400" b="1">
                <a:solidFill>
                  <a:srgbClr val="CC00CC"/>
                </a:solidFill>
              </a:rPr>
              <a:t>decision boundary</a:t>
            </a:r>
            <a:r>
              <a:rPr lang="en-US" altLang="zh-TW" sz="2400"/>
              <a:t>.</a:t>
            </a:r>
          </a:p>
          <a:p>
            <a:pPr>
              <a:lnSpc>
                <a:spcPct val="90000"/>
              </a:lnSpc>
            </a:pPr>
            <a:r>
              <a:rPr lang="en-US" altLang="zh-TW" sz="2400"/>
              <a:t>The </a:t>
            </a:r>
            <a:r>
              <a:rPr lang="en-US" altLang="zh-TW" sz="2400" b="1"/>
              <a:t>ADALINE</a:t>
            </a:r>
            <a:r>
              <a:rPr lang="en-US" altLang="zh-TW" sz="2400"/>
              <a:t> can be used to classify objects into </a:t>
            </a:r>
            <a:r>
              <a:rPr lang="en-US" altLang="zh-TW" sz="2400" b="1"/>
              <a:t>two categories</a:t>
            </a:r>
            <a:r>
              <a:rPr lang="en-US" altLang="zh-TW" sz="2400"/>
              <a:t> if they are </a:t>
            </a:r>
            <a:r>
              <a:rPr lang="en-US" altLang="zh-TW" sz="2400" b="1">
                <a:solidFill>
                  <a:srgbClr val="CC00CC"/>
                </a:solidFill>
              </a:rPr>
              <a:t>linearly separable</a:t>
            </a:r>
            <a:r>
              <a:rPr lang="en-US" altLang="zh-TW" sz="2400"/>
              <a:t>.</a:t>
            </a:r>
          </a:p>
        </p:txBody>
      </p:sp>
      <p:pic>
        <p:nvPicPr>
          <p:cNvPr id="25607" name="Picture 7"/>
          <p:cNvPicPr>
            <a:picLocks noChangeAspect="1" noChangeArrowheads="1"/>
          </p:cNvPicPr>
          <p:nvPr/>
        </p:nvPicPr>
        <p:blipFill>
          <a:blip r:embed="rId2" cstate="print"/>
          <a:srcRect/>
          <a:stretch>
            <a:fillRect/>
          </a:stretch>
        </p:blipFill>
        <p:spPr bwMode="auto">
          <a:xfrm>
            <a:off x="3098802" y="1825626"/>
            <a:ext cx="431800" cy="431800"/>
          </a:xfrm>
          <a:prstGeom prst="rect">
            <a:avLst/>
          </a:prstGeom>
          <a:noFill/>
          <a:ln w="9525">
            <a:noFill/>
            <a:miter lim="800000"/>
            <a:headEnd/>
            <a:tailEnd/>
          </a:ln>
          <a:effectLst/>
        </p:spPr>
      </p:pic>
      <p:sp>
        <p:nvSpPr>
          <p:cNvPr id="25608" name="Line 8"/>
          <p:cNvSpPr>
            <a:spLocks noChangeShapeType="1"/>
          </p:cNvSpPr>
          <p:nvPr/>
        </p:nvSpPr>
        <p:spPr bwMode="auto">
          <a:xfrm rot="7800000">
            <a:off x="3168652" y="1863726"/>
            <a:ext cx="209550" cy="790575"/>
          </a:xfrm>
          <a:prstGeom prst="line">
            <a:avLst/>
          </a:prstGeom>
          <a:noFill/>
          <a:ln w="38100">
            <a:solidFill>
              <a:srgbClr val="C00000"/>
            </a:solidFill>
            <a:round/>
            <a:headEnd/>
            <a:tailEnd type="oval" w="med" len="med"/>
          </a:ln>
          <a:effectLst/>
        </p:spPr>
        <p:txBody>
          <a:bodyPr wrap="none"/>
          <a:lstStyle/>
          <a:p>
            <a:endParaRPr lang="id-ID"/>
          </a:p>
        </p:txBody>
      </p:sp>
      <p:sp>
        <p:nvSpPr>
          <p:cNvPr id="25609" name="Line 9"/>
          <p:cNvSpPr>
            <a:spLocks noChangeShapeType="1"/>
          </p:cNvSpPr>
          <p:nvPr/>
        </p:nvSpPr>
        <p:spPr bwMode="auto">
          <a:xfrm rot="13800000" flipV="1">
            <a:off x="3187702" y="2227264"/>
            <a:ext cx="165100" cy="847725"/>
          </a:xfrm>
          <a:prstGeom prst="line">
            <a:avLst/>
          </a:prstGeom>
          <a:noFill/>
          <a:ln w="38100">
            <a:solidFill>
              <a:srgbClr val="C00000"/>
            </a:solidFill>
            <a:round/>
            <a:headEnd/>
            <a:tailEnd type="oval" w="med" len="med"/>
          </a:ln>
          <a:effectLst/>
        </p:spPr>
        <p:txBody>
          <a:bodyPr wrap="none"/>
          <a:lstStyle/>
          <a:p>
            <a:endParaRPr lang="id-ID"/>
          </a:p>
        </p:txBody>
      </p:sp>
      <p:pic>
        <p:nvPicPr>
          <p:cNvPr id="25610" name="Picture 10"/>
          <p:cNvPicPr>
            <a:picLocks noChangeAspect="1" noChangeArrowheads="1"/>
          </p:cNvPicPr>
          <p:nvPr/>
        </p:nvPicPr>
        <p:blipFill>
          <a:blip r:embed="rId3" cstate="print"/>
          <a:srcRect/>
          <a:stretch>
            <a:fillRect/>
          </a:stretch>
        </p:blipFill>
        <p:spPr bwMode="auto">
          <a:xfrm>
            <a:off x="3081339" y="2632076"/>
            <a:ext cx="457200" cy="431800"/>
          </a:xfrm>
          <a:prstGeom prst="rect">
            <a:avLst/>
          </a:prstGeom>
          <a:noFill/>
          <a:ln w="9525">
            <a:noFill/>
            <a:miter lim="800000"/>
            <a:headEnd/>
            <a:tailEnd/>
          </a:ln>
          <a:effectLst/>
        </p:spPr>
      </p:pic>
      <p:graphicFrame>
        <p:nvGraphicFramePr>
          <p:cNvPr id="25611" name="Object 11"/>
          <p:cNvGraphicFramePr>
            <a:graphicFrameLocks noChangeAspect="1"/>
          </p:cNvGraphicFramePr>
          <p:nvPr/>
        </p:nvGraphicFramePr>
        <p:xfrm>
          <a:off x="2497139" y="1811339"/>
          <a:ext cx="355600" cy="431800"/>
        </p:xfrm>
        <a:graphic>
          <a:graphicData uri="http://schemas.openxmlformats.org/presentationml/2006/ole">
            <mc:AlternateContent xmlns:mc="http://schemas.openxmlformats.org/markup-compatibility/2006">
              <mc:Choice xmlns:v="urn:schemas-microsoft-com:vml" Requires="v">
                <p:oleObj name="Equation" r:id="rId4" imgW="177480" imgH="215640" progId="">
                  <p:embed/>
                </p:oleObj>
              </mc:Choice>
              <mc:Fallback>
                <p:oleObj name="Equation" r:id="rId4" imgW="177480" imgH="215640" progId="">
                  <p:embed/>
                  <p:pic>
                    <p:nvPicPr>
                      <p:cNvPr id="25611"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7139" y="1811339"/>
                        <a:ext cx="3556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2" name="Object 12"/>
          <p:cNvGraphicFramePr>
            <a:graphicFrameLocks noChangeAspect="1"/>
          </p:cNvGraphicFramePr>
          <p:nvPr/>
        </p:nvGraphicFramePr>
        <p:xfrm>
          <a:off x="2490789" y="2609851"/>
          <a:ext cx="381000" cy="431800"/>
        </p:xfrm>
        <a:graphic>
          <a:graphicData uri="http://schemas.openxmlformats.org/presentationml/2006/ole">
            <mc:AlternateContent xmlns:mc="http://schemas.openxmlformats.org/markup-compatibility/2006">
              <mc:Choice xmlns:v="urn:schemas-microsoft-com:vml" Requires="v">
                <p:oleObj name="Equation" r:id="rId6" imgW="190440" imgH="215640" progId="">
                  <p:embed/>
                </p:oleObj>
              </mc:Choice>
              <mc:Fallback>
                <p:oleObj name="Equation" r:id="rId6" imgW="190440" imgH="215640" progId="">
                  <p:embed/>
                  <p:pic>
                    <p:nvPicPr>
                      <p:cNvPr id="25612"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90789" y="2609851"/>
                        <a:ext cx="3810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14" name="Line 14"/>
          <p:cNvSpPr>
            <a:spLocks noChangeShapeType="1"/>
          </p:cNvSpPr>
          <p:nvPr/>
        </p:nvSpPr>
        <p:spPr bwMode="auto">
          <a:xfrm>
            <a:off x="4310064" y="2436814"/>
            <a:ext cx="592138" cy="0"/>
          </a:xfrm>
          <a:prstGeom prst="line">
            <a:avLst/>
          </a:prstGeom>
          <a:noFill/>
          <a:ln w="38100">
            <a:solidFill>
              <a:srgbClr val="C00000"/>
            </a:solidFill>
            <a:round/>
            <a:headEnd/>
            <a:tailEnd type="triangle" w="med" len="med"/>
          </a:ln>
          <a:effectLst/>
        </p:spPr>
        <p:txBody>
          <a:bodyPr wrap="none"/>
          <a:lstStyle/>
          <a:p>
            <a:endParaRPr lang="id-ID"/>
          </a:p>
        </p:txBody>
      </p:sp>
      <p:sp>
        <p:nvSpPr>
          <p:cNvPr id="25616" name="Text Box 16"/>
          <p:cNvSpPr txBox="1">
            <a:spLocks noChangeArrowheads="1"/>
          </p:cNvSpPr>
          <p:nvPr/>
        </p:nvSpPr>
        <p:spPr bwMode="auto">
          <a:xfrm>
            <a:off x="3797302" y="2197101"/>
            <a:ext cx="341313" cy="509588"/>
          </a:xfrm>
          <a:prstGeom prst="rect">
            <a:avLst/>
          </a:prstGeom>
          <a:noFill/>
          <a:ln w="9525">
            <a:noFill/>
            <a:miter lim="800000"/>
            <a:headEnd/>
            <a:tailEnd/>
          </a:ln>
          <a:effectLst/>
        </p:spPr>
        <p:txBody>
          <a:bodyPr lIns="18000" tIns="10800" rIns="18000" bIns="10800">
            <a:spAutoFit/>
          </a:bodyPr>
          <a:lstStyle/>
          <a:p>
            <a:pPr algn="ctr" eaLnBrk="0" hangingPunct="0"/>
            <a:r>
              <a:rPr lang="en-US" altLang="zh-TW" sz="3200" b="1" dirty="0">
                <a:solidFill>
                  <a:srgbClr val="002060"/>
                </a:solidFill>
                <a:latin typeface="Times New Roman" pitchFamily="18" charset="0"/>
                <a:sym typeface="Symbol" pitchFamily="18" charset="2"/>
              </a:rPr>
              <a:t></a:t>
            </a:r>
            <a:endParaRPr lang="en-US" altLang="zh-TW" sz="3200" b="1" dirty="0">
              <a:solidFill>
                <a:srgbClr val="002060"/>
              </a:solidFill>
              <a:latin typeface="Times New Roman" pitchFamily="18" charset="0"/>
            </a:endParaRPr>
          </a:p>
        </p:txBody>
      </p:sp>
      <p:sp>
        <p:nvSpPr>
          <p:cNvPr id="25617" name="Rectangle 17"/>
          <p:cNvSpPr>
            <a:spLocks noChangeArrowheads="1"/>
          </p:cNvSpPr>
          <p:nvPr/>
        </p:nvSpPr>
        <p:spPr bwMode="auto">
          <a:xfrm>
            <a:off x="3660777" y="2152651"/>
            <a:ext cx="627063" cy="609600"/>
          </a:xfrm>
          <a:prstGeom prst="rect">
            <a:avLst/>
          </a:prstGeom>
          <a:noFill/>
          <a:ln w="38100">
            <a:solidFill>
              <a:srgbClr val="C00000"/>
            </a:solidFill>
            <a:miter lim="800000"/>
            <a:headEnd/>
            <a:tailEnd/>
          </a:ln>
          <a:effectLst/>
        </p:spPr>
        <p:txBody>
          <a:bodyPr wrap="none" anchor="ctr"/>
          <a:lstStyle/>
          <a:p>
            <a:endParaRPr lang="id-ID"/>
          </a:p>
        </p:txBody>
      </p:sp>
      <p:sp>
        <p:nvSpPr>
          <p:cNvPr id="25619" name="Rectangle 19"/>
          <p:cNvSpPr>
            <a:spLocks noChangeArrowheads="1"/>
          </p:cNvSpPr>
          <p:nvPr/>
        </p:nvSpPr>
        <p:spPr bwMode="auto">
          <a:xfrm>
            <a:off x="4903789" y="2128839"/>
            <a:ext cx="627063" cy="627062"/>
          </a:xfrm>
          <a:prstGeom prst="rect">
            <a:avLst/>
          </a:prstGeom>
          <a:noFill/>
          <a:ln w="38100">
            <a:solidFill>
              <a:srgbClr val="C00000"/>
            </a:solidFill>
            <a:miter lim="800000"/>
            <a:headEnd/>
            <a:tailEnd/>
          </a:ln>
          <a:effectLst/>
        </p:spPr>
        <p:txBody>
          <a:bodyPr wrap="none" anchor="ctr"/>
          <a:lstStyle/>
          <a:p>
            <a:endParaRPr lang="id-ID"/>
          </a:p>
        </p:txBody>
      </p:sp>
      <p:grpSp>
        <p:nvGrpSpPr>
          <p:cNvPr id="25660" name="Group 60"/>
          <p:cNvGrpSpPr>
            <a:grpSpLocks/>
          </p:cNvGrpSpPr>
          <p:nvPr/>
        </p:nvGrpSpPr>
        <p:grpSpPr bwMode="auto">
          <a:xfrm>
            <a:off x="4968877" y="2435226"/>
            <a:ext cx="484188" cy="7937"/>
            <a:chOff x="2170" y="2053"/>
            <a:chExt cx="305" cy="5"/>
          </a:xfrm>
        </p:grpSpPr>
        <p:sp>
          <p:nvSpPr>
            <p:cNvPr id="25621" name="Line 21"/>
            <p:cNvSpPr>
              <a:spLocks noChangeShapeType="1"/>
            </p:cNvSpPr>
            <p:nvPr/>
          </p:nvSpPr>
          <p:spPr bwMode="auto">
            <a:xfrm>
              <a:off x="2180" y="2058"/>
              <a:ext cx="294" cy="0"/>
            </a:xfrm>
            <a:prstGeom prst="line">
              <a:avLst/>
            </a:prstGeom>
            <a:noFill/>
            <a:ln w="19050">
              <a:solidFill>
                <a:srgbClr val="C00000"/>
              </a:solidFill>
              <a:round/>
              <a:headEnd/>
              <a:tailEnd/>
            </a:ln>
            <a:effectLst/>
          </p:spPr>
          <p:txBody>
            <a:bodyPr wrap="none"/>
            <a:lstStyle/>
            <a:p>
              <a:endParaRPr lang="id-ID"/>
            </a:p>
          </p:txBody>
        </p:sp>
        <p:sp>
          <p:nvSpPr>
            <p:cNvPr id="25624" name="Line 24"/>
            <p:cNvSpPr>
              <a:spLocks noChangeShapeType="1"/>
            </p:cNvSpPr>
            <p:nvPr/>
          </p:nvSpPr>
          <p:spPr bwMode="auto">
            <a:xfrm rot="2705994" flipV="1">
              <a:off x="2322" y="1901"/>
              <a:ext cx="1" cy="305"/>
            </a:xfrm>
            <a:prstGeom prst="line">
              <a:avLst/>
            </a:prstGeom>
            <a:noFill/>
            <a:ln w="28575">
              <a:solidFill>
                <a:srgbClr val="C00000"/>
              </a:solidFill>
              <a:round/>
              <a:headEnd/>
              <a:tailEnd/>
            </a:ln>
            <a:effectLst/>
          </p:spPr>
          <p:txBody>
            <a:bodyPr wrap="none"/>
            <a:lstStyle/>
            <a:p>
              <a:endParaRPr lang="id-ID"/>
            </a:p>
          </p:txBody>
        </p:sp>
      </p:grpSp>
      <p:graphicFrame>
        <p:nvGraphicFramePr>
          <p:cNvPr id="25626" name="Object 26"/>
          <p:cNvGraphicFramePr>
            <a:graphicFrameLocks noChangeAspect="1"/>
          </p:cNvGraphicFramePr>
          <p:nvPr/>
        </p:nvGraphicFramePr>
        <p:xfrm>
          <a:off x="4432302" y="2165351"/>
          <a:ext cx="252413" cy="277812"/>
        </p:xfrm>
        <a:graphic>
          <a:graphicData uri="http://schemas.openxmlformats.org/presentationml/2006/ole">
            <mc:AlternateContent xmlns:mc="http://schemas.openxmlformats.org/markup-compatibility/2006">
              <mc:Choice xmlns:v="urn:schemas-microsoft-com:vml" Requires="v">
                <p:oleObj name="Equation" r:id="rId8" imgW="126720" imgH="139680" progId="">
                  <p:embed/>
                </p:oleObj>
              </mc:Choice>
              <mc:Fallback>
                <p:oleObj name="Equation" r:id="rId8" imgW="126720" imgH="139680" progId="">
                  <p:embed/>
                  <p:pic>
                    <p:nvPicPr>
                      <p:cNvPr id="25626" name="Object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32302" y="2165351"/>
                        <a:ext cx="252413" cy="277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27" name="Line 27"/>
          <p:cNvSpPr>
            <a:spLocks noChangeShapeType="1"/>
          </p:cNvSpPr>
          <p:nvPr/>
        </p:nvSpPr>
        <p:spPr bwMode="auto">
          <a:xfrm>
            <a:off x="5553077" y="2436814"/>
            <a:ext cx="592138" cy="0"/>
          </a:xfrm>
          <a:prstGeom prst="line">
            <a:avLst/>
          </a:prstGeom>
          <a:noFill/>
          <a:ln w="38100">
            <a:solidFill>
              <a:srgbClr val="C00000"/>
            </a:solidFill>
            <a:round/>
            <a:headEnd/>
            <a:tailEnd type="triangle" w="med" len="med"/>
          </a:ln>
          <a:effectLst/>
        </p:spPr>
        <p:txBody>
          <a:bodyPr wrap="none"/>
          <a:lstStyle/>
          <a:p>
            <a:endParaRPr lang="id-ID"/>
          </a:p>
        </p:txBody>
      </p:sp>
      <p:graphicFrame>
        <p:nvGraphicFramePr>
          <p:cNvPr id="25628" name="Object 28"/>
          <p:cNvGraphicFramePr>
            <a:graphicFrameLocks noChangeAspect="1"/>
          </p:cNvGraphicFramePr>
          <p:nvPr/>
        </p:nvGraphicFramePr>
        <p:xfrm>
          <a:off x="5676902" y="2152651"/>
          <a:ext cx="252413" cy="277812"/>
        </p:xfrm>
        <a:graphic>
          <a:graphicData uri="http://schemas.openxmlformats.org/presentationml/2006/ole">
            <mc:AlternateContent xmlns:mc="http://schemas.openxmlformats.org/markup-compatibility/2006">
              <mc:Choice xmlns:v="urn:schemas-microsoft-com:vml" Requires="v">
                <p:oleObj name="Equation" r:id="rId10" imgW="126720" imgH="139680" progId="">
                  <p:embed/>
                </p:oleObj>
              </mc:Choice>
              <mc:Fallback>
                <p:oleObj name="Equation" r:id="rId10" imgW="126720" imgH="139680" progId="">
                  <p:embed/>
                  <p:pic>
                    <p:nvPicPr>
                      <p:cNvPr id="25628" name="Object 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76902" y="2152651"/>
                        <a:ext cx="252413" cy="277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29" name="Line 29"/>
          <p:cNvSpPr>
            <a:spLocks noChangeShapeType="1"/>
          </p:cNvSpPr>
          <p:nvPr/>
        </p:nvSpPr>
        <p:spPr bwMode="auto">
          <a:xfrm>
            <a:off x="3962402" y="2768601"/>
            <a:ext cx="0" cy="469900"/>
          </a:xfrm>
          <a:prstGeom prst="line">
            <a:avLst/>
          </a:prstGeom>
          <a:noFill/>
          <a:ln w="38100">
            <a:solidFill>
              <a:srgbClr val="C00000"/>
            </a:solidFill>
            <a:round/>
            <a:headEnd/>
            <a:tailEnd type="oval" w="med" len="med"/>
          </a:ln>
          <a:effectLst/>
        </p:spPr>
        <p:txBody>
          <a:bodyPr wrap="none"/>
          <a:lstStyle/>
          <a:p>
            <a:endParaRPr lang="id-ID"/>
          </a:p>
        </p:txBody>
      </p:sp>
      <p:graphicFrame>
        <p:nvGraphicFramePr>
          <p:cNvPr id="25630" name="Object 30"/>
          <p:cNvGraphicFramePr>
            <a:graphicFrameLocks noChangeAspect="1"/>
          </p:cNvGraphicFramePr>
          <p:nvPr/>
        </p:nvGraphicFramePr>
        <p:xfrm>
          <a:off x="3887789" y="3328989"/>
          <a:ext cx="179388" cy="331787"/>
        </p:xfrm>
        <a:graphic>
          <a:graphicData uri="http://schemas.openxmlformats.org/presentationml/2006/ole">
            <mc:AlternateContent xmlns:mc="http://schemas.openxmlformats.org/markup-compatibility/2006">
              <mc:Choice xmlns:v="urn:schemas-microsoft-com:vml" Requires="v">
                <p:oleObj name="Equation" r:id="rId12" imgW="88560" imgH="164880" progId="">
                  <p:embed/>
                </p:oleObj>
              </mc:Choice>
              <mc:Fallback>
                <p:oleObj name="Equation" r:id="rId12" imgW="88560" imgH="164880" progId="">
                  <p:embed/>
                  <p:pic>
                    <p:nvPicPr>
                      <p:cNvPr id="25630" name="Object 3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87789" y="3328989"/>
                        <a:ext cx="179388" cy="331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5631" name="Picture 31"/>
          <p:cNvPicPr>
            <a:picLocks noChangeAspect="1" noChangeArrowheads="1"/>
          </p:cNvPicPr>
          <p:nvPr/>
        </p:nvPicPr>
        <p:blipFill>
          <a:blip r:embed="rId14" cstate="print"/>
          <a:srcRect/>
          <a:stretch>
            <a:fillRect/>
          </a:stretch>
        </p:blipFill>
        <p:spPr bwMode="auto">
          <a:xfrm>
            <a:off x="4013202" y="2819401"/>
            <a:ext cx="252413" cy="354012"/>
          </a:xfrm>
          <a:prstGeom prst="rect">
            <a:avLst/>
          </a:prstGeom>
          <a:noFill/>
          <a:ln w="9525">
            <a:noFill/>
            <a:miter lim="800000"/>
            <a:headEnd/>
            <a:tailEnd/>
          </a:ln>
          <a:effectLst/>
        </p:spPr>
      </p:pic>
      <p:graphicFrame>
        <p:nvGraphicFramePr>
          <p:cNvPr id="25632" name="Object 32"/>
          <p:cNvGraphicFramePr>
            <a:graphicFrameLocks noChangeAspect="1"/>
          </p:cNvGraphicFramePr>
          <p:nvPr/>
        </p:nvGraphicFramePr>
        <p:xfrm>
          <a:off x="6735763" y="1912938"/>
          <a:ext cx="3200400" cy="1706562"/>
        </p:xfrm>
        <a:graphic>
          <a:graphicData uri="http://schemas.openxmlformats.org/presentationml/2006/ole">
            <mc:AlternateContent xmlns:mc="http://schemas.openxmlformats.org/markup-compatibility/2006">
              <mc:Choice xmlns:v="urn:schemas-microsoft-com:vml" Requires="v">
                <p:oleObj name="Equation" r:id="rId15" imgW="1333440" imgH="711000" progId="">
                  <p:embed/>
                </p:oleObj>
              </mc:Choice>
              <mc:Fallback>
                <p:oleObj name="Equation" r:id="rId15" imgW="1333440" imgH="711000" progId="">
                  <p:embed/>
                  <p:pic>
                    <p:nvPicPr>
                      <p:cNvPr id="25632" name="Object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35763" y="1912938"/>
                        <a:ext cx="3200400" cy="170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66" name="AutoShape 66"/>
          <p:cNvSpPr>
            <a:spLocks noChangeArrowheads="1"/>
          </p:cNvSpPr>
          <p:nvPr/>
        </p:nvSpPr>
        <p:spPr bwMode="auto">
          <a:xfrm rot="5400000" flipV="1">
            <a:off x="7782720" y="4409283"/>
            <a:ext cx="2098675" cy="1830387"/>
          </a:xfrm>
          <a:prstGeom prst="rtTriangle">
            <a:avLst/>
          </a:prstGeom>
          <a:solidFill>
            <a:schemeClr val="accent2"/>
          </a:solidFill>
          <a:ln w="9525">
            <a:noFill/>
            <a:miter lim="800000"/>
            <a:headEnd/>
            <a:tailEnd/>
          </a:ln>
          <a:effectLst/>
        </p:spPr>
        <p:txBody>
          <a:bodyPr wrap="none" anchor="ctr"/>
          <a:lstStyle/>
          <a:p>
            <a:endParaRPr lang="id-ID"/>
          </a:p>
        </p:txBody>
      </p:sp>
      <p:sp>
        <p:nvSpPr>
          <p:cNvPr id="25665" name="Line 65"/>
          <p:cNvSpPr>
            <a:spLocks noChangeShapeType="1"/>
          </p:cNvSpPr>
          <p:nvPr/>
        </p:nvSpPr>
        <p:spPr bwMode="auto">
          <a:xfrm>
            <a:off x="7924800" y="4284664"/>
            <a:ext cx="1828800" cy="2116137"/>
          </a:xfrm>
          <a:prstGeom prst="line">
            <a:avLst/>
          </a:prstGeom>
          <a:noFill/>
          <a:ln w="28575">
            <a:solidFill>
              <a:schemeClr val="tx1"/>
            </a:solidFill>
            <a:round/>
            <a:headEnd/>
            <a:tailEnd/>
          </a:ln>
          <a:effectLst/>
        </p:spPr>
        <p:txBody>
          <a:bodyPr wrap="none"/>
          <a:lstStyle/>
          <a:p>
            <a:endParaRPr lang="id-ID"/>
          </a:p>
        </p:txBody>
      </p:sp>
      <p:sp>
        <p:nvSpPr>
          <p:cNvPr id="25667" name="Line 67"/>
          <p:cNvSpPr>
            <a:spLocks noChangeAspect="1" noChangeShapeType="1"/>
          </p:cNvSpPr>
          <p:nvPr/>
        </p:nvSpPr>
        <p:spPr bwMode="auto">
          <a:xfrm rot="16200000">
            <a:off x="8612188" y="4795838"/>
            <a:ext cx="914400" cy="1057275"/>
          </a:xfrm>
          <a:prstGeom prst="line">
            <a:avLst/>
          </a:prstGeom>
          <a:noFill/>
          <a:ln w="28575">
            <a:solidFill>
              <a:schemeClr val="bg2"/>
            </a:solidFill>
            <a:round/>
            <a:headEnd/>
            <a:tailEnd type="triangle" w="med" len="med"/>
          </a:ln>
          <a:effectLst/>
        </p:spPr>
        <p:txBody>
          <a:bodyPr wrap="none"/>
          <a:lstStyle/>
          <a:p>
            <a:endParaRPr lang="id-ID"/>
          </a:p>
        </p:txBody>
      </p:sp>
      <p:sp>
        <p:nvSpPr>
          <p:cNvPr id="25663" name="Line 63"/>
          <p:cNvSpPr>
            <a:spLocks noChangeShapeType="1"/>
          </p:cNvSpPr>
          <p:nvPr/>
        </p:nvSpPr>
        <p:spPr bwMode="auto">
          <a:xfrm>
            <a:off x="7916863" y="5791200"/>
            <a:ext cx="2159000" cy="0"/>
          </a:xfrm>
          <a:prstGeom prst="line">
            <a:avLst/>
          </a:prstGeom>
          <a:noFill/>
          <a:ln w="38100">
            <a:solidFill>
              <a:schemeClr val="bg2"/>
            </a:solidFill>
            <a:round/>
            <a:headEnd/>
            <a:tailEnd type="triangle" w="med" len="med"/>
          </a:ln>
          <a:effectLst/>
        </p:spPr>
        <p:txBody>
          <a:bodyPr wrap="none"/>
          <a:lstStyle/>
          <a:p>
            <a:endParaRPr lang="id-ID"/>
          </a:p>
        </p:txBody>
      </p:sp>
      <p:sp>
        <p:nvSpPr>
          <p:cNvPr id="25664" name="Line 64"/>
          <p:cNvSpPr>
            <a:spLocks noChangeShapeType="1"/>
          </p:cNvSpPr>
          <p:nvPr/>
        </p:nvSpPr>
        <p:spPr bwMode="auto">
          <a:xfrm rot="16200000">
            <a:off x="7459663" y="5299075"/>
            <a:ext cx="2159000" cy="0"/>
          </a:xfrm>
          <a:prstGeom prst="line">
            <a:avLst/>
          </a:prstGeom>
          <a:noFill/>
          <a:ln w="38100">
            <a:solidFill>
              <a:schemeClr val="bg2"/>
            </a:solidFill>
            <a:round/>
            <a:headEnd/>
            <a:tailEnd type="triangle" w="med" len="med"/>
          </a:ln>
          <a:effectLst/>
        </p:spPr>
        <p:txBody>
          <a:bodyPr wrap="none"/>
          <a:lstStyle/>
          <a:p>
            <a:endParaRPr lang="id-ID"/>
          </a:p>
        </p:txBody>
      </p:sp>
      <p:graphicFrame>
        <p:nvGraphicFramePr>
          <p:cNvPr id="25669" name="Object 69"/>
          <p:cNvGraphicFramePr>
            <a:graphicFrameLocks noChangeAspect="1"/>
          </p:cNvGraphicFramePr>
          <p:nvPr/>
        </p:nvGraphicFramePr>
        <p:xfrm>
          <a:off x="10071101" y="5610226"/>
          <a:ext cx="301625" cy="377825"/>
        </p:xfrm>
        <a:graphic>
          <a:graphicData uri="http://schemas.openxmlformats.org/presentationml/2006/ole">
            <mc:AlternateContent xmlns:mc="http://schemas.openxmlformats.org/markup-compatibility/2006">
              <mc:Choice xmlns:v="urn:schemas-microsoft-com:vml" Requires="v">
                <p:oleObj name="Equation" r:id="rId17" imgW="152280" imgH="190440" progId="">
                  <p:embed/>
                </p:oleObj>
              </mc:Choice>
              <mc:Fallback>
                <p:oleObj name="Equation" r:id="rId17" imgW="152280" imgH="190440" progId="">
                  <p:embed/>
                  <p:pic>
                    <p:nvPicPr>
                      <p:cNvPr id="25669" name="Object 6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071101" y="5610226"/>
                        <a:ext cx="301625"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70" name="Object 70"/>
          <p:cNvGraphicFramePr>
            <a:graphicFrameLocks noChangeAspect="1"/>
          </p:cNvGraphicFramePr>
          <p:nvPr/>
        </p:nvGraphicFramePr>
        <p:xfrm>
          <a:off x="8355014" y="3852864"/>
          <a:ext cx="352425" cy="377825"/>
        </p:xfrm>
        <a:graphic>
          <a:graphicData uri="http://schemas.openxmlformats.org/presentationml/2006/ole">
            <mc:AlternateContent xmlns:mc="http://schemas.openxmlformats.org/markup-compatibility/2006">
              <mc:Choice xmlns:v="urn:schemas-microsoft-com:vml" Requires="v">
                <p:oleObj name="Equation" r:id="rId19" imgW="177480" imgH="190440" progId="">
                  <p:embed/>
                </p:oleObj>
              </mc:Choice>
              <mc:Fallback>
                <p:oleObj name="Equation" r:id="rId19" imgW="177480" imgH="190440" progId="">
                  <p:embed/>
                  <p:pic>
                    <p:nvPicPr>
                      <p:cNvPr id="25670" name="Object 7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355014" y="3852864"/>
                        <a:ext cx="352425"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71" name="Object 71"/>
          <p:cNvGraphicFramePr>
            <a:graphicFrameLocks noChangeAspect="1"/>
          </p:cNvGraphicFramePr>
          <p:nvPr/>
        </p:nvGraphicFramePr>
        <p:xfrm>
          <a:off x="9504364" y="4640264"/>
          <a:ext cx="352425" cy="301625"/>
        </p:xfrm>
        <a:graphic>
          <a:graphicData uri="http://schemas.openxmlformats.org/presentationml/2006/ole">
            <mc:AlternateContent xmlns:mc="http://schemas.openxmlformats.org/markup-compatibility/2006">
              <mc:Choice xmlns:v="urn:schemas-microsoft-com:vml" Requires="v">
                <p:oleObj name="Equation" r:id="rId21" imgW="177480" imgH="152280" progId="">
                  <p:embed/>
                </p:oleObj>
              </mc:Choice>
              <mc:Fallback>
                <p:oleObj name="Equation" r:id="rId21" imgW="177480" imgH="152280" progId="">
                  <p:embed/>
                  <p:pic>
                    <p:nvPicPr>
                      <p:cNvPr id="25671" name="Object 7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504364" y="4640264"/>
                        <a:ext cx="352425"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72" name="Object 72"/>
          <p:cNvGraphicFramePr>
            <a:graphicFrameLocks noChangeAspect="1"/>
          </p:cNvGraphicFramePr>
          <p:nvPr/>
        </p:nvGraphicFramePr>
        <p:xfrm>
          <a:off x="8758239" y="4303714"/>
          <a:ext cx="611187" cy="306387"/>
        </p:xfrm>
        <a:graphic>
          <a:graphicData uri="http://schemas.openxmlformats.org/presentationml/2006/ole">
            <mc:AlternateContent xmlns:mc="http://schemas.openxmlformats.org/markup-compatibility/2006">
              <mc:Choice xmlns:v="urn:schemas-microsoft-com:vml" Requires="v">
                <p:oleObj name="Equation" r:id="rId23" imgW="304560" imgH="152280" progId="">
                  <p:embed/>
                </p:oleObj>
              </mc:Choice>
              <mc:Fallback>
                <p:oleObj name="Equation" r:id="rId23" imgW="304560" imgH="152280" progId="">
                  <p:embed/>
                  <p:pic>
                    <p:nvPicPr>
                      <p:cNvPr id="25672" name="Object 7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758239" y="4303714"/>
                        <a:ext cx="611187" cy="306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73" name="Object 73"/>
          <p:cNvGraphicFramePr>
            <a:graphicFrameLocks noChangeAspect="1"/>
          </p:cNvGraphicFramePr>
          <p:nvPr/>
        </p:nvGraphicFramePr>
        <p:xfrm>
          <a:off x="7558089" y="4678364"/>
          <a:ext cx="611187" cy="306387"/>
        </p:xfrm>
        <a:graphic>
          <a:graphicData uri="http://schemas.openxmlformats.org/presentationml/2006/ole">
            <mc:AlternateContent xmlns:mc="http://schemas.openxmlformats.org/markup-compatibility/2006">
              <mc:Choice xmlns:v="urn:schemas-microsoft-com:vml" Requires="v">
                <p:oleObj name="Equation" r:id="rId25" imgW="304560" imgH="152280" progId="">
                  <p:embed/>
                </p:oleObj>
              </mc:Choice>
              <mc:Fallback>
                <p:oleObj name="Equation" r:id="rId25" imgW="304560" imgH="152280" progId="">
                  <p:embed/>
                  <p:pic>
                    <p:nvPicPr>
                      <p:cNvPr id="25673" name="Object 7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558089" y="4678364"/>
                        <a:ext cx="611187" cy="306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 name="Date Placeholder 38"/>
          <p:cNvSpPr>
            <a:spLocks noGrp="1"/>
          </p:cNvSpPr>
          <p:nvPr>
            <p:ph type="dt" sz="half" idx="10"/>
          </p:nvPr>
        </p:nvSpPr>
        <p:spPr/>
        <p:txBody>
          <a:bodyPr/>
          <a:lstStyle/>
          <a:p>
            <a:fld id="{644B75D2-3906-4D58-9F59-101CC855CDCC}" type="datetime1">
              <a:rPr lang="id-ID" altLang="zh-TW" smtClean="0"/>
              <a:t>14/12/2023</a:t>
            </a:fld>
            <a:endParaRPr lang="en-US" altLang="zh-TW"/>
          </a:p>
        </p:txBody>
      </p:sp>
      <p:sp>
        <p:nvSpPr>
          <p:cNvPr id="40" name="Slide Number Placeholder 39"/>
          <p:cNvSpPr>
            <a:spLocks noGrp="1"/>
          </p:cNvSpPr>
          <p:nvPr>
            <p:ph type="sldNum" sz="quarter" idx="12"/>
          </p:nvPr>
        </p:nvSpPr>
        <p:spPr/>
        <p:txBody>
          <a:bodyPr/>
          <a:lstStyle/>
          <a:p>
            <a:fld id="{6FCBFE3E-01D5-457F-991A-E921D262C387}" type="slidenum">
              <a:rPr lang="en-US" altLang="zh-TW" smtClean="0"/>
              <a:pPr/>
              <a:t>57</a:t>
            </a:fld>
            <a:endParaRPr lang="en-US" altLang="zh-TW"/>
          </a:p>
        </p:txBody>
      </p:sp>
    </p:spTree>
    <p:extLst>
      <p:ext uri="{BB962C8B-B14F-4D97-AF65-F5344CB8AC3E}">
        <p14:creationId xmlns:p14="http://schemas.microsoft.com/office/powerpoint/2010/main" val="3252087104"/>
      </p:ext>
    </p:extLst>
  </p:cSld>
  <p:clrMapOvr>
    <a:masterClrMapping/>
  </p:clrMapOvr>
  <p:transition>
    <p:pull dir="r"/>
  </p:transition>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8" name="Slide Number Placeholder 5"/>
          <p:cNvSpPr>
            <a:spLocks noGrp="1"/>
          </p:cNvSpPr>
          <p:nvPr>
            <p:ph type="sldNum" sz="quarter" idx="12"/>
          </p:nvPr>
        </p:nvSpPr>
        <p:spPr>
          <a:noFill/>
        </p:spPr>
        <p:txBody>
          <a:bodyPr/>
          <a:lstStyle/>
          <a:p>
            <a:fld id="{24DC9A08-CEAD-44D3-8011-2D6454A0FF79}" type="slidenum">
              <a:rPr lang="en-CA" smtClean="0"/>
              <a:pPr/>
              <a:t>58</a:t>
            </a:fld>
            <a:endParaRPr lang="en-CA"/>
          </a:p>
        </p:txBody>
      </p:sp>
      <p:sp>
        <p:nvSpPr>
          <p:cNvPr id="440322" name="Rectangle 2"/>
          <p:cNvSpPr>
            <a:spLocks noGrp="1" noChangeArrowheads="1"/>
          </p:cNvSpPr>
          <p:nvPr>
            <p:ph type="title"/>
          </p:nvPr>
        </p:nvSpPr>
        <p:spPr>
          <a:xfrm>
            <a:off x="1370013" y="479425"/>
            <a:ext cx="9144000" cy="762000"/>
          </a:xfrm>
        </p:spPr>
        <p:txBody>
          <a:bodyPr/>
          <a:lstStyle/>
          <a:p>
            <a:pPr>
              <a:defRPr/>
            </a:pPr>
            <a:r>
              <a:rPr lang="en-US" b="1" dirty="0" err="1">
                <a:solidFill>
                  <a:srgbClr val="C00000"/>
                </a:solidFill>
                <a:effectLst>
                  <a:outerShdw blurRad="38100" dist="38100" dir="2700000" algn="tl">
                    <a:srgbClr val="000000">
                      <a:alpha val="43137"/>
                    </a:srgbClr>
                  </a:outerShdw>
                </a:effectLst>
              </a:rPr>
              <a:t>Adaline</a:t>
            </a:r>
            <a:r>
              <a:rPr lang="en-US" b="1" dirty="0">
                <a:solidFill>
                  <a:srgbClr val="C00000"/>
                </a:solidFill>
                <a:effectLst>
                  <a:outerShdw blurRad="38100" dist="38100" dir="2700000" algn="tl">
                    <a:srgbClr val="000000">
                      <a:alpha val="43137"/>
                    </a:srgbClr>
                  </a:outerShdw>
                </a:effectLst>
              </a:rPr>
              <a:t> Schematic</a:t>
            </a:r>
            <a:endParaRPr lang="en-CA" b="1" dirty="0">
              <a:solidFill>
                <a:srgbClr val="C00000"/>
              </a:solidFill>
              <a:effectLst>
                <a:outerShdw blurRad="38100" dist="38100" dir="2700000" algn="tl">
                  <a:srgbClr val="000000">
                    <a:alpha val="43137"/>
                  </a:srgbClr>
                </a:outerShdw>
              </a:effectLst>
            </a:endParaRPr>
          </a:p>
        </p:txBody>
      </p:sp>
      <p:sp>
        <p:nvSpPr>
          <p:cNvPr id="440323" name="Rectangle 3"/>
          <p:cNvSpPr>
            <a:spLocks noGrp="1" noChangeArrowheads="1"/>
          </p:cNvSpPr>
          <p:nvPr>
            <p:ph type="body" idx="1"/>
          </p:nvPr>
        </p:nvSpPr>
        <p:spPr>
          <a:xfrm>
            <a:off x="2209800" y="3505200"/>
            <a:ext cx="1752600" cy="1219200"/>
          </a:xfrm>
        </p:spPr>
        <p:txBody>
          <a:bodyPr/>
          <a:lstStyle/>
          <a:p>
            <a:pPr marL="0" indent="0">
              <a:spcBef>
                <a:spcPct val="10000"/>
              </a:spcBef>
              <a:spcAft>
                <a:spcPct val="30000"/>
              </a:spcAft>
              <a:defRPr/>
            </a:pPr>
            <a:r>
              <a:rPr lang="en-US" dirty="0">
                <a:sym typeface="Symbol"/>
              </a:rPr>
              <a:t>Adjust weights</a:t>
            </a:r>
          </a:p>
        </p:txBody>
      </p:sp>
      <p:sp>
        <p:nvSpPr>
          <p:cNvPr id="7" name="Rectangle 6"/>
          <p:cNvSpPr/>
          <p:nvPr/>
        </p:nvSpPr>
        <p:spPr bwMode="auto">
          <a:xfrm>
            <a:off x="3276600" y="1600200"/>
            <a:ext cx="838200" cy="1600200"/>
          </a:xfrm>
          <a:prstGeom prst="rect">
            <a:avLst/>
          </a:prstGeom>
          <a:noFill/>
          <a:ln w="28575" cap="flat" cmpd="sng" algn="ctr">
            <a:solidFill>
              <a:srgbClr val="002060"/>
            </a:solidFill>
            <a:prstDash val="solid"/>
            <a:round/>
            <a:headEnd type="none" w="med" len="med"/>
            <a:tailEnd type="none" w="med" len="med"/>
          </a:ln>
          <a:effectLst/>
        </p:spPr>
        <p:txBody>
          <a:bodyPr/>
          <a:lstStyle/>
          <a:p>
            <a:pPr marL="342900" indent="-342900">
              <a:defRPr/>
            </a:pPr>
            <a:endParaRPr lang="en-US"/>
          </a:p>
        </p:txBody>
      </p:sp>
      <p:cxnSp>
        <p:nvCxnSpPr>
          <p:cNvPr id="6152" name="Straight Arrow Connector 8"/>
          <p:cNvCxnSpPr>
            <a:cxnSpLocks noChangeShapeType="1"/>
          </p:cNvCxnSpPr>
          <p:nvPr/>
        </p:nvCxnSpPr>
        <p:spPr bwMode="auto">
          <a:xfrm>
            <a:off x="2286000" y="1828800"/>
            <a:ext cx="990600" cy="1588"/>
          </a:xfrm>
          <a:prstGeom prst="straightConnector1">
            <a:avLst/>
          </a:prstGeom>
          <a:noFill/>
          <a:ln w="28575" algn="ctr">
            <a:solidFill>
              <a:srgbClr val="FF3300"/>
            </a:solidFill>
            <a:round/>
            <a:headEnd/>
            <a:tailEnd type="arrow" w="med" len="med"/>
          </a:ln>
        </p:spPr>
      </p:cxnSp>
      <p:cxnSp>
        <p:nvCxnSpPr>
          <p:cNvPr id="6153" name="Straight Arrow Connector 9"/>
          <p:cNvCxnSpPr>
            <a:cxnSpLocks noChangeShapeType="1"/>
          </p:cNvCxnSpPr>
          <p:nvPr/>
        </p:nvCxnSpPr>
        <p:spPr bwMode="auto">
          <a:xfrm>
            <a:off x="2286000" y="2209800"/>
            <a:ext cx="990600" cy="1588"/>
          </a:xfrm>
          <a:prstGeom prst="straightConnector1">
            <a:avLst/>
          </a:prstGeom>
          <a:noFill/>
          <a:ln w="28575" algn="ctr">
            <a:solidFill>
              <a:srgbClr val="FF3300"/>
            </a:solidFill>
            <a:round/>
            <a:headEnd/>
            <a:tailEnd type="arrow" w="med" len="med"/>
          </a:ln>
        </p:spPr>
      </p:cxnSp>
      <p:cxnSp>
        <p:nvCxnSpPr>
          <p:cNvPr id="6154" name="Straight Arrow Connector 10"/>
          <p:cNvCxnSpPr>
            <a:cxnSpLocks noChangeShapeType="1"/>
          </p:cNvCxnSpPr>
          <p:nvPr/>
        </p:nvCxnSpPr>
        <p:spPr bwMode="auto">
          <a:xfrm>
            <a:off x="2286000" y="2895600"/>
            <a:ext cx="990600" cy="1588"/>
          </a:xfrm>
          <a:prstGeom prst="straightConnector1">
            <a:avLst/>
          </a:prstGeom>
          <a:noFill/>
          <a:ln w="28575" algn="ctr">
            <a:solidFill>
              <a:srgbClr val="FF3300"/>
            </a:solidFill>
            <a:round/>
            <a:headEnd/>
            <a:tailEnd type="arrow" w="med" len="med"/>
          </a:ln>
        </p:spPr>
      </p:cxnSp>
      <p:sp>
        <p:nvSpPr>
          <p:cNvPr id="12" name="Rectangle 3"/>
          <p:cNvSpPr txBox="1">
            <a:spLocks noChangeArrowheads="1"/>
          </p:cNvSpPr>
          <p:nvPr/>
        </p:nvSpPr>
        <p:spPr bwMode="auto">
          <a:xfrm>
            <a:off x="1752600" y="1524000"/>
            <a:ext cx="838200" cy="609600"/>
          </a:xfrm>
          <a:prstGeom prst="rect">
            <a:avLst/>
          </a:prstGeom>
          <a:noFill/>
          <a:ln w="9525">
            <a:noFill/>
            <a:miter lim="800000"/>
            <a:headEnd/>
            <a:tailEnd/>
          </a:ln>
          <a:effectLst/>
        </p:spPr>
        <p:txBody>
          <a:bodyPr/>
          <a:lstStyle/>
          <a:p>
            <a:pPr eaLnBrk="0" hangingPunct="0">
              <a:lnSpc>
                <a:spcPct val="90000"/>
              </a:lnSpc>
              <a:spcBef>
                <a:spcPct val="10000"/>
              </a:spcBef>
              <a:spcAft>
                <a:spcPct val="30000"/>
              </a:spcAft>
              <a:defRPr/>
            </a:pPr>
            <a:r>
              <a:rPr lang="en-US" kern="0" dirty="0">
                <a:effectLst>
                  <a:outerShdw blurRad="38100" dist="38100" dir="2700000" algn="tl">
                    <a:srgbClr val="000000"/>
                  </a:outerShdw>
                </a:effectLst>
                <a:sym typeface="Symbol"/>
              </a:rPr>
              <a:t>i</a:t>
            </a:r>
            <a:r>
              <a:rPr lang="en-US" kern="0" baseline="-25000" dirty="0">
                <a:effectLst>
                  <a:outerShdw blurRad="38100" dist="38100" dir="2700000" algn="tl">
                    <a:srgbClr val="000000"/>
                  </a:outerShdw>
                </a:effectLst>
                <a:sym typeface="Symbol"/>
              </a:rPr>
              <a:t>1</a:t>
            </a:r>
          </a:p>
        </p:txBody>
      </p:sp>
      <p:sp>
        <p:nvSpPr>
          <p:cNvPr id="13" name="Rectangle 3"/>
          <p:cNvSpPr txBox="1">
            <a:spLocks noChangeArrowheads="1"/>
          </p:cNvSpPr>
          <p:nvPr/>
        </p:nvSpPr>
        <p:spPr bwMode="auto">
          <a:xfrm>
            <a:off x="1752600" y="1905000"/>
            <a:ext cx="838200" cy="609600"/>
          </a:xfrm>
          <a:prstGeom prst="rect">
            <a:avLst/>
          </a:prstGeom>
          <a:noFill/>
          <a:ln w="9525">
            <a:noFill/>
            <a:miter lim="800000"/>
            <a:headEnd/>
            <a:tailEnd/>
          </a:ln>
          <a:effectLst/>
        </p:spPr>
        <p:txBody>
          <a:bodyPr/>
          <a:lstStyle/>
          <a:p>
            <a:pPr eaLnBrk="0" hangingPunct="0">
              <a:lnSpc>
                <a:spcPct val="90000"/>
              </a:lnSpc>
              <a:spcBef>
                <a:spcPct val="10000"/>
              </a:spcBef>
              <a:spcAft>
                <a:spcPct val="30000"/>
              </a:spcAft>
              <a:defRPr/>
            </a:pPr>
            <a:r>
              <a:rPr lang="en-US" kern="0" dirty="0">
                <a:effectLst>
                  <a:outerShdw blurRad="38100" dist="38100" dir="2700000" algn="tl">
                    <a:srgbClr val="000000"/>
                  </a:outerShdw>
                </a:effectLst>
                <a:sym typeface="Symbol"/>
              </a:rPr>
              <a:t>i</a:t>
            </a:r>
            <a:r>
              <a:rPr lang="en-US" kern="0" baseline="-25000" dirty="0">
                <a:effectLst>
                  <a:outerShdw blurRad="38100" dist="38100" dir="2700000" algn="tl">
                    <a:srgbClr val="000000"/>
                  </a:outerShdw>
                </a:effectLst>
                <a:sym typeface="Symbol"/>
              </a:rPr>
              <a:t>2</a:t>
            </a:r>
          </a:p>
        </p:txBody>
      </p:sp>
      <p:sp>
        <p:nvSpPr>
          <p:cNvPr id="14" name="Rectangle 3"/>
          <p:cNvSpPr txBox="1">
            <a:spLocks noChangeArrowheads="1"/>
          </p:cNvSpPr>
          <p:nvPr/>
        </p:nvSpPr>
        <p:spPr bwMode="auto">
          <a:xfrm>
            <a:off x="1752600" y="2590800"/>
            <a:ext cx="838200" cy="609600"/>
          </a:xfrm>
          <a:prstGeom prst="rect">
            <a:avLst/>
          </a:prstGeom>
          <a:noFill/>
          <a:ln w="9525">
            <a:noFill/>
            <a:miter lim="800000"/>
            <a:headEnd/>
            <a:tailEnd/>
          </a:ln>
          <a:effectLst/>
        </p:spPr>
        <p:txBody>
          <a:bodyPr/>
          <a:lstStyle/>
          <a:p>
            <a:pPr eaLnBrk="0" hangingPunct="0">
              <a:lnSpc>
                <a:spcPct val="90000"/>
              </a:lnSpc>
              <a:spcBef>
                <a:spcPct val="10000"/>
              </a:spcBef>
              <a:spcAft>
                <a:spcPct val="30000"/>
              </a:spcAft>
              <a:defRPr/>
            </a:pPr>
            <a:r>
              <a:rPr lang="en-US" kern="0" dirty="0">
                <a:effectLst>
                  <a:outerShdw blurRad="38100" dist="38100" dir="2700000" algn="tl">
                    <a:srgbClr val="000000"/>
                  </a:outerShdw>
                </a:effectLst>
                <a:sym typeface="Symbol"/>
              </a:rPr>
              <a:t>i</a:t>
            </a:r>
            <a:r>
              <a:rPr lang="en-US" kern="0" baseline="-25000" dirty="0">
                <a:effectLst>
                  <a:outerShdw blurRad="38100" dist="38100" dir="2700000" algn="tl">
                    <a:srgbClr val="000000"/>
                  </a:outerShdw>
                </a:effectLst>
                <a:sym typeface="Symbol"/>
              </a:rPr>
              <a:t>n</a:t>
            </a:r>
          </a:p>
        </p:txBody>
      </p:sp>
      <p:sp>
        <p:nvSpPr>
          <p:cNvPr id="15" name="Rectangle 3"/>
          <p:cNvSpPr txBox="1">
            <a:spLocks noChangeArrowheads="1"/>
          </p:cNvSpPr>
          <p:nvPr/>
        </p:nvSpPr>
        <p:spPr bwMode="auto">
          <a:xfrm>
            <a:off x="1752600" y="2286000"/>
            <a:ext cx="838200" cy="609600"/>
          </a:xfrm>
          <a:prstGeom prst="rect">
            <a:avLst/>
          </a:prstGeom>
          <a:noFill/>
          <a:ln w="9525">
            <a:noFill/>
            <a:miter lim="800000"/>
            <a:headEnd/>
            <a:tailEnd/>
          </a:ln>
          <a:effectLst/>
        </p:spPr>
        <p:txBody>
          <a:bodyPr/>
          <a:lstStyle/>
          <a:p>
            <a:pPr eaLnBrk="0" hangingPunct="0">
              <a:lnSpc>
                <a:spcPct val="90000"/>
              </a:lnSpc>
              <a:spcBef>
                <a:spcPct val="10000"/>
              </a:spcBef>
              <a:spcAft>
                <a:spcPct val="30000"/>
              </a:spcAft>
              <a:defRPr/>
            </a:pPr>
            <a:r>
              <a:rPr lang="en-US" kern="0" baseline="-25000" dirty="0">
                <a:effectLst>
                  <a:outerShdw blurRad="38100" dist="38100" dir="2700000" algn="tl">
                    <a:srgbClr val="000000"/>
                  </a:outerShdw>
                </a:effectLst>
                <a:sym typeface="Symbol"/>
              </a:rPr>
              <a:t>…</a:t>
            </a:r>
          </a:p>
        </p:txBody>
      </p:sp>
      <p:sp>
        <p:nvSpPr>
          <p:cNvPr id="16" name="Rectangle 3"/>
          <p:cNvSpPr txBox="1">
            <a:spLocks noChangeArrowheads="1"/>
          </p:cNvSpPr>
          <p:nvPr/>
        </p:nvSpPr>
        <p:spPr bwMode="auto">
          <a:xfrm>
            <a:off x="3352800" y="2057400"/>
            <a:ext cx="685800" cy="762000"/>
          </a:xfrm>
          <a:prstGeom prst="rect">
            <a:avLst/>
          </a:prstGeom>
          <a:noFill/>
          <a:ln w="9525">
            <a:noFill/>
            <a:miter lim="800000"/>
            <a:headEnd/>
            <a:tailEnd/>
          </a:ln>
          <a:effectLst/>
        </p:spPr>
        <p:txBody>
          <a:bodyPr/>
          <a:lstStyle/>
          <a:p>
            <a:pPr eaLnBrk="0" hangingPunct="0">
              <a:lnSpc>
                <a:spcPct val="90000"/>
              </a:lnSpc>
              <a:spcBef>
                <a:spcPct val="10000"/>
              </a:spcBef>
              <a:spcAft>
                <a:spcPct val="30000"/>
              </a:spcAft>
              <a:defRPr/>
            </a:pPr>
            <a:r>
              <a:rPr lang="en-US" sz="4800" kern="0" dirty="0">
                <a:effectLst>
                  <a:outerShdw blurRad="38100" dist="38100" dir="2700000" algn="tl">
                    <a:srgbClr val="000000"/>
                  </a:outerShdw>
                </a:effectLst>
                <a:sym typeface="Symbol"/>
              </a:rPr>
              <a:t></a:t>
            </a:r>
          </a:p>
        </p:txBody>
      </p:sp>
      <p:cxnSp>
        <p:nvCxnSpPr>
          <p:cNvPr id="6160" name="Straight Arrow Connector 16"/>
          <p:cNvCxnSpPr>
            <a:cxnSpLocks noChangeShapeType="1"/>
          </p:cNvCxnSpPr>
          <p:nvPr/>
        </p:nvCxnSpPr>
        <p:spPr bwMode="auto">
          <a:xfrm>
            <a:off x="4114800" y="2362200"/>
            <a:ext cx="3352800" cy="1588"/>
          </a:xfrm>
          <a:prstGeom prst="straightConnector1">
            <a:avLst/>
          </a:prstGeom>
          <a:noFill/>
          <a:ln w="28575" algn="ctr">
            <a:solidFill>
              <a:srgbClr val="FF3300"/>
            </a:solidFill>
            <a:round/>
            <a:headEnd/>
            <a:tailEnd type="arrow" w="med" len="med"/>
          </a:ln>
        </p:spPr>
      </p:cxnSp>
      <p:sp>
        <p:nvSpPr>
          <p:cNvPr id="19" name="Rectangle 3"/>
          <p:cNvSpPr txBox="1">
            <a:spLocks noChangeArrowheads="1"/>
          </p:cNvSpPr>
          <p:nvPr/>
        </p:nvSpPr>
        <p:spPr bwMode="auto">
          <a:xfrm>
            <a:off x="4267200" y="1828800"/>
            <a:ext cx="3733800" cy="609600"/>
          </a:xfrm>
          <a:prstGeom prst="rect">
            <a:avLst/>
          </a:prstGeom>
          <a:noFill/>
          <a:ln w="9525">
            <a:noFill/>
            <a:miter lim="800000"/>
            <a:headEnd/>
            <a:tailEnd/>
          </a:ln>
          <a:effectLst/>
        </p:spPr>
        <p:txBody>
          <a:bodyPr/>
          <a:lstStyle/>
          <a:p>
            <a:pPr eaLnBrk="0" hangingPunct="0">
              <a:lnSpc>
                <a:spcPct val="90000"/>
              </a:lnSpc>
              <a:spcBef>
                <a:spcPct val="10000"/>
              </a:spcBef>
              <a:spcAft>
                <a:spcPct val="30000"/>
              </a:spcAft>
              <a:defRPr/>
            </a:pPr>
            <a:r>
              <a:rPr lang="en-US" sz="2400" kern="0" dirty="0">
                <a:effectLst>
                  <a:outerShdw blurRad="38100" dist="38100" dir="2700000" algn="tl">
                    <a:srgbClr val="000000"/>
                  </a:outerShdw>
                </a:effectLst>
                <a:sym typeface="Symbol"/>
              </a:rPr>
              <a:t>w</a:t>
            </a:r>
            <a:r>
              <a:rPr lang="en-US" sz="2400" kern="0" baseline="-25000" dirty="0">
                <a:effectLst>
                  <a:outerShdw blurRad="38100" dist="38100" dir="2700000" algn="tl">
                    <a:srgbClr val="000000"/>
                  </a:outerShdw>
                </a:effectLst>
                <a:sym typeface="Symbol"/>
              </a:rPr>
              <a:t>0</a:t>
            </a:r>
            <a:r>
              <a:rPr lang="en-US" sz="2400" kern="0" dirty="0">
                <a:effectLst>
                  <a:outerShdw blurRad="38100" dist="38100" dir="2700000" algn="tl">
                    <a:srgbClr val="000000"/>
                  </a:outerShdw>
                </a:effectLst>
                <a:sym typeface="Symbol"/>
              </a:rPr>
              <a:t> + w</a:t>
            </a:r>
            <a:r>
              <a:rPr lang="en-US" sz="2400" kern="0" baseline="-25000" dirty="0">
                <a:effectLst>
                  <a:outerShdw blurRad="38100" dist="38100" dir="2700000" algn="tl">
                    <a:srgbClr val="000000"/>
                  </a:outerShdw>
                </a:effectLst>
                <a:sym typeface="Symbol"/>
              </a:rPr>
              <a:t>1</a:t>
            </a:r>
            <a:r>
              <a:rPr lang="en-US" sz="2400" kern="0" dirty="0">
                <a:effectLst>
                  <a:outerShdw blurRad="38100" dist="38100" dir="2700000" algn="tl">
                    <a:srgbClr val="000000"/>
                  </a:outerShdw>
                </a:effectLst>
                <a:sym typeface="Symbol"/>
              </a:rPr>
              <a:t>i</a:t>
            </a:r>
            <a:r>
              <a:rPr lang="en-US" sz="2400" kern="0" baseline="-25000" dirty="0">
                <a:effectLst>
                  <a:outerShdw blurRad="38100" dist="38100" dir="2700000" algn="tl">
                    <a:srgbClr val="000000"/>
                  </a:outerShdw>
                </a:effectLst>
                <a:sym typeface="Symbol"/>
              </a:rPr>
              <a:t>1</a:t>
            </a:r>
            <a:r>
              <a:rPr lang="en-US" sz="2400" kern="0" dirty="0">
                <a:effectLst>
                  <a:outerShdw blurRad="38100" dist="38100" dir="2700000" algn="tl">
                    <a:srgbClr val="000000"/>
                  </a:outerShdw>
                </a:effectLst>
                <a:sym typeface="Symbol"/>
              </a:rPr>
              <a:t> + … + </a:t>
            </a:r>
            <a:r>
              <a:rPr lang="en-US" sz="2400" kern="0" dirty="0" err="1">
                <a:effectLst>
                  <a:outerShdw blurRad="38100" dist="38100" dir="2700000" algn="tl">
                    <a:srgbClr val="000000"/>
                  </a:outerShdw>
                </a:effectLst>
                <a:sym typeface="Symbol"/>
              </a:rPr>
              <a:t>w</a:t>
            </a:r>
            <a:r>
              <a:rPr lang="en-US" sz="2400" kern="0" baseline="-25000" dirty="0" err="1">
                <a:effectLst>
                  <a:outerShdw blurRad="38100" dist="38100" dir="2700000" algn="tl">
                    <a:srgbClr val="000000"/>
                  </a:outerShdw>
                </a:effectLst>
                <a:sym typeface="Symbol"/>
              </a:rPr>
              <a:t>n</a:t>
            </a:r>
            <a:r>
              <a:rPr lang="en-US" sz="2400" kern="0" dirty="0" err="1">
                <a:effectLst>
                  <a:outerShdw blurRad="38100" dist="38100" dir="2700000" algn="tl">
                    <a:srgbClr val="000000"/>
                  </a:outerShdw>
                </a:effectLst>
                <a:sym typeface="Symbol"/>
              </a:rPr>
              <a:t>i</a:t>
            </a:r>
            <a:r>
              <a:rPr lang="en-US" sz="2400" kern="0" baseline="-25000" dirty="0" err="1">
                <a:effectLst>
                  <a:outerShdw blurRad="38100" dist="38100" dir="2700000" algn="tl">
                    <a:srgbClr val="000000"/>
                  </a:outerShdw>
                </a:effectLst>
                <a:sym typeface="Symbol"/>
              </a:rPr>
              <a:t>n</a:t>
            </a:r>
            <a:endParaRPr lang="en-US" sz="2400" kern="0" baseline="-25000" dirty="0">
              <a:effectLst>
                <a:outerShdw blurRad="38100" dist="38100" dir="2700000" algn="tl">
                  <a:srgbClr val="000000"/>
                </a:outerShdw>
              </a:effectLst>
              <a:sym typeface="Symbol"/>
            </a:endParaRPr>
          </a:p>
        </p:txBody>
      </p:sp>
      <p:sp>
        <p:nvSpPr>
          <p:cNvPr id="21" name="Oval 20"/>
          <p:cNvSpPr/>
          <p:nvPr/>
        </p:nvSpPr>
        <p:spPr bwMode="auto">
          <a:xfrm>
            <a:off x="7467600" y="1828800"/>
            <a:ext cx="1219200" cy="1143000"/>
          </a:xfrm>
          <a:prstGeom prst="ellipse">
            <a:avLst/>
          </a:prstGeom>
          <a:noFill/>
          <a:ln w="28575" cap="flat" cmpd="sng" algn="ctr">
            <a:solidFill>
              <a:srgbClr val="002060"/>
            </a:solidFill>
            <a:prstDash val="solid"/>
            <a:round/>
            <a:headEnd type="none" w="med" len="med"/>
            <a:tailEnd type="none" w="med" len="med"/>
          </a:ln>
          <a:effectLst/>
        </p:spPr>
        <p:txBody>
          <a:bodyPr/>
          <a:lstStyle/>
          <a:p>
            <a:pPr marL="342900" indent="-342900">
              <a:defRPr/>
            </a:pPr>
            <a:endParaRPr lang="en-US"/>
          </a:p>
        </p:txBody>
      </p:sp>
      <p:cxnSp>
        <p:nvCxnSpPr>
          <p:cNvPr id="6163" name="Straight Connector 22"/>
          <p:cNvCxnSpPr>
            <a:cxnSpLocks noChangeShapeType="1"/>
          </p:cNvCxnSpPr>
          <p:nvPr/>
        </p:nvCxnSpPr>
        <p:spPr bwMode="auto">
          <a:xfrm>
            <a:off x="7696200" y="2590800"/>
            <a:ext cx="381000" cy="1588"/>
          </a:xfrm>
          <a:prstGeom prst="line">
            <a:avLst/>
          </a:prstGeom>
          <a:noFill/>
          <a:ln w="28575" algn="ctr">
            <a:solidFill>
              <a:srgbClr val="002060"/>
            </a:solidFill>
            <a:round/>
            <a:headEnd/>
            <a:tailEnd/>
          </a:ln>
        </p:spPr>
      </p:cxnSp>
      <p:cxnSp>
        <p:nvCxnSpPr>
          <p:cNvPr id="6164" name="Straight Connector 23"/>
          <p:cNvCxnSpPr>
            <a:cxnSpLocks noChangeShapeType="1"/>
          </p:cNvCxnSpPr>
          <p:nvPr/>
        </p:nvCxnSpPr>
        <p:spPr bwMode="auto">
          <a:xfrm>
            <a:off x="8077200" y="2209800"/>
            <a:ext cx="381000" cy="1588"/>
          </a:xfrm>
          <a:prstGeom prst="line">
            <a:avLst/>
          </a:prstGeom>
          <a:noFill/>
          <a:ln w="28575" algn="ctr">
            <a:solidFill>
              <a:srgbClr val="002060"/>
            </a:solidFill>
            <a:round/>
            <a:headEnd/>
            <a:tailEnd/>
          </a:ln>
        </p:spPr>
      </p:cxnSp>
      <p:cxnSp>
        <p:nvCxnSpPr>
          <p:cNvPr id="6165" name="Straight Connector 24"/>
          <p:cNvCxnSpPr>
            <a:cxnSpLocks noChangeShapeType="1"/>
          </p:cNvCxnSpPr>
          <p:nvPr/>
        </p:nvCxnSpPr>
        <p:spPr bwMode="auto">
          <a:xfrm rot="5400000">
            <a:off x="7886701" y="2400301"/>
            <a:ext cx="381000" cy="3175"/>
          </a:xfrm>
          <a:prstGeom prst="line">
            <a:avLst/>
          </a:prstGeom>
          <a:noFill/>
          <a:ln w="28575" algn="ctr">
            <a:solidFill>
              <a:srgbClr val="002060"/>
            </a:solidFill>
            <a:round/>
            <a:headEnd/>
            <a:tailEnd/>
          </a:ln>
        </p:spPr>
      </p:cxnSp>
      <p:cxnSp>
        <p:nvCxnSpPr>
          <p:cNvPr id="6166" name="Straight Arrow Connector 36"/>
          <p:cNvCxnSpPr>
            <a:cxnSpLocks noChangeShapeType="1"/>
          </p:cNvCxnSpPr>
          <p:nvPr/>
        </p:nvCxnSpPr>
        <p:spPr bwMode="auto">
          <a:xfrm>
            <a:off x="8686800" y="2362200"/>
            <a:ext cx="533400" cy="1588"/>
          </a:xfrm>
          <a:prstGeom prst="straightConnector1">
            <a:avLst/>
          </a:prstGeom>
          <a:noFill/>
          <a:ln w="28575" algn="ctr">
            <a:solidFill>
              <a:srgbClr val="FF3300"/>
            </a:solidFill>
            <a:round/>
            <a:headEnd/>
            <a:tailEnd type="arrow" w="med" len="med"/>
          </a:ln>
        </p:spPr>
      </p:cxnSp>
      <p:sp>
        <p:nvSpPr>
          <p:cNvPr id="39" name="Rectangle 3"/>
          <p:cNvSpPr txBox="1">
            <a:spLocks noChangeArrowheads="1"/>
          </p:cNvSpPr>
          <p:nvPr/>
        </p:nvSpPr>
        <p:spPr bwMode="auto">
          <a:xfrm>
            <a:off x="9220200" y="2133600"/>
            <a:ext cx="1447800" cy="609600"/>
          </a:xfrm>
          <a:prstGeom prst="rect">
            <a:avLst/>
          </a:prstGeom>
          <a:noFill/>
          <a:ln w="9525">
            <a:noFill/>
            <a:miter lim="800000"/>
            <a:headEnd/>
            <a:tailEnd/>
          </a:ln>
          <a:effectLst/>
        </p:spPr>
        <p:txBody>
          <a:bodyPr/>
          <a:lstStyle/>
          <a:p>
            <a:pPr eaLnBrk="0" hangingPunct="0">
              <a:lnSpc>
                <a:spcPct val="90000"/>
              </a:lnSpc>
              <a:spcBef>
                <a:spcPct val="10000"/>
              </a:spcBef>
              <a:spcAft>
                <a:spcPct val="30000"/>
              </a:spcAft>
              <a:defRPr/>
            </a:pPr>
            <a:r>
              <a:rPr lang="en-US" kern="0" dirty="0">
                <a:effectLst>
                  <a:outerShdw blurRad="38100" dist="38100" dir="2700000" algn="tl">
                    <a:srgbClr val="000000"/>
                  </a:outerShdw>
                </a:effectLst>
                <a:sym typeface="Symbol"/>
              </a:rPr>
              <a:t>Output</a:t>
            </a:r>
          </a:p>
        </p:txBody>
      </p:sp>
      <p:cxnSp>
        <p:nvCxnSpPr>
          <p:cNvPr id="6168" name="Straight Arrow Connector 40"/>
          <p:cNvCxnSpPr>
            <a:cxnSpLocks noChangeShapeType="1"/>
          </p:cNvCxnSpPr>
          <p:nvPr/>
        </p:nvCxnSpPr>
        <p:spPr bwMode="auto">
          <a:xfrm rot="5400000">
            <a:off x="5181601" y="3124201"/>
            <a:ext cx="1524000" cy="3175"/>
          </a:xfrm>
          <a:prstGeom prst="straightConnector1">
            <a:avLst/>
          </a:prstGeom>
          <a:noFill/>
          <a:ln w="28575" algn="ctr">
            <a:solidFill>
              <a:srgbClr val="FF3300"/>
            </a:solidFill>
            <a:round/>
            <a:headEnd/>
            <a:tailEnd type="arrow" w="med" len="med"/>
          </a:ln>
        </p:spPr>
      </p:cxnSp>
      <p:sp>
        <p:nvSpPr>
          <p:cNvPr id="43" name="Rectangle 42"/>
          <p:cNvSpPr/>
          <p:nvPr/>
        </p:nvSpPr>
        <p:spPr bwMode="auto">
          <a:xfrm>
            <a:off x="4572000" y="3886200"/>
            <a:ext cx="2819400" cy="1371600"/>
          </a:xfrm>
          <a:prstGeom prst="rect">
            <a:avLst/>
          </a:prstGeom>
          <a:noFill/>
          <a:ln w="28575" cap="flat" cmpd="sng" algn="ctr">
            <a:solidFill>
              <a:srgbClr val="002060"/>
            </a:solidFill>
            <a:prstDash val="solid"/>
            <a:round/>
            <a:headEnd type="none" w="med" len="med"/>
            <a:tailEnd type="none" w="med" len="med"/>
          </a:ln>
          <a:effectLst/>
        </p:spPr>
        <p:txBody>
          <a:bodyPr/>
          <a:lstStyle/>
          <a:p>
            <a:pPr marL="342900" indent="-342900">
              <a:defRPr/>
            </a:pPr>
            <a:endParaRPr lang="en-US"/>
          </a:p>
        </p:txBody>
      </p:sp>
      <p:sp>
        <p:nvSpPr>
          <p:cNvPr id="44" name="Rectangle 3"/>
          <p:cNvSpPr txBox="1">
            <a:spLocks noChangeArrowheads="1"/>
          </p:cNvSpPr>
          <p:nvPr/>
        </p:nvSpPr>
        <p:spPr bwMode="auto">
          <a:xfrm>
            <a:off x="4648200" y="3962400"/>
            <a:ext cx="2819400" cy="1143000"/>
          </a:xfrm>
          <a:prstGeom prst="rect">
            <a:avLst/>
          </a:prstGeom>
          <a:noFill/>
          <a:ln w="9525">
            <a:noFill/>
            <a:miter lim="800000"/>
            <a:headEnd/>
            <a:tailEnd/>
          </a:ln>
          <a:effectLst/>
        </p:spPr>
        <p:txBody>
          <a:bodyPr/>
          <a:lstStyle/>
          <a:p>
            <a:pPr eaLnBrk="0" hangingPunct="0">
              <a:lnSpc>
                <a:spcPct val="90000"/>
              </a:lnSpc>
              <a:spcBef>
                <a:spcPct val="10000"/>
              </a:spcBef>
              <a:spcAft>
                <a:spcPct val="30000"/>
              </a:spcAft>
              <a:defRPr/>
            </a:pPr>
            <a:r>
              <a:rPr lang="en-US" kern="0" dirty="0">
                <a:effectLst>
                  <a:outerShdw blurRad="38100" dist="38100" dir="2700000" algn="tl">
                    <a:srgbClr val="000000"/>
                  </a:outerShdw>
                </a:effectLst>
                <a:sym typeface="Symbol"/>
              </a:rPr>
              <a:t>Compare with desired value</a:t>
            </a:r>
            <a:br>
              <a:rPr lang="en-US" kern="0" dirty="0">
                <a:effectLst>
                  <a:outerShdw blurRad="38100" dist="38100" dir="2700000" algn="tl">
                    <a:srgbClr val="000000"/>
                  </a:outerShdw>
                </a:effectLst>
                <a:sym typeface="Symbol"/>
              </a:rPr>
            </a:br>
            <a:r>
              <a:rPr lang="en-US" kern="0" dirty="0">
                <a:effectLst>
                  <a:outerShdw blurRad="38100" dist="38100" dir="2700000" algn="tl">
                    <a:srgbClr val="000000"/>
                  </a:outerShdw>
                </a:effectLst>
                <a:sym typeface="Symbol"/>
              </a:rPr>
              <a:t>class(</a:t>
            </a:r>
            <a:r>
              <a:rPr lang="en-US" b="1" kern="0" dirty="0" err="1">
                <a:effectLst>
                  <a:outerShdw blurRad="38100" dist="38100" dir="2700000" algn="tl">
                    <a:srgbClr val="000000"/>
                  </a:outerShdw>
                </a:effectLst>
                <a:sym typeface="Symbol"/>
              </a:rPr>
              <a:t>i</a:t>
            </a:r>
            <a:r>
              <a:rPr lang="en-US" kern="0" dirty="0">
                <a:effectLst>
                  <a:outerShdw blurRad="38100" dist="38100" dir="2700000" algn="tl">
                    <a:srgbClr val="000000"/>
                  </a:outerShdw>
                </a:effectLst>
                <a:sym typeface="Symbol"/>
              </a:rPr>
              <a:t>) (1 or -1)</a:t>
            </a:r>
          </a:p>
          <a:p>
            <a:pPr eaLnBrk="0" hangingPunct="0">
              <a:lnSpc>
                <a:spcPct val="90000"/>
              </a:lnSpc>
              <a:spcBef>
                <a:spcPct val="10000"/>
              </a:spcBef>
              <a:spcAft>
                <a:spcPct val="30000"/>
              </a:spcAft>
              <a:defRPr/>
            </a:pPr>
            <a:endParaRPr lang="en-US" kern="0" dirty="0">
              <a:effectLst>
                <a:outerShdw blurRad="38100" dist="38100" dir="2700000" algn="tl">
                  <a:srgbClr val="000000"/>
                </a:outerShdw>
              </a:effectLst>
              <a:sym typeface="Symbol"/>
            </a:endParaRPr>
          </a:p>
        </p:txBody>
      </p:sp>
      <p:cxnSp>
        <p:nvCxnSpPr>
          <p:cNvPr id="6171" name="Elbow Connector 45"/>
          <p:cNvCxnSpPr>
            <a:cxnSpLocks noChangeShapeType="1"/>
            <a:stCxn id="43" idx="1"/>
            <a:endCxn id="7" idx="2"/>
          </p:cNvCxnSpPr>
          <p:nvPr/>
        </p:nvCxnSpPr>
        <p:spPr bwMode="auto">
          <a:xfrm rot="10800000">
            <a:off x="3695700" y="3200400"/>
            <a:ext cx="876300" cy="1371600"/>
          </a:xfrm>
          <a:prstGeom prst="bentConnector2">
            <a:avLst/>
          </a:prstGeom>
          <a:noFill/>
          <a:ln w="28575" algn="ctr">
            <a:solidFill>
              <a:srgbClr val="FF3300"/>
            </a:solidFill>
            <a:round/>
            <a:headEnd/>
            <a:tailEnd type="arrow" w="med" len="med"/>
          </a:ln>
        </p:spPr>
      </p:cxnSp>
      <p:sp>
        <p:nvSpPr>
          <p:cNvPr id="28" name="Date Placeholder 27"/>
          <p:cNvSpPr>
            <a:spLocks noGrp="1"/>
          </p:cNvSpPr>
          <p:nvPr>
            <p:ph type="dt" sz="half" idx="10"/>
          </p:nvPr>
        </p:nvSpPr>
        <p:spPr/>
        <p:txBody>
          <a:bodyPr/>
          <a:lstStyle/>
          <a:p>
            <a:pPr>
              <a:defRPr/>
            </a:pPr>
            <a:fld id="{F075B9D2-61B7-4837-9EC3-0D9278F7996D}" type="datetime1">
              <a:rPr lang="id-ID" smtClean="0"/>
              <a:t>14/12/2023</a:t>
            </a:fld>
            <a:endParaRPr lang="en-CA"/>
          </a:p>
        </p:txBody>
      </p:sp>
    </p:spTree>
    <p:extLst>
      <p:ext uri="{BB962C8B-B14F-4D97-AF65-F5344CB8AC3E}">
        <p14:creationId xmlns:p14="http://schemas.microsoft.com/office/powerpoint/2010/main" val="30452542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p:spPr>
        <p:txBody>
          <a:bodyPr/>
          <a:lstStyle/>
          <a:p>
            <a:fld id="{D83AADBB-F19A-40F3-8CA7-1FF599165BAF}" type="datetime1">
              <a:rPr lang="id-ID" smtClean="0"/>
              <a:t>14/12/2023</a:t>
            </a:fld>
            <a:endParaRPr lang="en-CA"/>
          </a:p>
        </p:txBody>
      </p:sp>
      <p:sp>
        <p:nvSpPr>
          <p:cNvPr id="7172" name="Slide Number Placeholder 5"/>
          <p:cNvSpPr>
            <a:spLocks noGrp="1"/>
          </p:cNvSpPr>
          <p:nvPr>
            <p:ph type="sldNum" sz="quarter" idx="12"/>
          </p:nvPr>
        </p:nvSpPr>
        <p:spPr>
          <a:noFill/>
        </p:spPr>
        <p:txBody>
          <a:bodyPr/>
          <a:lstStyle/>
          <a:p>
            <a:fld id="{D5D0D6AA-3353-4E8E-BAAD-6940AF9EB16F}" type="slidenum">
              <a:rPr lang="en-CA" smtClean="0"/>
              <a:pPr/>
              <a:t>59</a:t>
            </a:fld>
            <a:endParaRPr lang="en-CA"/>
          </a:p>
        </p:txBody>
      </p:sp>
      <p:sp>
        <p:nvSpPr>
          <p:cNvPr id="443394" name="Rectangle 2"/>
          <p:cNvSpPr>
            <a:spLocks noGrp="1" noChangeArrowheads="1"/>
          </p:cNvSpPr>
          <p:nvPr>
            <p:ph type="title"/>
          </p:nvPr>
        </p:nvSpPr>
        <p:spPr>
          <a:xfrm>
            <a:off x="1149531" y="352697"/>
            <a:ext cx="9144000" cy="762000"/>
          </a:xfrm>
        </p:spPr>
        <p:txBody>
          <a:bodyPr>
            <a:normAutofit/>
          </a:bodyPr>
          <a:lstStyle/>
          <a:p>
            <a:pPr>
              <a:defRPr/>
            </a:pPr>
            <a:r>
              <a:rPr lang="en-US" sz="4000" b="1" dirty="0">
                <a:solidFill>
                  <a:srgbClr val="C00000"/>
                </a:solidFill>
              </a:rPr>
              <a:t>The </a:t>
            </a:r>
            <a:r>
              <a:rPr lang="en-US" sz="4000" b="1" dirty="0" err="1">
                <a:solidFill>
                  <a:srgbClr val="C00000"/>
                </a:solidFill>
              </a:rPr>
              <a:t>Adaline</a:t>
            </a:r>
            <a:r>
              <a:rPr lang="en-US" sz="4000" b="1" dirty="0">
                <a:solidFill>
                  <a:srgbClr val="C00000"/>
                </a:solidFill>
              </a:rPr>
              <a:t> Learning Algorithm </a:t>
            </a:r>
            <a:endParaRPr lang="en-CA" sz="4000" b="1" dirty="0">
              <a:solidFill>
                <a:srgbClr val="C00000"/>
              </a:solidFill>
            </a:endParaRPr>
          </a:p>
        </p:txBody>
      </p:sp>
      <p:sp>
        <p:nvSpPr>
          <p:cNvPr id="443395" name="Rectangle 3"/>
          <p:cNvSpPr>
            <a:spLocks noGrp="1" noChangeArrowheads="1"/>
          </p:cNvSpPr>
          <p:nvPr>
            <p:ph type="body" idx="1"/>
          </p:nvPr>
        </p:nvSpPr>
        <p:spPr>
          <a:xfrm>
            <a:off x="1149531" y="1268367"/>
            <a:ext cx="10086703" cy="4296410"/>
          </a:xfrm>
        </p:spPr>
        <p:txBody>
          <a:bodyPr/>
          <a:lstStyle/>
          <a:p>
            <a:pPr algn="just">
              <a:spcBef>
                <a:spcPct val="10000"/>
              </a:spcBef>
              <a:spcAft>
                <a:spcPct val="30000"/>
              </a:spcAft>
              <a:defRPr/>
            </a:pPr>
            <a:r>
              <a:rPr lang="en-US" dirty="0">
                <a:solidFill>
                  <a:srgbClr val="002060"/>
                </a:solidFill>
                <a:sym typeface="Symbol" pitchFamily="18" charset="2"/>
              </a:rPr>
              <a:t>The </a:t>
            </a:r>
            <a:r>
              <a:rPr lang="en-US" dirty="0" err="1">
                <a:solidFill>
                  <a:srgbClr val="002060"/>
                </a:solidFill>
                <a:sym typeface="Symbol" pitchFamily="18" charset="2"/>
              </a:rPr>
              <a:t>Adaline</a:t>
            </a:r>
            <a:r>
              <a:rPr lang="en-US" dirty="0">
                <a:solidFill>
                  <a:srgbClr val="002060"/>
                </a:solidFill>
                <a:sym typeface="Symbol" pitchFamily="18" charset="2"/>
              </a:rPr>
              <a:t> uses gradient descent to determine the weight vector that leads to minimal error.</a:t>
            </a:r>
          </a:p>
          <a:p>
            <a:pPr algn="just">
              <a:spcBef>
                <a:spcPct val="10000"/>
              </a:spcBef>
              <a:spcAft>
                <a:spcPct val="30000"/>
              </a:spcAft>
              <a:defRPr/>
            </a:pPr>
            <a:r>
              <a:rPr lang="en-US" dirty="0">
                <a:solidFill>
                  <a:srgbClr val="002060"/>
                </a:solidFill>
                <a:sym typeface="Symbol" pitchFamily="18" charset="2"/>
              </a:rPr>
              <a:t>Error is defined as the MSE between the neuron’s net input </a:t>
            </a:r>
            <a:r>
              <a:rPr lang="en-US" dirty="0" err="1">
                <a:solidFill>
                  <a:srgbClr val="002060"/>
                </a:solidFill>
                <a:sym typeface="Symbol" pitchFamily="18" charset="2"/>
              </a:rPr>
              <a:t>net</a:t>
            </a:r>
            <a:r>
              <a:rPr lang="en-US" baseline="-25000" dirty="0" err="1">
                <a:solidFill>
                  <a:srgbClr val="002060"/>
                </a:solidFill>
                <a:sym typeface="Symbol" pitchFamily="18" charset="2"/>
              </a:rPr>
              <a:t>j</a:t>
            </a:r>
            <a:r>
              <a:rPr lang="en-US" dirty="0">
                <a:solidFill>
                  <a:srgbClr val="002060"/>
                </a:solidFill>
                <a:sym typeface="Symbol" pitchFamily="18" charset="2"/>
              </a:rPr>
              <a:t> and its desired output </a:t>
            </a:r>
            <a:r>
              <a:rPr lang="id-ID" dirty="0">
                <a:solidFill>
                  <a:srgbClr val="002060"/>
                </a:solidFill>
                <a:sym typeface="Symbol" pitchFamily="18" charset="2"/>
              </a:rPr>
              <a:t>t</a:t>
            </a:r>
            <a:r>
              <a:rPr lang="en-US" baseline="-25000" dirty="0">
                <a:solidFill>
                  <a:srgbClr val="002060"/>
                </a:solidFill>
                <a:sym typeface="Symbol" pitchFamily="18" charset="2"/>
              </a:rPr>
              <a:t>j</a:t>
            </a:r>
            <a:r>
              <a:rPr lang="en-US" dirty="0">
                <a:solidFill>
                  <a:srgbClr val="002060"/>
                </a:solidFill>
                <a:sym typeface="Symbol" pitchFamily="18" charset="2"/>
              </a:rPr>
              <a:t> (= class(</a:t>
            </a:r>
            <a:r>
              <a:rPr lang="en-US" b="1" dirty="0" err="1">
                <a:solidFill>
                  <a:srgbClr val="002060"/>
                </a:solidFill>
                <a:sym typeface="Symbol" pitchFamily="18" charset="2"/>
              </a:rPr>
              <a:t>i</a:t>
            </a:r>
            <a:r>
              <a:rPr lang="en-US" baseline="-25000" dirty="0" err="1">
                <a:solidFill>
                  <a:srgbClr val="002060"/>
                </a:solidFill>
                <a:sym typeface="Symbol" pitchFamily="18" charset="2"/>
              </a:rPr>
              <a:t>j</a:t>
            </a:r>
            <a:r>
              <a:rPr lang="en-US" dirty="0">
                <a:solidFill>
                  <a:srgbClr val="002060"/>
                </a:solidFill>
                <a:sym typeface="Symbol" pitchFamily="18" charset="2"/>
              </a:rPr>
              <a:t>)) across all training samples </a:t>
            </a:r>
            <a:r>
              <a:rPr lang="en-US" b="1" dirty="0" err="1">
                <a:solidFill>
                  <a:srgbClr val="002060"/>
                </a:solidFill>
                <a:sym typeface="Symbol" pitchFamily="18" charset="2"/>
              </a:rPr>
              <a:t>i</a:t>
            </a:r>
            <a:r>
              <a:rPr lang="en-US" baseline="-25000" dirty="0" err="1">
                <a:solidFill>
                  <a:srgbClr val="002060"/>
                </a:solidFill>
                <a:sym typeface="Symbol" pitchFamily="18" charset="2"/>
              </a:rPr>
              <a:t>j</a:t>
            </a:r>
            <a:r>
              <a:rPr lang="en-US" dirty="0">
                <a:solidFill>
                  <a:srgbClr val="002060"/>
                </a:solidFill>
                <a:sym typeface="Symbol" pitchFamily="18" charset="2"/>
              </a:rPr>
              <a:t>.</a:t>
            </a:r>
          </a:p>
          <a:p>
            <a:pPr algn="just">
              <a:spcBef>
                <a:spcPct val="10000"/>
              </a:spcBef>
              <a:spcAft>
                <a:spcPct val="30000"/>
              </a:spcAft>
              <a:defRPr/>
            </a:pPr>
            <a:r>
              <a:rPr lang="en-US" dirty="0">
                <a:solidFill>
                  <a:srgbClr val="002060"/>
                </a:solidFill>
                <a:sym typeface="Symbol" pitchFamily="18" charset="2"/>
              </a:rPr>
              <a:t>The idea is to pick samples in random order and perform (slow) gradient descent in their individual error functions. </a:t>
            </a:r>
          </a:p>
          <a:p>
            <a:pPr algn="just">
              <a:spcBef>
                <a:spcPct val="10000"/>
              </a:spcBef>
              <a:spcAft>
                <a:spcPct val="30000"/>
              </a:spcAft>
              <a:defRPr/>
            </a:pPr>
            <a:r>
              <a:rPr lang="en-US" dirty="0">
                <a:solidFill>
                  <a:srgbClr val="002060"/>
                </a:solidFill>
                <a:sym typeface="Symbol" pitchFamily="18" charset="2"/>
              </a:rPr>
              <a:t>This technique allows incremental learning, i.e., refining of the weights as more training samples are added.</a:t>
            </a:r>
          </a:p>
        </p:txBody>
      </p:sp>
    </p:spTree>
    <p:extLst>
      <p:ext uri="{BB962C8B-B14F-4D97-AF65-F5344CB8AC3E}">
        <p14:creationId xmlns:p14="http://schemas.microsoft.com/office/powerpoint/2010/main" val="2566001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7116"/>
            <a:ext cx="10058400" cy="1450757"/>
          </a:xfrm>
        </p:spPr>
        <p:txBody>
          <a:bodyPr/>
          <a:lstStyle/>
          <a:p>
            <a:r>
              <a:rPr lang="en-US" dirty="0">
                <a:solidFill>
                  <a:schemeClr val="accent2"/>
                </a:solidFill>
              </a:rPr>
              <a:t>Bayesian Classification</a:t>
            </a:r>
            <a:endParaRPr lang="en-AU" dirty="0">
              <a:solidFill>
                <a:schemeClr val="accent2"/>
              </a:solidFill>
            </a:endParaRPr>
          </a:p>
        </p:txBody>
      </p:sp>
      <p:sp>
        <p:nvSpPr>
          <p:cNvPr id="3" name="Content Placeholder 2"/>
          <p:cNvSpPr>
            <a:spLocks noGrp="1"/>
          </p:cNvSpPr>
          <p:nvPr>
            <p:ph idx="1"/>
          </p:nvPr>
        </p:nvSpPr>
        <p:spPr>
          <a:xfrm>
            <a:off x="1097280" y="1224637"/>
            <a:ext cx="10058400" cy="5715000"/>
          </a:xfrm>
        </p:spPr>
        <p:txBody>
          <a:bodyPr>
            <a:normAutofit/>
          </a:bodyPr>
          <a:lstStyle/>
          <a:p>
            <a:pPr>
              <a:buFont typeface="Arial" panose="020B0604020202020204" pitchFamily="34" charset="0"/>
              <a:buChar char="•"/>
            </a:pPr>
            <a:r>
              <a:rPr lang="en-US" sz="2000" dirty="0"/>
              <a:t>For each specific data: x is the vector of observable variables: x = [x</a:t>
            </a:r>
            <a:r>
              <a:rPr lang="en-US" sz="2000" baseline="-25000" dirty="0"/>
              <a:t>1</a:t>
            </a:r>
            <a:r>
              <a:rPr lang="en-US" sz="2000" dirty="0"/>
              <a:t>, x</a:t>
            </a:r>
            <a:r>
              <a:rPr lang="en-US" sz="2000" baseline="-25000" dirty="0"/>
              <a:t>2</a:t>
            </a:r>
            <a:r>
              <a:rPr lang="en-US" sz="2000" dirty="0"/>
              <a:t>, x</a:t>
            </a:r>
            <a:r>
              <a:rPr lang="en-US" sz="2000" baseline="-25000" dirty="0"/>
              <a:t>3</a:t>
            </a:r>
            <a:r>
              <a:rPr lang="en-US" sz="2000" dirty="0"/>
              <a:t>, …]</a:t>
            </a:r>
            <a:r>
              <a:rPr lang="en-US" sz="2000" baseline="30000" dirty="0"/>
              <a:t>T</a:t>
            </a:r>
          </a:p>
          <a:p>
            <a:pPr>
              <a:buFont typeface="Arial" panose="020B0604020202020204" pitchFamily="34" charset="0"/>
              <a:buChar char="•"/>
            </a:pPr>
            <a:r>
              <a:rPr lang="en-US" sz="2000" dirty="0"/>
              <a:t>Need to calculate: P ( C | x )</a:t>
            </a:r>
          </a:p>
          <a:p>
            <a:pPr marL="0" lvl="1" indent="0">
              <a:spcBef>
                <a:spcPts val="1000"/>
              </a:spcBef>
              <a:buNone/>
            </a:pPr>
            <a:endParaRPr lang="en-US" sz="2000" dirty="0"/>
          </a:p>
          <a:p>
            <a:pPr>
              <a:buFont typeface="Arial" panose="020B0604020202020204" pitchFamily="34" charset="0"/>
              <a:buChar char="•"/>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0880" y="3016023"/>
            <a:ext cx="5572985" cy="2454048"/>
          </a:xfrm>
          <a:prstGeom prst="rect">
            <a:avLst/>
          </a:prstGeom>
        </p:spPr>
      </p:pic>
      <p:sp>
        <p:nvSpPr>
          <p:cNvPr id="5" name="TextBox 4"/>
          <p:cNvSpPr txBox="1"/>
          <p:nvPr/>
        </p:nvSpPr>
        <p:spPr>
          <a:xfrm>
            <a:off x="1086660" y="2231193"/>
            <a:ext cx="3273879" cy="1569660"/>
          </a:xfrm>
          <a:prstGeom prst="rect">
            <a:avLst/>
          </a:prstGeom>
          <a:noFill/>
          <a:ln>
            <a:solidFill>
              <a:schemeClr val="accent2">
                <a:lumMod val="75000"/>
              </a:schemeClr>
            </a:solidFill>
          </a:ln>
          <a:effectLst>
            <a:softEdge rad="0"/>
          </a:effectLst>
        </p:spPr>
        <p:txBody>
          <a:bodyPr wrap="square" rtlCol="0">
            <a:spAutoFit/>
          </a:bodyPr>
          <a:lstStyle/>
          <a:p>
            <a:r>
              <a:rPr lang="en-US" sz="1600" dirty="0"/>
              <a:t>The conditional probability that an event belonging to C has the associated observation value x. </a:t>
            </a:r>
          </a:p>
          <a:p>
            <a:r>
              <a:rPr lang="en-US" sz="1600" dirty="0"/>
              <a:t>E.g.  P( x</a:t>
            </a:r>
            <a:r>
              <a:rPr lang="en-US" sz="1600" baseline="-25000" dirty="0"/>
              <a:t>1</a:t>
            </a:r>
            <a:r>
              <a:rPr lang="en-US" sz="1600" dirty="0"/>
              <a:t>, x</a:t>
            </a:r>
            <a:r>
              <a:rPr lang="en-US" sz="1600" baseline="-25000" dirty="0"/>
              <a:t>2</a:t>
            </a:r>
            <a:r>
              <a:rPr lang="en-US" sz="1600" dirty="0"/>
              <a:t> | C = 1) is the probability that a high-risk customer has X</a:t>
            </a:r>
            <a:r>
              <a:rPr lang="en-US" sz="1600" baseline="-25000" dirty="0"/>
              <a:t>1</a:t>
            </a:r>
            <a:r>
              <a:rPr lang="en-US" sz="1600" dirty="0"/>
              <a:t> = x</a:t>
            </a:r>
            <a:r>
              <a:rPr lang="en-US" sz="1600" baseline="-25000" dirty="0"/>
              <a:t>1</a:t>
            </a:r>
            <a:r>
              <a:rPr lang="en-US" sz="1600" dirty="0"/>
              <a:t> and X</a:t>
            </a:r>
            <a:r>
              <a:rPr lang="en-US" sz="1600" baseline="-25000" dirty="0"/>
              <a:t>2</a:t>
            </a:r>
            <a:r>
              <a:rPr lang="en-US" sz="1600" dirty="0"/>
              <a:t> = x</a:t>
            </a:r>
            <a:r>
              <a:rPr lang="en-US" sz="1600" baseline="-25000" dirty="0"/>
              <a:t>2</a:t>
            </a:r>
            <a:r>
              <a:rPr lang="en-US" sz="1600" dirty="0"/>
              <a:t>.</a:t>
            </a:r>
            <a:endParaRPr lang="en-AU" sz="1600" dirty="0"/>
          </a:p>
        </p:txBody>
      </p:sp>
      <p:sp>
        <p:nvSpPr>
          <p:cNvPr id="6" name="TextBox 5"/>
          <p:cNvSpPr txBox="1"/>
          <p:nvPr/>
        </p:nvSpPr>
        <p:spPr>
          <a:xfrm>
            <a:off x="7184571" y="2259895"/>
            <a:ext cx="3981729" cy="830997"/>
          </a:xfrm>
          <a:prstGeom prst="rect">
            <a:avLst/>
          </a:prstGeom>
          <a:noFill/>
          <a:ln>
            <a:solidFill>
              <a:schemeClr val="accent2">
                <a:lumMod val="75000"/>
              </a:schemeClr>
            </a:solidFill>
          </a:ln>
          <a:effectLst>
            <a:softEdge rad="0"/>
          </a:effectLst>
        </p:spPr>
        <p:txBody>
          <a:bodyPr wrap="square" rtlCol="0">
            <a:spAutoFit/>
          </a:bodyPr>
          <a:lstStyle/>
          <a:p>
            <a:r>
              <a:rPr lang="en-US" sz="1600" dirty="0"/>
              <a:t>The knowledge about the classification before observing the data</a:t>
            </a:r>
          </a:p>
          <a:p>
            <a:r>
              <a:rPr lang="en-US" sz="1600" dirty="0"/>
              <a:t> P( C = 0 ) + P( c = 1 ) = 1</a:t>
            </a:r>
            <a:endParaRPr lang="en-AU" sz="1600" dirty="0"/>
          </a:p>
        </p:txBody>
      </p:sp>
      <p:sp>
        <p:nvSpPr>
          <p:cNvPr id="7" name="TextBox 6"/>
          <p:cNvSpPr txBox="1"/>
          <p:nvPr/>
        </p:nvSpPr>
        <p:spPr>
          <a:xfrm>
            <a:off x="6294665" y="5409224"/>
            <a:ext cx="5592535" cy="1077218"/>
          </a:xfrm>
          <a:prstGeom prst="rect">
            <a:avLst/>
          </a:prstGeom>
          <a:noFill/>
          <a:ln>
            <a:solidFill>
              <a:schemeClr val="accent2">
                <a:lumMod val="75000"/>
              </a:schemeClr>
            </a:solidFill>
          </a:ln>
          <a:effectLst>
            <a:softEdge rad="0"/>
          </a:effectLst>
        </p:spPr>
        <p:txBody>
          <a:bodyPr wrap="square" rtlCol="0">
            <a:spAutoFit/>
          </a:bodyPr>
          <a:lstStyle/>
          <a:p>
            <a:r>
              <a:rPr lang="en-US" sz="1600" b="1" dirty="0"/>
              <a:t>The Evidence </a:t>
            </a:r>
            <a:r>
              <a:rPr lang="en-US" sz="1600" dirty="0"/>
              <a:t>: probability that the event/data has been observed. It is the marginal probability that an observation x is seen, regardless of whether it is a positive or negative example.</a:t>
            </a:r>
          </a:p>
          <a:p>
            <a:r>
              <a:rPr lang="en-US" sz="1600" dirty="0"/>
              <a:t>P(x) = ∑ P( x , C ) = P( x |C = 1 )P( C = 1 ) + P(x | C = 0 )P( C = 0 )</a:t>
            </a:r>
            <a:endParaRPr lang="en-AU" sz="1600" dirty="0"/>
          </a:p>
        </p:txBody>
      </p:sp>
      <p:sp>
        <p:nvSpPr>
          <p:cNvPr id="9" name="Slide Number Placeholder 8"/>
          <p:cNvSpPr>
            <a:spLocks noGrp="1"/>
          </p:cNvSpPr>
          <p:nvPr>
            <p:ph type="sldNum" sz="quarter" idx="12"/>
          </p:nvPr>
        </p:nvSpPr>
        <p:spPr/>
        <p:txBody>
          <a:bodyPr/>
          <a:lstStyle/>
          <a:p>
            <a:fld id="{6113E31D-E2AB-40D1-8B51-AFA5AFEF393A}" type="slidenum">
              <a:rPr lang="en-US" smtClean="0"/>
              <a:t>6</a:t>
            </a:fld>
            <a:endParaRPr lang="en-US" dirty="0"/>
          </a:p>
        </p:txBody>
      </p:sp>
    </p:spTree>
    <p:extLst>
      <p:ext uri="{BB962C8B-B14F-4D97-AF65-F5344CB8AC3E}">
        <p14:creationId xmlns:p14="http://schemas.microsoft.com/office/powerpoint/2010/main" val="12952838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0" name="Date Placeholder 3"/>
          <p:cNvSpPr>
            <a:spLocks noGrp="1"/>
          </p:cNvSpPr>
          <p:nvPr>
            <p:ph type="dt" sz="quarter" idx="10"/>
          </p:nvPr>
        </p:nvSpPr>
        <p:spPr>
          <a:noFill/>
        </p:spPr>
        <p:txBody>
          <a:bodyPr/>
          <a:lstStyle/>
          <a:p>
            <a:fld id="{8C7ECB4E-83DF-4FDE-8122-564FBAC5FBA2}" type="datetime1">
              <a:rPr lang="id-ID" smtClean="0"/>
              <a:t>14/12/2023</a:t>
            </a:fld>
            <a:endParaRPr lang="en-CA"/>
          </a:p>
        </p:txBody>
      </p:sp>
      <p:sp>
        <p:nvSpPr>
          <p:cNvPr id="1032" name="Slide Number Placeholder 5"/>
          <p:cNvSpPr>
            <a:spLocks noGrp="1"/>
          </p:cNvSpPr>
          <p:nvPr>
            <p:ph type="sldNum" sz="quarter" idx="12"/>
          </p:nvPr>
        </p:nvSpPr>
        <p:spPr>
          <a:noFill/>
        </p:spPr>
        <p:txBody>
          <a:bodyPr/>
          <a:lstStyle/>
          <a:p>
            <a:fld id="{BE762C8B-7033-45D5-B354-7DF2746743DD}" type="slidenum">
              <a:rPr lang="en-CA" smtClean="0"/>
              <a:pPr/>
              <a:t>60</a:t>
            </a:fld>
            <a:endParaRPr lang="en-CA"/>
          </a:p>
        </p:txBody>
      </p:sp>
      <p:sp>
        <p:nvSpPr>
          <p:cNvPr id="443394" name="Rectangle 2"/>
          <p:cNvSpPr>
            <a:spLocks noGrp="1" noChangeArrowheads="1"/>
          </p:cNvSpPr>
          <p:nvPr>
            <p:ph type="title"/>
          </p:nvPr>
        </p:nvSpPr>
        <p:spPr>
          <a:xfrm>
            <a:off x="1524000" y="219869"/>
            <a:ext cx="9144000" cy="762000"/>
          </a:xfrm>
        </p:spPr>
        <p:txBody>
          <a:bodyPr>
            <a:normAutofit/>
          </a:bodyPr>
          <a:lstStyle/>
          <a:p>
            <a:pPr>
              <a:defRPr/>
            </a:pPr>
            <a:r>
              <a:rPr lang="en-US" sz="4000" b="1" dirty="0">
                <a:solidFill>
                  <a:srgbClr val="C00000"/>
                </a:solidFill>
                <a:effectLst>
                  <a:outerShdw blurRad="38100" dist="38100" dir="2700000" algn="tl">
                    <a:srgbClr val="000000">
                      <a:alpha val="43137"/>
                    </a:srgbClr>
                  </a:outerShdw>
                </a:effectLst>
              </a:rPr>
              <a:t>The </a:t>
            </a:r>
            <a:r>
              <a:rPr lang="en-US" sz="4000" b="1" dirty="0" err="1">
                <a:solidFill>
                  <a:srgbClr val="C00000"/>
                </a:solidFill>
                <a:effectLst>
                  <a:outerShdw blurRad="38100" dist="38100" dir="2700000" algn="tl">
                    <a:srgbClr val="000000">
                      <a:alpha val="43137"/>
                    </a:srgbClr>
                  </a:outerShdw>
                </a:effectLst>
              </a:rPr>
              <a:t>Adaline</a:t>
            </a:r>
            <a:r>
              <a:rPr lang="en-US" sz="4000" b="1" dirty="0">
                <a:solidFill>
                  <a:srgbClr val="C00000"/>
                </a:solidFill>
                <a:effectLst>
                  <a:outerShdw blurRad="38100" dist="38100" dir="2700000" algn="tl">
                    <a:srgbClr val="000000">
                      <a:alpha val="43137"/>
                    </a:srgbClr>
                  </a:outerShdw>
                </a:effectLst>
              </a:rPr>
              <a:t> Learning Algorithm </a:t>
            </a:r>
            <a:endParaRPr lang="en-CA" sz="4000" b="1" dirty="0">
              <a:solidFill>
                <a:srgbClr val="C00000"/>
              </a:solidFill>
              <a:effectLst>
                <a:outerShdw blurRad="38100" dist="38100" dir="2700000" algn="tl">
                  <a:srgbClr val="000000">
                    <a:alpha val="43137"/>
                  </a:srgbClr>
                </a:outerShdw>
              </a:effectLst>
            </a:endParaRPr>
          </a:p>
        </p:txBody>
      </p:sp>
      <p:sp>
        <p:nvSpPr>
          <p:cNvPr id="443395" name="Rectangle 3"/>
          <p:cNvSpPr>
            <a:spLocks noGrp="1" noChangeArrowheads="1"/>
          </p:cNvSpPr>
          <p:nvPr>
            <p:ph type="body" idx="1"/>
          </p:nvPr>
        </p:nvSpPr>
        <p:spPr>
          <a:xfrm>
            <a:off x="1524000" y="5435601"/>
            <a:ext cx="9605554" cy="838200"/>
          </a:xfrm>
        </p:spPr>
        <p:txBody>
          <a:bodyPr>
            <a:normAutofit lnSpcReduction="10000"/>
          </a:bodyPr>
          <a:lstStyle/>
          <a:p>
            <a:pPr>
              <a:spcBef>
                <a:spcPct val="10000"/>
              </a:spcBef>
              <a:spcAft>
                <a:spcPct val="30000"/>
              </a:spcAft>
              <a:defRPr/>
            </a:pPr>
            <a:r>
              <a:rPr lang="en-US" dirty="0">
                <a:solidFill>
                  <a:srgbClr val="002060"/>
                </a:solidFill>
                <a:sym typeface="Symbol" pitchFamily="18" charset="2"/>
              </a:rPr>
              <a:t>The </a:t>
            </a:r>
            <a:r>
              <a:rPr lang="en-US" dirty="0" err="1">
                <a:solidFill>
                  <a:srgbClr val="002060"/>
                </a:solidFill>
                <a:sym typeface="Symbol" pitchFamily="18" charset="2"/>
              </a:rPr>
              <a:t>Adaline</a:t>
            </a:r>
            <a:r>
              <a:rPr lang="en-US" dirty="0">
                <a:solidFill>
                  <a:srgbClr val="002060"/>
                </a:solidFill>
                <a:sym typeface="Symbol" pitchFamily="18" charset="2"/>
              </a:rPr>
              <a:t> uses gradient descent to determine the weight vector that leads to minimal error.</a:t>
            </a:r>
          </a:p>
        </p:txBody>
      </p:sp>
      <p:graphicFrame>
        <p:nvGraphicFramePr>
          <p:cNvPr id="411652" name="Object 4"/>
          <p:cNvGraphicFramePr>
            <a:graphicFrameLocks noChangeAspect="1"/>
          </p:cNvGraphicFramePr>
          <p:nvPr/>
        </p:nvGraphicFramePr>
        <p:xfrm>
          <a:off x="2286001" y="990600"/>
          <a:ext cx="2441575" cy="617538"/>
        </p:xfrm>
        <a:graphic>
          <a:graphicData uri="http://schemas.openxmlformats.org/presentationml/2006/ole">
            <mc:AlternateContent xmlns:mc="http://schemas.openxmlformats.org/markup-compatibility/2006">
              <mc:Choice xmlns:v="urn:schemas-microsoft-com:vml" Requires="v">
                <p:oleObj name="Equation" r:id="rId2" imgW="1002960" imgH="253800" progId="Equation.3">
                  <p:embed/>
                </p:oleObj>
              </mc:Choice>
              <mc:Fallback>
                <p:oleObj name="Equation" r:id="rId2" imgW="1002960" imgH="253800" progId="Equation.3">
                  <p:embed/>
                  <p:pic>
                    <p:nvPicPr>
                      <p:cNvPr id="41165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1" y="990600"/>
                        <a:ext cx="2441575" cy="617538"/>
                      </a:xfrm>
                      <a:prstGeom prst="rect">
                        <a:avLst/>
                      </a:prstGeom>
                      <a:solidFill>
                        <a:srgbClr val="002060"/>
                      </a:solidFill>
                    </p:spPr>
                  </p:pic>
                </p:oleObj>
              </mc:Fallback>
            </mc:AlternateContent>
          </a:graphicData>
        </a:graphic>
      </p:graphicFrame>
      <p:graphicFrame>
        <p:nvGraphicFramePr>
          <p:cNvPr id="2" name="Object 3"/>
          <p:cNvGraphicFramePr>
            <a:graphicFrameLocks noChangeAspect="1"/>
          </p:cNvGraphicFramePr>
          <p:nvPr/>
        </p:nvGraphicFramePr>
        <p:xfrm>
          <a:off x="2133601" y="1828800"/>
          <a:ext cx="4665663" cy="1049338"/>
        </p:xfrm>
        <a:graphic>
          <a:graphicData uri="http://schemas.openxmlformats.org/presentationml/2006/ole">
            <mc:AlternateContent xmlns:mc="http://schemas.openxmlformats.org/markup-compatibility/2006">
              <mc:Choice xmlns:v="urn:schemas-microsoft-com:vml" Requires="v">
                <p:oleObj name="Equation" r:id="rId4" imgW="1917360" imgH="431640" progId="Equation.3">
                  <p:embed/>
                </p:oleObj>
              </mc:Choice>
              <mc:Fallback>
                <p:oleObj name="Equation" r:id="rId4" imgW="1917360" imgH="431640" progId="Equation.3">
                  <p:embed/>
                  <p:pic>
                    <p:nvPicPr>
                      <p:cNvPr id="2"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1" y="1828800"/>
                        <a:ext cx="4665663" cy="1049338"/>
                      </a:xfrm>
                      <a:prstGeom prst="rect">
                        <a:avLst/>
                      </a:prstGeom>
                      <a:solidFill>
                        <a:srgbClr val="002060"/>
                      </a:solidFill>
                    </p:spPr>
                  </p:pic>
                </p:oleObj>
              </mc:Fallback>
            </mc:AlternateContent>
          </a:graphicData>
        </a:graphic>
      </p:graphicFrame>
      <p:graphicFrame>
        <p:nvGraphicFramePr>
          <p:cNvPr id="141316" name="Object 2"/>
          <p:cNvGraphicFramePr>
            <a:graphicFrameLocks noChangeAspect="1"/>
          </p:cNvGraphicFramePr>
          <p:nvPr/>
        </p:nvGraphicFramePr>
        <p:xfrm>
          <a:off x="2819401" y="3048000"/>
          <a:ext cx="4632325" cy="1112838"/>
        </p:xfrm>
        <a:graphic>
          <a:graphicData uri="http://schemas.openxmlformats.org/presentationml/2006/ole">
            <mc:AlternateContent xmlns:mc="http://schemas.openxmlformats.org/markup-compatibility/2006">
              <mc:Choice xmlns:v="urn:schemas-microsoft-com:vml" Requires="v">
                <p:oleObj name="Equation" r:id="rId6" imgW="1904760" imgH="457200" progId="Equation.3">
                  <p:embed/>
                </p:oleObj>
              </mc:Choice>
              <mc:Fallback>
                <p:oleObj name="Equation" r:id="rId6" imgW="1904760" imgH="457200" progId="Equation.3">
                  <p:embed/>
                  <p:pic>
                    <p:nvPicPr>
                      <p:cNvPr id="141316"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1" y="3048000"/>
                        <a:ext cx="4632325" cy="1112838"/>
                      </a:xfrm>
                      <a:prstGeom prst="rect">
                        <a:avLst/>
                      </a:prstGeom>
                      <a:solidFill>
                        <a:srgbClr val="002060"/>
                      </a:solidFill>
                    </p:spPr>
                  </p:pic>
                </p:oleObj>
              </mc:Fallback>
            </mc:AlternateContent>
          </a:graphicData>
        </a:graphic>
      </p:graphicFrame>
      <p:graphicFrame>
        <p:nvGraphicFramePr>
          <p:cNvPr id="4" name="Object 5"/>
          <p:cNvGraphicFramePr>
            <a:graphicFrameLocks noChangeAspect="1"/>
          </p:cNvGraphicFramePr>
          <p:nvPr/>
        </p:nvGraphicFramePr>
        <p:xfrm>
          <a:off x="2819400" y="4572001"/>
          <a:ext cx="2749550" cy="587375"/>
        </p:xfrm>
        <a:graphic>
          <a:graphicData uri="http://schemas.openxmlformats.org/presentationml/2006/ole">
            <mc:AlternateContent xmlns:mc="http://schemas.openxmlformats.org/markup-compatibility/2006">
              <mc:Choice xmlns:v="urn:schemas-microsoft-com:vml" Requires="v">
                <p:oleObj name="Equation" r:id="rId8" imgW="1130040" imgH="241200" progId="Equation.3">
                  <p:embed/>
                </p:oleObj>
              </mc:Choice>
              <mc:Fallback>
                <p:oleObj name="Equation" r:id="rId8" imgW="1130040" imgH="241200" progId="Equation.3">
                  <p:embed/>
                  <p:pic>
                    <p:nvPicPr>
                      <p:cNvPr id="4"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19400" y="4572001"/>
                        <a:ext cx="2749550" cy="587375"/>
                      </a:xfrm>
                      <a:prstGeom prst="rect">
                        <a:avLst/>
                      </a:prstGeom>
                      <a:solidFill>
                        <a:srgbClr val="002060"/>
                      </a:solidFill>
                    </p:spPr>
                  </p:pic>
                </p:oleObj>
              </mc:Fallback>
            </mc:AlternateContent>
          </a:graphicData>
        </a:graphic>
      </p:graphicFrame>
    </p:spTree>
    <p:extLst>
      <p:ext uri="{BB962C8B-B14F-4D97-AF65-F5344CB8AC3E}">
        <p14:creationId xmlns:p14="http://schemas.microsoft.com/office/powerpoint/2010/main" val="41714459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2" name="Date Placeholder 3"/>
          <p:cNvSpPr>
            <a:spLocks noGrp="1"/>
          </p:cNvSpPr>
          <p:nvPr>
            <p:ph type="dt" sz="quarter" idx="10"/>
          </p:nvPr>
        </p:nvSpPr>
        <p:spPr>
          <a:noFill/>
        </p:spPr>
        <p:txBody>
          <a:bodyPr/>
          <a:lstStyle/>
          <a:p>
            <a:fld id="{72030A3B-AC85-45D5-958F-F19679E1AF21}" type="datetime1">
              <a:rPr lang="id-ID" smtClean="0"/>
              <a:t>14/12/2023</a:t>
            </a:fld>
            <a:endParaRPr lang="en-CA"/>
          </a:p>
        </p:txBody>
      </p:sp>
      <p:sp>
        <p:nvSpPr>
          <p:cNvPr id="2054" name="Slide Number Placeholder 5"/>
          <p:cNvSpPr>
            <a:spLocks noGrp="1"/>
          </p:cNvSpPr>
          <p:nvPr>
            <p:ph type="sldNum" sz="quarter" idx="12"/>
          </p:nvPr>
        </p:nvSpPr>
        <p:spPr>
          <a:noFill/>
        </p:spPr>
        <p:txBody>
          <a:bodyPr/>
          <a:lstStyle/>
          <a:p>
            <a:fld id="{ADCBF7DC-776B-4DE1-9239-6552E1DED18E}" type="slidenum">
              <a:rPr lang="en-CA" smtClean="0"/>
              <a:pPr/>
              <a:t>61</a:t>
            </a:fld>
            <a:endParaRPr lang="en-CA"/>
          </a:p>
        </p:txBody>
      </p:sp>
      <p:sp>
        <p:nvSpPr>
          <p:cNvPr id="443394" name="Rectangle 2"/>
          <p:cNvSpPr>
            <a:spLocks noGrp="1" noChangeArrowheads="1"/>
          </p:cNvSpPr>
          <p:nvPr>
            <p:ph type="title"/>
          </p:nvPr>
        </p:nvSpPr>
        <p:spPr>
          <a:xfrm>
            <a:off x="1390651" y="266700"/>
            <a:ext cx="9144000" cy="762000"/>
          </a:xfrm>
        </p:spPr>
        <p:txBody>
          <a:bodyPr>
            <a:normAutofit/>
          </a:bodyPr>
          <a:lstStyle/>
          <a:p>
            <a:pPr>
              <a:defRPr/>
            </a:pPr>
            <a:r>
              <a:rPr lang="en-US" sz="4000" b="1" dirty="0">
                <a:solidFill>
                  <a:srgbClr val="C00000"/>
                </a:solidFill>
                <a:effectLst>
                  <a:outerShdw blurRad="38100" dist="38100" dir="2700000" algn="tl">
                    <a:srgbClr val="000000">
                      <a:alpha val="43137"/>
                    </a:srgbClr>
                  </a:outerShdw>
                </a:effectLst>
              </a:rPr>
              <a:t>The </a:t>
            </a:r>
            <a:r>
              <a:rPr lang="en-US" sz="4000" b="1" dirty="0" err="1">
                <a:solidFill>
                  <a:srgbClr val="C00000"/>
                </a:solidFill>
                <a:effectLst>
                  <a:outerShdw blurRad="38100" dist="38100" dir="2700000" algn="tl">
                    <a:srgbClr val="000000">
                      <a:alpha val="43137"/>
                    </a:srgbClr>
                  </a:outerShdw>
                </a:effectLst>
              </a:rPr>
              <a:t>Adaline</a:t>
            </a:r>
            <a:r>
              <a:rPr lang="en-US" sz="4000" b="1" dirty="0">
                <a:solidFill>
                  <a:srgbClr val="C00000"/>
                </a:solidFill>
                <a:effectLst>
                  <a:outerShdw blurRad="38100" dist="38100" dir="2700000" algn="tl">
                    <a:srgbClr val="000000">
                      <a:alpha val="43137"/>
                    </a:srgbClr>
                  </a:outerShdw>
                </a:effectLst>
              </a:rPr>
              <a:t> Learning Algorithm </a:t>
            </a:r>
            <a:endParaRPr lang="en-CA" sz="4000" b="1" dirty="0">
              <a:solidFill>
                <a:srgbClr val="C00000"/>
              </a:solidFill>
              <a:effectLst>
                <a:outerShdw blurRad="38100" dist="38100" dir="2700000" algn="tl">
                  <a:srgbClr val="000000">
                    <a:alpha val="43137"/>
                  </a:srgbClr>
                </a:outerShdw>
              </a:effectLst>
            </a:endParaRPr>
          </a:p>
        </p:txBody>
      </p:sp>
      <p:sp>
        <p:nvSpPr>
          <p:cNvPr id="443395" name="Rectangle 3"/>
          <p:cNvSpPr>
            <a:spLocks noGrp="1" noChangeArrowheads="1"/>
          </p:cNvSpPr>
          <p:nvPr>
            <p:ph type="body" idx="1"/>
          </p:nvPr>
        </p:nvSpPr>
        <p:spPr>
          <a:xfrm>
            <a:off x="1828800" y="990600"/>
            <a:ext cx="8686800" cy="838200"/>
          </a:xfrm>
        </p:spPr>
        <p:txBody>
          <a:bodyPr/>
          <a:lstStyle/>
          <a:p>
            <a:pPr marL="0" indent="0">
              <a:spcBef>
                <a:spcPct val="10000"/>
              </a:spcBef>
              <a:spcAft>
                <a:spcPct val="30000"/>
              </a:spcAft>
              <a:defRPr/>
            </a:pPr>
            <a:r>
              <a:rPr lang="en-US" dirty="0">
                <a:sym typeface="Symbol" pitchFamily="18" charset="2"/>
              </a:rPr>
              <a:t>The gradient is then given by</a:t>
            </a:r>
          </a:p>
        </p:txBody>
      </p:sp>
      <p:graphicFrame>
        <p:nvGraphicFramePr>
          <p:cNvPr id="3" name="Object 2"/>
          <p:cNvGraphicFramePr>
            <a:graphicFrameLocks noChangeAspect="1"/>
          </p:cNvGraphicFramePr>
          <p:nvPr/>
        </p:nvGraphicFramePr>
        <p:xfrm>
          <a:off x="4006898" y="1524000"/>
          <a:ext cx="3614737" cy="2533650"/>
        </p:xfrm>
        <a:graphic>
          <a:graphicData uri="http://schemas.openxmlformats.org/presentationml/2006/ole">
            <mc:AlternateContent xmlns:mc="http://schemas.openxmlformats.org/markup-compatibility/2006">
              <mc:Choice xmlns:v="urn:schemas-microsoft-com:vml" Requires="v">
                <p:oleObj name="Equation" r:id="rId2" imgW="1485720" imgH="1041120" progId="Equation.3">
                  <p:embed/>
                </p:oleObj>
              </mc:Choice>
              <mc:Fallback>
                <p:oleObj name="Equation" r:id="rId2" imgW="1485720" imgH="1041120" progId="Equation.3">
                  <p:embed/>
                  <p:pic>
                    <p:nvPicPr>
                      <p:cNvPr id="3"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6898" y="1524000"/>
                        <a:ext cx="3614737" cy="2533650"/>
                      </a:xfrm>
                      <a:prstGeom prst="rect">
                        <a:avLst/>
                      </a:prstGeom>
                      <a:solidFill>
                        <a:srgbClr val="002060"/>
                      </a:solidFill>
                    </p:spPr>
                  </p:pic>
                </p:oleObj>
              </mc:Fallback>
            </mc:AlternateContent>
          </a:graphicData>
        </a:graphic>
      </p:graphicFrame>
      <p:sp>
        <p:nvSpPr>
          <p:cNvPr id="12" name="Rectangle 3"/>
          <p:cNvSpPr txBox="1">
            <a:spLocks noChangeArrowheads="1"/>
          </p:cNvSpPr>
          <p:nvPr/>
        </p:nvSpPr>
        <p:spPr bwMode="auto">
          <a:xfrm>
            <a:off x="1828799" y="4114800"/>
            <a:ext cx="9366069" cy="530224"/>
          </a:xfrm>
          <a:prstGeom prst="rect">
            <a:avLst/>
          </a:prstGeom>
          <a:noFill/>
          <a:ln w="9525">
            <a:noFill/>
            <a:miter lim="800000"/>
            <a:headEnd/>
            <a:tailEnd/>
          </a:ln>
          <a:effectLst/>
        </p:spPr>
        <p:txBody>
          <a:bodyPr/>
          <a:lstStyle/>
          <a:p>
            <a:pPr eaLnBrk="0" hangingPunct="0">
              <a:lnSpc>
                <a:spcPct val="90000"/>
              </a:lnSpc>
              <a:spcBef>
                <a:spcPct val="10000"/>
              </a:spcBef>
              <a:spcAft>
                <a:spcPct val="30000"/>
              </a:spcAft>
              <a:defRPr/>
            </a:pPr>
            <a:r>
              <a:rPr lang="en-US" sz="2400" kern="0" dirty="0">
                <a:effectLst>
                  <a:outerShdw blurRad="38100" dist="38100" dir="2700000" algn="tl">
                    <a:srgbClr val="000000"/>
                  </a:outerShdw>
                </a:effectLst>
              </a:rPr>
              <a:t>For gradient descent, </a:t>
            </a:r>
            <a:r>
              <a:rPr lang="en-US" sz="2400" kern="0" dirty="0">
                <a:effectLst>
                  <a:outerShdw blurRad="38100" dist="38100" dir="2700000" algn="tl">
                    <a:srgbClr val="000000"/>
                  </a:outerShdw>
                </a:effectLst>
                <a:sym typeface="Symbol"/>
              </a:rPr>
              <a:t></a:t>
            </a:r>
            <a:r>
              <a:rPr lang="en-US" sz="2400" b="1" kern="0" dirty="0">
                <a:effectLst>
                  <a:outerShdw blurRad="38100" dist="38100" dir="2700000" algn="tl">
                    <a:srgbClr val="000000"/>
                  </a:outerShdw>
                </a:effectLst>
                <a:sym typeface="Symbol"/>
              </a:rPr>
              <a:t>w</a:t>
            </a:r>
            <a:r>
              <a:rPr lang="en-US" sz="2400" kern="0" dirty="0">
                <a:effectLst>
                  <a:outerShdw blurRad="38100" dist="38100" dir="2700000" algn="tl">
                    <a:srgbClr val="000000"/>
                  </a:outerShdw>
                </a:effectLst>
                <a:sym typeface="Symbol"/>
              </a:rPr>
              <a:t> should be a negative multiple of the gradient: </a:t>
            </a:r>
            <a:endParaRPr lang="en-US" sz="2400" kern="0" dirty="0">
              <a:effectLst>
                <a:outerShdw blurRad="38100" dist="38100" dir="2700000" algn="tl">
                  <a:srgbClr val="000000"/>
                </a:outerShdw>
              </a:effectLst>
            </a:endParaRPr>
          </a:p>
        </p:txBody>
      </p:sp>
      <p:graphicFrame>
        <p:nvGraphicFramePr>
          <p:cNvPr id="5" name="Object 3"/>
          <p:cNvGraphicFramePr>
            <a:graphicFrameLocks noChangeAspect="1"/>
          </p:cNvGraphicFramePr>
          <p:nvPr/>
        </p:nvGraphicFramePr>
        <p:xfrm>
          <a:off x="1828799" y="4914900"/>
          <a:ext cx="8685213" cy="587375"/>
        </p:xfrm>
        <a:graphic>
          <a:graphicData uri="http://schemas.openxmlformats.org/presentationml/2006/ole">
            <mc:AlternateContent xmlns:mc="http://schemas.openxmlformats.org/markup-compatibility/2006">
              <mc:Choice xmlns:v="urn:schemas-microsoft-com:vml" Requires="v">
                <p:oleObj name="Equation" r:id="rId4" imgW="3568680" imgH="241200" progId="Equation.3">
                  <p:embed/>
                </p:oleObj>
              </mc:Choice>
              <mc:Fallback>
                <p:oleObj name="Equation" r:id="rId4" imgW="3568680" imgH="241200" progId="Equation.3">
                  <p:embed/>
                  <p:pic>
                    <p:nvPicPr>
                      <p:cNvPr id="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799" y="4914900"/>
                        <a:ext cx="8685213" cy="587375"/>
                      </a:xfrm>
                      <a:prstGeom prst="rect">
                        <a:avLst/>
                      </a:prstGeom>
                      <a:solidFill>
                        <a:srgbClr val="002060"/>
                      </a:solidFill>
                    </p:spPr>
                  </p:pic>
                </p:oleObj>
              </mc:Fallback>
            </mc:AlternateContent>
          </a:graphicData>
        </a:graphic>
      </p:graphicFrame>
    </p:spTree>
    <p:extLst>
      <p:ext uri="{BB962C8B-B14F-4D97-AF65-F5344CB8AC3E}">
        <p14:creationId xmlns:p14="http://schemas.microsoft.com/office/powerpoint/2010/main" val="24388783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6" name="Date Placeholder 3"/>
          <p:cNvSpPr>
            <a:spLocks noGrp="1"/>
          </p:cNvSpPr>
          <p:nvPr>
            <p:ph type="dt" sz="quarter" idx="10"/>
          </p:nvPr>
        </p:nvSpPr>
        <p:spPr>
          <a:noFill/>
        </p:spPr>
        <p:txBody>
          <a:bodyPr/>
          <a:lstStyle/>
          <a:p>
            <a:fld id="{845FEF88-DC8C-4DCA-9445-40440AB71BE7}" type="datetime1">
              <a:rPr lang="id-ID" smtClean="0"/>
              <a:t>14/12/2023</a:t>
            </a:fld>
            <a:endParaRPr lang="en-CA"/>
          </a:p>
        </p:txBody>
      </p:sp>
      <p:sp>
        <p:nvSpPr>
          <p:cNvPr id="3078" name="Slide Number Placeholder 5"/>
          <p:cNvSpPr>
            <a:spLocks noGrp="1"/>
          </p:cNvSpPr>
          <p:nvPr>
            <p:ph type="sldNum" sz="quarter" idx="12"/>
          </p:nvPr>
        </p:nvSpPr>
        <p:spPr>
          <a:noFill/>
        </p:spPr>
        <p:txBody>
          <a:bodyPr/>
          <a:lstStyle/>
          <a:p>
            <a:fld id="{2B20132E-1323-4623-9439-2D142940B8BA}" type="slidenum">
              <a:rPr lang="en-CA" smtClean="0"/>
              <a:pPr/>
              <a:t>62</a:t>
            </a:fld>
            <a:endParaRPr lang="en-CA"/>
          </a:p>
        </p:txBody>
      </p:sp>
      <p:sp>
        <p:nvSpPr>
          <p:cNvPr id="443394" name="Rectangle 2"/>
          <p:cNvSpPr>
            <a:spLocks noGrp="1" noChangeArrowheads="1"/>
          </p:cNvSpPr>
          <p:nvPr>
            <p:ph type="title"/>
          </p:nvPr>
        </p:nvSpPr>
        <p:spPr>
          <a:xfrm>
            <a:off x="1524000" y="342900"/>
            <a:ext cx="9144000" cy="762000"/>
          </a:xfrm>
        </p:spPr>
        <p:txBody>
          <a:bodyPr>
            <a:normAutofit/>
          </a:bodyPr>
          <a:lstStyle/>
          <a:p>
            <a:pPr>
              <a:defRPr/>
            </a:pPr>
            <a:r>
              <a:rPr lang="en-US" sz="4000" b="1" dirty="0">
                <a:solidFill>
                  <a:srgbClr val="C00000"/>
                </a:solidFill>
                <a:effectLst>
                  <a:outerShdw blurRad="38100" dist="38100" dir="2700000" algn="tl">
                    <a:srgbClr val="000000">
                      <a:alpha val="43137"/>
                    </a:srgbClr>
                  </a:outerShdw>
                </a:effectLst>
              </a:rPr>
              <a:t>The </a:t>
            </a:r>
            <a:r>
              <a:rPr lang="en-US" sz="4000" b="1" dirty="0" err="1">
                <a:solidFill>
                  <a:srgbClr val="C00000"/>
                </a:solidFill>
                <a:effectLst>
                  <a:outerShdw blurRad="38100" dist="38100" dir="2700000" algn="tl">
                    <a:srgbClr val="000000">
                      <a:alpha val="43137"/>
                    </a:srgbClr>
                  </a:outerShdw>
                </a:effectLst>
              </a:rPr>
              <a:t>Widrow</a:t>
            </a:r>
            <a:r>
              <a:rPr lang="en-US" sz="4000" b="1" dirty="0">
                <a:solidFill>
                  <a:srgbClr val="C00000"/>
                </a:solidFill>
                <a:effectLst>
                  <a:outerShdw blurRad="38100" dist="38100" dir="2700000" algn="tl">
                    <a:srgbClr val="000000">
                      <a:alpha val="43137"/>
                    </a:srgbClr>
                  </a:outerShdw>
                </a:effectLst>
              </a:rPr>
              <a:t>-Hoff Delta Rule</a:t>
            </a:r>
            <a:endParaRPr lang="en-CA" sz="4000" b="1" dirty="0">
              <a:solidFill>
                <a:srgbClr val="C00000"/>
              </a:solidFill>
              <a:effectLst>
                <a:outerShdw blurRad="38100" dist="38100" dir="2700000" algn="tl">
                  <a:srgbClr val="000000">
                    <a:alpha val="43137"/>
                  </a:srgbClr>
                </a:outerShdw>
              </a:effectLst>
            </a:endParaRPr>
          </a:p>
        </p:txBody>
      </p:sp>
      <p:sp>
        <p:nvSpPr>
          <p:cNvPr id="443395" name="Rectangle 3"/>
          <p:cNvSpPr>
            <a:spLocks noGrp="1" noChangeArrowheads="1"/>
          </p:cNvSpPr>
          <p:nvPr>
            <p:ph type="body" idx="1"/>
          </p:nvPr>
        </p:nvSpPr>
        <p:spPr>
          <a:xfrm>
            <a:off x="1828800" y="990600"/>
            <a:ext cx="8686800" cy="838200"/>
          </a:xfrm>
        </p:spPr>
        <p:txBody>
          <a:bodyPr/>
          <a:lstStyle/>
          <a:p>
            <a:pPr marL="0" indent="0">
              <a:spcBef>
                <a:spcPct val="10000"/>
              </a:spcBef>
              <a:spcAft>
                <a:spcPct val="30000"/>
              </a:spcAft>
              <a:defRPr/>
            </a:pPr>
            <a:r>
              <a:rPr lang="en-US" dirty="0">
                <a:sym typeface="Symbol" pitchFamily="18" charset="2"/>
              </a:rPr>
              <a:t>In the original learning rule</a:t>
            </a:r>
          </a:p>
        </p:txBody>
      </p:sp>
      <p:sp>
        <p:nvSpPr>
          <p:cNvPr id="12" name="Rectangle 3"/>
          <p:cNvSpPr txBox="1">
            <a:spLocks noChangeArrowheads="1"/>
          </p:cNvSpPr>
          <p:nvPr/>
        </p:nvSpPr>
        <p:spPr bwMode="auto">
          <a:xfrm>
            <a:off x="1752600" y="2530475"/>
            <a:ext cx="8686800" cy="838200"/>
          </a:xfrm>
          <a:prstGeom prst="rect">
            <a:avLst/>
          </a:prstGeom>
          <a:noFill/>
          <a:ln w="9525">
            <a:noFill/>
            <a:miter lim="800000"/>
            <a:headEnd/>
            <a:tailEnd/>
          </a:ln>
          <a:effectLst/>
        </p:spPr>
        <p:txBody>
          <a:bodyPr/>
          <a:lstStyle/>
          <a:p>
            <a:pPr eaLnBrk="0" hangingPunct="0">
              <a:lnSpc>
                <a:spcPct val="90000"/>
              </a:lnSpc>
              <a:spcBef>
                <a:spcPct val="10000"/>
              </a:spcBef>
              <a:spcAft>
                <a:spcPct val="30000"/>
              </a:spcAft>
              <a:defRPr/>
            </a:pPr>
            <a:r>
              <a:rPr lang="en-US" sz="2400" kern="0" dirty="0"/>
              <a:t>Longer input vectors result in greater weight changes, which can cause problems if there are extreme differences in vector length in the training set.</a:t>
            </a:r>
          </a:p>
          <a:p>
            <a:pPr eaLnBrk="0" hangingPunct="0">
              <a:lnSpc>
                <a:spcPct val="90000"/>
              </a:lnSpc>
              <a:spcBef>
                <a:spcPct val="10000"/>
              </a:spcBef>
              <a:spcAft>
                <a:spcPct val="30000"/>
              </a:spcAft>
              <a:defRPr/>
            </a:pPr>
            <a:r>
              <a:rPr lang="en-US" sz="2400" kern="0" dirty="0" err="1"/>
              <a:t>Widrow</a:t>
            </a:r>
            <a:r>
              <a:rPr lang="en-US" sz="2400" kern="0" dirty="0"/>
              <a:t> and Hoff (1960) suggested the following modification of the learning rule:</a:t>
            </a:r>
          </a:p>
          <a:p>
            <a:pPr eaLnBrk="0" hangingPunct="0">
              <a:lnSpc>
                <a:spcPct val="90000"/>
              </a:lnSpc>
              <a:spcBef>
                <a:spcPct val="10000"/>
              </a:spcBef>
              <a:spcAft>
                <a:spcPct val="30000"/>
              </a:spcAft>
              <a:defRPr/>
            </a:pPr>
            <a:endParaRPr lang="en-US" sz="2400" kern="0" dirty="0"/>
          </a:p>
        </p:txBody>
      </p:sp>
      <p:graphicFrame>
        <p:nvGraphicFramePr>
          <p:cNvPr id="141316" name="Object 2"/>
          <p:cNvGraphicFramePr>
            <a:graphicFrameLocks noChangeAspect="1"/>
          </p:cNvGraphicFramePr>
          <p:nvPr/>
        </p:nvGraphicFramePr>
        <p:xfrm>
          <a:off x="2771186" y="1600201"/>
          <a:ext cx="3027362" cy="587375"/>
        </p:xfrm>
        <a:graphic>
          <a:graphicData uri="http://schemas.openxmlformats.org/presentationml/2006/ole">
            <mc:AlternateContent xmlns:mc="http://schemas.openxmlformats.org/markup-compatibility/2006">
              <mc:Choice xmlns:v="urn:schemas-microsoft-com:vml" Requires="v">
                <p:oleObj name="Equation" r:id="rId2" imgW="1244520" imgH="241200" progId="Equation.3">
                  <p:embed/>
                </p:oleObj>
              </mc:Choice>
              <mc:Fallback>
                <p:oleObj name="Equation" r:id="rId2" imgW="1244520" imgH="241200" progId="Equation.3">
                  <p:embed/>
                  <p:pic>
                    <p:nvPicPr>
                      <p:cNvPr id="14131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186" y="1600201"/>
                        <a:ext cx="3027362" cy="587375"/>
                      </a:xfrm>
                      <a:prstGeom prst="rect">
                        <a:avLst/>
                      </a:prstGeom>
                      <a:solidFill>
                        <a:srgbClr val="002060"/>
                      </a:solidFill>
                    </p:spPr>
                  </p:pic>
                </p:oleObj>
              </mc:Fallback>
            </mc:AlternateContent>
          </a:graphicData>
        </a:graphic>
      </p:graphicFrame>
      <p:graphicFrame>
        <p:nvGraphicFramePr>
          <p:cNvPr id="2" name="Object 3"/>
          <p:cNvGraphicFramePr>
            <a:graphicFrameLocks noChangeAspect="1"/>
          </p:cNvGraphicFramePr>
          <p:nvPr/>
        </p:nvGraphicFramePr>
        <p:xfrm>
          <a:off x="2668861" y="4572000"/>
          <a:ext cx="3554412" cy="1169988"/>
        </p:xfrm>
        <a:graphic>
          <a:graphicData uri="http://schemas.openxmlformats.org/presentationml/2006/ole">
            <mc:AlternateContent xmlns:mc="http://schemas.openxmlformats.org/markup-compatibility/2006">
              <mc:Choice xmlns:v="urn:schemas-microsoft-com:vml" Requires="v">
                <p:oleObj name="Equation" r:id="rId4" imgW="1460160" imgH="469800" progId="Equation.3">
                  <p:embed/>
                </p:oleObj>
              </mc:Choice>
              <mc:Fallback>
                <p:oleObj name="Equation" r:id="rId4" imgW="1460160" imgH="469800" progId="Equation.3">
                  <p:embed/>
                  <p:pic>
                    <p:nvPicPr>
                      <p:cNvPr id="2"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8861" y="4572000"/>
                        <a:ext cx="3554412" cy="1169988"/>
                      </a:xfrm>
                      <a:prstGeom prst="rect">
                        <a:avLst/>
                      </a:prstGeom>
                      <a:solidFill>
                        <a:srgbClr val="002060"/>
                      </a:solidFill>
                    </p:spPr>
                  </p:pic>
                </p:oleObj>
              </mc:Fallback>
            </mc:AlternateContent>
          </a:graphicData>
        </a:graphic>
      </p:graphicFrame>
    </p:spTree>
    <p:extLst>
      <p:ext uri="{BB962C8B-B14F-4D97-AF65-F5344CB8AC3E}">
        <p14:creationId xmlns:p14="http://schemas.microsoft.com/office/powerpoint/2010/main" val="26771719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32858" y="822961"/>
            <a:ext cx="9091748" cy="5159828"/>
          </a:xfrm>
          <a:prstGeom prst="rect">
            <a:avLst/>
          </a:prstGeom>
        </p:spPr>
      </p:pic>
    </p:spTree>
    <p:extLst>
      <p:ext uri="{BB962C8B-B14F-4D97-AF65-F5344CB8AC3E}">
        <p14:creationId xmlns:p14="http://schemas.microsoft.com/office/powerpoint/2010/main" val="32955471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0342" y="836023"/>
            <a:ext cx="10228217" cy="2800767"/>
          </a:xfrm>
          <a:prstGeom prst="rect">
            <a:avLst/>
          </a:prstGeom>
          <a:noFill/>
        </p:spPr>
        <p:txBody>
          <a:bodyPr wrap="square" rtlCol="0">
            <a:spAutoFit/>
          </a:bodyPr>
          <a:lstStyle/>
          <a:p>
            <a:pPr algn="just"/>
            <a:r>
              <a:rPr lang="en-US" sz="2200" dirty="0" err="1"/>
              <a:t>Latih</a:t>
            </a:r>
            <a:r>
              <a:rPr lang="en-US" sz="2200" dirty="0"/>
              <a:t> (train) </a:t>
            </a:r>
            <a:r>
              <a:rPr lang="en-US" sz="2200" dirty="0" err="1"/>
              <a:t>sebuah</a:t>
            </a:r>
            <a:r>
              <a:rPr lang="en-US" sz="2200" dirty="0"/>
              <a:t> single neuron ANN </a:t>
            </a:r>
            <a:r>
              <a:rPr lang="en-US" sz="2200" dirty="0" err="1"/>
              <a:t>dengan</a:t>
            </a:r>
            <a:r>
              <a:rPr lang="en-US" sz="2200" dirty="0"/>
              <a:t> ADALINE yang </a:t>
            </a:r>
            <a:r>
              <a:rPr lang="en-US" sz="2200" dirty="0" err="1"/>
              <a:t>mampu</a:t>
            </a:r>
            <a:r>
              <a:rPr lang="en-US" sz="2200" dirty="0"/>
              <a:t> </a:t>
            </a:r>
            <a:r>
              <a:rPr lang="en-US" sz="2200" dirty="0" err="1"/>
              <a:t>dengan</a:t>
            </a:r>
            <a:r>
              <a:rPr lang="en-US" sz="2200" dirty="0"/>
              <a:t> </a:t>
            </a:r>
            <a:r>
              <a:rPr lang="en-US" sz="2200" dirty="0" err="1"/>
              <a:t>tepat</a:t>
            </a:r>
            <a:r>
              <a:rPr lang="en-US" sz="2200" dirty="0"/>
              <a:t> </a:t>
            </a:r>
            <a:r>
              <a:rPr lang="en-US" sz="2200" dirty="0" err="1"/>
              <a:t>mengklasifikasikan</a:t>
            </a:r>
            <a:r>
              <a:rPr lang="en-US" sz="2200" dirty="0"/>
              <a:t> 5 data set (X, t) </a:t>
            </a:r>
            <a:r>
              <a:rPr lang="en-US" sz="2200" dirty="0" err="1"/>
              <a:t>sebagaimana</a:t>
            </a:r>
            <a:r>
              <a:rPr lang="en-US" sz="2200" dirty="0"/>
              <a:t> </a:t>
            </a:r>
            <a:r>
              <a:rPr lang="en-US" sz="2200" dirty="0" err="1"/>
              <a:t>terlihat</a:t>
            </a:r>
            <a:r>
              <a:rPr lang="en-US" sz="2200" dirty="0"/>
              <a:t> </a:t>
            </a:r>
            <a:r>
              <a:rPr lang="en-US" sz="2200" dirty="0" err="1"/>
              <a:t>pada</a:t>
            </a:r>
            <a:r>
              <a:rPr lang="en-US" sz="2200" dirty="0"/>
              <a:t> </a:t>
            </a:r>
            <a:r>
              <a:rPr lang="en-US" sz="2200" dirty="0" err="1"/>
              <a:t>gambar</a:t>
            </a:r>
            <a:r>
              <a:rPr lang="en-US" sz="2200" dirty="0"/>
              <a:t> di </a:t>
            </a:r>
            <a:r>
              <a:rPr lang="en-US" sz="2200" dirty="0" err="1"/>
              <a:t>atas</a:t>
            </a:r>
            <a:r>
              <a:rPr lang="en-US" sz="2200" dirty="0"/>
              <a:t>. </a:t>
            </a:r>
            <a:r>
              <a:rPr lang="en-US" sz="2200" dirty="0" err="1"/>
              <a:t>Gunakan</a:t>
            </a:r>
            <a:r>
              <a:rPr lang="en-US" sz="2200" dirty="0"/>
              <a:t> LMS Learning Rules </a:t>
            </a:r>
            <a:r>
              <a:rPr lang="en-US" sz="2200" dirty="0" err="1"/>
              <a:t>dengan</a:t>
            </a:r>
            <a:r>
              <a:rPr lang="en-US" sz="2200" dirty="0"/>
              <a:t> </a:t>
            </a:r>
            <a:r>
              <a:rPr lang="en-US" sz="2200" dirty="0" err="1"/>
              <a:t>bobot</a:t>
            </a:r>
            <a:r>
              <a:rPr lang="en-US" sz="2200" dirty="0"/>
              <a:t> </a:t>
            </a:r>
            <a:r>
              <a:rPr lang="en-US" sz="2200" dirty="0" err="1"/>
              <a:t>awal</a:t>
            </a:r>
            <a:r>
              <a:rPr lang="en-US" sz="2200" dirty="0"/>
              <a:t> W11 = 3.0, W12 = 1.0, b = 1.0 </a:t>
            </a:r>
            <a:r>
              <a:rPr lang="en-US" sz="2200" dirty="0" err="1"/>
              <a:t>dan</a:t>
            </a:r>
            <a:r>
              <a:rPr lang="en-US" sz="2200" dirty="0"/>
              <a:t> learning rate </a:t>
            </a:r>
            <a:r>
              <a:rPr lang="el-GR" sz="2200" dirty="0"/>
              <a:t>α = .05 </a:t>
            </a:r>
            <a:r>
              <a:rPr lang="en-US" sz="2200" dirty="0" err="1"/>
              <a:t>untuk</a:t>
            </a:r>
            <a:r>
              <a:rPr lang="en-US" sz="2200" dirty="0"/>
              <a:t> </a:t>
            </a:r>
            <a:r>
              <a:rPr lang="en-US" sz="2200" dirty="0" err="1"/>
              <a:t>menghitung</a:t>
            </a:r>
            <a:r>
              <a:rPr lang="en-US" sz="2200" dirty="0"/>
              <a:t>  </a:t>
            </a:r>
            <a:r>
              <a:rPr lang="en-US" sz="2200" dirty="0" err="1"/>
              <a:t>nilai</a:t>
            </a:r>
            <a:r>
              <a:rPr lang="en-US" sz="2200" dirty="0"/>
              <a:t> </a:t>
            </a:r>
            <a:r>
              <a:rPr lang="en-US" sz="2200" dirty="0" err="1"/>
              <a:t>bobot</a:t>
            </a:r>
            <a:r>
              <a:rPr lang="en-US" sz="2200" dirty="0"/>
              <a:t> W </a:t>
            </a:r>
            <a:r>
              <a:rPr lang="en-US" sz="2200" dirty="0" err="1"/>
              <a:t>dan</a:t>
            </a:r>
            <a:r>
              <a:rPr lang="en-US" sz="2200" dirty="0"/>
              <a:t> bias b </a:t>
            </a:r>
            <a:r>
              <a:rPr lang="en-US" sz="2200" dirty="0" err="1"/>
              <a:t>berikutnya</a:t>
            </a:r>
            <a:r>
              <a:rPr lang="en-US" sz="2200" dirty="0"/>
              <a:t>. </a:t>
            </a:r>
            <a:r>
              <a:rPr lang="en-US" sz="2200" dirty="0" err="1"/>
              <a:t>Lakukan</a:t>
            </a:r>
            <a:r>
              <a:rPr lang="en-US" sz="2200" dirty="0"/>
              <a:t> </a:t>
            </a:r>
            <a:r>
              <a:rPr lang="en-US" sz="2200" dirty="0" err="1"/>
              <a:t>perhitungan</a:t>
            </a:r>
            <a:r>
              <a:rPr lang="en-US" sz="2200" dirty="0"/>
              <a:t> 3 epoch </a:t>
            </a:r>
            <a:r>
              <a:rPr lang="en-US" sz="2200" dirty="0" err="1"/>
              <a:t>pertama</a:t>
            </a:r>
            <a:r>
              <a:rPr lang="en-US" sz="2200" dirty="0"/>
              <a:t> </a:t>
            </a:r>
            <a:r>
              <a:rPr lang="en-US" sz="2200" dirty="0" err="1"/>
              <a:t>dan</a:t>
            </a:r>
            <a:r>
              <a:rPr lang="en-US" sz="2200" dirty="0"/>
              <a:t> </a:t>
            </a:r>
            <a:r>
              <a:rPr lang="en-US" sz="2200" dirty="0" err="1"/>
              <a:t>berdasarkan</a:t>
            </a:r>
            <a:r>
              <a:rPr lang="en-US" sz="2200" dirty="0"/>
              <a:t> </a:t>
            </a:r>
            <a:r>
              <a:rPr lang="en-US" sz="2200" dirty="0" err="1"/>
              <a:t>hasil</a:t>
            </a:r>
            <a:r>
              <a:rPr lang="en-US" sz="2200" dirty="0"/>
              <a:t> proses training </a:t>
            </a:r>
            <a:r>
              <a:rPr lang="en-US" sz="2200" dirty="0" err="1"/>
              <a:t>tsb</a:t>
            </a:r>
            <a:r>
              <a:rPr lang="en-US" sz="2200" dirty="0"/>
              <a:t>, </a:t>
            </a:r>
            <a:r>
              <a:rPr lang="en-US" sz="2200" dirty="0" err="1"/>
              <a:t>turunkan</a:t>
            </a:r>
            <a:r>
              <a:rPr lang="en-US" sz="2200" dirty="0"/>
              <a:t> </a:t>
            </a:r>
            <a:r>
              <a:rPr lang="en-US" sz="2200" dirty="0" err="1"/>
              <a:t>persamaan</a:t>
            </a:r>
            <a:r>
              <a:rPr lang="en-US" sz="2200" dirty="0"/>
              <a:t> </a:t>
            </a:r>
            <a:r>
              <a:rPr lang="en-US" sz="2200" dirty="0" err="1"/>
              <a:t>garis</a:t>
            </a:r>
            <a:r>
              <a:rPr lang="en-US" sz="2200" dirty="0"/>
              <a:t> boundary decision model ADALINE </a:t>
            </a:r>
            <a:r>
              <a:rPr lang="en-US" sz="2200" dirty="0" err="1"/>
              <a:t>Sdr</a:t>
            </a:r>
            <a:r>
              <a:rPr lang="en-US" sz="2200" dirty="0"/>
              <a:t> </a:t>
            </a:r>
            <a:r>
              <a:rPr lang="en-US" sz="2200" dirty="0" err="1"/>
              <a:t>dan</a:t>
            </a:r>
            <a:r>
              <a:rPr lang="en-US" sz="2200" dirty="0"/>
              <a:t> </a:t>
            </a:r>
            <a:r>
              <a:rPr lang="en-US" sz="2200" dirty="0" err="1"/>
              <a:t>hitung</a:t>
            </a:r>
            <a:r>
              <a:rPr lang="en-US" sz="2200" dirty="0"/>
              <a:t> Loss yang </a:t>
            </a:r>
            <a:r>
              <a:rPr lang="en-US" sz="2200" dirty="0" err="1"/>
              <a:t>Sdr</a:t>
            </a:r>
            <a:r>
              <a:rPr lang="en-US" sz="2200" dirty="0"/>
              <a:t> </a:t>
            </a:r>
            <a:r>
              <a:rPr lang="en-US" sz="2200" dirty="0" err="1"/>
              <a:t>peroleh</a:t>
            </a:r>
            <a:r>
              <a:rPr lang="en-US" sz="2200" dirty="0"/>
              <a:t>. </a:t>
            </a:r>
            <a:r>
              <a:rPr lang="en-US" sz="2200" dirty="0" err="1"/>
              <a:t>Berikan</a:t>
            </a:r>
            <a:r>
              <a:rPr lang="en-US" sz="2200" dirty="0"/>
              <a:t> </a:t>
            </a:r>
            <a:r>
              <a:rPr lang="en-US" sz="2200" dirty="0" err="1"/>
              <a:t>justifikasi</a:t>
            </a:r>
            <a:r>
              <a:rPr lang="en-US" sz="2200" dirty="0"/>
              <a:t> </a:t>
            </a:r>
            <a:r>
              <a:rPr lang="en-US" sz="2200" dirty="0" err="1"/>
              <a:t>Sdr</a:t>
            </a:r>
            <a:r>
              <a:rPr lang="en-US" sz="2200" dirty="0"/>
              <a:t> </a:t>
            </a:r>
            <a:r>
              <a:rPr lang="en-US" sz="2200" dirty="0" err="1"/>
              <a:t>apakah</a:t>
            </a:r>
            <a:r>
              <a:rPr lang="en-US" sz="2200" dirty="0"/>
              <a:t> proses training </a:t>
            </a:r>
            <a:r>
              <a:rPr lang="en-US" sz="2200" dirty="0" err="1"/>
              <a:t>Adaline</a:t>
            </a:r>
            <a:r>
              <a:rPr lang="en-US" sz="2200" dirty="0"/>
              <a:t> </a:t>
            </a:r>
            <a:r>
              <a:rPr lang="en-US" sz="2200" dirty="0" err="1"/>
              <a:t>tsb</a:t>
            </a:r>
            <a:r>
              <a:rPr lang="en-US" sz="2200" dirty="0"/>
              <a:t> </a:t>
            </a:r>
            <a:r>
              <a:rPr lang="en-US" sz="2200" dirty="0" err="1"/>
              <a:t>akan</a:t>
            </a:r>
            <a:r>
              <a:rPr lang="en-US" sz="2200" dirty="0"/>
              <a:t> </a:t>
            </a:r>
            <a:r>
              <a:rPr lang="en-US" sz="2200" dirty="0" err="1"/>
              <a:t>mampu</a:t>
            </a:r>
            <a:r>
              <a:rPr lang="en-US" sz="2200" dirty="0"/>
              <a:t> </a:t>
            </a:r>
            <a:r>
              <a:rPr lang="en-US" sz="2200" dirty="0" err="1"/>
              <a:t>menghasilkan</a:t>
            </a:r>
            <a:r>
              <a:rPr lang="en-US" sz="2200" dirty="0"/>
              <a:t> </a:t>
            </a:r>
            <a:r>
              <a:rPr lang="en-US" sz="2200" dirty="0" err="1"/>
              <a:t>generalisasi</a:t>
            </a:r>
            <a:r>
              <a:rPr lang="en-US" sz="2200" dirty="0"/>
              <a:t> yang optimal </a:t>
            </a:r>
          </a:p>
        </p:txBody>
      </p:sp>
      <p:sp>
        <p:nvSpPr>
          <p:cNvPr id="3" name="TextBox 2"/>
          <p:cNvSpPr txBox="1"/>
          <p:nvPr/>
        </p:nvSpPr>
        <p:spPr>
          <a:xfrm>
            <a:off x="1110342" y="222068"/>
            <a:ext cx="2286000" cy="646331"/>
          </a:xfrm>
          <a:prstGeom prst="rect">
            <a:avLst/>
          </a:prstGeom>
          <a:noFill/>
        </p:spPr>
        <p:txBody>
          <a:bodyPr wrap="square" rtlCol="0">
            <a:spAutoFit/>
          </a:bodyPr>
          <a:lstStyle/>
          <a:p>
            <a:r>
              <a:rPr lang="en-ID" sz="3600" b="1" dirty="0">
                <a:solidFill>
                  <a:srgbClr val="C00000"/>
                </a:solidFill>
              </a:rPr>
              <a:t>PROBLEM</a:t>
            </a:r>
            <a:endParaRPr lang="en-US" sz="3600" b="1" dirty="0">
              <a:solidFill>
                <a:srgbClr val="C00000"/>
              </a:solidFill>
            </a:endParaRPr>
          </a:p>
        </p:txBody>
      </p:sp>
      <p:pic>
        <p:nvPicPr>
          <p:cNvPr id="5" name="Picture 4"/>
          <p:cNvPicPr>
            <a:picLocks noChangeAspect="1"/>
          </p:cNvPicPr>
          <p:nvPr/>
        </p:nvPicPr>
        <p:blipFill>
          <a:blip r:embed="rId2"/>
          <a:stretch>
            <a:fillRect/>
          </a:stretch>
        </p:blipFill>
        <p:spPr>
          <a:xfrm>
            <a:off x="4010297" y="3396343"/>
            <a:ext cx="4362995" cy="3291840"/>
          </a:xfrm>
          <a:prstGeom prst="rect">
            <a:avLst/>
          </a:prstGeom>
        </p:spPr>
      </p:pic>
    </p:spTree>
    <p:extLst>
      <p:ext uri="{BB962C8B-B14F-4D97-AF65-F5344CB8AC3E}">
        <p14:creationId xmlns:p14="http://schemas.microsoft.com/office/powerpoint/2010/main" val="18859430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4032" y="981500"/>
            <a:ext cx="10189030" cy="5201424"/>
          </a:xfrm>
          <a:prstGeom prst="rect">
            <a:avLst/>
          </a:prstGeom>
        </p:spPr>
        <p:txBody>
          <a:bodyPr wrap="square">
            <a:spAutoFit/>
          </a:bodyPr>
          <a:lstStyle/>
          <a:p>
            <a:r>
              <a:rPr lang="en-US" dirty="0"/>
              <a:t>Initial Weight =  [1. 3. 1.]</a:t>
            </a:r>
          </a:p>
          <a:p>
            <a:r>
              <a:rPr lang="en-US" dirty="0"/>
              <a:t>target: [ 1  1  1 -1 -1]   Output: [ 0.  3.  8. -2. -6.]    Error: [ 1. -2. -7.  1.  5.] </a:t>
            </a:r>
          </a:p>
          <a:p>
            <a:r>
              <a:rPr lang="en-US" dirty="0"/>
              <a:t>Bias: 0.9     W1: 1.4      W2: 1.2</a:t>
            </a:r>
          </a:p>
          <a:p>
            <a:r>
              <a:rPr lang="en-US" dirty="0"/>
              <a:t>SSE :  40.0</a:t>
            </a:r>
          </a:p>
          <a:p>
            <a:r>
              <a:rPr lang="en-US" b="1" dirty="0">
                <a:solidFill>
                  <a:srgbClr val="FF0000"/>
                </a:solidFill>
              </a:rPr>
              <a:t>Cost: [40.0]</a:t>
            </a:r>
          </a:p>
          <a:p>
            <a:endParaRPr lang="en-US" dirty="0"/>
          </a:p>
          <a:p>
            <a:r>
              <a:rPr lang="en-US" dirty="0"/>
              <a:t>target: [ 1  1  1 -1 -1]    Output: [ 1.9  3.3  2.7 -2.7 -3.1]     Error: [-0.9 -2.3 -1.7  1.7  2.1]</a:t>
            </a:r>
          </a:p>
          <a:p>
            <a:r>
              <a:rPr lang="en-US" dirty="0"/>
              <a:t>Bias: 0.845      W1: 0.98       W2: 0.69</a:t>
            </a:r>
          </a:p>
          <a:p>
            <a:r>
              <a:rPr lang="en-US" dirty="0"/>
              <a:t>SSE :  8.145</a:t>
            </a:r>
          </a:p>
          <a:p>
            <a:r>
              <a:rPr lang="en-US" b="1" dirty="0">
                <a:solidFill>
                  <a:srgbClr val="FF0000"/>
                </a:solidFill>
              </a:rPr>
              <a:t>Cost: [40.0, 8.145]</a:t>
            </a:r>
          </a:p>
          <a:p>
            <a:endParaRPr lang="en-US" dirty="0"/>
          </a:p>
          <a:p>
            <a:r>
              <a:rPr lang="en-US" dirty="0"/>
              <a:t>target: [ 1  1  1 -1 -1] Output: [ 1.245  2.225  2.405 -1.225 -1.805] Error: [-0.245 -1.225 -1.405  0.225  0.805]</a:t>
            </a:r>
          </a:p>
          <a:p>
            <a:r>
              <a:rPr lang="en-US" dirty="0"/>
              <a:t>Bias: 0.75275 W1: 0.701 W2: 0.6095</a:t>
            </a:r>
          </a:p>
          <a:p>
            <a:r>
              <a:rPr lang="en-US" dirty="0"/>
              <a:t>SSE :  2.117</a:t>
            </a:r>
          </a:p>
          <a:p>
            <a:r>
              <a:rPr lang="en-US" b="1" dirty="0">
                <a:solidFill>
                  <a:srgbClr val="FF0000"/>
                </a:solidFill>
              </a:rPr>
              <a:t>Cost: [40.0, 8.145, 2.117]</a:t>
            </a:r>
          </a:p>
          <a:p>
            <a:endParaRPr lang="en-US" b="1" dirty="0">
              <a:solidFill>
                <a:srgbClr val="FF0000"/>
              </a:solidFill>
            </a:endParaRPr>
          </a:p>
          <a:p>
            <a:r>
              <a:rPr lang="en-US" sz="2200" b="1" dirty="0">
                <a:solidFill>
                  <a:srgbClr val="FF0000"/>
                </a:solidFill>
              </a:rPr>
              <a:t>Weight: [wo, w1, w2] :  [0.75275   0.701   0.6095 ]</a:t>
            </a:r>
          </a:p>
          <a:p>
            <a:r>
              <a:rPr lang="en-US" sz="2200" b="1" dirty="0">
                <a:solidFill>
                  <a:srgbClr val="FF0000"/>
                </a:solidFill>
              </a:rPr>
              <a:t>a: -1.1501230516817063 b: -1.2350287120590648 (PARAMETER DECISION LINE) </a:t>
            </a:r>
          </a:p>
        </p:txBody>
      </p:sp>
      <p:sp>
        <p:nvSpPr>
          <p:cNvPr id="3" name="TextBox 2"/>
          <p:cNvSpPr txBox="1"/>
          <p:nvPr/>
        </p:nvSpPr>
        <p:spPr>
          <a:xfrm rot="16200000">
            <a:off x="507663" y="1438483"/>
            <a:ext cx="1123406" cy="369332"/>
          </a:xfrm>
          <a:prstGeom prst="rect">
            <a:avLst/>
          </a:prstGeom>
          <a:noFill/>
        </p:spPr>
        <p:txBody>
          <a:bodyPr wrap="square" rtlCol="0">
            <a:spAutoFit/>
          </a:bodyPr>
          <a:lstStyle/>
          <a:p>
            <a:r>
              <a:rPr lang="en-ID" b="1" dirty="0">
                <a:solidFill>
                  <a:srgbClr val="FF0000"/>
                </a:solidFill>
              </a:rPr>
              <a:t>EPOCH 1</a:t>
            </a:r>
            <a:endParaRPr lang="en-US" b="1" dirty="0">
              <a:solidFill>
                <a:srgbClr val="FF0000"/>
              </a:solidFill>
            </a:endParaRPr>
          </a:p>
        </p:txBody>
      </p:sp>
      <p:sp>
        <p:nvSpPr>
          <p:cNvPr id="4" name="TextBox 3"/>
          <p:cNvSpPr txBox="1"/>
          <p:nvPr/>
        </p:nvSpPr>
        <p:spPr>
          <a:xfrm rot="16200000">
            <a:off x="517720" y="2994802"/>
            <a:ext cx="1123406" cy="369332"/>
          </a:xfrm>
          <a:prstGeom prst="rect">
            <a:avLst/>
          </a:prstGeom>
          <a:noFill/>
        </p:spPr>
        <p:txBody>
          <a:bodyPr wrap="square" rtlCol="0">
            <a:spAutoFit/>
          </a:bodyPr>
          <a:lstStyle/>
          <a:p>
            <a:r>
              <a:rPr lang="en-ID" b="1" dirty="0">
                <a:solidFill>
                  <a:srgbClr val="FF0000"/>
                </a:solidFill>
              </a:rPr>
              <a:t>EPOCH 2</a:t>
            </a:r>
            <a:endParaRPr lang="en-US" b="1" dirty="0">
              <a:solidFill>
                <a:srgbClr val="FF0000"/>
              </a:solidFill>
            </a:endParaRPr>
          </a:p>
        </p:txBody>
      </p:sp>
      <p:sp>
        <p:nvSpPr>
          <p:cNvPr id="5" name="TextBox 4"/>
          <p:cNvSpPr txBox="1"/>
          <p:nvPr/>
        </p:nvSpPr>
        <p:spPr>
          <a:xfrm rot="16200000">
            <a:off x="517720" y="4319830"/>
            <a:ext cx="1123406" cy="369332"/>
          </a:xfrm>
          <a:prstGeom prst="rect">
            <a:avLst/>
          </a:prstGeom>
          <a:noFill/>
        </p:spPr>
        <p:txBody>
          <a:bodyPr wrap="square" rtlCol="0">
            <a:spAutoFit/>
          </a:bodyPr>
          <a:lstStyle/>
          <a:p>
            <a:r>
              <a:rPr lang="en-ID" b="1" dirty="0">
                <a:solidFill>
                  <a:srgbClr val="FF0000"/>
                </a:solidFill>
              </a:rPr>
              <a:t>EPOCH 3</a:t>
            </a:r>
            <a:endParaRPr lang="en-US" b="1" dirty="0">
              <a:solidFill>
                <a:srgbClr val="FF0000"/>
              </a:solidFill>
            </a:endParaRPr>
          </a:p>
        </p:txBody>
      </p:sp>
      <p:sp>
        <p:nvSpPr>
          <p:cNvPr id="9" name="TextBox 8">
            <a:extLst>
              <a:ext uri="{FF2B5EF4-FFF2-40B4-BE49-F238E27FC236}">
                <a16:creationId xmlns:a16="http://schemas.microsoft.com/office/drawing/2014/main" id="{86971E07-A64E-4201-A8A2-1FE979CF01E5}"/>
              </a:ext>
            </a:extLst>
          </p:cNvPr>
          <p:cNvSpPr txBox="1"/>
          <p:nvPr/>
        </p:nvSpPr>
        <p:spPr>
          <a:xfrm>
            <a:off x="9953731" y="745985"/>
            <a:ext cx="1489331" cy="1754326"/>
          </a:xfrm>
          <a:prstGeom prst="rect">
            <a:avLst/>
          </a:prstGeom>
          <a:noFill/>
        </p:spPr>
        <p:txBody>
          <a:bodyPr wrap="square">
            <a:spAutoFit/>
          </a:bodyPr>
          <a:lstStyle/>
          <a:p>
            <a:pPr algn="ctr"/>
            <a:r>
              <a:rPr lang="en-ID" dirty="0"/>
              <a:t>Inputs =</a:t>
            </a:r>
          </a:p>
          <a:p>
            <a:pPr algn="ctr"/>
            <a:r>
              <a:rPr lang="en-ID" dirty="0"/>
              <a:t>[ 1. -1.  2.]</a:t>
            </a:r>
          </a:p>
          <a:p>
            <a:pPr algn="ctr"/>
            <a:r>
              <a:rPr lang="en-ID" dirty="0"/>
              <a:t>[ 1.  0.  2.]</a:t>
            </a:r>
          </a:p>
          <a:p>
            <a:pPr algn="ctr"/>
            <a:r>
              <a:rPr lang="en-ID" dirty="0"/>
              <a:t>[ 1.  3. -2.]</a:t>
            </a:r>
          </a:p>
          <a:p>
            <a:pPr algn="ctr"/>
            <a:r>
              <a:rPr lang="en-ID" dirty="0"/>
              <a:t>[ 1.  0. -3.]</a:t>
            </a:r>
          </a:p>
          <a:p>
            <a:pPr algn="ctr"/>
            <a:r>
              <a:rPr lang="en-ID" dirty="0"/>
              <a:t>[ 1. -2. -1.]</a:t>
            </a:r>
          </a:p>
        </p:txBody>
      </p:sp>
    </p:spTree>
    <p:extLst>
      <p:ext uri="{BB962C8B-B14F-4D97-AF65-F5344CB8AC3E}">
        <p14:creationId xmlns:p14="http://schemas.microsoft.com/office/powerpoint/2010/main" val="37589082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7574" y="1714260"/>
            <a:ext cx="6096851" cy="3429479"/>
          </a:xfrm>
          <a:prstGeom prst="rect">
            <a:avLst/>
          </a:prstGeom>
        </p:spPr>
      </p:pic>
      <p:pic>
        <p:nvPicPr>
          <p:cNvPr id="3" name="Picture 2"/>
          <p:cNvPicPr>
            <a:picLocks noChangeAspect="1"/>
          </p:cNvPicPr>
          <p:nvPr/>
        </p:nvPicPr>
        <p:blipFill>
          <a:blip r:embed="rId3"/>
          <a:stretch>
            <a:fillRect/>
          </a:stretch>
        </p:blipFill>
        <p:spPr>
          <a:xfrm>
            <a:off x="261257" y="1328058"/>
            <a:ext cx="5495592" cy="4288972"/>
          </a:xfrm>
          <a:prstGeom prst="rect">
            <a:avLst/>
          </a:prstGeom>
        </p:spPr>
      </p:pic>
      <p:pic>
        <p:nvPicPr>
          <p:cNvPr id="4" name="Picture 3"/>
          <p:cNvPicPr>
            <a:picLocks noChangeAspect="1"/>
          </p:cNvPicPr>
          <p:nvPr/>
        </p:nvPicPr>
        <p:blipFill>
          <a:blip r:embed="rId4"/>
          <a:stretch>
            <a:fillRect/>
          </a:stretch>
        </p:blipFill>
        <p:spPr>
          <a:xfrm>
            <a:off x="5756849" y="1612334"/>
            <a:ext cx="6260973" cy="3848977"/>
          </a:xfrm>
          <a:prstGeom prst="rect">
            <a:avLst/>
          </a:prstGeom>
        </p:spPr>
      </p:pic>
    </p:spTree>
    <p:extLst>
      <p:ext uri="{BB962C8B-B14F-4D97-AF65-F5344CB8AC3E}">
        <p14:creationId xmlns:p14="http://schemas.microsoft.com/office/powerpoint/2010/main" val="11257814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293182"/>
            <a:ext cx="5931453" cy="4323846"/>
          </a:xfrm>
          <a:prstGeom prst="rect">
            <a:avLst/>
          </a:prstGeom>
        </p:spPr>
      </p:pic>
      <p:pic>
        <p:nvPicPr>
          <p:cNvPr id="3" name="Picture 2"/>
          <p:cNvPicPr>
            <a:picLocks noChangeAspect="1"/>
          </p:cNvPicPr>
          <p:nvPr/>
        </p:nvPicPr>
        <p:blipFill>
          <a:blip r:embed="rId3"/>
          <a:stretch>
            <a:fillRect/>
          </a:stretch>
        </p:blipFill>
        <p:spPr>
          <a:xfrm>
            <a:off x="6120037" y="1530616"/>
            <a:ext cx="5810706" cy="3848977"/>
          </a:xfrm>
          <a:prstGeom prst="rect">
            <a:avLst/>
          </a:prstGeom>
        </p:spPr>
      </p:pic>
    </p:spTree>
    <p:extLst>
      <p:ext uri="{BB962C8B-B14F-4D97-AF65-F5344CB8AC3E}">
        <p14:creationId xmlns:p14="http://schemas.microsoft.com/office/powerpoint/2010/main" val="1379227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7116"/>
            <a:ext cx="10058400" cy="1450757"/>
          </a:xfrm>
        </p:spPr>
        <p:txBody>
          <a:bodyPr/>
          <a:lstStyle/>
          <a:p>
            <a:r>
              <a:rPr lang="en-US" dirty="0">
                <a:solidFill>
                  <a:schemeClr val="accent2"/>
                </a:solidFill>
              </a:rPr>
              <a:t>Bayesian Classification</a:t>
            </a:r>
            <a:endParaRPr lang="en-AU" dirty="0">
              <a:solidFill>
                <a:schemeClr val="accent2"/>
              </a:solidFill>
            </a:endParaRPr>
          </a:p>
        </p:txBody>
      </p:sp>
      <p:sp>
        <p:nvSpPr>
          <p:cNvPr id="3" name="Content Placeholder 2"/>
          <p:cNvSpPr>
            <a:spLocks noGrp="1"/>
          </p:cNvSpPr>
          <p:nvPr>
            <p:ph idx="1"/>
          </p:nvPr>
        </p:nvSpPr>
        <p:spPr>
          <a:xfrm>
            <a:off x="1097280" y="1224637"/>
            <a:ext cx="10058400" cy="5715000"/>
          </a:xfrm>
        </p:spPr>
        <p:txBody>
          <a:bodyPr>
            <a:normAutofit/>
          </a:bodyPr>
          <a:lstStyle/>
          <a:p>
            <a:pPr>
              <a:buFont typeface="Arial" panose="020B0604020202020204" pitchFamily="34" charset="0"/>
              <a:buChar char="•"/>
            </a:pPr>
            <a:r>
              <a:rPr lang="en-US" sz="2000" dirty="0"/>
              <a:t>For each specific data: x is the vector of observable variables: x = [x</a:t>
            </a:r>
            <a:r>
              <a:rPr lang="en-US" sz="2000" baseline="-25000" dirty="0"/>
              <a:t>1</a:t>
            </a:r>
            <a:r>
              <a:rPr lang="en-US" sz="2000" dirty="0"/>
              <a:t>, x</a:t>
            </a:r>
            <a:r>
              <a:rPr lang="en-US" sz="2000" baseline="-25000" dirty="0"/>
              <a:t>2</a:t>
            </a:r>
            <a:r>
              <a:rPr lang="en-US" sz="2000" dirty="0"/>
              <a:t>, x</a:t>
            </a:r>
            <a:r>
              <a:rPr lang="en-US" sz="2000" baseline="-25000" dirty="0"/>
              <a:t>3</a:t>
            </a:r>
            <a:r>
              <a:rPr lang="en-US" sz="2000" dirty="0"/>
              <a:t>, …]</a:t>
            </a:r>
            <a:r>
              <a:rPr lang="en-US" sz="2000" baseline="30000" dirty="0"/>
              <a:t>T</a:t>
            </a:r>
          </a:p>
          <a:p>
            <a:pPr>
              <a:buFont typeface="Arial" panose="020B0604020202020204" pitchFamily="34" charset="0"/>
              <a:buChar char="•"/>
            </a:pPr>
            <a:r>
              <a:rPr lang="en-US" sz="2000" dirty="0"/>
              <a:t>Need to calculate: P ( C | x )</a:t>
            </a:r>
          </a:p>
          <a:p>
            <a:pPr marL="0" lvl="1" indent="0">
              <a:spcBef>
                <a:spcPts val="1000"/>
              </a:spcBef>
              <a:buNone/>
            </a:pPr>
            <a:endParaRPr lang="en-US" sz="2000" dirty="0"/>
          </a:p>
          <a:p>
            <a:pPr>
              <a:buFont typeface="Arial" panose="020B0604020202020204" pitchFamily="34" charset="0"/>
              <a:buChar char="•"/>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0880" y="3016023"/>
            <a:ext cx="5572985" cy="2454048"/>
          </a:xfrm>
          <a:prstGeom prst="rect">
            <a:avLst/>
          </a:prstGeom>
        </p:spPr>
      </p:pic>
      <p:sp>
        <p:nvSpPr>
          <p:cNvPr id="5" name="TextBox 4"/>
          <p:cNvSpPr txBox="1"/>
          <p:nvPr/>
        </p:nvSpPr>
        <p:spPr>
          <a:xfrm>
            <a:off x="1086660" y="2231193"/>
            <a:ext cx="3273879" cy="1569660"/>
          </a:xfrm>
          <a:prstGeom prst="rect">
            <a:avLst/>
          </a:prstGeom>
          <a:noFill/>
          <a:ln>
            <a:solidFill>
              <a:schemeClr val="accent2">
                <a:lumMod val="75000"/>
              </a:schemeClr>
            </a:solidFill>
          </a:ln>
          <a:effectLst>
            <a:softEdge rad="0"/>
          </a:effectLst>
        </p:spPr>
        <p:txBody>
          <a:bodyPr wrap="square" rtlCol="0">
            <a:spAutoFit/>
          </a:bodyPr>
          <a:lstStyle/>
          <a:p>
            <a:r>
              <a:rPr lang="en-US" sz="1600" dirty="0"/>
              <a:t>The conditional probability that an event belonging to C has the associated observation value x. </a:t>
            </a:r>
          </a:p>
          <a:p>
            <a:r>
              <a:rPr lang="en-US" sz="1600" dirty="0"/>
              <a:t>E.g.  P( x</a:t>
            </a:r>
            <a:r>
              <a:rPr lang="en-US" sz="1600" baseline="-25000" dirty="0"/>
              <a:t>1</a:t>
            </a:r>
            <a:r>
              <a:rPr lang="en-US" sz="1600" dirty="0"/>
              <a:t>, x</a:t>
            </a:r>
            <a:r>
              <a:rPr lang="en-US" sz="1600" baseline="-25000" dirty="0"/>
              <a:t>2</a:t>
            </a:r>
            <a:r>
              <a:rPr lang="en-US" sz="1600" dirty="0"/>
              <a:t> | C = 1) is the probability that a high-risk customer has X</a:t>
            </a:r>
            <a:r>
              <a:rPr lang="en-US" sz="1600" baseline="-25000" dirty="0"/>
              <a:t>1</a:t>
            </a:r>
            <a:r>
              <a:rPr lang="en-US" sz="1600" dirty="0"/>
              <a:t> = x</a:t>
            </a:r>
            <a:r>
              <a:rPr lang="en-US" sz="1600" baseline="-25000" dirty="0"/>
              <a:t>1</a:t>
            </a:r>
            <a:r>
              <a:rPr lang="en-US" sz="1600" dirty="0"/>
              <a:t> and X</a:t>
            </a:r>
            <a:r>
              <a:rPr lang="en-US" sz="1600" baseline="-25000" dirty="0"/>
              <a:t>2</a:t>
            </a:r>
            <a:r>
              <a:rPr lang="en-US" sz="1600" dirty="0"/>
              <a:t> = x</a:t>
            </a:r>
            <a:r>
              <a:rPr lang="en-US" sz="1600" baseline="-25000" dirty="0"/>
              <a:t>2</a:t>
            </a:r>
            <a:r>
              <a:rPr lang="en-US" sz="1600" dirty="0"/>
              <a:t>.</a:t>
            </a:r>
            <a:endParaRPr lang="en-AU" sz="1600" dirty="0"/>
          </a:p>
        </p:txBody>
      </p:sp>
      <p:sp>
        <p:nvSpPr>
          <p:cNvPr id="6" name="TextBox 5"/>
          <p:cNvSpPr txBox="1"/>
          <p:nvPr/>
        </p:nvSpPr>
        <p:spPr>
          <a:xfrm>
            <a:off x="7184571" y="2259895"/>
            <a:ext cx="3981729" cy="830997"/>
          </a:xfrm>
          <a:prstGeom prst="rect">
            <a:avLst/>
          </a:prstGeom>
          <a:noFill/>
          <a:ln>
            <a:solidFill>
              <a:schemeClr val="accent2">
                <a:lumMod val="75000"/>
              </a:schemeClr>
            </a:solidFill>
          </a:ln>
          <a:effectLst>
            <a:softEdge rad="0"/>
          </a:effectLst>
        </p:spPr>
        <p:txBody>
          <a:bodyPr wrap="square" rtlCol="0">
            <a:spAutoFit/>
          </a:bodyPr>
          <a:lstStyle/>
          <a:p>
            <a:r>
              <a:rPr lang="en-US" sz="1600" dirty="0"/>
              <a:t>The knowledge about the classification before observing the data</a:t>
            </a:r>
          </a:p>
          <a:p>
            <a:r>
              <a:rPr lang="en-US" sz="1600" dirty="0"/>
              <a:t> P( C = 0 ) + P( c = 1 ) = 1</a:t>
            </a:r>
            <a:endParaRPr lang="en-AU" sz="1600" dirty="0"/>
          </a:p>
        </p:txBody>
      </p:sp>
      <p:sp>
        <p:nvSpPr>
          <p:cNvPr id="7" name="TextBox 6"/>
          <p:cNvSpPr txBox="1"/>
          <p:nvPr/>
        </p:nvSpPr>
        <p:spPr>
          <a:xfrm>
            <a:off x="6294665" y="5409224"/>
            <a:ext cx="5592535" cy="1077218"/>
          </a:xfrm>
          <a:prstGeom prst="rect">
            <a:avLst/>
          </a:prstGeom>
          <a:noFill/>
          <a:ln>
            <a:solidFill>
              <a:schemeClr val="accent2">
                <a:lumMod val="75000"/>
              </a:schemeClr>
            </a:solidFill>
          </a:ln>
          <a:effectLst>
            <a:softEdge rad="0"/>
          </a:effectLst>
        </p:spPr>
        <p:txBody>
          <a:bodyPr wrap="square" rtlCol="0">
            <a:spAutoFit/>
          </a:bodyPr>
          <a:lstStyle/>
          <a:p>
            <a:r>
              <a:rPr lang="en-US" sz="1600" b="1" dirty="0"/>
              <a:t>The Evidence </a:t>
            </a:r>
            <a:r>
              <a:rPr lang="en-US" sz="1600" dirty="0"/>
              <a:t>: probability that the event/data has been observed. It is the marginal probability that an observation x is seen, regardless of whether it is a positive or negative example.</a:t>
            </a:r>
          </a:p>
          <a:p>
            <a:r>
              <a:rPr lang="en-US" sz="1600" dirty="0"/>
              <a:t>P(x) = ∑ P( x , C ) = P( x |C = 1 )P( C = 1 ) + P(x | C = 0 )P( C = 0 )</a:t>
            </a:r>
            <a:endParaRPr lang="en-AU" sz="1600" dirty="0"/>
          </a:p>
        </p:txBody>
      </p:sp>
      <p:sp>
        <p:nvSpPr>
          <p:cNvPr id="8" name="TextBox 7"/>
          <p:cNvSpPr txBox="1"/>
          <p:nvPr/>
        </p:nvSpPr>
        <p:spPr>
          <a:xfrm>
            <a:off x="1026788" y="5409224"/>
            <a:ext cx="4810675" cy="830997"/>
          </a:xfrm>
          <a:prstGeom prst="rect">
            <a:avLst/>
          </a:prstGeom>
          <a:noFill/>
          <a:ln>
            <a:solidFill>
              <a:schemeClr val="accent2">
                <a:lumMod val="75000"/>
              </a:schemeClr>
            </a:solidFill>
          </a:ln>
          <a:effectLst>
            <a:softEdge rad="0"/>
          </a:effectLst>
        </p:spPr>
        <p:txBody>
          <a:bodyPr wrap="square" rtlCol="0">
            <a:spAutoFit/>
          </a:bodyPr>
          <a:lstStyle/>
          <a:p>
            <a:r>
              <a:rPr lang="en-US" sz="1600" dirty="0"/>
              <a:t>The combination of prior belief with the likelihood provided by observations and weighted by the evidence</a:t>
            </a:r>
          </a:p>
          <a:p>
            <a:r>
              <a:rPr lang="en-US" sz="1600" dirty="0"/>
              <a:t>P( C = 0 | x ) + P( C = 1 | x ) = 1</a:t>
            </a:r>
            <a:endParaRPr lang="en-AU" sz="1600" dirty="0"/>
          </a:p>
        </p:txBody>
      </p:sp>
      <p:sp>
        <p:nvSpPr>
          <p:cNvPr id="9" name="Slide Number Placeholder 8"/>
          <p:cNvSpPr>
            <a:spLocks noGrp="1"/>
          </p:cNvSpPr>
          <p:nvPr>
            <p:ph type="sldNum" sz="quarter" idx="12"/>
          </p:nvPr>
        </p:nvSpPr>
        <p:spPr/>
        <p:txBody>
          <a:bodyPr/>
          <a:lstStyle/>
          <a:p>
            <a:fld id="{6113E31D-E2AB-40D1-8B51-AFA5AFEF393A}" type="slidenum">
              <a:rPr lang="en-US" smtClean="0"/>
              <a:t>7</a:t>
            </a:fld>
            <a:endParaRPr lang="en-US" dirty="0"/>
          </a:p>
        </p:txBody>
      </p:sp>
    </p:spTree>
    <p:extLst>
      <p:ext uri="{BB962C8B-B14F-4D97-AF65-F5344CB8AC3E}">
        <p14:creationId xmlns:p14="http://schemas.microsoft.com/office/powerpoint/2010/main" val="1120903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07684"/>
            <a:ext cx="10058400" cy="837345"/>
          </a:xfrm>
        </p:spPr>
        <p:txBody>
          <a:bodyPr/>
          <a:lstStyle/>
          <a:p>
            <a:r>
              <a:rPr lang="en-US" dirty="0">
                <a:solidFill>
                  <a:schemeClr val="accent2"/>
                </a:solidFill>
              </a:rPr>
              <a:t>Bayesian Classification</a:t>
            </a:r>
            <a:endParaRPr lang="en-AU" dirty="0">
              <a:solidFill>
                <a:schemeClr val="accent2"/>
              </a:solidFill>
            </a:endParaRPr>
          </a:p>
        </p:txBody>
      </p:sp>
      <p:sp>
        <p:nvSpPr>
          <p:cNvPr id="3" name="Content Placeholder 2"/>
          <p:cNvSpPr>
            <a:spLocks noGrp="1"/>
          </p:cNvSpPr>
          <p:nvPr>
            <p:ph idx="1"/>
          </p:nvPr>
        </p:nvSpPr>
        <p:spPr>
          <a:xfrm>
            <a:off x="1097280" y="1224637"/>
            <a:ext cx="10058400" cy="4704676"/>
          </a:xfrm>
        </p:spPr>
        <p:txBody>
          <a:bodyPr>
            <a:normAutofit/>
          </a:bodyPr>
          <a:lstStyle/>
          <a:p>
            <a:pPr>
              <a:lnSpc>
                <a:spcPct val="100000"/>
              </a:lnSpc>
              <a:buFont typeface="Arial" panose="020B0604020202020204" pitchFamily="34" charset="0"/>
              <a:buChar char="•"/>
            </a:pPr>
            <a:r>
              <a:rPr lang="en-US" sz="2400" dirty="0"/>
              <a:t>Generalization:</a:t>
            </a:r>
          </a:p>
          <a:p>
            <a:pPr lvl="1">
              <a:lnSpc>
                <a:spcPct val="100000"/>
              </a:lnSpc>
            </a:pPr>
            <a:r>
              <a:rPr lang="en-US" dirty="0"/>
              <a:t>K mutually exclusive and exhaustive classes C</a:t>
            </a:r>
            <a:r>
              <a:rPr lang="en-US" baseline="-25000" dirty="0"/>
              <a:t>i</a:t>
            </a:r>
            <a:r>
              <a:rPr lang="en-US" dirty="0"/>
              <a:t> : </a:t>
            </a:r>
            <a:r>
              <a:rPr lang="en-US" dirty="0" err="1"/>
              <a:t>i</a:t>
            </a:r>
            <a:r>
              <a:rPr lang="en-US" dirty="0"/>
              <a:t> = 1, . . . , K</a:t>
            </a:r>
          </a:p>
          <a:p>
            <a:pPr lvl="1">
              <a:lnSpc>
                <a:spcPct val="100000"/>
              </a:lnSpc>
            </a:pPr>
            <a:r>
              <a:rPr lang="it-IT" dirty="0"/>
              <a:t>Prior probabilities:  P(C</a:t>
            </a:r>
            <a:r>
              <a:rPr lang="it-IT" baseline="-25000" dirty="0"/>
              <a:t>i</a:t>
            </a:r>
            <a:r>
              <a:rPr lang="it-IT" dirty="0"/>
              <a:t>) ≥ 0  and ∑ P(C</a:t>
            </a:r>
            <a:r>
              <a:rPr lang="it-IT" baseline="-25000" dirty="0"/>
              <a:t>i</a:t>
            </a:r>
            <a:r>
              <a:rPr lang="it-IT" dirty="0"/>
              <a:t>) = 1</a:t>
            </a:r>
          </a:p>
          <a:p>
            <a:pPr lvl="1">
              <a:lnSpc>
                <a:spcPct val="100000"/>
              </a:lnSpc>
            </a:pPr>
            <a:r>
              <a:rPr lang="en-US" dirty="0"/>
              <a:t>p( X | C</a:t>
            </a:r>
            <a:r>
              <a:rPr lang="en-US" baseline="-25000" dirty="0"/>
              <a:t>i </a:t>
            </a:r>
            <a:r>
              <a:rPr lang="en-US" dirty="0"/>
              <a:t>) is the probability of seeing X as the input when it is known to belong to class C</a:t>
            </a:r>
            <a:r>
              <a:rPr lang="en-US" baseline="-25000" dirty="0"/>
              <a:t>i</a:t>
            </a:r>
          </a:p>
          <a:p>
            <a:pPr lvl="1">
              <a:lnSpc>
                <a:spcPct val="100000"/>
              </a:lnSpc>
            </a:pPr>
            <a:r>
              <a:rPr lang="en-US" dirty="0"/>
              <a:t>Posterior Probability </a:t>
            </a:r>
            <a:r>
              <a:rPr lang="it-IT" dirty="0"/>
              <a:t>P( C</a:t>
            </a:r>
            <a:r>
              <a:rPr lang="it-IT" baseline="-25000" dirty="0"/>
              <a:t>i</a:t>
            </a:r>
            <a:r>
              <a:rPr lang="it-IT" dirty="0"/>
              <a:t> | X) = p( X| C</a:t>
            </a:r>
            <a:r>
              <a:rPr lang="it-IT" baseline="-25000" dirty="0"/>
              <a:t>i</a:t>
            </a:r>
            <a:r>
              <a:rPr lang="it-IT" dirty="0"/>
              <a:t> )P(C</a:t>
            </a:r>
            <a:r>
              <a:rPr lang="it-IT" baseline="-25000" dirty="0"/>
              <a:t>i</a:t>
            </a:r>
            <a:r>
              <a:rPr lang="it-IT" dirty="0"/>
              <a:t>) / p(X)</a:t>
            </a:r>
          </a:p>
          <a:p>
            <a:pPr lvl="1">
              <a:lnSpc>
                <a:spcPct val="100000"/>
              </a:lnSpc>
            </a:pPr>
            <a:r>
              <a:rPr lang="en-US" dirty="0"/>
              <a:t>Bayes’ classifier chooses the class with the highest posterior probability P( C</a:t>
            </a:r>
            <a:r>
              <a:rPr lang="en-US" baseline="-25000" dirty="0"/>
              <a:t>i</a:t>
            </a:r>
            <a:r>
              <a:rPr lang="en-US" dirty="0"/>
              <a:t> | x ):</a:t>
            </a:r>
          </a:p>
          <a:p>
            <a:pPr marL="457200" lvl="1" indent="0">
              <a:lnSpc>
                <a:spcPct val="100000"/>
              </a:lnSpc>
              <a:buNone/>
            </a:pPr>
            <a:r>
              <a:rPr lang="en-US" dirty="0"/>
              <a:t>		   </a:t>
            </a:r>
            <a:r>
              <a:rPr lang="en-US" sz="2800" dirty="0"/>
              <a:t>choose C</a:t>
            </a:r>
            <a:r>
              <a:rPr lang="en-US" sz="2800" baseline="-25000" dirty="0"/>
              <a:t>i</a:t>
            </a:r>
            <a:r>
              <a:rPr lang="en-US" sz="2800" dirty="0"/>
              <a:t> : if P( C</a:t>
            </a:r>
            <a:r>
              <a:rPr lang="en-US" sz="2800" baseline="-25000" dirty="0"/>
              <a:t>i</a:t>
            </a:r>
            <a:r>
              <a:rPr lang="en-US" sz="2800" dirty="0"/>
              <a:t> | x ) = </a:t>
            </a:r>
            <a:r>
              <a:rPr lang="en-US" sz="2800" dirty="0" err="1"/>
              <a:t>max</a:t>
            </a:r>
            <a:r>
              <a:rPr lang="en-US" sz="2800" baseline="-25000" dirty="0" err="1"/>
              <a:t>k</a:t>
            </a:r>
            <a:r>
              <a:rPr lang="en-US" sz="2800" dirty="0"/>
              <a:t> P( </a:t>
            </a:r>
            <a:r>
              <a:rPr lang="en-US" sz="2800" dirty="0" err="1"/>
              <a:t>C</a:t>
            </a:r>
            <a:r>
              <a:rPr lang="en-US" sz="2800" baseline="-25000" dirty="0" err="1"/>
              <a:t>k</a:t>
            </a:r>
            <a:r>
              <a:rPr lang="en-US" sz="2800" dirty="0"/>
              <a:t> |x )</a:t>
            </a:r>
          </a:p>
        </p:txBody>
      </p:sp>
      <p:sp>
        <p:nvSpPr>
          <p:cNvPr id="4" name="Slide Number Placeholder 3"/>
          <p:cNvSpPr>
            <a:spLocks noGrp="1"/>
          </p:cNvSpPr>
          <p:nvPr>
            <p:ph type="sldNum" sz="quarter" idx="12"/>
          </p:nvPr>
        </p:nvSpPr>
        <p:spPr/>
        <p:txBody>
          <a:bodyPr/>
          <a:lstStyle/>
          <a:p>
            <a:fld id="{6113E31D-E2AB-40D1-8B51-AFA5AFEF393A}" type="slidenum">
              <a:rPr lang="en-US" smtClean="0"/>
              <a:t>8</a:t>
            </a:fld>
            <a:endParaRPr lang="en-US" dirty="0"/>
          </a:p>
        </p:txBody>
      </p:sp>
      <p:sp>
        <p:nvSpPr>
          <p:cNvPr id="5" name="TextBox 4"/>
          <p:cNvSpPr txBox="1"/>
          <p:nvPr/>
        </p:nvSpPr>
        <p:spPr>
          <a:xfrm>
            <a:off x="5135335" y="2669721"/>
            <a:ext cx="571500" cy="246221"/>
          </a:xfrm>
          <a:prstGeom prst="rect">
            <a:avLst/>
          </a:prstGeom>
          <a:noFill/>
        </p:spPr>
        <p:txBody>
          <a:bodyPr wrap="square" rtlCol="0">
            <a:spAutoFit/>
          </a:bodyPr>
          <a:lstStyle/>
          <a:p>
            <a:r>
              <a:rPr lang="en-US" sz="1000" dirty="0"/>
              <a:t>i = 1</a:t>
            </a:r>
            <a:endParaRPr lang="en-AU" sz="1000" dirty="0"/>
          </a:p>
        </p:txBody>
      </p:sp>
      <p:sp>
        <p:nvSpPr>
          <p:cNvPr id="6" name="TextBox 5"/>
          <p:cNvSpPr txBox="1"/>
          <p:nvPr/>
        </p:nvSpPr>
        <p:spPr>
          <a:xfrm>
            <a:off x="5192483" y="2291443"/>
            <a:ext cx="571500" cy="246221"/>
          </a:xfrm>
          <a:prstGeom prst="rect">
            <a:avLst/>
          </a:prstGeom>
          <a:noFill/>
        </p:spPr>
        <p:txBody>
          <a:bodyPr wrap="square" rtlCol="0">
            <a:spAutoFit/>
          </a:bodyPr>
          <a:lstStyle/>
          <a:p>
            <a:r>
              <a:rPr lang="en-US" sz="1000" dirty="0"/>
              <a:t>K</a:t>
            </a:r>
            <a:endParaRPr lang="en-AU" sz="1000" dirty="0"/>
          </a:p>
        </p:txBody>
      </p:sp>
    </p:spTree>
    <p:extLst>
      <p:ext uri="{BB962C8B-B14F-4D97-AF65-F5344CB8AC3E}">
        <p14:creationId xmlns:p14="http://schemas.microsoft.com/office/powerpoint/2010/main" val="1751812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9</a:t>
            </a:fld>
            <a:endParaRPr lang="en-US" dirty="0"/>
          </a:p>
        </p:txBody>
      </p:sp>
      <p:sp>
        <p:nvSpPr>
          <p:cNvPr id="4" name="TextBox 3"/>
          <p:cNvSpPr txBox="1"/>
          <p:nvPr/>
        </p:nvSpPr>
        <p:spPr>
          <a:xfrm>
            <a:off x="806996" y="1295246"/>
            <a:ext cx="11030857" cy="3570208"/>
          </a:xfrm>
          <a:prstGeom prst="rect">
            <a:avLst/>
          </a:prstGeom>
          <a:noFill/>
        </p:spPr>
        <p:txBody>
          <a:bodyPr wrap="square" rtlCol="0">
            <a:spAutoFit/>
          </a:bodyPr>
          <a:lstStyle/>
          <a:p>
            <a:pPr marL="285750" indent="-285750" algn="just">
              <a:spcAft>
                <a:spcPts val="600"/>
              </a:spcAft>
              <a:buFont typeface="Arial" panose="020B0604020202020204" pitchFamily="34" charset="0"/>
              <a:buChar char="•"/>
            </a:pPr>
            <a:r>
              <a:rPr lang="en-ID" sz="2400" dirty="0"/>
              <a:t>One assumption that Bayes classifiers make is that the sample are </a:t>
            </a:r>
            <a:r>
              <a:rPr lang="en-ID" sz="2400" b="1" i="1" dirty="0" err="1">
                <a:solidFill>
                  <a:srgbClr val="FF0000"/>
                </a:solidFill>
              </a:rPr>
              <a:t>i.i.d</a:t>
            </a:r>
            <a:r>
              <a:rPr lang="en-ID" sz="2400" dirty="0"/>
              <a:t>. The abbreviation </a:t>
            </a:r>
            <a:r>
              <a:rPr lang="en-ID" sz="2400" b="1" i="1" dirty="0" err="1">
                <a:solidFill>
                  <a:srgbClr val="FF0000"/>
                </a:solidFill>
              </a:rPr>
              <a:t>i.i.d</a:t>
            </a:r>
            <a:r>
              <a:rPr lang="en-ID" sz="2400" b="1" i="1" dirty="0">
                <a:solidFill>
                  <a:srgbClr val="FF0000"/>
                </a:solidFill>
              </a:rPr>
              <a:t>.</a:t>
            </a:r>
            <a:r>
              <a:rPr lang="en-ID" sz="2400" dirty="0"/>
              <a:t> stands for “independent and identically distributed” and describes random variables that are independent from one  another and drawn fro a similar probability distribution</a:t>
            </a:r>
          </a:p>
          <a:p>
            <a:pPr marL="285750" indent="-285750" algn="just">
              <a:spcAft>
                <a:spcPts val="600"/>
              </a:spcAft>
              <a:buFont typeface="Arial" panose="020B0604020202020204" pitchFamily="34" charset="0"/>
              <a:buChar char="•"/>
            </a:pPr>
            <a:r>
              <a:rPr lang="en-ID" sz="2400" dirty="0"/>
              <a:t>An additional assumption of naïve Bayes classifiers is the conditional independence of features. Under this naïve assumption, the class conditional probabilities or likelihoods of the samples can be directly estimated fro the training data</a:t>
            </a:r>
          </a:p>
          <a:p>
            <a:pPr marL="285750" indent="-285750" algn="just">
              <a:buFont typeface="Arial" panose="020B0604020202020204" pitchFamily="34" charset="0"/>
              <a:buChar char="•"/>
            </a:pPr>
            <a:r>
              <a:rPr lang="en-ID" sz="2400" dirty="0"/>
              <a:t>Thus, given a d-dimensional feature vector X, the class conditional probability can be calculated as follows</a:t>
            </a:r>
            <a:endParaRPr lang="en-US" sz="2400" dirty="0"/>
          </a:p>
        </p:txBody>
      </p:sp>
      <p:sp>
        <p:nvSpPr>
          <p:cNvPr id="6" name="Title 1"/>
          <p:cNvSpPr txBox="1">
            <a:spLocks/>
          </p:cNvSpPr>
          <p:nvPr/>
        </p:nvSpPr>
        <p:spPr>
          <a:xfrm>
            <a:off x="806996" y="207684"/>
            <a:ext cx="10058400" cy="83734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2"/>
                </a:solidFill>
              </a:rPr>
              <a:t>Naïve Bayes Classifiers</a:t>
            </a:r>
            <a:endParaRPr lang="en-AU" dirty="0">
              <a:solidFill>
                <a:schemeClr val="accent2"/>
              </a:solidFill>
            </a:endParaRPr>
          </a:p>
        </p:txBody>
      </p:sp>
      <mc:AlternateContent xmlns:mc="http://schemas.openxmlformats.org/markup-compatibility/2006" xmlns:a14="http://schemas.microsoft.com/office/drawing/2010/main">
        <mc:Choice Requires="a14">
          <p:sp>
            <p:nvSpPr>
              <p:cNvPr id="7" name="TextBox 6"/>
              <p:cNvSpPr txBox="1"/>
              <p:nvPr/>
            </p:nvSpPr>
            <p:spPr>
              <a:xfrm>
                <a:off x="1082768" y="5115671"/>
                <a:ext cx="9782628" cy="551561"/>
              </a:xfrm>
              <a:prstGeom prst="rect">
                <a:avLst/>
              </a:prstGeom>
              <a:noFill/>
            </p:spPr>
            <p:txBody>
              <a:bodyPr wrap="square" rtlCol="0">
                <a:spAutoFit/>
              </a:bodyPr>
              <a:lstStyle/>
              <a:p>
                <a:r>
                  <a:rPr lang="en-ID" sz="2800" dirty="0"/>
                  <a:t>P (X | </a:t>
                </a:r>
                <a:r>
                  <a:rPr lang="en-ID" sz="2800" dirty="0" err="1"/>
                  <a:t>C</a:t>
                </a:r>
                <a:r>
                  <a:rPr lang="en-ID" sz="2800" baseline="-25000" dirty="0" err="1"/>
                  <a:t>j</a:t>
                </a:r>
                <a:r>
                  <a:rPr lang="en-ID" sz="2800" dirty="0"/>
                  <a:t>) = P (x</a:t>
                </a:r>
                <a:r>
                  <a:rPr lang="en-ID" sz="2800" baseline="-25000" dirty="0"/>
                  <a:t>1</a:t>
                </a:r>
                <a:r>
                  <a:rPr lang="en-ID" sz="2800" dirty="0"/>
                  <a:t> | </a:t>
                </a:r>
                <a:r>
                  <a:rPr lang="en-ID" sz="2800" dirty="0" err="1"/>
                  <a:t>C</a:t>
                </a:r>
                <a:r>
                  <a:rPr lang="en-ID" sz="2800" baseline="-25000" dirty="0" err="1"/>
                  <a:t>j</a:t>
                </a:r>
                <a:r>
                  <a:rPr lang="en-ID" sz="2800" dirty="0"/>
                  <a:t>) * P (x</a:t>
                </a:r>
                <a:r>
                  <a:rPr lang="en-ID" sz="2800" baseline="-25000" dirty="0"/>
                  <a:t>2</a:t>
                </a:r>
                <a:r>
                  <a:rPr lang="en-ID" sz="2800" dirty="0"/>
                  <a:t> | </a:t>
                </a:r>
                <a:r>
                  <a:rPr lang="en-ID" sz="2800" dirty="0" err="1"/>
                  <a:t>C</a:t>
                </a:r>
                <a:r>
                  <a:rPr lang="en-ID" sz="2800" baseline="-25000" dirty="0" err="1"/>
                  <a:t>j</a:t>
                </a:r>
                <a:r>
                  <a:rPr lang="en-ID" sz="2800" dirty="0"/>
                  <a:t>) * ….. P (</a:t>
                </a:r>
                <a:r>
                  <a:rPr lang="en-ID" sz="2800" dirty="0" err="1"/>
                  <a:t>x</a:t>
                </a:r>
                <a:r>
                  <a:rPr lang="en-ID" sz="2800" baseline="-25000" dirty="0" err="1"/>
                  <a:t>d</a:t>
                </a:r>
                <a:r>
                  <a:rPr lang="en-ID" sz="2800" dirty="0"/>
                  <a:t> | </a:t>
                </a:r>
                <a:r>
                  <a:rPr lang="en-ID" sz="2800" dirty="0" err="1"/>
                  <a:t>C</a:t>
                </a:r>
                <a:r>
                  <a:rPr lang="en-ID" sz="2800" baseline="-25000" dirty="0" err="1"/>
                  <a:t>j</a:t>
                </a:r>
                <a:r>
                  <a:rPr lang="en-ID" sz="2800" dirty="0"/>
                  <a:t>)  =   </a:t>
                </a:r>
                <a14:m>
                  <m:oMath xmlns:m="http://schemas.openxmlformats.org/officeDocument/2006/math">
                    <m:nary>
                      <m:naryPr>
                        <m:chr m:val="∏"/>
                        <m:ctrlPr>
                          <a:rPr lang="en-ID" sz="2800" i="1" smtClean="0">
                            <a:latin typeface="Cambria Math" panose="02040503050406030204" pitchFamily="18" charset="0"/>
                          </a:rPr>
                        </m:ctrlPr>
                      </m:naryPr>
                      <m:sub>
                        <m:r>
                          <m:rPr>
                            <m:brk m:alnAt="23"/>
                          </m:rPr>
                          <a:rPr lang="en-ID" sz="2800" b="0" i="1" smtClean="0">
                            <a:latin typeface="Cambria Math" panose="02040503050406030204" pitchFamily="18" charset="0"/>
                          </a:rPr>
                          <m:t>𝑘</m:t>
                        </m:r>
                        <m:r>
                          <a:rPr lang="en-ID" sz="2800" b="0" i="1" smtClean="0">
                            <a:latin typeface="Cambria Math" panose="02040503050406030204" pitchFamily="18" charset="0"/>
                          </a:rPr>
                          <m:t>=1</m:t>
                        </m:r>
                      </m:sub>
                      <m:sup>
                        <m:r>
                          <a:rPr lang="en-ID" sz="2800" b="0" i="1" smtClean="0">
                            <a:latin typeface="Cambria Math" panose="02040503050406030204" pitchFamily="18" charset="0"/>
                          </a:rPr>
                          <m:t>𝑑</m:t>
                        </m:r>
                      </m:sup>
                      <m:e>
                        <m:r>
                          <m:rPr>
                            <m:nor/>
                          </m:rPr>
                          <a:rPr lang="en-ID" sz="2800" dirty="0"/>
                          <m:t>P</m:t>
                        </m:r>
                        <m:r>
                          <m:rPr>
                            <m:nor/>
                          </m:rPr>
                          <a:rPr lang="en-ID" sz="2800" dirty="0"/>
                          <m:t> (</m:t>
                        </m:r>
                        <m:r>
                          <m:rPr>
                            <m:nor/>
                          </m:rPr>
                          <a:rPr lang="en-ID" sz="2800" dirty="0"/>
                          <m:t>xk</m:t>
                        </m:r>
                        <m:r>
                          <m:rPr>
                            <m:nor/>
                          </m:rPr>
                          <a:rPr lang="en-ID" sz="2800" dirty="0"/>
                          <m:t> | </m:t>
                        </m:r>
                        <m:r>
                          <m:rPr>
                            <m:nor/>
                          </m:rPr>
                          <a:rPr lang="en-ID" sz="2800" dirty="0"/>
                          <m:t>Cj</m:t>
                        </m:r>
                        <m:r>
                          <m:rPr>
                            <m:nor/>
                          </m:rPr>
                          <a:rPr lang="en-ID" sz="2800" dirty="0"/>
                          <m:t>)</m:t>
                        </m:r>
                      </m:e>
                    </m:nary>
                  </m:oMath>
                </a14:m>
                <a:r>
                  <a:rPr lang="en-ID" sz="2800" dirty="0"/>
                  <a:t> </a:t>
                </a:r>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1082768" y="5115671"/>
                <a:ext cx="9782628" cy="551561"/>
              </a:xfrm>
              <a:prstGeom prst="rect">
                <a:avLst/>
              </a:prstGeom>
              <a:blipFill>
                <a:blip r:embed="rId2"/>
                <a:stretch>
                  <a:fillRect l="-1309" t="-5495" b="-29670"/>
                </a:stretch>
              </a:blipFill>
            </p:spPr>
            <p:txBody>
              <a:bodyPr/>
              <a:lstStyle/>
              <a:p>
                <a:r>
                  <a:rPr lang="en-US">
                    <a:noFill/>
                  </a:rPr>
                  <a:t> </a:t>
                </a:r>
              </a:p>
            </p:txBody>
          </p:sp>
        </mc:Fallback>
      </mc:AlternateContent>
    </p:spTree>
    <p:extLst>
      <p:ext uri="{BB962C8B-B14F-4D97-AF65-F5344CB8AC3E}">
        <p14:creationId xmlns:p14="http://schemas.microsoft.com/office/powerpoint/2010/main" val="1977507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1883</TotalTime>
  <Words>4056</Words>
  <Application>Microsoft Office PowerPoint</Application>
  <PresentationFormat>Widescreen</PresentationFormat>
  <Paragraphs>351</Paragraphs>
  <Slides>67</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76" baseType="lpstr">
      <vt:lpstr>Arial</vt:lpstr>
      <vt:lpstr>Calibri</vt:lpstr>
      <vt:lpstr>Calibri Light</vt:lpstr>
      <vt:lpstr>Cambria Math</vt:lpstr>
      <vt:lpstr>Symbol</vt:lpstr>
      <vt:lpstr>Times New Roman</vt:lpstr>
      <vt:lpstr>Wingdings</vt:lpstr>
      <vt:lpstr>Office Theme</vt:lpstr>
      <vt:lpstr>Equation</vt:lpstr>
      <vt:lpstr>Classification Using Naïve Bayes</vt:lpstr>
      <vt:lpstr>BAYESIAN CLASSIFICATION</vt:lpstr>
      <vt:lpstr>BAYESIAN CLASSIFICATION</vt:lpstr>
      <vt:lpstr>Bayesian Classification</vt:lpstr>
      <vt:lpstr>Bayesian Classification</vt:lpstr>
      <vt:lpstr>Bayesian Classification</vt:lpstr>
      <vt:lpstr>Bayesian Classification</vt:lpstr>
      <vt:lpstr>Bayesian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ADALINE Network</vt:lpstr>
      <vt:lpstr>ADALINE Network</vt:lpstr>
      <vt:lpstr>ADALINE Network</vt:lpstr>
      <vt:lpstr>Single ADALINE</vt:lpstr>
      <vt:lpstr>Adaline Schematic</vt:lpstr>
      <vt:lpstr>The Adaline Learning Algorithm </vt:lpstr>
      <vt:lpstr>The Adaline Learning Algorithm </vt:lpstr>
      <vt:lpstr>The Adaline Learning Algorithm </vt:lpstr>
      <vt:lpstr>The Widrow-Hoff Delta Rule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Bayesian Decision Theory</dc:title>
  <dc:creator>andisheh</dc:creator>
  <cp:lastModifiedBy>Dr. Ir. Diaz D. Santika, M.Sc.</cp:lastModifiedBy>
  <cp:revision>120</cp:revision>
  <dcterms:created xsi:type="dcterms:W3CDTF">2014-08-05T01:49:51Z</dcterms:created>
  <dcterms:modified xsi:type="dcterms:W3CDTF">2023-12-14T00:44:37Z</dcterms:modified>
</cp:coreProperties>
</file>