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66" r:id="rId5"/>
    <p:sldId id="267" r:id="rId6"/>
    <p:sldId id="274" r:id="rId7"/>
    <p:sldId id="268" r:id="rId8"/>
    <p:sldId id="269" r:id="rId9"/>
    <p:sldId id="270" r:id="rId10"/>
    <p:sldId id="271" r:id="rId11"/>
    <p:sldId id="272" r:id="rId12"/>
    <p:sldId id="305" r:id="rId13"/>
    <p:sldId id="290" r:id="rId14"/>
    <p:sldId id="291" r:id="rId15"/>
    <p:sldId id="292" r:id="rId16"/>
    <p:sldId id="293" r:id="rId17"/>
    <p:sldId id="294" r:id="rId18"/>
    <p:sldId id="295" r:id="rId19"/>
    <p:sldId id="341" r:id="rId20"/>
    <p:sldId id="350" r:id="rId21"/>
    <p:sldId id="354" r:id="rId22"/>
    <p:sldId id="355" r:id="rId23"/>
    <p:sldId id="356" r:id="rId24"/>
    <p:sldId id="364" r:id="rId25"/>
    <p:sldId id="366" r:id="rId26"/>
    <p:sldId id="367" r:id="rId27"/>
    <p:sldId id="365" r:id="rId28"/>
    <p:sldId id="368" r:id="rId29"/>
    <p:sldId id="369" r:id="rId30"/>
    <p:sldId id="259" r:id="rId31"/>
    <p:sldId id="260" r:id="rId32"/>
    <p:sldId id="261" r:id="rId33"/>
    <p:sldId id="262" r:id="rId34"/>
    <p:sldId id="263" r:id="rId35"/>
    <p:sldId id="264" r:id="rId36"/>
    <p:sldId id="265" r:id="rId37"/>
    <p:sldId id="370" r:id="rId38"/>
    <p:sldId id="371" r:id="rId39"/>
    <p:sldId id="372" r:id="rId40"/>
    <p:sldId id="373" r:id="rId41"/>
    <p:sldId id="374" r:id="rId42"/>
    <p:sldId id="375" r:id="rId43"/>
    <p:sldId id="376" r:id="rId44"/>
    <p:sldId id="273" r:id="rId45"/>
    <p:sldId id="377" r:id="rId46"/>
    <p:sldId id="275" r:id="rId47"/>
    <p:sldId id="276" r:id="rId48"/>
    <p:sldId id="277" r:id="rId49"/>
    <p:sldId id="278" r:id="rId50"/>
    <p:sldId id="279" r:id="rId51"/>
    <p:sldId id="280" r:id="rId52"/>
    <p:sldId id="281" r:id="rId53"/>
    <p:sldId id="403" r:id="rId54"/>
    <p:sldId id="404" r:id="rId55"/>
    <p:sldId id="405" r:id="rId56"/>
    <p:sldId id="406" r:id="rId57"/>
    <p:sldId id="407" r:id="rId58"/>
    <p:sldId id="408" r:id="rId59"/>
    <p:sldId id="40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56" autoAdjust="0"/>
    <p:restoredTop sz="94660"/>
  </p:normalViewPr>
  <p:slideViewPr>
    <p:cSldViewPr snapToGrid="0">
      <p:cViewPr varScale="1">
        <p:scale>
          <a:sx n="72" d="100"/>
          <a:sy n="72" d="100"/>
        </p:scale>
        <p:origin x="1152" y="78"/>
      </p:cViewPr>
      <p:guideLst/>
    </p:cSldViewPr>
  </p:slideViewPr>
  <p:notesTextViewPr>
    <p:cViewPr>
      <p:scale>
        <a:sx n="1" d="1"/>
        <a:sy n="1" d="1"/>
      </p:scale>
      <p:origin x="0" y="0"/>
    </p:cViewPr>
  </p:notesTextViewPr>
  <p:sorterViewPr>
    <p:cViewPr>
      <p:scale>
        <a:sx n="100" d="100"/>
        <a:sy n="100" d="100"/>
      </p:scale>
      <p:origin x="0" y="-237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C7E23-7D49-46D7-9B14-F846D3B59351}" type="datetimeFigureOut">
              <a:rPr lang="en-ID" smtClean="0"/>
              <a:t>12/12/2023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E9275-57FE-4901-B993-F74C95BBB0FA}" type="slidenum">
              <a:rPr lang="en-ID" smtClean="0"/>
              <a:t>‹#›</a:t>
            </a:fld>
            <a:endParaRPr lang="en-ID"/>
          </a:p>
        </p:txBody>
      </p:sp>
    </p:spTree>
    <p:extLst>
      <p:ext uri="{BB962C8B-B14F-4D97-AF65-F5344CB8AC3E}">
        <p14:creationId xmlns:p14="http://schemas.microsoft.com/office/powerpoint/2010/main" val="151786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s.byu.edu/files/images/neural_networking.jp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Sources:</a:t>
            </a:r>
          </a:p>
          <a:p>
            <a:r>
              <a:rPr lang="en-US" dirty="0">
                <a:hlinkClick r:id="rId3"/>
              </a:rPr>
              <a:t>https://cs.byu.edu/files/images/neural_networking.jpg</a:t>
            </a:r>
            <a:endParaRPr lang="en-US" dirty="0"/>
          </a:p>
        </p:txBody>
      </p:sp>
      <p:sp>
        <p:nvSpPr>
          <p:cNvPr id="4" name="Slide Number Placeholder 3"/>
          <p:cNvSpPr>
            <a:spLocks noGrp="1"/>
          </p:cNvSpPr>
          <p:nvPr>
            <p:ph type="sldNum" sz="quarter" idx="10"/>
          </p:nvPr>
        </p:nvSpPr>
        <p:spPr/>
        <p:txBody>
          <a:bodyPr/>
          <a:lstStyle/>
          <a:p>
            <a:pPr>
              <a:defRPr/>
            </a:pPr>
            <a:fld id="{01198086-8D07-44BA-A845-7783A64E80AB}" type="slidenum">
              <a:rPr lang="en-US" smtClean="0"/>
              <a:pPr>
                <a:defRPr/>
              </a:pPr>
              <a:t>28</a:t>
            </a:fld>
            <a:endParaRPr lang="en-US"/>
          </a:p>
        </p:txBody>
      </p:sp>
    </p:spTree>
    <p:extLst>
      <p:ext uri="{BB962C8B-B14F-4D97-AF65-F5344CB8AC3E}">
        <p14:creationId xmlns:p14="http://schemas.microsoft.com/office/powerpoint/2010/main" val="419760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92D5A0-FA90-4D30-A207-038B63D84D78}"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382389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2D5A0-FA90-4D30-A207-038B63D84D78}"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47034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2D5A0-FA90-4D30-A207-038B63D84D78}"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3896481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id-ID"/>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446C46F7-0918-418A-9CDE-B94AB751A201}" type="slidenum">
              <a:rPr lang="en-US" altLang="zh-CN"/>
              <a:pPr/>
              <a:t>‹#›</a:t>
            </a:fld>
            <a:endParaRPr lang="en-US" altLang="zh-CN"/>
          </a:p>
        </p:txBody>
      </p:sp>
    </p:spTree>
    <p:extLst>
      <p:ext uri="{BB962C8B-B14F-4D97-AF65-F5344CB8AC3E}">
        <p14:creationId xmlns:p14="http://schemas.microsoft.com/office/powerpoint/2010/main" val="161685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92D5A0-FA90-4D30-A207-038B63D84D78}"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71269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92D5A0-FA90-4D30-A207-038B63D84D78}"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294680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92D5A0-FA90-4D30-A207-038B63D84D78}"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392917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2D5A0-FA90-4D30-A207-038B63D84D78}"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75620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92D5A0-FA90-4D30-A207-038B63D84D78}"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195921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2D5A0-FA90-4D30-A207-038B63D84D78}"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389178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92D5A0-FA90-4D30-A207-038B63D84D78}"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306934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92D5A0-FA90-4D30-A207-038B63D84D78}"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DB02-5F44-4DE0-92EF-35E4B2F06DE7}" type="slidenum">
              <a:rPr lang="en-US" smtClean="0"/>
              <a:t>‹#›</a:t>
            </a:fld>
            <a:endParaRPr lang="en-US"/>
          </a:p>
        </p:txBody>
      </p:sp>
    </p:spTree>
    <p:extLst>
      <p:ext uri="{BB962C8B-B14F-4D97-AF65-F5344CB8AC3E}">
        <p14:creationId xmlns:p14="http://schemas.microsoft.com/office/powerpoint/2010/main" val="98903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2D5A0-FA90-4D30-A207-038B63D84D78}" type="datetimeFigureOut">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DB02-5F44-4DE0-92EF-35E4B2F06DE7}" type="slidenum">
              <a:rPr lang="en-US" smtClean="0"/>
              <a:t>‹#›</a:t>
            </a:fld>
            <a:endParaRPr lang="en-US"/>
          </a:p>
        </p:txBody>
      </p:sp>
    </p:spTree>
    <p:extLst>
      <p:ext uri="{BB962C8B-B14F-4D97-AF65-F5344CB8AC3E}">
        <p14:creationId xmlns:p14="http://schemas.microsoft.com/office/powerpoint/2010/main" val="3885560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7.bin"/><Relationship Id="rId17" Type="http://schemas.openxmlformats.org/officeDocument/2006/relationships/image" Target="../media/image15.wmf"/><Relationship Id="rId2" Type="http://schemas.openxmlformats.org/officeDocument/2006/relationships/oleObject" Target="../embeddings/oleObject2.bin"/><Relationship Id="rId16"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4.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1.wmf"/><Relationship Id="rId1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5.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77.wmf"/><Relationship Id="rId4"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D" b="1" dirty="0"/>
              <a:t>CLASSIFICATION TREES – KNN NAÏVE BAYES – SVM - ANN</a:t>
            </a:r>
            <a:endParaRPr lang="en-US" b="1" dirty="0"/>
          </a:p>
        </p:txBody>
      </p:sp>
    </p:spTree>
    <p:extLst>
      <p:ext uri="{BB962C8B-B14F-4D97-AF65-F5344CB8AC3E}">
        <p14:creationId xmlns:p14="http://schemas.microsoft.com/office/powerpoint/2010/main" val="257585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06640" y="78373"/>
            <a:ext cx="4785360" cy="3004461"/>
          </a:xfrm>
          <a:prstGeom prst="rect">
            <a:avLst/>
          </a:prstGeom>
        </p:spPr>
      </p:pic>
      <p:sp>
        <p:nvSpPr>
          <p:cNvPr id="4" name="Rectangle 3"/>
          <p:cNvSpPr txBox="1">
            <a:spLocks noChangeArrowheads="1"/>
          </p:cNvSpPr>
          <p:nvPr/>
        </p:nvSpPr>
        <p:spPr>
          <a:xfrm>
            <a:off x="296091" y="289560"/>
            <a:ext cx="6940732" cy="3955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D" b="1" dirty="0">
                <a:solidFill>
                  <a:srgbClr val="C00000"/>
                </a:solidFill>
              </a:rPr>
              <a:t>Outlook is the winner</a:t>
            </a:r>
            <a:endParaRPr lang="en-US" b="1" dirty="0">
              <a:solidFill>
                <a:srgbClr val="C00000"/>
              </a:solidFill>
            </a:endParaRPr>
          </a:p>
          <a:p>
            <a:pPr algn="just"/>
            <a:r>
              <a:rPr lang="en-US" sz="2400" dirty="0"/>
              <a:t>Now that we have discovered the root of our decision tree we must now recursively find the nodes that should go below Sunny, Overcast, and Rain.</a:t>
            </a:r>
            <a:endParaRPr lang="en-US" sz="2400" dirty="0">
              <a:solidFill>
                <a:srgbClr val="C00000"/>
              </a:solidFill>
            </a:endParaRPr>
          </a:p>
          <a:p>
            <a:pPr lvl="1">
              <a:buFont typeface="Wingdings" panose="05000000000000000000" pitchFamily="2" charset="2"/>
              <a:buChar char="§"/>
            </a:pPr>
            <a:r>
              <a:rPr lang="en-US" sz="2000" noProof="1">
                <a:solidFill>
                  <a:srgbClr val="C00000"/>
                </a:solidFill>
              </a:rPr>
              <a:t>G(Outlook=Rain, Humidity) = 0.971 – [2/5*E(Outlook=Rain &amp; Humidity=high) + 3/5*E(Outlook=Rain &amp; Humidity=normal]</a:t>
            </a:r>
          </a:p>
          <a:p>
            <a:pPr lvl="1">
              <a:buFont typeface="Wingdings" panose="05000000000000000000" pitchFamily="2" charset="2"/>
              <a:buChar char="§"/>
            </a:pPr>
            <a:r>
              <a:rPr lang="en-US" sz="2000" b="1" noProof="1">
                <a:solidFill>
                  <a:srgbClr val="C00000"/>
                </a:solidFill>
              </a:rPr>
              <a:t>G(Outlook=Rain, Humidity) = 0.02</a:t>
            </a:r>
          </a:p>
          <a:p>
            <a:pPr lvl="1">
              <a:buFont typeface="Wingdings" panose="05000000000000000000" pitchFamily="2" charset="2"/>
              <a:buChar char="§"/>
            </a:pPr>
            <a:r>
              <a:rPr lang="en-US" sz="2000" noProof="1">
                <a:solidFill>
                  <a:srgbClr val="C00000"/>
                </a:solidFill>
              </a:rPr>
              <a:t>G(Outlook=Rain,Windy) = 0.971- [3/5*0 + 2/5*0]</a:t>
            </a:r>
          </a:p>
          <a:p>
            <a:pPr lvl="1">
              <a:buFont typeface="Wingdings" panose="05000000000000000000" pitchFamily="2" charset="2"/>
              <a:buChar char="§"/>
            </a:pPr>
            <a:r>
              <a:rPr lang="en-US" sz="2000" b="1" noProof="1">
                <a:solidFill>
                  <a:srgbClr val="C00000"/>
                </a:solidFill>
              </a:rPr>
              <a:t>G(Outlook=Rain,Windy) = 0.971</a:t>
            </a:r>
          </a:p>
          <a:p>
            <a:pPr algn="just"/>
            <a:endParaRPr lang="en-US" sz="2400" dirty="0"/>
          </a:p>
        </p:txBody>
      </p:sp>
      <p:pic>
        <p:nvPicPr>
          <p:cNvPr id="5" name="Picture 4"/>
          <p:cNvPicPr>
            <a:picLocks noChangeAspect="1"/>
          </p:cNvPicPr>
          <p:nvPr/>
        </p:nvPicPr>
        <p:blipFill>
          <a:blip r:embed="rId3"/>
          <a:stretch>
            <a:fillRect/>
          </a:stretch>
        </p:blipFill>
        <p:spPr>
          <a:xfrm>
            <a:off x="7406640" y="3187338"/>
            <a:ext cx="4785360" cy="3593334"/>
          </a:xfrm>
          <a:prstGeom prst="rect">
            <a:avLst/>
          </a:prstGeom>
        </p:spPr>
      </p:pic>
    </p:spTree>
    <p:extLst>
      <p:ext uri="{BB962C8B-B14F-4D97-AF65-F5344CB8AC3E}">
        <p14:creationId xmlns:p14="http://schemas.microsoft.com/office/powerpoint/2010/main" val="123542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0801" y="335991"/>
            <a:ext cx="6191575" cy="4353574"/>
          </a:xfrm>
          <a:prstGeom prst="rect">
            <a:avLst/>
          </a:prstGeom>
        </p:spPr>
      </p:pic>
      <p:sp>
        <p:nvSpPr>
          <p:cNvPr id="3" name="Rectangle 6"/>
          <p:cNvSpPr>
            <a:spLocks noChangeArrowheads="1"/>
          </p:cNvSpPr>
          <p:nvPr/>
        </p:nvSpPr>
        <p:spPr bwMode="auto">
          <a:xfrm>
            <a:off x="378822" y="5066211"/>
            <a:ext cx="11508377" cy="1138773"/>
          </a:xfrm>
          <a:prstGeom prst="rect">
            <a:avLst/>
          </a:prstGeom>
          <a:noFill/>
          <a:ln w="9525">
            <a:noFill/>
            <a:miter lim="800000"/>
            <a:headEnd/>
            <a:tailEnd/>
          </a:ln>
          <a:effectLst/>
        </p:spPr>
        <p:txBody>
          <a:bodyPr wrap="square">
            <a:spAutoFit/>
          </a:bodyPr>
          <a:lstStyle/>
          <a:p>
            <a:pPr algn="just" eaLnBrk="0" hangingPunct="0"/>
            <a:r>
              <a:rPr lang="en-US" sz="2200" b="1" dirty="0">
                <a:solidFill>
                  <a:srgbClr val="C00000"/>
                </a:solidFill>
                <a:cs typeface="Times New Roman" pitchFamily="18" charset="0"/>
              </a:rPr>
              <a:t>(Outlook = Sunny </a:t>
            </a:r>
            <a:r>
              <a:rPr lang="en-US" sz="2200" b="1" dirty="0">
                <a:solidFill>
                  <a:srgbClr val="C00000"/>
                </a:solidFill>
                <a:cs typeface="Times New Roman" pitchFamily="18" charset="0"/>
                <a:sym typeface="Symbol" pitchFamily="18" charset="2"/>
              </a:rPr>
              <a:t></a:t>
            </a:r>
            <a:r>
              <a:rPr lang="en-US" sz="2200" b="1" dirty="0">
                <a:solidFill>
                  <a:srgbClr val="C00000"/>
                </a:solidFill>
                <a:cs typeface="Times New Roman" pitchFamily="18" charset="0"/>
              </a:rPr>
              <a:t> Humidity = Normal) </a:t>
            </a:r>
            <a:r>
              <a:rPr lang="en-US" sz="2200" b="1" dirty="0">
                <a:solidFill>
                  <a:srgbClr val="C00000"/>
                </a:solidFill>
                <a:cs typeface="Times New Roman" pitchFamily="18" charset="0"/>
                <a:sym typeface="Symbol" pitchFamily="18" charset="2"/>
              </a:rPr>
              <a:t></a:t>
            </a:r>
            <a:r>
              <a:rPr lang="en-US" sz="2200" b="1" dirty="0">
                <a:solidFill>
                  <a:srgbClr val="C00000"/>
                </a:solidFill>
                <a:cs typeface="Times New Roman" pitchFamily="18" charset="0"/>
              </a:rPr>
              <a:t> (Outlook = Overcast) </a:t>
            </a:r>
            <a:r>
              <a:rPr lang="en-US" sz="2200" b="1" dirty="0">
                <a:solidFill>
                  <a:srgbClr val="C00000"/>
                </a:solidFill>
                <a:cs typeface="Times New Roman" pitchFamily="18" charset="0"/>
                <a:sym typeface="Symbol" pitchFamily="18" charset="2"/>
              </a:rPr>
              <a:t></a:t>
            </a:r>
            <a:r>
              <a:rPr lang="en-US" sz="2200" b="1" dirty="0">
                <a:solidFill>
                  <a:srgbClr val="C00000"/>
                </a:solidFill>
                <a:cs typeface="Times New Roman" pitchFamily="18" charset="0"/>
              </a:rPr>
              <a:t> (Outlook = Rain </a:t>
            </a:r>
            <a:r>
              <a:rPr lang="en-US" sz="2200" b="1" dirty="0">
                <a:solidFill>
                  <a:srgbClr val="C00000"/>
                </a:solidFill>
                <a:cs typeface="Times New Roman" pitchFamily="18" charset="0"/>
                <a:sym typeface="Symbol" pitchFamily="18" charset="2"/>
              </a:rPr>
              <a:t></a:t>
            </a:r>
            <a:r>
              <a:rPr lang="en-US" sz="2200" b="1" dirty="0">
                <a:solidFill>
                  <a:srgbClr val="C00000"/>
                </a:solidFill>
                <a:cs typeface="Times New Roman" pitchFamily="18" charset="0"/>
              </a:rPr>
              <a:t> Wind = Weak)</a:t>
            </a:r>
            <a:endParaRPr lang="en-US" sz="2200" b="1" dirty="0">
              <a:solidFill>
                <a:srgbClr val="C00000"/>
              </a:solidFill>
              <a:cs typeface="Times New Roman" pitchFamily="18" charset="0"/>
              <a:sym typeface="Symbol" pitchFamily="18" charset="2"/>
            </a:endParaRPr>
          </a:p>
          <a:p>
            <a:pPr algn="just" eaLnBrk="0" hangingPunct="0"/>
            <a:r>
              <a:rPr lang="en-US" sz="1400" dirty="0">
                <a:cs typeface="Times New Roman" pitchFamily="18" charset="0"/>
                <a:sym typeface="Symbol" pitchFamily="18" charset="2"/>
              </a:rPr>
              <a:t> </a:t>
            </a:r>
            <a:endParaRPr lang="en-US" sz="1000" dirty="0">
              <a:cs typeface="Times New Roman" pitchFamily="18" charset="0"/>
              <a:sym typeface="Symbol" pitchFamily="18" charset="2"/>
            </a:endParaRPr>
          </a:p>
          <a:p>
            <a:pPr algn="ctr" eaLnBrk="0" hangingPunct="0"/>
            <a:r>
              <a:rPr lang="en-US" dirty="0">
                <a:cs typeface="Times New Roman" pitchFamily="18" charset="0"/>
                <a:sym typeface="Symbol" pitchFamily="18" charset="2"/>
              </a:rPr>
              <a:t>[See: Tom M. Mitchell, </a:t>
            </a:r>
            <a:r>
              <a:rPr lang="en-US" i="1" dirty="0">
                <a:cs typeface="Times New Roman" pitchFamily="18" charset="0"/>
                <a:sym typeface="Symbol" pitchFamily="18" charset="2"/>
              </a:rPr>
              <a:t>Machine Learning,</a:t>
            </a:r>
            <a:r>
              <a:rPr lang="en-US" dirty="0">
                <a:cs typeface="Times New Roman" pitchFamily="18" charset="0"/>
                <a:sym typeface="Symbol" pitchFamily="18" charset="2"/>
              </a:rPr>
              <a:t> McGraw-Hill, 1997]</a:t>
            </a:r>
          </a:p>
          <a:p>
            <a:pPr algn="just" eaLnBrk="0" hangingPunct="0"/>
            <a:endParaRPr lang="en-US" sz="1400" dirty="0">
              <a:cs typeface="Times New Roman" pitchFamily="18" charset="0"/>
              <a:sym typeface="Symbol" pitchFamily="18" charset="2"/>
            </a:endParaRPr>
          </a:p>
        </p:txBody>
      </p:sp>
    </p:spTree>
    <p:extLst>
      <p:ext uri="{BB962C8B-B14F-4D97-AF65-F5344CB8AC3E}">
        <p14:creationId xmlns:p14="http://schemas.microsoft.com/office/powerpoint/2010/main" val="428326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4"/>
          <p:cNvSpPr>
            <a:spLocks noChangeArrowheads="1"/>
          </p:cNvSpPr>
          <p:nvPr/>
        </p:nvSpPr>
        <p:spPr bwMode="auto">
          <a:xfrm>
            <a:off x="1149531" y="95792"/>
            <a:ext cx="10463349" cy="685800"/>
          </a:xfrm>
          <a:prstGeom prst="rect">
            <a:avLst/>
          </a:prstGeom>
          <a:noFill/>
          <a:ln w="9525">
            <a:noFill/>
            <a:miter lim="800000"/>
            <a:headEnd/>
            <a:tailEnd/>
          </a:ln>
          <a:effectLst/>
        </p:spPr>
        <p:txBody>
          <a:bodyPr anchor="b"/>
          <a:lstStyle/>
          <a:p>
            <a:pPr algn="l"/>
            <a:r>
              <a:rPr lang="en-US" altLang="zh-CN" sz="3200" dirty="0">
                <a:solidFill>
                  <a:schemeClr val="tx2"/>
                </a:solidFill>
                <a:latin typeface="Garamond" pitchFamily="18" charset="0"/>
              </a:rPr>
              <a:t> SUPPORT VECTOR MACHINE : LINEAR CLASSIFIERS</a:t>
            </a:r>
          </a:p>
        </p:txBody>
      </p:sp>
      <p:sp>
        <p:nvSpPr>
          <p:cNvPr id="239621" name="Rectangle 5"/>
          <p:cNvSpPr>
            <a:spLocks noChangeArrowheads="1"/>
          </p:cNvSpPr>
          <p:nvPr/>
        </p:nvSpPr>
        <p:spPr bwMode="auto">
          <a:xfrm>
            <a:off x="6858000" y="1351055"/>
            <a:ext cx="1600200" cy="654050"/>
          </a:xfrm>
          <a:prstGeom prst="rect">
            <a:avLst/>
          </a:prstGeom>
          <a:solidFill>
            <a:srgbClr val="FFCCFF"/>
          </a:solidFill>
          <a:ln w="12700">
            <a:solidFill>
              <a:schemeClr val="tx1"/>
            </a:solidFill>
            <a:miter lim="800000"/>
            <a:headEnd/>
            <a:tailEnd/>
          </a:ln>
          <a:effectLst/>
        </p:spPr>
        <p:txBody>
          <a:bodyPr anchor="ctr">
            <a:spAutoFit/>
          </a:bodyPr>
          <a:lstStyle/>
          <a:p>
            <a:pPr algn="ctr">
              <a:spcBef>
                <a:spcPct val="50000"/>
              </a:spcBef>
              <a:buClr>
                <a:schemeClr val="tx1"/>
              </a:buClr>
            </a:pPr>
            <a:r>
              <a:rPr lang="en-US" altLang="zh-CN" sz="3600" i="1" dirty="0">
                <a:latin typeface="Tahoma" pitchFamily="34" charset="0"/>
              </a:rPr>
              <a:t>f </a:t>
            </a:r>
            <a:r>
              <a:rPr lang="en-US" altLang="zh-CN" sz="2000" dirty="0">
                <a:latin typeface="Tahoma" pitchFamily="34" charset="0"/>
              </a:rPr>
              <a:t>        </a:t>
            </a:r>
          </a:p>
        </p:txBody>
      </p:sp>
      <p:sp>
        <p:nvSpPr>
          <p:cNvPr id="239622" name="Line 6"/>
          <p:cNvSpPr>
            <a:spLocks noChangeShapeType="1"/>
          </p:cNvSpPr>
          <p:nvPr/>
        </p:nvSpPr>
        <p:spPr bwMode="auto">
          <a:xfrm>
            <a:off x="5486400" y="1641567"/>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39623" name="Text Box 7"/>
          <p:cNvSpPr txBox="1">
            <a:spLocks noChangeArrowheads="1"/>
          </p:cNvSpPr>
          <p:nvPr/>
        </p:nvSpPr>
        <p:spPr bwMode="auto">
          <a:xfrm>
            <a:off x="5029200" y="1336768"/>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39624" name="Line 8"/>
          <p:cNvSpPr>
            <a:spLocks noChangeShapeType="1"/>
          </p:cNvSpPr>
          <p:nvPr/>
        </p:nvSpPr>
        <p:spPr bwMode="auto">
          <a:xfrm>
            <a:off x="7726682" y="942704"/>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39625" name="Text Box 9"/>
          <p:cNvSpPr txBox="1">
            <a:spLocks noChangeArrowheads="1"/>
          </p:cNvSpPr>
          <p:nvPr/>
        </p:nvSpPr>
        <p:spPr bwMode="auto">
          <a:xfrm>
            <a:off x="7498082" y="535578"/>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dirty="0">
                <a:solidFill>
                  <a:srgbClr val="00CC00"/>
                </a:solidFill>
                <a:latin typeface="Symbol" pitchFamily="18" charset="2"/>
              </a:rPr>
              <a:t>a</a:t>
            </a:r>
          </a:p>
        </p:txBody>
      </p:sp>
      <p:sp>
        <p:nvSpPr>
          <p:cNvPr id="239626" name="Line 10"/>
          <p:cNvSpPr>
            <a:spLocks noChangeShapeType="1"/>
          </p:cNvSpPr>
          <p:nvPr/>
        </p:nvSpPr>
        <p:spPr bwMode="auto">
          <a:xfrm>
            <a:off x="8458200" y="1641567"/>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39627" name="Text Box 11"/>
          <p:cNvSpPr txBox="1">
            <a:spLocks noChangeArrowheads="1"/>
          </p:cNvSpPr>
          <p:nvPr/>
        </p:nvSpPr>
        <p:spPr bwMode="auto">
          <a:xfrm>
            <a:off x="9829800" y="1412967"/>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39628" name="Text Box 12"/>
          <p:cNvSpPr txBox="1">
            <a:spLocks noChangeArrowheads="1"/>
          </p:cNvSpPr>
          <p:nvPr/>
        </p:nvSpPr>
        <p:spPr bwMode="auto">
          <a:xfrm>
            <a:off x="2362200" y="2479768"/>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39629" name="Oval 13"/>
          <p:cNvSpPr>
            <a:spLocks noChangeAspect="1" noChangeArrowheads="1"/>
          </p:cNvSpPr>
          <p:nvPr/>
        </p:nvSpPr>
        <p:spPr bwMode="auto">
          <a:xfrm rot="4777107">
            <a:off x="2439194" y="2631374"/>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30" name="Oval 14"/>
          <p:cNvSpPr>
            <a:spLocks noChangeAspect="1" noChangeArrowheads="1"/>
          </p:cNvSpPr>
          <p:nvPr/>
        </p:nvSpPr>
        <p:spPr bwMode="auto">
          <a:xfrm rot="5895381">
            <a:off x="2439988" y="3087780"/>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31" name="Line 15"/>
          <p:cNvSpPr>
            <a:spLocks noChangeShapeType="1"/>
          </p:cNvSpPr>
          <p:nvPr/>
        </p:nvSpPr>
        <p:spPr bwMode="auto">
          <a:xfrm>
            <a:off x="4114800" y="2784567"/>
            <a:ext cx="0" cy="3505200"/>
          </a:xfrm>
          <a:prstGeom prst="line">
            <a:avLst/>
          </a:prstGeom>
          <a:noFill/>
          <a:ln w="38100">
            <a:solidFill>
              <a:schemeClr val="hlink"/>
            </a:solidFill>
            <a:round/>
            <a:headEnd/>
            <a:tailEnd/>
          </a:ln>
          <a:effectLst/>
        </p:spPr>
        <p:txBody>
          <a:bodyPr wrap="none" anchor="ctr">
            <a:spAutoFit/>
          </a:bodyPr>
          <a:lstStyle/>
          <a:p>
            <a:endParaRPr lang="id-ID"/>
          </a:p>
        </p:txBody>
      </p:sp>
      <p:sp>
        <p:nvSpPr>
          <p:cNvPr id="239632" name="Line 16"/>
          <p:cNvSpPr>
            <a:spLocks noChangeShapeType="1"/>
          </p:cNvSpPr>
          <p:nvPr/>
        </p:nvSpPr>
        <p:spPr bwMode="auto">
          <a:xfrm flipV="1">
            <a:off x="3962400" y="6137367"/>
            <a:ext cx="3657600" cy="0"/>
          </a:xfrm>
          <a:prstGeom prst="line">
            <a:avLst/>
          </a:prstGeom>
          <a:noFill/>
          <a:ln w="38100">
            <a:solidFill>
              <a:schemeClr val="hlink"/>
            </a:solidFill>
            <a:round/>
            <a:headEnd/>
            <a:tailEnd/>
          </a:ln>
          <a:effectLst/>
        </p:spPr>
        <p:txBody>
          <a:bodyPr anchor="ctr">
            <a:spAutoFit/>
          </a:bodyPr>
          <a:lstStyle/>
          <a:p>
            <a:endParaRPr lang="id-ID"/>
          </a:p>
        </p:txBody>
      </p:sp>
      <p:sp>
        <p:nvSpPr>
          <p:cNvPr id="239633" name="Oval 17"/>
          <p:cNvSpPr>
            <a:spLocks noChangeAspect="1" noChangeArrowheads="1"/>
          </p:cNvSpPr>
          <p:nvPr/>
        </p:nvSpPr>
        <p:spPr bwMode="auto">
          <a:xfrm>
            <a:off x="5241926" y="5607143"/>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34" name="Oval 18"/>
          <p:cNvSpPr>
            <a:spLocks noChangeAspect="1" noChangeArrowheads="1"/>
          </p:cNvSpPr>
          <p:nvPr/>
        </p:nvSpPr>
        <p:spPr bwMode="auto">
          <a:xfrm>
            <a:off x="4010026" y="4478431"/>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35" name="Oval 19"/>
          <p:cNvSpPr>
            <a:spLocks noChangeAspect="1" noChangeArrowheads="1"/>
          </p:cNvSpPr>
          <p:nvPr/>
        </p:nvSpPr>
        <p:spPr bwMode="auto">
          <a:xfrm>
            <a:off x="5864226" y="3389406"/>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36" name="Oval 20"/>
          <p:cNvSpPr>
            <a:spLocks noChangeAspect="1" noChangeArrowheads="1"/>
          </p:cNvSpPr>
          <p:nvPr/>
        </p:nvSpPr>
        <p:spPr bwMode="auto">
          <a:xfrm>
            <a:off x="5927726" y="4210143"/>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37" name="Oval 21"/>
          <p:cNvSpPr>
            <a:spLocks noChangeAspect="1" noChangeArrowheads="1"/>
          </p:cNvSpPr>
          <p:nvPr/>
        </p:nvSpPr>
        <p:spPr bwMode="auto">
          <a:xfrm>
            <a:off x="4933951" y="3238592"/>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38" name="Oval 22"/>
          <p:cNvSpPr>
            <a:spLocks noChangeAspect="1" noChangeArrowheads="1"/>
          </p:cNvSpPr>
          <p:nvPr/>
        </p:nvSpPr>
        <p:spPr bwMode="auto">
          <a:xfrm>
            <a:off x="5410201" y="4308568"/>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39" name="Oval 23"/>
          <p:cNvSpPr>
            <a:spLocks noChangeAspect="1" noChangeArrowheads="1"/>
          </p:cNvSpPr>
          <p:nvPr/>
        </p:nvSpPr>
        <p:spPr bwMode="auto">
          <a:xfrm>
            <a:off x="4572001" y="3698967"/>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40" name="Oval 24"/>
          <p:cNvSpPr>
            <a:spLocks noChangeAspect="1" noChangeArrowheads="1"/>
          </p:cNvSpPr>
          <p:nvPr/>
        </p:nvSpPr>
        <p:spPr bwMode="auto">
          <a:xfrm>
            <a:off x="6629401" y="4689567"/>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1" name="Oval 25"/>
          <p:cNvSpPr>
            <a:spLocks noChangeAspect="1" noChangeArrowheads="1"/>
          </p:cNvSpPr>
          <p:nvPr/>
        </p:nvSpPr>
        <p:spPr bwMode="auto">
          <a:xfrm rot="-1118274">
            <a:off x="5411789" y="5018181"/>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2" name="Oval 26"/>
          <p:cNvSpPr>
            <a:spLocks noChangeAspect="1" noChangeArrowheads="1"/>
          </p:cNvSpPr>
          <p:nvPr/>
        </p:nvSpPr>
        <p:spPr bwMode="auto">
          <a:xfrm rot="-1118274">
            <a:off x="7527926" y="3803742"/>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3" name="Oval 27"/>
          <p:cNvSpPr>
            <a:spLocks noChangeAspect="1" noChangeArrowheads="1"/>
          </p:cNvSpPr>
          <p:nvPr/>
        </p:nvSpPr>
        <p:spPr bwMode="auto">
          <a:xfrm rot="-1118274">
            <a:off x="6819901" y="511978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4" name="Oval 28"/>
          <p:cNvSpPr>
            <a:spLocks noChangeAspect="1" noChangeArrowheads="1"/>
          </p:cNvSpPr>
          <p:nvPr/>
        </p:nvSpPr>
        <p:spPr bwMode="auto">
          <a:xfrm rot="-1118274">
            <a:off x="4648201" y="3241767"/>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45" name="Oval 29"/>
          <p:cNvSpPr>
            <a:spLocks noChangeAspect="1" noChangeArrowheads="1"/>
          </p:cNvSpPr>
          <p:nvPr/>
        </p:nvSpPr>
        <p:spPr bwMode="auto">
          <a:xfrm rot="-1118274">
            <a:off x="6235701" y="4159342"/>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6" name="Oval 30"/>
          <p:cNvSpPr>
            <a:spLocks noChangeAspect="1" noChangeArrowheads="1"/>
          </p:cNvSpPr>
          <p:nvPr/>
        </p:nvSpPr>
        <p:spPr bwMode="auto">
          <a:xfrm rot="-1118274">
            <a:off x="7391401" y="5070568"/>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47" name="Oval 31"/>
          <p:cNvSpPr>
            <a:spLocks noChangeAspect="1" noChangeArrowheads="1"/>
          </p:cNvSpPr>
          <p:nvPr/>
        </p:nvSpPr>
        <p:spPr bwMode="auto">
          <a:xfrm rot="-1118274">
            <a:off x="4638676" y="4214906"/>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48" name="Oval 32"/>
          <p:cNvSpPr>
            <a:spLocks noChangeAspect="1" noChangeArrowheads="1"/>
          </p:cNvSpPr>
          <p:nvPr/>
        </p:nvSpPr>
        <p:spPr bwMode="auto">
          <a:xfrm rot="5895381">
            <a:off x="5391151" y="3632293"/>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49" name="Oval 33"/>
          <p:cNvSpPr>
            <a:spLocks noChangeAspect="1" noChangeArrowheads="1"/>
          </p:cNvSpPr>
          <p:nvPr/>
        </p:nvSpPr>
        <p:spPr bwMode="auto">
          <a:xfrm rot="5895381">
            <a:off x="5660232" y="5817487"/>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0" name="Oval 34"/>
          <p:cNvSpPr>
            <a:spLocks noChangeAspect="1" noChangeArrowheads="1"/>
          </p:cNvSpPr>
          <p:nvPr/>
        </p:nvSpPr>
        <p:spPr bwMode="auto">
          <a:xfrm rot="5895381">
            <a:off x="4638676" y="4673693"/>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51" name="Oval 35"/>
          <p:cNvSpPr>
            <a:spLocks noChangeAspect="1" noChangeArrowheads="1"/>
          </p:cNvSpPr>
          <p:nvPr/>
        </p:nvSpPr>
        <p:spPr bwMode="auto">
          <a:xfrm rot="5895381">
            <a:off x="5867401" y="2968718"/>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52" name="Oval 36"/>
          <p:cNvSpPr>
            <a:spLocks noChangeAspect="1" noChangeArrowheads="1"/>
          </p:cNvSpPr>
          <p:nvPr/>
        </p:nvSpPr>
        <p:spPr bwMode="auto">
          <a:xfrm rot="5895381">
            <a:off x="6828633" y="4718937"/>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3" name="Oval 37"/>
          <p:cNvSpPr>
            <a:spLocks noChangeAspect="1" noChangeArrowheads="1"/>
          </p:cNvSpPr>
          <p:nvPr/>
        </p:nvSpPr>
        <p:spPr bwMode="auto">
          <a:xfrm rot="5895381">
            <a:off x="5894389" y="4654643"/>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4" name="Oval 38"/>
          <p:cNvSpPr>
            <a:spLocks noChangeAspect="1" noChangeArrowheads="1"/>
          </p:cNvSpPr>
          <p:nvPr/>
        </p:nvSpPr>
        <p:spPr bwMode="auto">
          <a:xfrm rot="5895381">
            <a:off x="7143751" y="3940268"/>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5" name="Oval 39"/>
          <p:cNvSpPr>
            <a:spLocks noChangeAspect="1" noChangeArrowheads="1"/>
          </p:cNvSpPr>
          <p:nvPr/>
        </p:nvSpPr>
        <p:spPr bwMode="auto">
          <a:xfrm rot="5895381">
            <a:off x="4611689" y="2921093"/>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56" name="Oval 40"/>
          <p:cNvSpPr>
            <a:spLocks noChangeAspect="1" noChangeArrowheads="1"/>
          </p:cNvSpPr>
          <p:nvPr/>
        </p:nvSpPr>
        <p:spPr bwMode="auto">
          <a:xfrm rot="5895381">
            <a:off x="6784976" y="3848193"/>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7" name="Oval 41"/>
          <p:cNvSpPr>
            <a:spLocks noChangeAspect="1" noChangeArrowheads="1"/>
          </p:cNvSpPr>
          <p:nvPr/>
        </p:nvSpPr>
        <p:spPr bwMode="auto">
          <a:xfrm rot="5895381">
            <a:off x="6641308" y="5293612"/>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58" name="Oval 42"/>
          <p:cNvSpPr>
            <a:spLocks noChangeAspect="1" noChangeArrowheads="1"/>
          </p:cNvSpPr>
          <p:nvPr/>
        </p:nvSpPr>
        <p:spPr bwMode="auto">
          <a:xfrm rot="4777107">
            <a:off x="5022058" y="4109337"/>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59" name="Oval 43"/>
          <p:cNvSpPr>
            <a:spLocks noChangeAspect="1" noChangeArrowheads="1"/>
          </p:cNvSpPr>
          <p:nvPr/>
        </p:nvSpPr>
        <p:spPr bwMode="auto">
          <a:xfrm rot="4777107">
            <a:off x="6175376" y="5829393"/>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60" name="Oval 44"/>
          <p:cNvSpPr>
            <a:spLocks noChangeAspect="1" noChangeArrowheads="1"/>
          </p:cNvSpPr>
          <p:nvPr/>
        </p:nvSpPr>
        <p:spPr bwMode="auto">
          <a:xfrm rot="4777107">
            <a:off x="5870576" y="5448393"/>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61" name="Oval 45"/>
          <p:cNvSpPr>
            <a:spLocks noChangeAspect="1" noChangeArrowheads="1"/>
          </p:cNvSpPr>
          <p:nvPr/>
        </p:nvSpPr>
        <p:spPr bwMode="auto">
          <a:xfrm rot="4777107">
            <a:off x="4341019" y="4310949"/>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62" name="Oval 46"/>
          <p:cNvSpPr>
            <a:spLocks noChangeAspect="1" noChangeArrowheads="1"/>
          </p:cNvSpPr>
          <p:nvPr/>
        </p:nvSpPr>
        <p:spPr bwMode="auto">
          <a:xfrm rot="4777107">
            <a:off x="5237163" y="3351305"/>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63" name="Oval 47"/>
          <p:cNvSpPr>
            <a:spLocks noChangeAspect="1" noChangeArrowheads="1"/>
          </p:cNvSpPr>
          <p:nvPr/>
        </p:nvSpPr>
        <p:spPr bwMode="auto">
          <a:xfrm rot="4777107">
            <a:off x="5880101" y="4938805"/>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64" name="Oval 48"/>
          <p:cNvSpPr>
            <a:spLocks noChangeAspect="1" noChangeArrowheads="1"/>
          </p:cNvSpPr>
          <p:nvPr/>
        </p:nvSpPr>
        <p:spPr bwMode="auto">
          <a:xfrm rot="4777107">
            <a:off x="4028282" y="3656899"/>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39665" name="Oval 49"/>
          <p:cNvSpPr>
            <a:spLocks noChangeAspect="1" noChangeArrowheads="1"/>
          </p:cNvSpPr>
          <p:nvPr/>
        </p:nvSpPr>
        <p:spPr bwMode="auto">
          <a:xfrm rot="4777107">
            <a:off x="5461795" y="5623812"/>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66" name="Oval 50"/>
          <p:cNvSpPr>
            <a:spLocks noChangeAspect="1" noChangeArrowheads="1"/>
          </p:cNvSpPr>
          <p:nvPr/>
        </p:nvSpPr>
        <p:spPr bwMode="auto">
          <a:xfrm rot="4777107">
            <a:off x="6827838" y="533091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39667" name="Text Box 51"/>
          <p:cNvSpPr txBox="1">
            <a:spLocks noChangeArrowheads="1"/>
          </p:cNvSpPr>
          <p:nvPr/>
        </p:nvSpPr>
        <p:spPr bwMode="auto">
          <a:xfrm>
            <a:off x="7010400" y="2251168"/>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39668" name="Line 52"/>
          <p:cNvSpPr>
            <a:spLocks noChangeShapeType="1"/>
          </p:cNvSpPr>
          <p:nvPr/>
        </p:nvSpPr>
        <p:spPr bwMode="auto">
          <a:xfrm flipV="1">
            <a:off x="4953000" y="2251167"/>
            <a:ext cx="1447800" cy="4038600"/>
          </a:xfrm>
          <a:prstGeom prst="line">
            <a:avLst/>
          </a:prstGeom>
          <a:noFill/>
          <a:ln w="12700">
            <a:solidFill>
              <a:schemeClr val="tx1"/>
            </a:solidFill>
            <a:round/>
            <a:headEnd/>
            <a:tailEnd/>
          </a:ln>
          <a:effectLst/>
        </p:spPr>
        <p:txBody>
          <a:bodyPr anchor="ctr">
            <a:spAutoFit/>
          </a:bodyPr>
          <a:lstStyle/>
          <a:p>
            <a:endParaRPr lang="id-ID"/>
          </a:p>
        </p:txBody>
      </p:sp>
      <p:sp>
        <p:nvSpPr>
          <p:cNvPr id="239669" name="Text Box 53"/>
          <p:cNvSpPr txBox="1">
            <a:spLocks noChangeArrowheads="1"/>
          </p:cNvSpPr>
          <p:nvPr/>
        </p:nvSpPr>
        <p:spPr bwMode="auto">
          <a:xfrm>
            <a:off x="7772400" y="3775168"/>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39670" name="Text Box 54"/>
          <p:cNvSpPr txBox="1">
            <a:spLocks noChangeArrowheads="1"/>
          </p:cNvSpPr>
          <p:nvPr/>
        </p:nvSpPr>
        <p:spPr bwMode="auto">
          <a:xfrm>
            <a:off x="7924800" y="3927568"/>
            <a:ext cx="2209800" cy="701675"/>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000">
                <a:latin typeface="Tahoma" pitchFamily="34" charset="0"/>
              </a:rPr>
              <a:t>How would you classify this data?</a:t>
            </a:r>
          </a:p>
        </p:txBody>
      </p:sp>
    </p:spTree>
    <p:extLst>
      <p:ext uri="{BB962C8B-B14F-4D97-AF65-F5344CB8AC3E}">
        <p14:creationId xmlns:p14="http://schemas.microsoft.com/office/powerpoint/2010/main" val="27795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Rectangle 4"/>
          <p:cNvSpPr>
            <a:spLocks noChangeArrowheads="1"/>
          </p:cNvSpPr>
          <p:nvPr/>
        </p:nvSpPr>
        <p:spPr bwMode="auto">
          <a:xfrm>
            <a:off x="1676400" y="304800"/>
            <a:ext cx="4648200" cy="685800"/>
          </a:xfrm>
          <a:prstGeom prst="rect">
            <a:avLst/>
          </a:prstGeom>
          <a:noFill/>
          <a:ln w="9525">
            <a:noFill/>
            <a:miter lim="800000"/>
            <a:headEnd/>
            <a:tailEnd/>
          </a:ln>
          <a:effectLst/>
        </p:spPr>
        <p:txBody>
          <a:bodyPr anchor="b"/>
          <a:lstStyle/>
          <a:p>
            <a:pPr algn="l"/>
            <a:r>
              <a:rPr lang="en-US" altLang="zh-CN" sz="4200">
                <a:solidFill>
                  <a:schemeClr val="tx2"/>
                </a:solidFill>
                <a:latin typeface="Garamond" pitchFamily="18" charset="0"/>
              </a:rPr>
              <a:t> Linear Classifiers</a:t>
            </a:r>
          </a:p>
        </p:txBody>
      </p:sp>
      <p:sp>
        <p:nvSpPr>
          <p:cNvPr id="240645" name="Rectangle 5"/>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spcBef>
                <a:spcPct val="50000"/>
              </a:spcBef>
              <a:buClr>
                <a:schemeClr val="tx1"/>
              </a:buClr>
            </a:pPr>
            <a:r>
              <a:rPr lang="en-US" altLang="zh-CN" sz="3600" i="1">
                <a:latin typeface="Tahoma" pitchFamily="34" charset="0"/>
              </a:rPr>
              <a:t>f </a:t>
            </a:r>
            <a:r>
              <a:rPr lang="en-US" altLang="zh-CN" sz="2000">
                <a:latin typeface="Tahoma" pitchFamily="34" charset="0"/>
              </a:rPr>
              <a:t>        </a:t>
            </a:r>
          </a:p>
        </p:txBody>
      </p:sp>
      <p:sp>
        <p:nvSpPr>
          <p:cNvPr id="240646" name="Line 6"/>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0647" name="Text Box 7"/>
          <p:cNvSpPr txBox="1">
            <a:spLocks noChangeArrowheads="1"/>
          </p:cNvSpPr>
          <p:nvPr/>
        </p:nvSpPr>
        <p:spPr bwMode="auto">
          <a:xfrm>
            <a:off x="5029200" y="762001"/>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40648" name="Line 8"/>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0649" name="Text Box 9"/>
          <p:cNvSpPr txBox="1">
            <a:spLocks noChangeArrowheads="1"/>
          </p:cNvSpPr>
          <p:nvPr/>
        </p:nvSpPr>
        <p:spPr bwMode="auto">
          <a:xfrm>
            <a:off x="7315200" y="0"/>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240650" name="Line 10"/>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0651" name="Text Box 11"/>
          <p:cNvSpPr txBox="1">
            <a:spLocks noChangeArrowheads="1"/>
          </p:cNvSpPr>
          <p:nvPr/>
        </p:nvSpPr>
        <p:spPr bwMode="auto">
          <a:xfrm>
            <a:off x="9829800" y="838200"/>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40652" name="Text Box 12"/>
          <p:cNvSpPr txBox="1">
            <a:spLocks noChangeArrowheads="1"/>
          </p:cNvSpPr>
          <p:nvPr/>
        </p:nvSpPr>
        <p:spPr bwMode="auto">
          <a:xfrm>
            <a:off x="2362200" y="1905001"/>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40653" name="Oval 13"/>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54" name="Oval 14"/>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55" name="Line 15"/>
          <p:cNvSpPr>
            <a:spLocks noChangeShapeType="1"/>
          </p:cNvSpPr>
          <p:nvPr/>
        </p:nvSpPr>
        <p:spPr bwMode="auto">
          <a:xfrm>
            <a:off x="4114800" y="2209800"/>
            <a:ext cx="0" cy="3505200"/>
          </a:xfrm>
          <a:prstGeom prst="line">
            <a:avLst/>
          </a:prstGeom>
          <a:noFill/>
          <a:ln w="38100">
            <a:solidFill>
              <a:schemeClr val="hlink"/>
            </a:solidFill>
            <a:round/>
            <a:headEnd/>
            <a:tailEnd/>
          </a:ln>
          <a:effectLst/>
        </p:spPr>
        <p:txBody>
          <a:bodyPr wrap="none" anchor="ctr">
            <a:spAutoFit/>
          </a:bodyPr>
          <a:lstStyle/>
          <a:p>
            <a:endParaRPr lang="id-ID"/>
          </a:p>
        </p:txBody>
      </p:sp>
      <p:sp>
        <p:nvSpPr>
          <p:cNvPr id="240656" name="Line 16"/>
          <p:cNvSpPr>
            <a:spLocks noChangeShapeType="1"/>
          </p:cNvSpPr>
          <p:nvPr/>
        </p:nvSpPr>
        <p:spPr bwMode="auto">
          <a:xfrm flipV="1">
            <a:off x="3962400" y="5562600"/>
            <a:ext cx="3657600" cy="0"/>
          </a:xfrm>
          <a:prstGeom prst="line">
            <a:avLst/>
          </a:prstGeom>
          <a:noFill/>
          <a:ln w="38100">
            <a:solidFill>
              <a:schemeClr val="hlink"/>
            </a:solidFill>
            <a:round/>
            <a:headEnd/>
            <a:tailEnd/>
          </a:ln>
          <a:effectLst/>
        </p:spPr>
        <p:txBody>
          <a:bodyPr anchor="ctr">
            <a:spAutoFit/>
          </a:bodyPr>
          <a:lstStyle/>
          <a:p>
            <a:endParaRPr lang="id-ID"/>
          </a:p>
        </p:txBody>
      </p:sp>
      <p:sp>
        <p:nvSpPr>
          <p:cNvPr id="240657" name="Oval 17"/>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58" name="Oval 18"/>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59" name="Oval 19"/>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60" name="Oval 20"/>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61" name="Oval 21"/>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62" name="Oval 22"/>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63" name="Oval 23"/>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64" name="Oval 24"/>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65" name="Oval 25"/>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66" name="Oval 26"/>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67" name="Oval 27"/>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68" name="Oval 28"/>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69" name="Oval 29"/>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0" name="Oval 30"/>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1" name="Oval 31"/>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72" name="Oval 32"/>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73" name="Oval 33"/>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4" name="Oval 34"/>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75" name="Oval 35"/>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76" name="Oval 36"/>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7" name="Oval 37"/>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8" name="Oval 38"/>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79" name="Oval 39"/>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80" name="Oval 40"/>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81" name="Oval 41"/>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82" name="Oval 42"/>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83" name="Oval 43"/>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84" name="Oval 44"/>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85" name="Oval 45"/>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86" name="Oval 46"/>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87" name="Oval 47"/>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88" name="Oval 48"/>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0689" name="Oval 49"/>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90" name="Oval 50"/>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0691" name="Text Box 51"/>
          <p:cNvSpPr txBox="1">
            <a:spLocks noChangeArrowheads="1"/>
          </p:cNvSpPr>
          <p:nvPr/>
        </p:nvSpPr>
        <p:spPr bwMode="auto">
          <a:xfrm>
            <a:off x="7010400" y="1676401"/>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40692" name="Line 52"/>
          <p:cNvSpPr>
            <a:spLocks noChangeShapeType="1"/>
          </p:cNvSpPr>
          <p:nvPr/>
        </p:nvSpPr>
        <p:spPr bwMode="auto">
          <a:xfrm flipV="1">
            <a:off x="4953000" y="1676400"/>
            <a:ext cx="1447800" cy="4038600"/>
          </a:xfrm>
          <a:prstGeom prst="line">
            <a:avLst/>
          </a:prstGeom>
          <a:noFill/>
          <a:ln w="12700">
            <a:solidFill>
              <a:schemeClr val="tx1"/>
            </a:solidFill>
            <a:round/>
            <a:headEnd/>
            <a:tailEnd/>
          </a:ln>
          <a:effectLst/>
        </p:spPr>
        <p:txBody>
          <a:bodyPr anchor="ctr">
            <a:spAutoFit/>
          </a:bodyPr>
          <a:lstStyle/>
          <a:p>
            <a:endParaRPr lang="id-ID"/>
          </a:p>
        </p:txBody>
      </p:sp>
      <p:sp>
        <p:nvSpPr>
          <p:cNvPr id="240693" name="Text Box 53"/>
          <p:cNvSpPr txBox="1">
            <a:spLocks noChangeArrowheads="1"/>
          </p:cNvSpPr>
          <p:nvPr/>
        </p:nvSpPr>
        <p:spPr bwMode="auto">
          <a:xfrm>
            <a:off x="7772400" y="3200401"/>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40694" name="Text Box 54"/>
          <p:cNvSpPr txBox="1">
            <a:spLocks noChangeArrowheads="1"/>
          </p:cNvSpPr>
          <p:nvPr/>
        </p:nvSpPr>
        <p:spPr bwMode="auto">
          <a:xfrm>
            <a:off x="7924800" y="3352801"/>
            <a:ext cx="2209800" cy="1920875"/>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000">
                <a:latin typeface="Tahoma" pitchFamily="34" charset="0"/>
              </a:rPr>
              <a:t>Any of these would be fine..</a:t>
            </a:r>
          </a:p>
          <a:p>
            <a:pPr algn="l">
              <a:spcBef>
                <a:spcPct val="50000"/>
              </a:spcBef>
              <a:buClr>
                <a:schemeClr val="tx1"/>
              </a:buClr>
            </a:pPr>
            <a:endParaRPr lang="en-US" altLang="zh-CN" sz="2000">
              <a:latin typeface="Tahoma" pitchFamily="34" charset="0"/>
            </a:endParaRPr>
          </a:p>
          <a:p>
            <a:pPr algn="l">
              <a:spcBef>
                <a:spcPct val="50000"/>
              </a:spcBef>
              <a:buClr>
                <a:schemeClr val="tx1"/>
              </a:buClr>
            </a:pPr>
            <a:r>
              <a:rPr lang="en-US" altLang="zh-CN" sz="2000">
                <a:latin typeface="Tahoma" pitchFamily="34" charset="0"/>
              </a:rPr>
              <a:t>..but which is best?</a:t>
            </a:r>
          </a:p>
        </p:txBody>
      </p:sp>
      <p:sp>
        <p:nvSpPr>
          <p:cNvPr id="240695" name="Line 55"/>
          <p:cNvSpPr>
            <a:spLocks noChangeShapeType="1"/>
          </p:cNvSpPr>
          <p:nvPr/>
        </p:nvSpPr>
        <p:spPr bwMode="auto">
          <a:xfrm flipV="1">
            <a:off x="3810000" y="2362200"/>
            <a:ext cx="4038600" cy="2590800"/>
          </a:xfrm>
          <a:prstGeom prst="line">
            <a:avLst/>
          </a:prstGeom>
          <a:noFill/>
          <a:ln w="12700">
            <a:solidFill>
              <a:schemeClr val="tx1"/>
            </a:solidFill>
            <a:round/>
            <a:headEnd/>
            <a:tailEnd/>
          </a:ln>
          <a:effectLst/>
        </p:spPr>
        <p:txBody>
          <a:bodyPr anchor="ctr">
            <a:spAutoFit/>
          </a:bodyPr>
          <a:lstStyle/>
          <a:p>
            <a:endParaRPr lang="id-ID"/>
          </a:p>
        </p:txBody>
      </p:sp>
      <p:sp>
        <p:nvSpPr>
          <p:cNvPr id="240696" name="Line 56"/>
          <p:cNvSpPr>
            <a:spLocks noChangeShapeType="1"/>
          </p:cNvSpPr>
          <p:nvPr/>
        </p:nvSpPr>
        <p:spPr bwMode="auto">
          <a:xfrm flipV="1">
            <a:off x="4114800" y="2209800"/>
            <a:ext cx="3124200" cy="3048000"/>
          </a:xfrm>
          <a:prstGeom prst="line">
            <a:avLst/>
          </a:prstGeom>
          <a:noFill/>
          <a:ln w="12700">
            <a:solidFill>
              <a:schemeClr val="tx1"/>
            </a:solidFill>
            <a:round/>
            <a:headEnd/>
            <a:tailEnd/>
          </a:ln>
          <a:effectLst/>
        </p:spPr>
        <p:txBody>
          <a:bodyPr anchor="ctr">
            <a:spAutoFit/>
          </a:bodyPr>
          <a:lstStyle/>
          <a:p>
            <a:endParaRPr lang="id-ID"/>
          </a:p>
        </p:txBody>
      </p:sp>
      <p:sp>
        <p:nvSpPr>
          <p:cNvPr id="240697" name="Line 57"/>
          <p:cNvSpPr>
            <a:spLocks noChangeShapeType="1"/>
          </p:cNvSpPr>
          <p:nvPr/>
        </p:nvSpPr>
        <p:spPr bwMode="auto">
          <a:xfrm flipV="1">
            <a:off x="3581400" y="2438400"/>
            <a:ext cx="4800600" cy="2209800"/>
          </a:xfrm>
          <a:prstGeom prst="line">
            <a:avLst/>
          </a:prstGeom>
          <a:noFill/>
          <a:ln w="12700">
            <a:solidFill>
              <a:schemeClr val="tx1"/>
            </a:solidFill>
            <a:round/>
            <a:headEnd/>
            <a:tailEnd/>
          </a:ln>
          <a:effectLst/>
        </p:spPr>
        <p:txBody>
          <a:bodyPr anchor="ctr">
            <a:spAutoFit/>
          </a:bodyPr>
          <a:lstStyle/>
          <a:p>
            <a:endParaRPr lang="id-ID"/>
          </a:p>
        </p:txBody>
      </p:sp>
      <p:sp>
        <p:nvSpPr>
          <p:cNvPr id="240698" name="Line 58"/>
          <p:cNvSpPr>
            <a:spLocks noChangeShapeType="1"/>
          </p:cNvSpPr>
          <p:nvPr/>
        </p:nvSpPr>
        <p:spPr bwMode="auto">
          <a:xfrm flipV="1">
            <a:off x="3962400" y="2209800"/>
            <a:ext cx="3810000" cy="2819400"/>
          </a:xfrm>
          <a:prstGeom prst="line">
            <a:avLst/>
          </a:prstGeom>
          <a:noFill/>
          <a:ln w="12700">
            <a:solidFill>
              <a:schemeClr val="tx1"/>
            </a:solidFill>
            <a:round/>
            <a:headEnd/>
            <a:tailEnd/>
          </a:ln>
          <a:effectLst/>
        </p:spPr>
        <p:txBody>
          <a:bodyPr anchor="ctr">
            <a:spAutoFit/>
          </a:bodyPr>
          <a:lstStyle/>
          <a:p>
            <a:endParaRPr lang="id-ID"/>
          </a:p>
        </p:txBody>
      </p:sp>
      <p:sp>
        <p:nvSpPr>
          <p:cNvPr id="240699" name="Line 59"/>
          <p:cNvSpPr>
            <a:spLocks noChangeShapeType="1"/>
          </p:cNvSpPr>
          <p:nvPr/>
        </p:nvSpPr>
        <p:spPr bwMode="auto">
          <a:xfrm flipV="1">
            <a:off x="3886200" y="1905000"/>
            <a:ext cx="3886200" cy="3352800"/>
          </a:xfrm>
          <a:prstGeom prst="line">
            <a:avLst/>
          </a:prstGeom>
          <a:noFill/>
          <a:ln w="12700">
            <a:solidFill>
              <a:schemeClr val="tx1"/>
            </a:solidFill>
            <a:round/>
            <a:headEnd/>
            <a:tailEnd/>
          </a:ln>
          <a:effectLst/>
        </p:spPr>
        <p:txBody>
          <a:bodyPr anchor="ctr">
            <a:spAutoFit/>
          </a:bodyPr>
          <a:lstStyle/>
          <a:p>
            <a:endParaRPr lang="id-ID"/>
          </a:p>
        </p:txBody>
      </p:sp>
      <p:sp>
        <p:nvSpPr>
          <p:cNvPr id="240700" name="Line 60"/>
          <p:cNvSpPr>
            <a:spLocks noChangeShapeType="1"/>
          </p:cNvSpPr>
          <p:nvPr/>
        </p:nvSpPr>
        <p:spPr bwMode="auto">
          <a:xfrm flipV="1">
            <a:off x="4114800" y="1752600"/>
            <a:ext cx="3429000" cy="3352800"/>
          </a:xfrm>
          <a:prstGeom prst="line">
            <a:avLst/>
          </a:prstGeom>
          <a:noFill/>
          <a:ln w="12700">
            <a:solidFill>
              <a:schemeClr val="tx1"/>
            </a:solidFill>
            <a:round/>
            <a:headEnd/>
            <a:tailEnd/>
          </a:ln>
          <a:effectLst/>
        </p:spPr>
        <p:txBody>
          <a:bodyPr anchor="ctr">
            <a:spAutoFit/>
          </a:bodyPr>
          <a:lstStyle/>
          <a:p>
            <a:endParaRPr lang="id-ID"/>
          </a:p>
        </p:txBody>
      </p:sp>
      <p:sp>
        <p:nvSpPr>
          <p:cNvPr id="240701" name="Line 61"/>
          <p:cNvSpPr>
            <a:spLocks noChangeShapeType="1"/>
          </p:cNvSpPr>
          <p:nvPr/>
        </p:nvSpPr>
        <p:spPr bwMode="auto">
          <a:xfrm flipV="1">
            <a:off x="4343400" y="2133600"/>
            <a:ext cx="2743200" cy="3505200"/>
          </a:xfrm>
          <a:prstGeom prst="line">
            <a:avLst/>
          </a:prstGeom>
          <a:noFill/>
          <a:ln w="12700">
            <a:solidFill>
              <a:schemeClr val="tx1"/>
            </a:solidFill>
            <a:round/>
            <a:headEnd/>
            <a:tailEnd/>
          </a:ln>
          <a:effectLst/>
        </p:spPr>
        <p:txBody>
          <a:bodyPr anchor="ctr">
            <a:spAutoFit/>
          </a:bodyPr>
          <a:lstStyle/>
          <a:p>
            <a:endParaRPr lang="id-ID"/>
          </a:p>
        </p:txBody>
      </p:sp>
      <p:sp>
        <p:nvSpPr>
          <p:cNvPr id="240702" name="Line 62"/>
          <p:cNvSpPr>
            <a:spLocks noChangeShapeType="1"/>
          </p:cNvSpPr>
          <p:nvPr/>
        </p:nvSpPr>
        <p:spPr bwMode="auto">
          <a:xfrm flipV="1">
            <a:off x="3886200" y="2209800"/>
            <a:ext cx="4114800" cy="2819400"/>
          </a:xfrm>
          <a:prstGeom prst="line">
            <a:avLst/>
          </a:prstGeom>
          <a:noFill/>
          <a:ln w="12700">
            <a:solidFill>
              <a:schemeClr val="tx1"/>
            </a:solidFill>
            <a:round/>
            <a:headEnd/>
            <a:tailEnd/>
          </a:ln>
          <a:effectLst/>
        </p:spPr>
        <p:txBody>
          <a:bodyPr anchor="ctr">
            <a:spAutoFit/>
          </a:bodyPr>
          <a:lstStyle/>
          <a:p>
            <a:endParaRPr lang="id-ID"/>
          </a:p>
        </p:txBody>
      </p:sp>
    </p:spTree>
    <p:extLst>
      <p:ext uri="{BB962C8B-B14F-4D97-AF65-F5344CB8AC3E}">
        <p14:creationId xmlns:p14="http://schemas.microsoft.com/office/powerpoint/2010/main" val="178988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1676400" y="304800"/>
            <a:ext cx="4648200" cy="685800"/>
          </a:xfrm>
          <a:prstGeom prst="rect">
            <a:avLst/>
          </a:prstGeom>
          <a:noFill/>
          <a:ln w="9525">
            <a:noFill/>
            <a:miter lim="800000"/>
            <a:headEnd/>
            <a:tailEnd/>
          </a:ln>
          <a:effectLst/>
        </p:spPr>
        <p:txBody>
          <a:bodyPr anchor="b"/>
          <a:lstStyle/>
          <a:p>
            <a:pPr algn="l"/>
            <a:r>
              <a:rPr lang="en-US" altLang="zh-CN" sz="4200">
                <a:solidFill>
                  <a:schemeClr val="tx2"/>
                </a:solidFill>
                <a:latin typeface="Garamond" pitchFamily="18" charset="0"/>
              </a:rPr>
              <a:t> Linear Classifiers</a:t>
            </a:r>
          </a:p>
        </p:txBody>
      </p:sp>
      <p:sp>
        <p:nvSpPr>
          <p:cNvPr id="241667" name="Rectangle 3"/>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spcBef>
                <a:spcPct val="50000"/>
              </a:spcBef>
              <a:buClr>
                <a:schemeClr val="tx1"/>
              </a:buClr>
            </a:pPr>
            <a:r>
              <a:rPr lang="en-US" altLang="zh-CN" sz="3600" i="1">
                <a:latin typeface="Tahoma" pitchFamily="34" charset="0"/>
              </a:rPr>
              <a:t>f </a:t>
            </a:r>
            <a:r>
              <a:rPr lang="en-US" altLang="zh-CN" sz="2000">
                <a:latin typeface="Tahoma" pitchFamily="34" charset="0"/>
              </a:rPr>
              <a:t>        </a:t>
            </a:r>
          </a:p>
        </p:txBody>
      </p:sp>
      <p:sp>
        <p:nvSpPr>
          <p:cNvPr id="241668" name="Line 4"/>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1669" name="Text Box 5"/>
          <p:cNvSpPr txBox="1">
            <a:spLocks noChangeArrowheads="1"/>
          </p:cNvSpPr>
          <p:nvPr/>
        </p:nvSpPr>
        <p:spPr bwMode="auto">
          <a:xfrm>
            <a:off x="5029200" y="762001"/>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41670" name="Line 6"/>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1671" name="Text Box 7"/>
          <p:cNvSpPr txBox="1">
            <a:spLocks noChangeArrowheads="1"/>
          </p:cNvSpPr>
          <p:nvPr/>
        </p:nvSpPr>
        <p:spPr bwMode="auto">
          <a:xfrm>
            <a:off x="7315200" y="0"/>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241672" name="Line 8"/>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1673" name="Text Box 9"/>
          <p:cNvSpPr txBox="1">
            <a:spLocks noChangeArrowheads="1"/>
          </p:cNvSpPr>
          <p:nvPr/>
        </p:nvSpPr>
        <p:spPr bwMode="auto">
          <a:xfrm>
            <a:off x="9829800" y="838200"/>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41674" name="Text Box 10"/>
          <p:cNvSpPr txBox="1">
            <a:spLocks noChangeArrowheads="1"/>
          </p:cNvSpPr>
          <p:nvPr/>
        </p:nvSpPr>
        <p:spPr bwMode="auto">
          <a:xfrm>
            <a:off x="2362200" y="1905001"/>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41675" name="Oval 11"/>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76" name="Oval 12"/>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77" name="Line 13"/>
          <p:cNvSpPr>
            <a:spLocks noChangeShapeType="1"/>
          </p:cNvSpPr>
          <p:nvPr/>
        </p:nvSpPr>
        <p:spPr bwMode="auto">
          <a:xfrm>
            <a:off x="4114800" y="2209800"/>
            <a:ext cx="0" cy="3505200"/>
          </a:xfrm>
          <a:prstGeom prst="line">
            <a:avLst/>
          </a:prstGeom>
          <a:noFill/>
          <a:ln w="38100">
            <a:solidFill>
              <a:schemeClr val="hlink"/>
            </a:solidFill>
            <a:round/>
            <a:headEnd/>
            <a:tailEnd/>
          </a:ln>
          <a:effectLst/>
        </p:spPr>
        <p:txBody>
          <a:bodyPr wrap="none" anchor="ctr">
            <a:spAutoFit/>
          </a:bodyPr>
          <a:lstStyle/>
          <a:p>
            <a:endParaRPr lang="id-ID"/>
          </a:p>
        </p:txBody>
      </p:sp>
      <p:sp>
        <p:nvSpPr>
          <p:cNvPr id="241678" name="Line 14"/>
          <p:cNvSpPr>
            <a:spLocks noChangeShapeType="1"/>
          </p:cNvSpPr>
          <p:nvPr/>
        </p:nvSpPr>
        <p:spPr bwMode="auto">
          <a:xfrm flipV="1">
            <a:off x="3962400" y="5562600"/>
            <a:ext cx="3657600" cy="0"/>
          </a:xfrm>
          <a:prstGeom prst="line">
            <a:avLst/>
          </a:prstGeom>
          <a:noFill/>
          <a:ln w="38100">
            <a:solidFill>
              <a:schemeClr val="hlink"/>
            </a:solidFill>
            <a:round/>
            <a:headEnd/>
            <a:tailEnd/>
          </a:ln>
          <a:effectLst/>
        </p:spPr>
        <p:txBody>
          <a:bodyPr anchor="ctr">
            <a:spAutoFit/>
          </a:bodyPr>
          <a:lstStyle/>
          <a:p>
            <a:endParaRPr lang="id-ID"/>
          </a:p>
        </p:txBody>
      </p:sp>
      <p:sp>
        <p:nvSpPr>
          <p:cNvPr id="241679" name="Oval 15"/>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80" name="Oval 16"/>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81" name="Oval 17"/>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82" name="Oval 18"/>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83" name="Oval 19"/>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84" name="Oval 20"/>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85" name="Oval 21"/>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86" name="Oval 22"/>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87" name="Oval 23"/>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88" name="Oval 24"/>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89" name="Oval 25"/>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90" name="Oval 26"/>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91" name="Oval 27"/>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92" name="Oval 28"/>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93" name="Oval 29"/>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94" name="Oval 30"/>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95" name="Oval 31"/>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96" name="Oval 32"/>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97" name="Oval 33"/>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698" name="Oval 34"/>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699" name="Oval 35"/>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0" name="Oval 36"/>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1" name="Oval 37"/>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702" name="Oval 38"/>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3" name="Oval 39"/>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4" name="Oval 40"/>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705" name="Oval 41"/>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6" name="Oval 42"/>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07" name="Oval 43"/>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708" name="Oval 44"/>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709" name="Oval 45"/>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10" name="Oval 46"/>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1711" name="Oval 47"/>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12" name="Oval 48"/>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1713" name="Text Box 49"/>
          <p:cNvSpPr txBox="1">
            <a:spLocks noChangeArrowheads="1"/>
          </p:cNvSpPr>
          <p:nvPr/>
        </p:nvSpPr>
        <p:spPr bwMode="auto">
          <a:xfrm>
            <a:off x="7010400" y="1676401"/>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41715" name="Text Box 51"/>
          <p:cNvSpPr txBox="1">
            <a:spLocks noChangeArrowheads="1"/>
          </p:cNvSpPr>
          <p:nvPr/>
        </p:nvSpPr>
        <p:spPr bwMode="auto">
          <a:xfrm>
            <a:off x="7772400" y="3200401"/>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41716" name="Text Box 52"/>
          <p:cNvSpPr txBox="1">
            <a:spLocks noChangeArrowheads="1"/>
          </p:cNvSpPr>
          <p:nvPr/>
        </p:nvSpPr>
        <p:spPr bwMode="auto">
          <a:xfrm>
            <a:off x="7924800" y="3352801"/>
            <a:ext cx="2209800" cy="701675"/>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000">
                <a:latin typeface="Tahoma" pitchFamily="34" charset="0"/>
              </a:rPr>
              <a:t>How would you classify this data?</a:t>
            </a:r>
          </a:p>
        </p:txBody>
      </p:sp>
      <p:sp>
        <p:nvSpPr>
          <p:cNvPr id="241717" name="Line 53"/>
          <p:cNvSpPr>
            <a:spLocks noChangeShapeType="1"/>
          </p:cNvSpPr>
          <p:nvPr/>
        </p:nvSpPr>
        <p:spPr bwMode="auto">
          <a:xfrm flipV="1">
            <a:off x="4953000" y="1676400"/>
            <a:ext cx="1447800" cy="4038600"/>
          </a:xfrm>
          <a:prstGeom prst="line">
            <a:avLst/>
          </a:prstGeom>
          <a:noFill/>
          <a:ln w="12700">
            <a:solidFill>
              <a:schemeClr val="tx1"/>
            </a:solidFill>
            <a:round/>
            <a:headEnd/>
            <a:tailEnd/>
          </a:ln>
          <a:effectLst/>
        </p:spPr>
        <p:txBody>
          <a:bodyPr anchor="ctr">
            <a:spAutoFit/>
          </a:bodyPr>
          <a:lstStyle/>
          <a:p>
            <a:endParaRPr lang="id-ID"/>
          </a:p>
        </p:txBody>
      </p:sp>
      <p:sp>
        <p:nvSpPr>
          <p:cNvPr id="241720" name="Rectangle 56"/>
          <p:cNvSpPr>
            <a:spLocks noChangeArrowheads="1"/>
          </p:cNvSpPr>
          <p:nvPr/>
        </p:nvSpPr>
        <p:spPr bwMode="auto">
          <a:xfrm>
            <a:off x="5181600" y="4724400"/>
            <a:ext cx="76200" cy="76200"/>
          </a:xfrm>
          <a:prstGeom prst="rect">
            <a:avLst/>
          </a:prstGeom>
          <a:solidFill>
            <a:srgbClr val="993300"/>
          </a:solidFill>
          <a:ln w="9525" algn="ctr">
            <a:solidFill>
              <a:schemeClr val="tx1"/>
            </a:solidFill>
            <a:miter lim="800000"/>
            <a:headEnd/>
            <a:tailEnd/>
          </a:ln>
          <a:effectLst/>
        </p:spPr>
        <p:txBody>
          <a:bodyPr wrap="none" anchor="ctr"/>
          <a:lstStyle/>
          <a:p>
            <a:endParaRPr lang="id-ID"/>
          </a:p>
        </p:txBody>
      </p:sp>
      <p:sp>
        <p:nvSpPr>
          <p:cNvPr id="241721" name="Line 57"/>
          <p:cNvSpPr>
            <a:spLocks noChangeShapeType="1"/>
          </p:cNvSpPr>
          <p:nvPr/>
        </p:nvSpPr>
        <p:spPr bwMode="auto">
          <a:xfrm flipV="1">
            <a:off x="4114800" y="2209800"/>
            <a:ext cx="3124200" cy="3048000"/>
          </a:xfrm>
          <a:prstGeom prst="line">
            <a:avLst/>
          </a:prstGeom>
          <a:noFill/>
          <a:ln w="12700">
            <a:solidFill>
              <a:schemeClr val="tx1"/>
            </a:solidFill>
            <a:round/>
            <a:headEnd/>
            <a:tailEnd/>
          </a:ln>
          <a:effectLst/>
        </p:spPr>
        <p:txBody>
          <a:bodyPr anchor="ctr">
            <a:spAutoFit/>
          </a:bodyPr>
          <a:lstStyle/>
          <a:p>
            <a:endParaRPr lang="id-ID"/>
          </a:p>
        </p:txBody>
      </p:sp>
      <p:sp>
        <p:nvSpPr>
          <p:cNvPr id="241722" name="Oval 58"/>
          <p:cNvSpPr>
            <a:spLocks noChangeArrowheads="1"/>
          </p:cNvSpPr>
          <p:nvPr/>
        </p:nvSpPr>
        <p:spPr bwMode="auto">
          <a:xfrm>
            <a:off x="5867400" y="5867400"/>
            <a:ext cx="1676400" cy="685800"/>
          </a:xfrm>
          <a:prstGeom prst="ellipse">
            <a:avLst/>
          </a:prstGeom>
          <a:solidFill>
            <a:srgbClr val="CC99FF"/>
          </a:solidFill>
          <a:ln w="9525" algn="ctr">
            <a:solidFill>
              <a:schemeClr val="tx1"/>
            </a:solidFill>
            <a:round/>
            <a:headEnd/>
            <a:tailEnd/>
          </a:ln>
          <a:effectLst/>
        </p:spPr>
        <p:txBody>
          <a:bodyPr wrap="none" anchor="ctr"/>
          <a:lstStyle/>
          <a:p>
            <a:r>
              <a:rPr lang="en-US" altLang="zh-CN" sz="1400" b="1"/>
              <a:t>Misclassified</a:t>
            </a:r>
          </a:p>
          <a:p>
            <a:r>
              <a:rPr lang="en-US" altLang="zh-CN" sz="1400" b="1"/>
              <a:t> to +1 class</a:t>
            </a:r>
          </a:p>
        </p:txBody>
      </p:sp>
      <p:cxnSp>
        <p:nvCxnSpPr>
          <p:cNvPr id="241725" name="AutoShape 61"/>
          <p:cNvCxnSpPr>
            <a:cxnSpLocks noChangeShapeType="1"/>
            <a:stCxn id="241722" idx="2"/>
          </p:cNvCxnSpPr>
          <p:nvPr/>
        </p:nvCxnSpPr>
        <p:spPr bwMode="auto">
          <a:xfrm rot="10800000">
            <a:off x="5181600" y="4876800"/>
            <a:ext cx="685800" cy="1333500"/>
          </a:xfrm>
          <a:prstGeom prst="curvedConnector2">
            <a:avLst/>
          </a:prstGeom>
          <a:noFill/>
          <a:ln w="9525">
            <a:solidFill>
              <a:schemeClr val="tx1"/>
            </a:solidFill>
            <a:round/>
            <a:headEnd/>
            <a:tailEnd type="triangle" w="med" len="med"/>
          </a:ln>
          <a:effectLst/>
        </p:spPr>
      </p:cxnSp>
    </p:spTree>
    <p:extLst>
      <p:ext uri="{BB962C8B-B14F-4D97-AF65-F5344CB8AC3E}">
        <p14:creationId xmlns:p14="http://schemas.microsoft.com/office/powerpoint/2010/main" val="172220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720"/>
                                        </p:tgtEl>
                                        <p:attrNameLst>
                                          <p:attrName>style.visibility</p:attrName>
                                        </p:attrNameLst>
                                      </p:cBhvr>
                                      <p:to>
                                        <p:strVal val="visible"/>
                                      </p:to>
                                    </p:set>
                                    <p:anim calcmode="lin" valueType="num">
                                      <p:cBhvr additive="base">
                                        <p:cTn id="7" dur="500" fill="hold"/>
                                        <p:tgtEl>
                                          <p:spTgt spid="241720"/>
                                        </p:tgtEl>
                                        <p:attrNameLst>
                                          <p:attrName>ppt_x</p:attrName>
                                        </p:attrNameLst>
                                      </p:cBhvr>
                                      <p:tavLst>
                                        <p:tav tm="0">
                                          <p:val>
                                            <p:strVal val="#ppt_x"/>
                                          </p:val>
                                        </p:tav>
                                        <p:tav tm="100000">
                                          <p:val>
                                            <p:strVal val="#ppt_x"/>
                                          </p:val>
                                        </p:tav>
                                      </p:tavLst>
                                    </p:anim>
                                    <p:anim calcmode="lin" valueType="num">
                                      <p:cBhvr additive="base">
                                        <p:cTn id="8" dur="500" fill="hold"/>
                                        <p:tgtEl>
                                          <p:spTgt spid="2417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17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7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20" grpId="0" animBg="1"/>
      <p:bldP spid="241721" grpId="0" animBg="1"/>
      <p:bldP spid="2417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5" name="Rectangle 7"/>
          <p:cNvSpPr>
            <a:spLocks noChangeArrowheads="1"/>
          </p:cNvSpPr>
          <p:nvPr/>
        </p:nvSpPr>
        <p:spPr bwMode="auto">
          <a:xfrm>
            <a:off x="1828800" y="457200"/>
            <a:ext cx="4648200" cy="685800"/>
          </a:xfrm>
          <a:prstGeom prst="rect">
            <a:avLst/>
          </a:prstGeom>
          <a:noFill/>
          <a:ln w="9525">
            <a:noFill/>
            <a:miter lim="800000"/>
            <a:headEnd/>
            <a:tailEnd/>
          </a:ln>
          <a:effectLst/>
        </p:spPr>
        <p:txBody>
          <a:bodyPr anchor="b"/>
          <a:lstStyle/>
          <a:p>
            <a:pPr algn="l"/>
            <a:r>
              <a:rPr lang="en-US" altLang="zh-CN" sz="4200">
                <a:solidFill>
                  <a:schemeClr val="tx2"/>
                </a:solidFill>
                <a:latin typeface="Garamond" pitchFamily="18" charset="0"/>
              </a:rPr>
              <a:t>Classifier Margin</a:t>
            </a:r>
          </a:p>
        </p:txBody>
      </p:sp>
      <p:sp>
        <p:nvSpPr>
          <p:cNvPr id="242696" name="Rectangle 8"/>
          <p:cNvSpPr>
            <a:spLocks noChangeArrowheads="1"/>
          </p:cNvSpPr>
          <p:nvPr/>
        </p:nvSpPr>
        <p:spPr bwMode="auto">
          <a:xfrm>
            <a:off x="7010400" y="9286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spcBef>
                <a:spcPct val="50000"/>
              </a:spcBef>
              <a:buClr>
                <a:schemeClr val="tx1"/>
              </a:buClr>
            </a:pPr>
            <a:r>
              <a:rPr lang="en-US" altLang="zh-CN" sz="3600" i="1">
                <a:latin typeface="Tahoma" pitchFamily="34" charset="0"/>
              </a:rPr>
              <a:t>f </a:t>
            </a:r>
            <a:r>
              <a:rPr lang="en-US" altLang="zh-CN" sz="2000">
                <a:latin typeface="Tahoma" pitchFamily="34" charset="0"/>
              </a:rPr>
              <a:t>        </a:t>
            </a:r>
          </a:p>
        </p:txBody>
      </p:sp>
      <p:sp>
        <p:nvSpPr>
          <p:cNvPr id="242697" name="Line 9"/>
          <p:cNvSpPr>
            <a:spLocks noChangeShapeType="1"/>
          </p:cNvSpPr>
          <p:nvPr/>
        </p:nvSpPr>
        <p:spPr bwMode="auto">
          <a:xfrm>
            <a:off x="5638800" y="12192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698" name="Text Box 10"/>
          <p:cNvSpPr txBox="1">
            <a:spLocks noChangeArrowheads="1"/>
          </p:cNvSpPr>
          <p:nvPr/>
        </p:nvSpPr>
        <p:spPr bwMode="auto">
          <a:xfrm>
            <a:off x="5181600" y="914401"/>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42699" name="Line 11"/>
          <p:cNvSpPr>
            <a:spLocks noChangeShapeType="1"/>
          </p:cNvSpPr>
          <p:nvPr/>
        </p:nvSpPr>
        <p:spPr bwMode="auto">
          <a:xfrm>
            <a:off x="7696200" y="533400"/>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700" name="Text Box 12"/>
          <p:cNvSpPr txBox="1">
            <a:spLocks noChangeArrowheads="1"/>
          </p:cNvSpPr>
          <p:nvPr/>
        </p:nvSpPr>
        <p:spPr bwMode="auto">
          <a:xfrm>
            <a:off x="7467600" y="152400"/>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242701" name="Line 13"/>
          <p:cNvSpPr>
            <a:spLocks noChangeShapeType="1"/>
          </p:cNvSpPr>
          <p:nvPr/>
        </p:nvSpPr>
        <p:spPr bwMode="auto">
          <a:xfrm>
            <a:off x="8610600" y="12192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702" name="Text Box 14"/>
          <p:cNvSpPr txBox="1">
            <a:spLocks noChangeArrowheads="1"/>
          </p:cNvSpPr>
          <p:nvPr/>
        </p:nvSpPr>
        <p:spPr bwMode="auto">
          <a:xfrm>
            <a:off x="9982200" y="990600"/>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42703" name="Text Box 15"/>
          <p:cNvSpPr txBox="1">
            <a:spLocks noChangeArrowheads="1"/>
          </p:cNvSpPr>
          <p:nvPr/>
        </p:nvSpPr>
        <p:spPr bwMode="auto">
          <a:xfrm>
            <a:off x="2514600" y="2057401"/>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42704" name="Oval 16"/>
          <p:cNvSpPr>
            <a:spLocks noChangeAspect="1" noChangeArrowheads="1"/>
          </p:cNvSpPr>
          <p:nvPr/>
        </p:nvSpPr>
        <p:spPr bwMode="auto">
          <a:xfrm rot="4777107">
            <a:off x="2591594" y="2209007"/>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05" name="Oval 17"/>
          <p:cNvSpPr>
            <a:spLocks noChangeAspect="1" noChangeArrowheads="1"/>
          </p:cNvSpPr>
          <p:nvPr/>
        </p:nvSpPr>
        <p:spPr bwMode="auto">
          <a:xfrm rot="5895381">
            <a:off x="2592388" y="2665413"/>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06" name="Line 18"/>
          <p:cNvSpPr>
            <a:spLocks noChangeShapeType="1"/>
          </p:cNvSpPr>
          <p:nvPr/>
        </p:nvSpPr>
        <p:spPr bwMode="auto">
          <a:xfrm>
            <a:off x="4267200" y="2362200"/>
            <a:ext cx="0" cy="3505200"/>
          </a:xfrm>
          <a:prstGeom prst="line">
            <a:avLst/>
          </a:prstGeom>
          <a:noFill/>
          <a:ln w="38100">
            <a:solidFill>
              <a:schemeClr val="hlink"/>
            </a:solidFill>
            <a:round/>
            <a:headEnd/>
            <a:tailEnd/>
          </a:ln>
          <a:effectLst/>
        </p:spPr>
        <p:txBody>
          <a:bodyPr wrap="none" anchor="ctr">
            <a:spAutoFit/>
          </a:bodyPr>
          <a:lstStyle/>
          <a:p>
            <a:endParaRPr lang="id-ID"/>
          </a:p>
        </p:txBody>
      </p:sp>
      <p:sp>
        <p:nvSpPr>
          <p:cNvPr id="242707" name="Line 19"/>
          <p:cNvSpPr>
            <a:spLocks noChangeShapeType="1"/>
          </p:cNvSpPr>
          <p:nvPr/>
        </p:nvSpPr>
        <p:spPr bwMode="auto">
          <a:xfrm flipV="1">
            <a:off x="4114800" y="5715000"/>
            <a:ext cx="3657600" cy="0"/>
          </a:xfrm>
          <a:prstGeom prst="line">
            <a:avLst/>
          </a:prstGeom>
          <a:noFill/>
          <a:ln w="38100">
            <a:noFill/>
            <a:round/>
            <a:headEnd/>
            <a:tailEnd/>
          </a:ln>
          <a:effectLst/>
        </p:spPr>
        <p:txBody>
          <a:bodyPr anchor="ctr">
            <a:spAutoFit/>
          </a:bodyPr>
          <a:lstStyle/>
          <a:p>
            <a:endParaRPr lang="id-ID"/>
          </a:p>
        </p:txBody>
      </p:sp>
      <p:sp>
        <p:nvSpPr>
          <p:cNvPr id="242708" name="Oval 20"/>
          <p:cNvSpPr>
            <a:spLocks noChangeAspect="1" noChangeArrowheads="1"/>
          </p:cNvSpPr>
          <p:nvPr/>
        </p:nvSpPr>
        <p:spPr bwMode="auto">
          <a:xfrm>
            <a:off x="5394326" y="51847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09" name="Oval 21"/>
          <p:cNvSpPr>
            <a:spLocks noChangeAspect="1" noChangeArrowheads="1"/>
          </p:cNvSpPr>
          <p:nvPr/>
        </p:nvSpPr>
        <p:spPr bwMode="auto">
          <a:xfrm>
            <a:off x="4162426" y="4056064"/>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10" name="Oval 22"/>
          <p:cNvSpPr>
            <a:spLocks noChangeAspect="1" noChangeArrowheads="1"/>
          </p:cNvSpPr>
          <p:nvPr/>
        </p:nvSpPr>
        <p:spPr bwMode="auto">
          <a:xfrm>
            <a:off x="6016626" y="29670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11" name="Oval 23"/>
          <p:cNvSpPr>
            <a:spLocks noChangeAspect="1" noChangeArrowheads="1"/>
          </p:cNvSpPr>
          <p:nvPr/>
        </p:nvSpPr>
        <p:spPr bwMode="auto">
          <a:xfrm>
            <a:off x="6080126" y="37877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12" name="Oval 24"/>
          <p:cNvSpPr>
            <a:spLocks noChangeAspect="1" noChangeArrowheads="1"/>
          </p:cNvSpPr>
          <p:nvPr/>
        </p:nvSpPr>
        <p:spPr bwMode="auto">
          <a:xfrm>
            <a:off x="5086351" y="2816225"/>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13" name="Oval 25"/>
          <p:cNvSpPr>
            <a:spLocks noChangeAspect="1" noChangeArrowheads="1"/>
          </p:cNvSpPr>
          <p:nvPr/>
        </p:nvSpPr>
        <p:spPr bwMode="auto">
          <a:xfrm>
            <a:off x="5562601" y="3886201"/>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14" name="Oval 26"/>
          <p:cNvSpPr>
            <a:spLocks noChangeAspect="1" noChangeArrowheads="1"/>
          </p:cNvSpPr>
          <p:nvPr/>
        </p:nvSpPr>
        <p:spPr bwMode="auto">
          <a:xfrm>
            <a:off x="4724401" y="3276600"/>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15" name="Oval 27"/>
          <p:cNvSpPr>
            <a:spLocks noChangeAspect="1" noChangeArrowheads="1"/>
          </p:cNvSpPr>
          <p:nvPr/>
        </p:nvSpPr>
        <p:spPr bwMode="auto">
          <a:xfrm>
            <a:off x="6781801" y="426720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16" name="Oval 28"/>
          <p:cNvSpPr>
            <a:spLocks noChangeAspect="1" noChangeArrowheads="1"/>
          </p:cNvSpPr>
          <p:nvPr/>
        </p:nvSpPr>
        <p:spPr bwMode="auto">
          <a:xfrm rot="-1118274">
            <a:off x="5564189" y="4595814"/>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17" name="Oval 29"/>
          <p:cNvSpPr>
            <a:spLocks noChangeAspect="1" noChangeArrowheads="1"/>
          </p:cNvSpPr>
          <p:nvPr/>
        </p:nvSpPr>
        <p:spPr bwMode="auto">
          <a:xfrm rot="-1118274">
            <a:off x="7680326" y="33813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18" name="Oval 30"/>
          <p:cNvSpPr>
            <a:spLocks noChangeAspect="1" noChangeArrowheads="1"/>
          </p:cNvSpPr>
          <p:nvPr/>
        </p:nvSpPr>
        <p:spPr bwMode="auto">
          <a:xfrm rot="-1118274">
            <a:off x="6972301" y="4697413"/>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19" name="Oval 31"/>
          <p:cNvSpPr>
            <a:spLocks noChangeAspect="1" noChangeArrowheads="1"/>
          </p:cNvSpPr>
          <p:nvPr/>
        </p:nvSpPr>
        <p:spPr bwMode="auto">
          <a:xfrm rot="-1118274">
            <a:off x="4800601" y="2819400"/>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20" name="Oval 32"/>
          <p:cNvSpPr>
            <a:spLocks noChangeAspect="1" noChangeArrowheads="1"/>
          </p:cNvSpPr>
          <p:nvPr/>
        </p:nvSpPr>
        <p:spPr bwMode="auto">
          <a:xfrm rot="-1118274">
            <a:off x="6388101" y="37369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21" name="Oval 33"/>
          <p:cNvSpPr>
            <a:spLocks noChangeAspect="1" noChangeArrowheads="1"/>
          </p:cNvSpPr>
          <p:nvPr/>
        </p:nvSpPr>
        <p:spPr bwMode="auto">
          <a:xfrm rot="-1118274">
            <a:off x="7543801" y="4648201"/>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22" name="Oval 34"/>
          <p:cNvSpPr>
            <a:spLocks noChangeAspect="1" noChangeArrowheads="1"/>
          </p:cNvSpPr>
          <p:nvPr/>
        </p:nvSpPr>
        <p:spPr bwMode="auto">
          <a:xfrm rot="-1118274">
            <a:off x="4791076" y="37925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23" name="Oval 35"/>
          <p:cNvSpPr>
            <a:spLocks noChangeAspect="1" noChangeArrowheads="1"/>
          </p:cNvSpPr>
          <p:nvPr/>
        </p:nvSpPr>
        <p:spPr bwMode="auto">
          <a:xfrm rot="5895381">
            <a:off x="5543551" y="3209926"/>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24" name="Oval 36"/>
          <p:cNvSpPr>
            <a:spLocks noChangeAspect="1" noChangeArrowheads="1"/>
          </p:cNvSpPr>
          <p:nvPr/>
        </p:nvSpPr>
        <p:spPr bwMode="auto">
          <a:xfrm rot="5895381">
            <a:off x="5812632" y="5395120"/>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25" name="Oval 37"/>
          <p:cNvSpPr>
            <a:spLocks noChangeAspect="1" noChangeArrowheads="1"/>
          </p:cNvSpPr>
          <p:nvPr/>
        </p:nvSpPr>
        <p:spPr bwMode="auto">
          <a:xfrm rot="5895381">
            <a:off x="4791076" y="42513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26" name="Oval 38"/>
          <p:cNvSpPr>
            <a:spLocks noChangeAspect="1" noChangeArrowheads="1"/>
          </p:cNvSpPr>
          <p:nvPr/>
        </p:nvSpPr>
        <p:spPr bwMode="auto">
          <a:xfrm rot="5895381">
            <a:off x="6019801" y="2546351"/>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27" name="Oval 39"/>
          <p:cNvSpPr>
            <a:spLocks noChangeAspect="1" noChangeArrowheads="1"/>
          </p:cNvSpPr>
          <p:nvPr/>
        </p:nvSpPr>
        <p:spPr bwMode="auto">
          <a:xfrm rot="5895381">
            <a:off x="6981033" y="4296570"/>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28" name="Oval 40"/>
          <p:cNvSpPr>
            <a:spLocks noChangeAspect="1" noChangeArrowheads="1"/>
          </p:cNvSpPr>
          <p:nvPr/>
        </p:nvSpPr>
        <p:spPr bwMode="auto">
          <a:xfrm rot="5895381">
            <a:off x="6046789" y="423227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29" name="Oval 41"/>
          <p:cNvSpPr>
            <a:spLocks noChangeAspect="1" noChangeArrowheads="1"/>
          </p:cNvSpPr>
          <p:nvPr/>
        </p:nvSpPr>
        <p:spPr bwMode="auto">
          <a:xfrm rot="5895381">
            <a:off x="7296151" y="3517901"/>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0" name="Oval 42"/>
          <p:cNvSpPr>
            <a:spLocks noChangeAspect="1" noChangeArrowheads="1"/>
          </p:cNvSpPr>
          <p:nvPr/>
        </p:nvSpPr>
        <p:spPr bwMode="auto">
          <a:xfrm rot="5895381">
            <a:off x="4764089" y="24987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31" name="Oval 43"/>
          <p:cNvSpPr>
            <a:spLocks noChangeAspect="1" noChangeArrowheads="1"/>
          </p:cNvSpPr>
          <p:nvPr/>
        </p:nvSpPr>
        <p:spPr bwMode="auto">
          <a:xfrm rot="5895381">
            <a:off x="6937376" y="34258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2" name="Oval 44"/>
          <p:cNvSpPr>
            <a:spLocks noChangeAspect="1" noChangeArrowheads="1"/>
          </p:cNvSpPr>
          <p:nvPr/>
        </p:nvSpPr>
        <p:spPr bwMode="auto">
          <a:xfrm rot="5895381">
            <a:off x="6793708" y="4871245"/>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3" name="Oval 45"/>
          <p:cNvSpPr>
            <a:spLocks noChangeAspect="1" noChangeArrowheads="1"/>
          </p:cNvSpPr>
          <p:nvPr/>
        </p:nvSpPr>
        <p:spPr bwMode="auto">
          <a:xfrm rot="4777107">
            <a:off x="5174458" y="3686970"/>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34" name="Oval 46"/>
          <p:cNvSpPr>
            <a:spLocks noChangeAspect="1" noChangeArrowheads="1"/>
          </p:cNvSpPr>
          <p:nvPr/>
        </p:nvSpPr>
        <p:spPr bwMode="auto">
          <a:xfrm rot="4777107">
            <a:off x="6327776" y="54070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5" name="Oval 47"/>
          <p:cNvSpPr>
            <a:spLocks noChangeAspect="1" noChangeArrowheads="1"/>
          </p:cNvSpPr>
          <p:nvPr/>
        </p:nvSpPr>
        <p:spPr bwMode="auto">
          <a:xfrm rot="4777107">
            <a:off x="6022976" y="50260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6" name="Oval 48"/>
          <p:cNvSpPr>
            <a:spLocks noChangeAspect="1" noChangeArrowheads="1"/>
          </p:cNvSpPr>
          <p:nvPr/>
        </p:nvSpPr>
        <p:spPr bwMode="auto">
          <a:xfrm rot="4777107">
            <a:off x="4493419" y="3888582"/>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37" name="Oval 49"/>
          <p:cNvSpPr>
            <a:spLocks noChangeAspect="1" noChangeArrowheads="1"/>
          </p:cNvSpPr>
          <p:nvPr/>
        </p:nvSpPr>
        <p:spPr bwMode="auto">
          <a:xfrm rot="4777107">
            <a:off x="5389563" y="2928938"/>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38" name="Oval 50"/>
          <p:cNvSpPr>
            <a:spLocks noChangeAspect="1" noChangeArrowheads="1"/>
          </p:cNvSpPr>
          <p:nvPr/>
        </p:nvSpPr>
        <p:spPr bwMode="auto">
          <a:xfrm rot="4777107">
            <a:off x="6032501" y="451643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39" name="Oval 51"/>
          <p:cNvSpPr>
            <a:spLocks noChangeAspect="1" noChangeArrowheads="1"/>
          </p:cNvSpPr>
          <p:nvPr/>
        </p:nvSpPr>
        <p:spPr bwMode="auto">
          <a:xfrm rot="4777107">
            <a:off x="4180682" y="3234532"/>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40" name="Oval 52"/>
          <p:cNvSpPr>
            <a:spLocks noChangeAspect="1" noChangeArrowheads="1"/>
          </p:cNvSpPr>
          <p:nvPr/>
        </p:nvSpPr>
        <p:spPr bwMode="auto">
          <a:xfrm rot="4777107">
            <a:off x="5614195" y="5201445"/>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41" name="Oval 53"/>
          <p:cNvSpPr>
            <a:spLocks noChangeAspect="1" noChangeArrowheads="1"/>
          </p:cNvSpPr>
          <p:nvPr/>
        </p:nvSpPr>
        <p:spPr bwMode="auto">
          <a:xfrm rot="4777107">
            <a:off x="6980238" y="4908551"/>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42" name="Text Box 54"/>
          <p:cNvSpPr txBox="1">
            <a:spLocks noChangeArrowheads="1"/>
          </p:cNvSpPr>
          <p:nvPr/>
        </p:nvSpPr>
        <p:spPr bwMode="auto">
          <a:xfrm>
            <a:off x="7162800" y="1828801"/>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42743" name="Text Box 55"/>
          <p:cNvSpPr txBox="1">
            <a:spLocks noChangeArrowheads="1"/>
          </p:cNvSpPr>
          <p:nvPr/>
        </p:nvSpPr>
        <p:spPr bwMode="auto">
          <a:xfrm>
            <a:off x="7924800" y="3352801"/>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42744" name="Text Box 56"/>
          <p:cNvSpPr txBox="1">
            <a:spLocks noChangeArrowheads="1"/>
          </p:cNvSpPr>
          <p:nvPr/>
        </p:nvSpPr>
        <p:spPr bwMode="auto">
          <a:xfrm>
            <a:off x="8077200" y="2438400"/>
            <a:ext cx="2743200" cy="3046988"/>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400">
                <a:latin typeface="Tahoma" pitchFamily="34" charset="0"/>
              </a:rPr>
              <a:t>Define the </a:t>
            </a:r>
            <a:r>
              <a:rPr lang="en-US" altLang="zh-CN" sz="2400">
                <a:solidFill>
                  <a:schemeClr val="hlink"/>
                </a:solidFill>
                <a:latin typeface="Tahoma" pitchFamily="34" charset="0"/>
              </a:rPr>
              <a:t>margin</a:t>
            </a:r>
            <a:r>
              <a:rPr lang="en-US" altLang="zh-CN" sz="2400">
                <a:latin typeface="Tahoma" pitchFamily="34" charset="0"/>
              </a:rPr>
              <a:t> of a linear classifier as the width that the boundary could be increased by before hitting a datapoint.</a:t>
            </a:r>
          </a:p>
        </p:txBody>
      </p:sp>
      <p:grpSp>
        <p:nvGrpSpPr>
          <p:cNvPr id="242745" name="Group 57"/>
          <p:cNvGrpSpPr>
            <a:grpSpLocks/>
          </p:cNvGrpSpPr>
          <p:nvPr/>
        </p:nvGrpSpPr>
        <p:grpSpPr bwMode="auto">
          <a:xfrm rot="-4217956">
            <a:off x="2882107" y="4228307"/>
            <a:ext cx="5562600" cy="1587"/>
            <a:chOff x="960" y="3888"/>
            <a:chExt cx="3504" cy="0"/>
          </a:xfrm>
        </p:grpSpPr>
        <p:sp>
          <p:nvSpPr>
            <p:cNvPr id="242746" name="Line 58"/>
            <p:cNvSpPr>
              <a:spLocks noChangeShapeType="1"/>
            </p:cNvSpPr>
            <p:nvPr/>
          </p:nvSpPr>
          <p:spPr bwMode="auto">
            <a:xfrm>
              <a:off x="1008" y="3888"/>
              <a:ext cx="3408" cy="0"/>
            </a:xfrm>
            <a:prstGeom prst="line">
              <a:avLst/>
            </a:prstGeom>
            <a:noFill/>
            <a:ln w="104775">
              <a:solidFill>
                <a:schemeClr val="accent2"/>
              </a:solidFill>
              <a:round/>
              <a:headEnd/>
              <a:tailEnd/>
            </a:ln>
            <a:effectLst/>
          </p:spPr>
          <p:txBody>
            <a:bodyPr>
              <a:spAutoFit/>
            </a:bodyPr>
            <a:lstStyle/>
            <a:p>
              <a:endParaRPr lang="id-ID"/>
            </a:p>
          </p:txBody>
        </p:sp>
        <p:sp>
          <p:nvSpPr>
            <p:cNvPr id="242747" name="Line 59"/>
            <p:cNvSpPr>
              <a:spLocks noChangeShapeType="1"/>
            </p:cNvSpPr>
            <p:nvPr/>
          </p:nvSpPr>
          <p:spPr bwMode="auto">
            <a:xfrm>
              <a:off x="960" y="3888"/>
              <a:ext cx="3504" cy="0"/>
            </a:xfrm>
            <a:prstGeom prst="line">
              <a:avLst/>
            </a:prstGeom>
            <a:noFill/>
            <a:ln w="12700">
              <a:solidFill>
                <a:schemeClr val="tx1"/>
              </a:solidFill>
              <a:round/>
              <a:headEnd/>
              <a:tailEnd/>
            </a:ln>
            <a:effectLst/>
          </p:spPr>
          <p:txBody>
            <a:bodyPr>
              <a:spAutoFit/>
            </a:bodyPr>
            <a:lstStyle/>
            <a:p>
              <a:endParaRPr lang="id-ID"/>
            </a:p>
          </p:txBody>
        </p:sp>
      </p:grpSp>
      <p:sp>
        <p:nvSpPr>
          <p:cNvPr id="242748" name="Rectangle 60"/>
          <p:cNvSpPr>
            <a:spLocks noChangeArrowheads="1"/>
          </p:cNvSpPr>
          <p:nvPr/>
        </p:nvSpPr>
        <p:spPr bwMode="auto">
          <a:xfrm>
            <a:off x="1828800" y="457200"/>
            <a:ext cx="4648200" cy="685800"/>
          </a:xfrm>
          <a:prstGeom prst="rect">
            <a:avLst/>
          </a:prstGeom>
          <a:noFill/>
          <a:ln w="9525">
            <a:noFill/>
            <a:miter lim="800000"/>
            <a:headEnd/>
            <a:tailEnd/>
          </a:ln>
          <a:effectLst/>
        </p:spPr>
        <p:txBody>
          <a:bodyPr anchor="b"/>
          <a:lstStyle/>
          <a:p>
            <a:pPr algn="l"/>
            <a:r>
              <a:rPr lang="en-US" altLang="zh-CN" sz="4200">
                <a:solidFill>
                  <a:schemeClr val="tx2"/>
                </a:solidFill>
                <a:latin typeface="Garamond" pitchFamily="18" charset="0"/>
              </a:rPr>
              <a:t>Classifier Margin</a:t>
            </a:r>
          </a:p>
        </p:txBody>
      </p:sp>
      <p:sp>
        <p:nvSpPr>
          <p:cNvPr id="242749" name="Rectangle 61"/>
          <p:cNvSpPr>
            <a:spLocks noChangeArrowheads="1"/>
          </p:cNvSpPr>
          <p:nvPr/>
        </p:nvSpPr>
        <p:spPr bwMode="auto">
          <a:xfrm>
            <a:off x="7010400" y="9286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spcBef>
                <a:spcPct val="50000"/>
              </a:spcBef>
              <a:buClr>
                <a:schemeClr val="tx1"/>
              </a:buClr>
            </a:pPr>
            <a:r>
              <a:rPr lang="en-US" altLang="zh-CN" sz="3600" i="1">
                <a:latin typeface="Tahoma" pitchFamily="34" charset="0"/>
              </a:rPr>
              <a:t>f </a:t>
            </a:r>
            <a:r>
              <a:rPr lang="en-US" altLang="zh-CN" sz="2000">
                <a:latin typeface="Tahoma" pitchFamily="34" charset="0"/>
              </a:rPr>
              <a:t>        </a:t>
            </a:r>
          </a:p>
        </p:txBody>
      </p:sp>
      <p:sp>
        <p:nvSpPr>
          <p:cNvPr id="242750" name="Line 62"/>
          <p:cNvSpPr>
            <a:spLocks noChangeShapeType="1"/>
          </p:cNvSpPr>
          <p:nvPr/>
        </p:nvSpPr>
        <p:spPr bwMode="auto">
          <a:xfrm>
            <a:off x="5638800" y="12192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751" name="Text Box 63"/>
          <p:cNvSpPr txBox="1">
            <a:spLocks noChangeArrowheads="1"/>
          </p:cNvSpPr>
          <p:nvPr/>
        </p:nvSpPr>
        <p:spPr bwMode="auto">
          <a:xfrm>
            <a:off x="5181600" y="914401"/>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42752" name="Line 64"/>
          <p:cNvSpPr>
            <a:spLocks noChangeShapeType="1"/>
          </p:cNvSpPr>
          <p:nvPr/>
        </p:nvSpPr>
        <p:spPr bwMode="auto">
          <a:xfrm>
            <a:off x="7696200" y="533400"/>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753" name="Text Box 65"/>
          <p:cNvSpPr txBox="1">
            <a:spLocks noChangeArrowheads="1"/>
          </p:cNvSpPr>
          <p:nvPr/>
        </p:nvSpPr>
        <p:spPr bwMode="auto">
          <a:xfrm>
            <a:off x="7467600" y="152400"/>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242754" name="Line 66"/>
          <p:cNvSpPr>
            <a:spLocks noChangeShapeType="1"/>
          </p:cNvSpPr>
          <p:nvPr/>
        </p:nvSpPr>
        <p:spPr bwMode="auto">
          <a:xfrm>
            <a:off x="8610600" y="12192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2755" name="Text Box 67"/>
          <p:cNvSpPr txBox="1">
            <a:spLocks noChangeArrowheads="1"/>
          </p:cNvSpPr>
          <p:nvPr/>
        </p:nvSpPr>
        <p:spPr bwMode="auto">
          <a:xfrm>
            <a:off x="9982200" y="990600"/>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42756" name="Text Box 68"/>
          <p:cNvSpPr txBox="1">
            <a:spLocks noChangeArrowheads="1"/>
          </p:cNvSpPr>
          <p:nvPr/>
        </p:nvSpPr>
        <p:spPr bwMode="auto">
          <a:xfrm>
            <a:off x="2514600" y="2057401"/>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42757" name="Oval 69"/>
          <p:cNvSpPr>
            <a:spLocks noChangeAspect="1" noChangeArrowheads="1"/>
          </p:cNvSpPr>
          <p:nvPr/>
        </p:nvSpPr>
        <p:spPr bwMode="auto">
          <a:xfrm rot="4777107">
            <a:off x="2591594" y="2209007"/>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58" name="Oval 70"/>
          <p:cNvSpPr>
            <a:spLocks noChangeAspect="1" noChangeArrowheads="1"/>
          </p:cNvSpPr>
          <p:nvPr/>
        </p:nvSpPr>
        <p:spPr bwMode="auto">
          <a:xfrm rot="5895381">
            <a:off x="2592388" y="2665413"/>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59" name="Line 71"/>
          <p:cNvSpPr>
            <a:spLocks noChangeShapeType="1"/>
          </p:cNvSpPr>
          <p:nvPr/>
        </p:nvSpPr>
        <p:spPr bwMode="auto">
          <a:xfrm>
            <a:off x="4267200" y="2362200"/>
            <a:ext cx="0" cy="3505200"/>
          </a:xfrm>
          <a:prstGeom prst="line">
            <a:avLst/>
          </a:prstGeom>
          <a:noFill/>
          <a:ln w="38100">
            <a:solidFill>
              <a:schemeClr val="hlink"/>
            </a:solidFill>
            <a:round/>
            <a:headEnd/>
            <a:tailEnd/>
          </a:ln>
          <a:effectLst/>
        </p:spPr>
        <p:txBody>
          <a:bodyPr wrap="none" anchor="ctr">
            <a:spAutoFit/>
          </a:bodyPr>
          <a:lstStyle/>
          <a:p>
            <a:endParaRPr lang="id-ID"/>
          </a:p>
        </p:txBody>
      </p:sp>
      <p:sp>
        <p:nvSpPr>
          <p:cNvPr id="242760" name="Line 72"/>
          <p:cNvSpPr>
            <a:spLocks noChangeShapeType="1"/>
          </p:cNvSpPr>
          <p:nvPr/>
        </p:nvSpPr>
        <p:spPr bwMode="auto">
          <a:xfrm flipV="1">
            <a:off x="4114800" y="5715000"/>
            <a:ext cx="3657600" cy="0"/>
          </a:xfrm>
          <a:prstGeom prst="line">
            <a:avLst/>
          </a:prstGeom>
          <a:noFill/>
          <a:ln w="38100">
            <a:solidFill>
              <a:schemeClr val="hlink"/>
            </a:solidFill>
            <a:round/>
            <a:headEnd/>
            <a:tailEnd/>
          </a:ln>
          <a:effectLst/>
        </p:spPr>
        <p:txBody>
          <a:bodyPr anchor="ctr">
            <a:spAutoFit/>
          </a:bodyPr>
          <a:lstStyle/>
          <a:p>
            <a:endParaRPr lang="id-ID"/>
          </a:p>
        </p:txBody>
      </p:sp>
      <p:sp>
        <p:nvSpPr>
          <p:cNvPr id="242761" name="Oval 73"/>
          <p:cNvSpPr>
            <a:spLocks noChangeAspect="1" noChangeArrowheads="1"/>
          </p:cNvSpPr>
          <p:nvPr/>
        </p:nvSpPr>
        <p:spPr bwMode="auto">
          <a:xfrm>
            <a:off x="5394326" y="51847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62" name="Oval 74"/>
          <p:cNvSpPr>
            <a:spLocks noChangeAspect="1" noChangeArrowheads="1"/>
          </p:cNvSpPr>
          <p:nvPr/>
        </p:nvSpPr>
        <p:spPr bwMode="auto">
          <a:xfrm>
            <a:off x="4162426" y="4056064"/>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63" name="Oval 75"/>
          <p:cNvSpPr>
            <a:spLocks noChangeAspect="1" noChangeArrowheads="1"/>
          </p:cNvSpPr>
          <p:nvPr/>
        </p:nvSpPr>
        <p:spPr bwMode="auto">
          <a:xfrm>
            <a:off x="6016626" y="29670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64" name="Oval 76"/>
          <p:cNvSpPr>
            <a:spLocks noChangeAspect="1" noChangeArrowheads="1"/>
          </p:cNvSpPr>
          <p:nvPr/>
        </p:nvSpPr>
        <p:spPr bwMode="auto">
          <a:xfrm>
            <a:off x="6080126" y="37877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65" name="Oval 77"/>
          <p:cNvSpPr>
            <a:spLocks noChangeAspect="1" noChangeArrowheads="1"/>
          </p:cNvSpPr>
          <p:nvPr/>
        </p:nvSpPr>
        <p:spPr bwMode="auto">
          <a:xfrm>
            <a:off x="5086351" y="2816225"/>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66" name="Oval 78"/>
          <p:cNvSpPr>
            <a:spLocks noChangeAspect="1" noChangeArrowheads="1"/>
          </p:cNvSpPr>
          <p:nvPr/>
        </p:nvSpPr>
        <p:spPr bwMode="auto">
          <a:xfrm>
            <a:off x="5562601" y="3886201"/>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67" name="Oval 79"/>
          <p:cNvSpPr>
            <a:spLocks noChangeAspect="1" noChangeArrowheads="1"/>
          </p:cNvSpPr>
          <p:nvPr/>
        </p:nvSpPr>
        <p:spPr bwMode="auto">
          <a:xfrm>
            <a:off x="4724401" y="3276600"/>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68" name="Oval 80"/>
          <p:cNvSpPr>
            <a:spLocks noChangeAspect="1" noChangeArrowheads="1"/>
          </p:cNvSpPr>
          <p:nvPr/>
        </p:nvSpPr>
        <p:spPr bwMode="auto">
          <a:xfrm>
            <a:off x="6781801" y="426720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69" name="Oval 81"/>
          <p:cNvSpPr>
            <a:spLocks noChangeAspect="1" noChangeArrowheads="1"/>
          </p:cNvSpPr>
          <p:nvPr/>
        </p:nvSpPr>
        <p:spPr bwMode="auto">
          <a:xfrm rot="-1118274">
            <a:off x="5564189" y="4595814"/>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0" name="Oval 82"/>
          <p:cNvSpPr>
            <a:spLocks noChangeAspect="1" noChangeArrowheads="1"/>
          </p:cNvSpPr>
          <p:nvPr/>
        </p:nvSpPr>
        <p:spPr bwMode="auto">
          <a:xfrm rot="-1118274">
            <a:off x="7680326" y="33813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1" name="Oval 83"/>
          <p:cNvSpPr>
            <a:spLocks noChangeAspect="1" noChangeArrowheads="1"/>
          </p:cNvSpPr>
          <p:nvPr/>
        </p:nvSpPr>
        <p:spPr bwMode="auto">
          <a:xfrm rot="-1118274">
            <a:off x="6972301" y="4697413"/>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2" name="Oval 84"/>
          <p:cNvSpPr>
            <a:spLocks noChangeAspect="1" noChangeArrowheads="1"/>
          </p:cNvSpPr>
          <p:nvPr/>
        </p:nvSpPr>
        <p:spPr bwMode="auto">
          <a:xfrm rot="-1118274">
            <a:off x="4800601" y="2819400"/>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73" name="Oval 85"/>
          <p:cNvSpPr>
            <a:spLocks noChangeAspect="1" noChangeArrowheads="1"/>
          </p:cNvSpPr>
          <p:nvPr/>
        </p:nvSpPr>
        <p:spPr bwMode="auto">
          <a:xfrm rot="-1118274">
            <a:off x="6388101" y="37369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4" name="Oval 86"/>
          <p:cNvSpPr>
            <a:spLocks noChangeAspect="1" noChangeArrowheads="1"/>
          </p:cNvSpPr>
          <p:nvPr/>
        </p:nvSpPr>
        <p:spPr bwMode="auto">
          <a:xfrm rot="-1118274">
            <a:off x="7543801" y="4648201"/>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5" name="Oval 87"/>
          <p:cNvSpPr>
            <a:spLocks noChangeAspect="1" noChangeArrowheads="1"/>
          </p:cNvSpPr>
          <p:nvPr/>
        </p:nvSpPr>
        <p:spPr bwMode="auto">
          <a:xfrm rot="-1118274">
            <a:off x="4791076" y="37925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76" name="Oval 88"/>
          <p:cNvSpPr>
            <a:spLocks noChangeAspect="1" noChangeArrowheads="1"/>
          </p:cNvSpPr>
          <p:nvPr/>
        </p:nvSpPr>
        <p:spPr bwMode="auto">
          <a:xfrm rot="5895381">
            <a:off x="5543551" y="3209926"/>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77" name="Oval 89"/>
          <p:cNvSpPr>
            <a:spLocks noChangeAspect="1" noChangeArrowheads="1"/>
          </p:cNvSpPr>
          <p:nvPr/>
        </p:nvSpPr>
        <p:spPr bwMode="auto">
          <a:xfrm rot="5895381">
            <a:off x="5812632" y="5395120"/>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78" name="Oval 90"/>
          <p:cNvSpPr>
            <a:spLocks noChangeAspect="1" noChangeArrowheads="1"/>
          </p:cNvSpPr>
          <p:nvPr/>
        </p:nvSpPr>
        <p:spPr bwMode="auto">
          <a:xfrm rot="5895381">
            <a:off x="4791076" y="42513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79" name="Oval 91"/>
          <p:cNvSpPr>
            <a:spLocks noChangeAspect="1" noChangeArrowheads="1"/>
          </p:cNvSpPr>
          <p:nvPr/>
        </p:nvSpPr>
        <p:spPr bwMode="auto">
          <a:xfrm rot="5895381">
            <a:off x="6019801" y="2546351"/>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80" name="Oval 92"/>
          <p:cNvSpPr>
            <a:spLocks noChangeAspect="1" noChangeArrowheads="1"/>
          </p:cNvSpPr>
          <p:nvPr/>
        </p:nvSpPr>
        <p:spPr bwMode="auto">
          <a:xfrm rot="5895381">
            <a:off x="6981033" y="4296570"/>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1" name="Oval 93"/>
          <p:cNvSpPr>
            <a:spLocks noChangeAspect="1" noChangeArrowheads="1"/>
          </p:cNvSpPr>
          <p:nvPr/>
        </p:nvSpPr>
        <p:spPr bwMode="auto">
          <a:xfrm rot="5895381">
            <a:off x="6046789" y="423227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2" name="Oval 94"/>
          <p:cNvSpPr>
            <a:spLocks noChangeAspect="1" noChangeArrowheads="1"/>
          </p:cNvSpPr>
          <p:nvPr/>
        </p:nvSpPr>
        <p:spPr bwMode="auto">
          <a:xfrm rot="5895381">
            <a:off x="7296151" y="3517901"/>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3" name="Oval 95"/>
          <p:cNvSpPr>
            <a:spLocks noChangeAspect="1" noChangeArrowheads="1"/>
          </p:cNvSpPr>
          <p:nvPr/>
        </p:nvSpPr>
        <p:spPr bwMode="auto">
          <a:xfrm rot="5895381">
            <a:off x="4764089" y="24987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84" name="Oval 96"/>
          <p:cNvSpPr>
            <a:spLocks noChangeAspect="1" noChangeArrowheads="1"/>
          </p:cNvSpPr>
          <p:nvPr/>
        </p:nvSpPr>
        <p:spPr bwMode="auto">
          <a:xfrm rot="5895381">
            <a:off x="6937376" y="34258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5" name="Oval 97"/>
          <p:cNvSpPr>
            <a:spLocks noChangeAspect="1" noChangeArrowheads="1"/>
          </p:cNvSpPr>
          <p:nvPr/>
        </p:nvSpPr>
        <p:spPr bwMode="auto">
          <a:xfrm rot="5895381">
            <a:off x="6793708" y="4871245"/>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6" name="Oval 98"/>
          <p:cNvSpPr>
            <a:spLocks noChangeAspect="1" noChangeArrowheads="1"/>
          </p:cNvSpPr>
          <p:nvPr/>
        </p:nvSpPr>
        <p:spPr bwMode="auto">
          <a:xfrm rot="4777107">
            <a:off x="5174458" y="3686970"/>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87" name="Oval 99"/>
          <p:cNvSpPr>
            <a:spLocks noChangeAspect="1" noChangeArrowheads="1"/>
          </p:cNvSpPr>
          <p:nvPr/>
        </p:nvSpPr>
        <p:spPr bwMode="auto">
          <a:xfrm rot="4777107">
            <a:off x="6327776" y="54070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8" name="Oval 100"/>
          <p:cNvSpPr>
            <a:spLocks noChangeAspect="1" noChangeArrowheads="1"/>
          </p:cNvSpPr>
          <p:nvPr/>
        </p:nvSpPr>
        <p:spPr bwMode="auto">
          <a:xfrm rot="4777107">
            <a:off x="6022976" y="50260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89" name="Oval 101"/>
          <p:cNvSpPr>
            <a:spLocks noChangeAspect="1" noChangeArrowheads="1"/>
          </p:cNvSpPr>
          <p:nvPr/>
        </p:nvSpPr>
        <p:spPr bwMode="auto">
          <a:xfrm rot="4777107">
            <a:off x="4493419" y="3888582"/>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90" name="Oval 102"/>
          <p:cNvSpPr>
            <a:spLocks noChangeAspect="1" noChangeArrowheads="1"/>
          </p:cNvSpPr>
          <p:nvPr/>
        </p:nvSpPr>
        <p:spPr bwMode="auto">
          <a:xfrm rot="4777107">
            <a:off x="5389563" y="2928938"/>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91" name="Oval 103"/>
          <p:cNvSpPr>
            <a:spLocks noChangeAspect="1" noChangeArrowheads="1"/>
          </p:cNvSpPr>
          <p:nvPr/>
        </p:nvSpPr>
        <p:spPr bwMode="auto">
          <a:xfrm rot="4777107">
            <a:off x="6032501" y="451643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92" name="Oval 104"/>
          <p:cNvSpPr>
            <a:spLocks noChangeAspect="1" noChangeArrowheads="1"/>
          </p:cNvSpPr>
          <p:nvPr/>
        </p:nvSpPr>
        <p:spPr bwMode="auto">
          <a:xfrm rot="4777107">
            <a:off x="4180682" y="3234532"/>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2793" name="Oval 105"/>
          <p:cNvSpPr>
            <a:spLocks noChangeAspect="1" noChangeArrowheads="1"/>
          </p:cNvSpPr>
          <p:nvPr/>
        </p:nvSpPr>
        <p:spPr bwMode="auto">
          <a:xfrm rot="4777107">
            <a:off x="5614195" y="5201445"/>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94" name="Oval 106"/>
          <p:cNvSpPr>
            <a:spLocks noChangeAspect="1" noChangeArrowheads="1"/>
          </p:cNvSpPr>
          <p:nvPr/>
        </p:nvSpPr>
        <p:spPr bwMode="auto">
          <a:xfrm rot="4777107">
            <a:off x="6980238" y="4908551"/>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2795" name="Text Box 107"/>
          <p:cNvSpPr txBox="1">
            <a:spLocks noChangeArrowheads="1"/>
          </p:cNvSpPr>
          <p:nvPr/>
        </p:nvSpPr>
        <p:spPr bwMode="auto">
          <a:xfrm>
            <a:off x="7162800" y="1828801"/>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42796" name="Text Box 108"/>
          <p:cNvSpPr txBox="1">
            <a:spLocks noChangeArrowheads="1"/>
          </p:cNvSpPr>
          <p:nvPr/>
        </p:nvSpPr>
        <p:spPr bwMode="auto">
          <a:xfrm>
            <a:off x="7924800" y="3352801"/>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42797" name="Text Box 109"/>
          <p:cNvSpPr txBox="1">
            <a:spLocks noChangeArrowheads="1"/>
          </p:cNvSpPr>
          <p:nvPr/>
        </p:nvSpPr>
        <p:spPr bwMode="auto">
          <a:xfrm>
            <a:off x="8077200" y="2438400"/>
            <a:ext cx="2743200" cy="3046988"/>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400">
                <a:latin typeface="Tahoma" pitchFamily="34" charset="0"/>
              </a:rPr>
              <a:t>Define the </a:t>
            </a:r>
            <a:r>
              <a:rPr lang="en-US" altLang="zh-CN" sz="2400">
                <a:solidFill>
                  <a:schemeClr val="accent2"/>
                </a:solidFill>
                <a:latin typeface="Tahoma" pitchFamily="34" charset="0"/>
              </a:rPr>
              <a:t>margin</a:t>
            </a:r>
            <a:r>
              <a:rPr lang="en-US" altLang="zh-CN" sz="2400">
                <a:latin typeface="Tahoma" pitchFamily="34" charset="0"/>
              </a:rPr>
              <a:t> of a linear classifier as the width that the boundary could be increased by before hitting a datapoint.</a:t>
            </a:r>
          </a:p>
        </p:txBody>
      </p:sp>
    </p:spTree>
    <p:extLst>
      <p:ext uri="{BB962C8B-B14F-4D97-AF65-F5344CB8AC3E}">
        <p14:creationId xmlns:p14="http://schemas.microsoft.com/office/powerpoint/2010/main" val="358929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Line 4"/>
          <p:cNvSpPr>
            <a:spLocks noChangeShapeType="1"/>
          </p:cNvSpPr>
          <p:nvPr/>
        </p:nvSpPr>
        <p:spPr bwMode="auto">
          <a:xfrm rot="-3472419">
            <a:off x="2763838" y="4076700"/>
            <a:ext cx="5410200" cy="0"/>
          </a:xfrm>
          <a:prstGeom prst="line">
            <a:avLst/>
          </a:prstGeom>
          <a:noFill/>
          <a:ln w="361950">
            <a:solidFill>
              <a:schemeClr val="accent1"/>
            </a:solidFill>
            <a:round/>
            <a:headEnd/>
            <a:tailEnd/>
          </a:ln>
          <a:effectLst/>
        </p:spPr>
        <p:txBody>
          <a:bodyPr>
            <a:spAutoFit/>
          </a:bodyPr>
          <a:lstStyle/>
          <a:p>
            <a:endParaRPr lang="id-ID"/>
          </a:p>
        </p:txBody>
      </p:sp>
      <p:sp>
        <p:nvSpPr>
          <p:cNvPr id="243717" name="Line 5"/>
          <p:cNvSpPr>
            <a:spLocks noChangeShapeType="1"/>
          </p:cNvSpPr>
          <p:nvPr/>
        </p:nvSpPr>
        <p:spPr bwMode="auto">
          <a:xfrm rot="-3472419">
            <a:off x="2687638" y="4076700"/>
            <a:ext cx="5562600" cy="0"/>
          </a:xfrm>
          <a:prstGeom prst="line">
            <a:avLst/>
          </a:prstGeom>
          <a:noFill/>
          <a:ln w="12700">
            <a:solidFill>
              <a:schemeClr val="tx1"/>
            </a:solidFill>
            <a:round/>
            <a:headEnd/>
            <a:tailEnd/>
          </a:ln>
          <a:effectLst/>
        </p:spPr>
        <p:txBody>
          <a:bodyPr>
            <a:spAutoFit/>
          </a:bodyPr>
          <a:lstStyle/>
          <a:p>
            <a:endParaRPr lang="id-ID"/>
          </a:p>
        </p:txBody>
      </p:sp>
      <p:sp>
        <p:nvSpPr>
          <p:cNvPr id="243718" name="Rectangle 6"/>
          <p:cNvSpPr>
            <a:spLocks noChangeArrowheads="1"/>
          </p:cNvSpPr>
          <p:nvPr/>
        </p:nvSpPr>
        <p:spPr bwMode="auto">
          <a:xfrm>
            <a:off x="1981200" y="304800"/>
            <a:ext cx="4648200" cy="685800"/>
          </a:xfrm>
          <a:prstGeom prst="rect">
            <a:avLst/>
          </a:prstGeom>
          <a:noFill/>
          <a:ln w="9525">
            <a:noFill/>
            <a:miter lim="800000"/>
            <a:headEnd/>
            <a:tailEnd/>
          </a:ln>
          <a:effectLst/>
        </p:spPr>
        <p:txBody>
          <a:bodyPr anchor="b"/>
          <a:lstStyle/>
          <a:p>
            <a:pPr algn="l"/>
            <a:r>
              <a:rPr lang="en-US" altLang="zh-CN" sz="4200">
                <a:solidFill>
                  <a:schemeClr val="tx2"/>
                </a:solidFill>
                <a:latin typeface="Garamond" pitchFamily="18" charset="0"/>
              </a:rPr>
              <a:t>Maximum Margin</a:t>
            </a:r>
          </a:p>
        </p:txBody>
      </p:sp>
      <p:sp>
        <p:nvSpPr>
          <p:cNvPr id="243719" name="Rectangle 7"/>
          <p:cNvSpPr>
            <a:spLocks noChangeArrowheads="1"/>
          </p:cNvSpPr>
          <p:nvPr/>
        </p:nvSpPr>
        <p:spPr bwMode="auto">
          <a:xfrm>
            <a:off x="6858000" y="776288"/>
            <a:ext cx="1600200" cy="654050"/>
          </a:xfrm>
          <a:prstGeom prst="rect">
            <a:avLst/>
          </a:prstGeom>
          <a:solidFill>
            <a:srgbClr val="FFCCFF"/>
          </a:solidFill>
          <a:ln w="12700">
            <a:solidFill>
              <a:schemeClr val="tx1"/>
            </a:solidFill>
            <a:miter lim="800000"/>
            <a:headEnd/>
            <a:tailEnd/>
          </a:ln>
          <a:effectLst/>
        </p:spPr>
        <p:txBody>
          <a:bodyPr anchor="ctr">
            <a:spAutoFit/>
          </a:bodyPr>
          <a:lstStyle/>
          <a:p>
            <a:pPr>
              <a:spcBef>
                <a:spcPct val="50000"/>
              </a:spcBef>
              <a:buClr>
                <a:schemeClr val="tx1"/>
              </a:buClr>
            </a:pPr>
            <a:r>
              <a:rPr lang="en-US" altLang="zh-CN" sz="3600" i="1">
                <a:latin typeface="Tahoma" pitchFamily="34" charset="0"/>
              </a:rPr>
              <a:t>f </a:t>
            </a:r>
            <a:r>
              <a:rPr lang="en-US" altLang="zh-CN" sz="2000">
                <a:latin typeface="Tahoma" pitchFamily="34" charset="0"/>
              </a:rPr>
              <a:t>        </a:t>
            </a:r>
          </a:p>
        </p:txBody>
      </p:sp>
      <p:sp>
        <p:nvSpPr>
          <p:cNvPr id="243720" name="Line 8"/>
          <p:cNvSpPr>
            <a:spLocks noChangeShapeType="1"/>
          </p:cNvSpPr>
          <p:nvPr/>
        </p:nvSpPr>
        <p:spPr bwMode="auto">
          <a:xfrm>
            <a:off x="54864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3721" name="Text Box 9"/>
          <p:cNvSpPr txBox="1">
            <a:spLocks noChangeArrowheads="1"/>
          </p:cNvSpPr>
          <p:nvPr/>
        </p:nvSpPr>
        <p:spPr bwMode="auto">
          <a:xfrm>
            <a:off x="5029200" y="762001"/>
            <a:ext cx="609600" cy="519113"/>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800" b="1" i="1">
                <a:latin typeface="Tahoma" pitchFamily="34" charset="0"/>
              </a:rPr>
              <a:t>x</a:t>
            </a:r>
          </a:p>
        </p:txBody>
      </p:sp>
      <p:sp>
        <p:nvSpPr>
          <p:cNvPr id="243722" name="Line 10"/>
          <p:cNvSpPr>
            <a:spLocks noChangeShapeType="1"/>
          </p:cNvSpPr>
          <p:nvPr/>
        </p:nvSpPr>
        <p:spPr bwMode="auto">
          <a:xfrm>
            <a:off x="7543800" y="381000"/>
            <a:ext cx="0" cy="38100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3723" name="Text Box 11"/>
          <p:cNvSpPr txBox="1">
            <a:spLocks noChangeArrowheads="1"/>
          </p:cNvSpPr>
          <p:nvPr/>
        </p:nvSpPr>
        <p:spPr bwMode="auto">
          <a:xfrm>
            <a:off x="7315200" y="0"/>
            <a:ext cx="381000" cy="579438"/>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3200">
                <a:solidFill>
                  <a:srgbClr val="00CC00"/>
                </a:solidFill>
                <a:latin typeface="Symbol" pitchFamily="18" charset="2"/>
              </a:rPr>
              <a:t>a</a:t>
            </a:r>
          </a:p>
        </p:txBody>
      </p:sp>
      <p:sp>
        <p:nvSpPr>
          <p:cNvPr id="243724" name="Line 12"/>
          <p:cNvSpPr>
            <a:spLocks noChangeShapeType="1"/>
          </p:cNvSpPr>
          <p:nvPr/>
        </p:nvSpPr>
        <p:spPr bwMode="auto">
          <a:xfrm>
            <a:off x="8458200" y="1066800"/>
            <a:ext cx="1371600" cy="0"/>
          </a:xfrm>
          <a:prstGeom prst="line">
            <a:avLst/>
          </a:prstGeom>
          <a:noFill/>
          <a:ln w="12700">
            <a:solidFill>
              <a:schemeClr val="tx1"/>
            </a:solidFill>
            <a:round/>
            <a:headEnd/>
            <a:tailEnd type="triangle" w="med" len="med"/>
          </a:ln>
          <a:effectLst/>
        </p:spPr>
        <p:txBody>
          <a:bodyPr wrap="none" anchor="ctr">
            <a:spAutoFit/>
          </a:bodyPr>
          <a:lstStyle/>
          <a:p>
            <a:endParaRPr lang="id-ID"/>
          </a:p>
        </p:txBody>
      </p:sp>
      <p:sp>
        <p:nvSpPr>
          <p:cNvPr id="243725" name="Text Box 13"/>
          <p:cNvSpPr txBox="1">
            <a:spLocks noChangeArrowheads="1"/>
          </p:cNvSpPr>
          <p:nvPr/>
        </p:nvSpPr>
        <p:spPr bwMode="auto">
          <a:xfrm>
            <a:off x="9829800" y="838200"/>
            <a:ext cx="838200" cy="579438"/>
          </a:xfrm>
          <a:prstGeom prst="rect">
            <a:avLst/>
          </a:prstGeom>
          <a:noFill/>
          <a:ln w="12700">
            <a:noFill/>
            <a:miter lim="800000"/>
            <a:headEnd/>
            <a:tailEnd/>
          </a:ln>
          <a:effectLst/>
        </p:spPr>
        <p:txBody>
          <a:bodyPr>
            <a:spAutoFit/>
          </a:bodyPr>
          <a:lstStyle/>
          <a:p>
            <a:pPr algn="l">
              <a:spcBef>
                <a:spcPct val="20000"/>
              </a:spcBef>
              <a:buClr>
                <a:schemeClr val="tx1"/>
              </a:buClr>
            </a:pPr>
            <a:r>
              <a:rPr lang="en-US" altLang="zh-CN" sz="3200">
                <a:latin typeface="Tahoma" pitchFamily="34" charset="0"/>
              </a:rPr>
              <a:t>y</a:t>
            </a:r>
            <a:r>
              <a:rPr lang="en-US" altLang="zh-CN" sz="3200" baseline="30000">
                <a:latin typeface="Tahoma" pitchFamily="34" charset="0"/>
              </a:rPr>
              <a:t>est</a:t>
            </a:r>
          </a:p>
        </p:txBody>
      </p:sp>
      <p:sp>
        <p:nvSpPr>
          <p:cNvPr id="243726" name="Text Box 14"/>
          <p:cNvSpPr txBox="1">
            <a:spLocks noChangeArrowheads="1"/>
          </p:cNvSpPr>
          <p:nvPr/>
        </p:nvSpPr>
        <p:spPr bwMode="auto">
          <a:xfrm>
            <a:off x="2362200" y="1905001"/>
            <a:ext cx="1905000" cy="8540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a:latin typeface="Tahoma" pitchFamily="34" charset="0"/>
              </a:rPr>
              <a:t>denotes +1</a:t>
            </a:r>
          </a:p>
          <a:p>
            <a:pPr>
              <a:spcBef>
                <a:spcPct val="50000"/>
              </a:spcBef>
              <a:buClr>
                <a:schemeClr val="tx1"/>
              </a:buClr>
            </a:pPr>
            <a:r>
              <a:rPr lang="en-US" altLang="zh-CN" sz="2000">
                <a:latin typeface="Tahoma" pitchFamily="34" charset="0"/>
              </a:rPr>
              <a:t>denotes -1</a:t>
            </a:r>
          </a:p>
        </p:txBody>
      </p:sp>
      <p:sp>
        <p:nvSpPr>
          <p:cNvPr id="243727" name="Oval 15"/>
          <p:cNvSpPr>
            <a:spLocks noChangeAspect="1" noChangeArrowheads="1"/>
          </p:cNvSpPr>
          <p:nvPr/>
        </p:nvSpPr>
        <p:spPr bwMode="auto">
          <a:xfrm rot="4777107">
            <a:off x="2439194" y="2056607"/>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28" name="Oval 16"/>
          <p:cNvSpPr>
            <a:spLocks noChangeAspect="1" noChangeArrowheads="1"/>
          </p:cNvSpPr>
          <p:nvPr/>
        </p:nvSpPr>
        <p:spPr bwMode="auto">
          <a:xfrm rot="5895381">
            <a:off x="2439988" y="2513013"/>
            <a:ext cx="50800"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29" name="Line 17"/>
          <p:cNvSpPr>
            <a:spLocks noChangeShapeType="1"/>
          </p:cNvSpPr>
          <p:nvPr/>
        </p:nvSpPr>
        <p:spPr bwMode="auto">
          <a:xfrm>
            <a:off x="4114800" y="2209800"/>
            <a:ext cx="0" cy="3505200"/>
          </a:xfrm>
          <a:prstGeom prst="line">
            <a:avLst/>
          </a:prstGeom>
          <a:noFill/>
          <a:ln w="38100">
            <a:solidFill>
              <a:srgbClr val="CC0000"/>
            </a:solidFill>
            <a:round/>
            <a:headEnd/>
            <a:tailEnd/>
          </a:ln>
          <a:effectLst/>
        </p:spPr>
        <p:txBody>
          <a:bodyPr anchor="ctr">
            <a:spAutoFit/>
          </a:bodyPr>
          <a:lstStyle/>
          <a:p>
            <a:endParaRPr lang="id-ID"/>
          </a:p>
        </p:txBody>
      </p:sp>
      <p:sp>
        <p:nvSpPr>
          <p:cNvPr id="243730" name="Line 18"/>
          <p:cNvSpPr>
            <a:spLocks noChangeShapeType="1"/>
          </p:cNvSpPr>
          <p:nvPr/>
        </p:nvSpPr>
        <p:spPr bwMode="auto">
          <a:xfrm flipV="1">
            <a:off x="3962400" y="5562600"/>
            <a:ext cx="3657600" cy="0"/>
          </a:xfrm>
          <a:prstGeom prst="line">
            <a:avLst/>
          </a:prstGeom>
          <a:noFill/>
          <a:ln w="38100">
            <a:solidFill>
              <a:srgbClr val="CC0000"/>
            </a:solidFill>
            <a:round/>
            <a:headEnd/>
            <a:tailEnd/>
          </a:ln>
          <a:effectLst/>
        </p:spPr>
        <p:txBody>
          <a:bodyPr anchor="ctr">
            <a:spAutoFit/>
          </a:bodyPr>
          <a:lstStyle/>
          <a:p>
            <a:endParaRPr lang="id-ID"/>
          </a:p>
        </p:txBody>
      </p:sp>
      <p:sp>
        <p:nvSpPr>
          <p:cNvPr id="243731" name="Oval 19"/>
          <p:cNvSpPr>
            <a:spLocks noChangeAspect="1" noChangeArrowheads="1"/>
          </p:cNvSpPr>
          <p:nvPr/>
        </p:nvSpPr>
        <p:spPr bwMode="auto">
          <a:xfrm>
            <a:off x="5241926" y="5032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32" name="Oval 20"/>
          <p:cNvSpPr>
            <a:spLocks noChangeAspect="1" noChangeArrowheads="1"/>
          </p:cNvSpPr>
          <p:nvPr/>
        </p:nvSpPr>
        <p:spPr bwMode="auto">
          <a:xfrm>
            <a:off x="4010026" y="3903664"/>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33" name="Oval 21"/>
          <p:cNvSpPr>
            <a:spLocks noChangeAspect="1" noChangeArrowheads="1"/>
          </p:cNvSpPr>
          <p:nvPr/>
        </p:nvSpPr>
        <p:spPr bwMode="auto">
          <a:xfrm>
            <a:off x="5864226" y="28146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34" name="Oval 22"/>
          <p:cNvSpPr>
            <a:spLocks noChangeAspect="1" noChangeArrowheads="1"/>
          </p:cNvSpPr>
          <p:nvPr/>
        </p:nvSpPr>
        <p:spPr bwMode="auto">
          <a:xfrm>
            <a:off x="5927726" y="3635376"/>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35" name="Oval 23"/>
          <p:cNvSpPr>
            <a:spLocks noChangeAspect="1" noChangeArrowheads="1"/>
          </p:cNvSpPr>
          <p:nvPr/>
        </p:nvSpPr>
        <p:spPr bwMode="auto">
          <a:xfrm>
            <a:off x="4933951" y="2663825"/>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36" name="Oval 24"/>
          <p:cNvSpPr>
            <a:spLocks noChangeAspect="1" noChangeArrowheads="1"/>
          </p:cNvSpPr>
          <p:nvPr/>
        </p:nvSpPr>
        <p:spPr bwMode="auto">
          <a:xfrm>
            <a:off x="5410201" y="3733801"/>
            <a:ext cx="5397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37" name="Oval 25"/>
          <p:cNvSpPr>
            <a:spLocks noChangeAspect="1" noChangeArrowheads="1"/>
          </p:cNvSpPr>
          <p:nvPr/>
        </p:nvSpPr>
        <p:spPr bwMode="auto">
          <a:xfrm>
            <a:off x="4572001" y="3124200"/>
            <a:ext cx="60325" cy="58738"/>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38" name="Oval 26"/>
          <p:cNvSpPr>
            <a:spLocks noChangeAspect="1" noChangeArrowheads="1"/>
          </p:cNvSpPr>
          <p:nvPr/>
        </p:nvSpPr>
        <p:spPr bwMode="auto">
          <a:xfrm>
            <a:off x="6629401" y="4114800"/>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39" name="Oval 27"/>
          <p:cNvSpPr>
            <a:spLocks noChangeAspect="1" noChangeArrowheads="1"/>
          </p:cNvSpPr>
          <p:nvPr/>
        </p:nvSpPr>
        <p:spPr bwMode="auto">
          <a:xfrm rot="-1118274">
            <a:off x="5411789" y="4443414"/>
            <a:ext cx="5397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0" name="Oval 28"/>
          <p:cNvSpPr>
            <a:spLocks noChangeAspect="1" noChangeArrowheads="1"/>
          </p:cNvSpPr>
          <p:nvPr/>
        </p:nvSpPr>
        <p:spPr bwMode="auto">
          <a:xfrm rot="-1118274">
            <a:off x="7527926" y="32289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1" name="Oval 29"/>
          <p:cNvSpPr>
            <a:spLocks noChangeAspect="1" noChangeArrowheads="1"/>
          </p:cNvSpPr>
          <p:nvPr/>
        </p:nvSpPr>
        <p:spPr bwMode="auto">
          <a:xfrm rot="-1118274">
            <a:off x="6819901" y="4545013"/>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2" name="Oval 30"/>
          <p:cNvSpPr>
            <a:spLocks noChangeAspect="1" noChangeArrowheads="1"/>
          </p:cNvSpPr>
          <p:nvPr/>
        </p:nvSpPr>
        <p:spPr bwMode="auto">
          <a:xfrm rot="-1118274">
            <a:off x="4648201" y="2667000"/>
            <a:ext cx="60325" cy="50800"/>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43" name="Oval 31"/>
          <p:cNvSpPr>
            <a:spLocks noChangeAspect="1" noChangeArrowheads="1"/>
          </p:cNvSpPr>
          <p:nvPr/>
        </p:nvSpPr>
        <p:spPr bwMode="auto">
          <a:xfrm rot="-1118274">
            <a:off x="6235701" y="3584575"/>
            <a:ext cx="60325" cy="50800"/>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4" name="Oval 32"/>
          <p:cNvSpPr>
            <a:spLocks noChangeAspect="1" noChangeArrowheads="1"/>
          </p:cNvSpPr>
          <p:nvPr/>
        </p:nvSpPr>
        <p:spPr bwMode="auto">
          <a:xfrm rot="-1118274">
            <a:off x="7391401" y="4495801"/>
            <a:ext cx="60325" cy="476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5" name="Oval 33"/>
          <p:cNvSpPr>
            <a:spLocks noChangeAspect="1" noChangeArrowheads="1"/>
          </p:cNvSpPr>
          <p:nvPr/>
        </p:nvSpPr>
        <p:spPr bwMode="auto">
          <a:xfrm rot="-1118274">
            <a:off x="4638676" y="3640139"/>
            <a:ext cx="60325" cy="476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46" name="Oval 34"/>
          <p:cNvSpPr>
            <a:spLocks noChangeAspect="1" noChangeArrowheads="1"/>
          </p:cNvSpPr>
          <p:nvPr/>
        </p:nvSpPr>
        <p:spPr bwMode="auto">
          <a:xfrm rot="5895381">
            <a:off x="5391151" y="3057526"/>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47" name="Oval 35"/>
          <p:cNvSpPr>
            <a:spLocks noChangeAspect="1" noChangeArrowheads="1"/>
          </p:cNvSpPr>
          <p:nvPr/>
        </p:nvSpPr>
        <p:spPr bwMode="auto">
          <a:xfrm rot="5895381">
            <a:off x="5660232" y="5242720"/>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48" name="Oval 36"/>
          <p:cNvSpPr>
            <a:spLocks noChangeAspect="1" noChangeArrowheads="1"/>
          </p:cNvSpPr>
          <p:nvPr/>
        </p:nvSpPr>
        <p:spPr bwMode="auto">
          <a:xfrm rot="5895381">
            <a:off x="4638676" y="40989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49" name="Oval 37"/>
          <p:cNvSpPr>
            <a:spLocks noChangeAspect="1" noChangeArrowheads="1"/>
          </p:cNvSpPr>
          <p:nvPr/>
        </p:nvSpPr>
        <p:spPr bwMode="auto">
          <a:xfrm rot="5895381">
            <a:off x="5867401" y="2393951"/>
            <a:ext cx="47625"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50" name="Oval 38"/>
          <p:cNvSpPr>
            <a:spLocks noChangeAspect="1" noChangeArrowheads="1"/>
          </p:cNvSpPr>
          <p:nvPr/>
        </p:nvSpPr>
        <p:spPr bwMode="auto">
          <a:xfrm rot="5895381">
            <a:off x="6828633" y="4144170"/>
            <a:ext cx="58737"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1" name="Oval 39"/>
          <p:cNvSpPr>
            <a:spLocks noChangeAspect="1" noChangeArrowheads="1"/>
          </p:cNvSpPr>
          <p:nvPr/>
        </p:nvSpPr>
        <p:spPr bwMode="auto">
          <a:xfrm rot="5895381">
            <a:off x="5894389" y="407987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2" name="Oval 40"/>
          <p:cNvSpPr>
            <a:spLocks noChangeAspect="1" noChangeArrowheads="1"/>
          </p:cNvSpPr>
          <p:nvPr/>
        </p:nvSpPr>
        <p:spPr bwMode="auto">
          <a:xfrm rot="5895381">
            <a:off x="7143751" y="3365501"/>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3" name="Oval 41"/>
          <p:cNvSpPr>
            <a:spLocks noChangeAspect="1" noChangeArrowheads="1"/>
          </p:cNvSpPr>
          <p:nvPr/>
        </p:nvSpPr>
        <p:spPr bwMode="auto">
          <a:xfrm rot="5895381">
            <a:off x="4611689" y="2346326"/>
            <a:ext cx="47625"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54" name="Oval 42"/>
          <p:cNvSpPr>
            <a:spLocks noChangeAspect="1" noChangeArrowheads="1"/>
          </p:cNvSpPr>
          <p:nvPr/>
        </p:nvSpPr>
        <p:spPr bwMode="auto">
          <a:xfrm rot="5895381">
            <a:off x="6784976" y="32734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5" name="Oval 43"/>
          <p:cNvSpPr>
            <a:spLocks noChangeAspect="1" noChangeArrowheads="1"/>
          </p:cNvSpPr>
          <p:nvPr/>
        </p:nvSpPr>
        <p:spPr bwMode="auto">
          <a:xfrm rot="5895381">
            <a:off x="6641308" y="4718845"/>
            <a:ext cx="58737"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6" name="Oval 44"/>
          <p:cNvSpPr>
            <a:spLocks noChangeAspect="1" noChangeArrowheads="1"/>
          </p:cNvSpPr>
          <p:nvPr/>
        </p:nvSpPr>
        <p:spPr bwMode="auto">
          <a:xfrm rot="4777107">
            <a:off x="5022058" y="3534570"/>
            <a:ext cx="58737"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57" name="Oval 45"/>
          <p:cNvSpPr>
            <a:spLocks noChangeAspect="1" noChangeArrowheads="1"/>
          </p:cNvSpPr>
          <p:nvPr/>
        </p:nvSpPr>
        <p:spPr bwMode="auto">
          <a:xfrm rot="4777107">
            <a:off x="6175376" y="5254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8" name="Oval 46"/>
          <p:cNvSpPr>
            <a:spLocks noChangeAspect="1" noChangeArrowheads="1"/>
          </p:cNvSpPr>
          <p:nvPr/>
        </p:nvSpPr>
        <p:spPr bwMode="auto">
          <a:xfrm rot="4777107">
            <a:off x="5870576" y="4873626"/>
            <a:ext cx="47625" cy="5397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59" name="Oval 47"/>
          <p:cNvSpPr>
            <a:spLocks noChangeAspect="1" noChangeArrowheads="1"/>
          </p:cNvSpPr>
          <p:nvPr/>
        </p:nvSpPr>
        <p:spPr bwMode="auto">
          <a:xfrm rot="4777107">
            <a:off x="4341019" y="3736182"/>
            <a:ext cx="58738"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60" name="Oval 48"/>
          <p:cNvSpPr>
            <a:spLocks noChangeAspect="1" noChangeArrowheads="1"/>
          </p:cNvSpPr>
          <p:nvPr/>
        </p:nvSpPr>
        <p:spPr bwMode="auto">
          <a:xfrm rot="4777107">
            <a:off x="5237163" y="2776538"/>
            <a:ext cx="50800" cy="5397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61" name="Oval 49"/>
          <p:cNvSpPr>
            <a:spLocks noChangeAspect="1" noChangeArrowheads="1"/>
          </p:cNvSpPr>
          <p:nvPr/>
        </p:nvSpPr>
        <p:spPr bwMode="auto">
          <a:xfrm rot="4777107">
            <a:off x="5880101" y="4364038"/>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62" name="Oval 50"/>
          <p:cNvSpPr>
            <a:spLocks noChangeAspect="1" noChangeArrowheads="1"/>
          </p:cNvSpPr>
          <p:nvPr/>
        </p:nvSpPr>
        <p:spPr bwMode="auto">
          <a:xfrm rot="4777107">
            <a:off x="4028282" y="3082132"/>
            <a:ext cx="58738" cy="60325"/>
          </a:xfrm>
          <a:prstGeom prst="ellipse">
            <a:avLst/>
          </a:prstGeom>
          <a:solidFill>
            <a:schemeClr val="tx2"/>
          </a:solidFill>
          <a:ln w="9525">
            <a:solidFill>
              <a:schemeClr val="tx1"/>
            </a:solidFill>
            <a:round/>
            <a:headEnd/>
            <a:tailEnd/>
          </a:ln>
          <a:effectLst/>
        </p:spPr>
        <p:txBody>
          <a:bodyPr wrap="none" anchor="ctr"/>
          <a:lstStyle/>
          <a:p>
            <a:endParaRPr lang="id-ID"/>
          </a:p>
        </p:txBody>
      </p:sp>
      <p:sp>
        <p:nvSpPr>
          <p:cNvPr id="243763" name="Oval 51"/>
          <p:cNvSpPr>
            <a:spLocks noChangeAspect="1" noChangeArrowheads="1"/>
          </p:cNvSpPr>
          <p:nvPr/>
        </p:nvSpPr>
        <p:spPr bwMode="auto">
          <a:xfrm rot="4777107">
            <a:off x="5461795" y="5049045"/>
            <a:ext cx="55563"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64" name="Oval 52"/>
          <p:cNvSpPr>
            <a:spLocks noChangeAspect="1" noChangeArrowheads="1"/>
          </p:cNvSpPr>
          <p:nvPr/>
        </p:nvSpPr>
        <p:spPr bwMode="auto">
          <a:xfrm rot="4777107">
            <a:off x="6827838" y="4756151"/>
            <a:ext cx="50800" cy="60325"/>
          </a:xfrm>
          <a:prstGeom prst="ellipse">
            <a:avLst/>
          </a:prstGeom>
          <a:solidFill>
            <a:schemeClr val="bg1"/>
          </a:solidFill>
          <a:ln w="9525">
            <a:solidFill>
              <a:schemeClr val="tx1"/>
            </a:solidFill>
            <a:round/>
            <a:headEnd/>
            <a:tailEnd/>
          </a:ln>
          <a:effectLst/>
        </p:spPr>
        <p:txBody>
          <a:bodyPr wrap="none" anchor="ctr"/>
          <a:lstStyle/>
          <a:p>
            <a:endParaRPr lang="id-ID"/>
          </a:p>
        </p:txBody>
      </p:sp>
      <p:sp>
        <p:nvSpPr>
          <p:cNvPr id="243765" name="Text Box 53"/>
          <p:cNvSpPr txBox="1">
            <a:spLocks noChangeArrowheads="1"/>
          </p:cNvSpPr>
          <p:nvPr/>
        </p:nvSpPr>
        <p:spPr bwMode="auto">
          <a:xfrm>
            <a:off x="7010400" y="1676401"/>
            <a:ext cx="3200400" cy="396875"/>
          </a:xfrm>
          <a:prstGeom prst="rect">
            <a:avLst/>
          </a:prstGeom>
          <a:noFill/>
          <a:ln w="12700">
            <a:noFill/>
            <a:miter lim="800000"/>
            <a:headEnd/>
            <a:tailEnd/>
          </a:ln>
          <a:effectLst/>
        </p:spPr>
        <p:txBody>
          <a:bodyPr>
            <a:spAutoFit/>
          </a:bodyPr>
          <a:lstStyle/>
          <a:p>
            <a:pPr>
              <a:spcBef>
                <a:spcPct val="50000"/>
              </a:spcBef>
              <a:buClr>
                <a:schemeClr val="tx1"/>
              </a:buClr>
            </a:pPr>
            <a:r>
              <a:rPr lang="en-US" altLang="zh-CN" sz="2000" b="1" i="1">
                <a:latin typeface="Tahoma" pitchFamily="34" charset="0"/>
              </a:rPr>
              <a:t>f</a:t>
            </a:r>
            <a:r>
              <a:rPr lang="en-US" altLang="zh-CN" sz="2000" i="1">
                <a:latin typeface="Tahoma" pitchFamily="34" charset="0"/>
              </a:rPr>
              <a:t>(</a:t>
            </a:r>
            <a:r>
              <a:rPr lang="en-US" altLang="zh-CN" sz="2000" b="1" i="1">
                <a:latin typeface="Tahoma" pitchFamily="34" charset="0"/>
              </a:rPr>
              <a:t>x</a:t>
            </a:r>
            <a:r>
              <a:rPr lang="en-US" altLang="zh-CN" sz="2000" i="1">
                <a:latin typeface="Tahoma" pitchFamily="34" charset="0"/>
              </a:rPr>
              <a:t>,</a:t>
            </a:r>
            <a:r>
              <a:rPr lang="en-US" altLang="zh-CN" sz="2000" b="1" i="1">
                <a:solidFill>
                  <a:srgbClr val="00CC00"/>
                </a:solidFill>
                <a:latin typeface="Tahoma" pitchFamily="34" charset="0"/>
              </a:rPr>
              <a:t>w</a:t>
            </a:r>
            <a:r>
              <a:rPr lang="en-US" altLang="zh-CN" sz="2000" i="1">
                <a:solidFill>
                  <a:srgbClr val="00CC00"/>
                </a:solidFill>
                <a:latin typeface="Tahoma" pitchFamily="34" charset="0"/>
              </a:rPr>
              <a:t>,b</a:t>
            </a:r>
            <a:r>
              <a:rPr lang="en-US" altLang="zh-CN" sz="2000" i="1">
                <a:latin typeface="Tahoma" pitchFamily="34" charset="0"/>
              </a:rPr>
              <a:t>) = sign(</a:t>
            </a:r>
            <a:r>
              <a:rPr lang="en-US" altLang="zh-CN" sz="2000" b="1" i="1">
                <a:solidFill>
                  <a:srgbClr val="00CC00"/>
                </a:solidFill>
                <a:latin typeface="Tahoma" pitchFamily="34" charset="0"/>
              </a:rPr>
              <a:t>w</a:t>
            </a:r>
            <a:r>
              <a:rPr lang="en-US" altLang="zh-CN" sz="2000" b="1" i="1">
                <a:latin typeface="Tahoma" pitchFamily="34" charset="0"/>
              </a:rPr>
              <a:t> x</a:t>
            </a:r>
            <a:r>
              <a:rPr lang="en-US" altLang="zh-CN" sz="2000" i="1">
                <a:solidFill>
                  <a:srgbClr val="00CC00"/>
                </a:solidFill>
                <a:latin typeface="Tahoma" pitchFamily="34" charset="0"/>
              </a:rPr>
              <a:t> </a:t>
            </a:r>
            <a:r>
              <a:rPr lang="en-US" altLang="zh-CN" sz="2000" i="1">
                <a:latin typeface="Tahoma" pitchFamily="34" charset="0"/>
              </a:rPr>
              <a:t>+ </a:t>
            </a:r>
            <a:r>
              <a:rPr lang="en-US" altLang="zh-CN" sz="2000" i="1">
                <a:solidFill>
                  <a:srgbClr val="00CC00"/>
                </a:solidFill>
                <a:latin typeface="Tahoma" pitchFamily="34" charset="0"/>
              </a:rPr>
              <a:t>b</a:t>
            </a:r>
            <a:r>
              <a:rPr lang="en-US" altLang="zh-CN" sz="2000" i="1">
                <a:latin typeface="Tahoma" pitchFamily="34" charset="0"/>
              </a:rPr>
              <a:t>)</a:t>
            </a:r>
          </a:p>
        </p:txBody>
      </p:sp>
      <p:sp>
        <p:nvSpPr>
          <p:cNvPr id="243766" name="Text Box 54"/>
          <p:cNvSpPr txBox="1">
            <a:spLocks noChangeArrowheads="1"/>
          </p:cNvSpPr>
          <p:nvPr/>
        </p:nvSpPr>
        <p:spPr bwMode="auto">
          <a:xfrm>
            <a:off x="7772400" y="3200401"/>
            <a:ext cx="2438400" cy="396875"/>
          </a:xfrm>
          <a:prstGeom prst="rect">
            <a:avLst/>
          </a:prstGeom>
          <a:noFill/>
          <a:ln w="12700">
            <a:noFill/>
            <a:miter lim="800000"/>
            <a:headEnd/>
            <a:tailEnd/>
          </a:ln>
          <a:effectLst/>
        </p:spPr>
        <p:txBody>
          <a:bodyPr>
            <a:spAutoFit/>
          </a:bodyPr>
          <a:lstStyle/>
          <a:p>
            <a:pPr algn="l">
              <a:spcBef>
                <a:spcPct val="50000"/>
              </a:spcBef>
              <a:buClr>
                <a:schemeClr val="tx1"/>
              </a:buClr>
            </a:pPr>
            <a:endParaRPr lang="id-ID" sz="2000">
              <a:latin typeface="Tahoma" pitchFamily="34" charset="0"/>
            </a:endParaRPr>
          </a:p>
        </p:txBody>
      </p:sp>
      <p:sp>
        <p:nvSpPr>
          <p:cNvPr id="243767" name="Text Box 55"/>
          <p:cNvSpPr txBox="1">
            <a:spLocks noChangeArrowheads="1"/>
          </p:cNvSpPr>
          <p:nvPr/>
        </p:nvSpPr>
        <p:spPr bwMode="auto">
          <a:xfrm>
            <a:off x="7924800" y="2286000"/>
            <a:ext cx="2743200" cy="3970318"/>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400">
                <a:latin typeface="Tahoma" pitchFamily="34" charset="0"/>
              </a:rPr>
              <a:t>The </a:t>
            </a:r>
            <a:r>
              <a:rPr lang="en-US" altLang="zh-CN" sz="2400">
                <a:solidFill>
                  <a:srgbClr val="CC0000"/>
                </a:solidFill>
                <a:latin typeface="Tahoma" pitchFamily="34" charset="0"/>
              </a:rPr>
              <a:t>maximum margin linear classifier</a:t>
            </a:r>
            <a:r>
              <a:rPr lang="en-US" altLang="zh-CN" sz="2400">
                <a:latin typeface="Tahoma" pitchFamily="34" charset="0"/>
              </a:rPr>
              <a:t> is the linear classifier with the, um, maximum margin.</a:t>
            </a:r>
          </a:p>
          <a:p>
            <a:pPr algn="l">
              <a:spcBef>
                <a:spcPct val="50000"/>
              </a:spcBef>
              <a:buClr>
                <a:schemeClr val="tx1"/>
              </a:buClr>
            </a:pPr>
            <a:r>
              <a:rPr lang="en-US" altLang="zh-CN" sz="2400">
                <a:latin typeface="Tahoma" pitchFamily="34" charset="0"/>
              </a:rPr>
              <a:t>This is the simplest kind of SVM (Called an LSVM)</a:t>
            </a:r>
          </a:p>
        </p:txBody>
      </p:sp>
      <p:sp>
        <p:nvSpPr>
          <p:cNvPr id="243768" name="AutoShape 56"/>
          <p:cNvSpPr>
            <a:spLocks noChangeArrowheads="1"/>
          </p:cNvSpPr>
          <p:nvPr/>
        </p:nvSpPr>
        <p:spPr bwMode="auto">
          <a:xfrm>
            <a:off x="5965825" y="6097588"/>
            <a:ext cx="1758950" cy="381000"/>
          </a:xfrm>
          <a:prstGeom prst="wedgeRectCallout">
            <a:avLst>
              <a:gd name="adj1" fmla="val 64713"/>
              <a:gd name="adj2" fmla="val -86250"/>
            </a:avLst>
          </a:prstGeom>
          <a:solidFill>
            <a:srgbClr val="CCFFCC"/>
          </a:solidFill>
          <a:ln w="12700">
            <a:solidFill>
              <a:schemeClr val="tx1"/>
            </a:solidFill>
            <a:miter lim="800000"/>
            <a:headEnd/>
            <a:tailEnd/>
          </a:ln>
          <a:effectLst/>
        </p:spPr>
        <p:txBody>
          <a:bodyPr/>
          <a:lstStyle/>
          <a:p>
            <a:pPr>
              <a:spcBef>
                <a:spcPct val="50000"/>
              </a:spcBef>
              <a:buClr>
                <a:schemeClr val="tx1"/>
              </a:buClr>
            </a:pPr>
            <a:r>
              <a:rPr lang="en-US" altLang="zh-CN" sz="2000">
                <a:latin typeface="Tahoma" pitchFamily="34" charset="0"/>
              </a:rPr>
              <a:t>Linear SVM</a:t>
            </a:r>
          </a:p>
        </p:txBody>
      </p:sp>
      <p:sp>
        <p:nvSpPr>
          <p:cNvPr id="243769" name="Text Box 57"/>
          <p:cNvSpPr txBox="1">
            <a:spLocks noChangeArrowheads="1"/>
          </p:cNvSpPr>
          <p:nvPr/>
        </p:nvSpPr>
        <p:spPr bwMode="auto">
          <a:xfrm>
            <a:off x="1697038" y="3675064"/>
            <a:ext cx="2120900" cy="1920875"/>
          </a:xfrm>
          <a:prstGeom prst="rect">
            <a:avLst/>
          </a:prstGeom>
          <a:noFill/>
          <a:ln w="12700">
            <a:noFill/>
            <a:miter lim="800000"/>
            <a:headEnd/>
            <a:tailEnd/>
          </a:ln>
          <a:effectLst/>
        </p:spPr>
        <p:txBody>
          <a:bodyPr>
            <a:spAutoFit/>
          </a:bodyPr>
          <a:lstStyle/>
          <a:p>
            <a:pPr algn="l">
              <a:spcBef>
                <a:spcPct val="50000"/>
              </a:spcBef>
              <a:buClr>
                <a:schemeClr val="tx1"/>
              </a:buClr>
            </a:pPr>
            <a:r>
              <a:rPr lang="en-US" altLang="zh-CN" sz="2000">
                <a:solidFill>
                  <a:srgbClr val="00CC00"/>
                </a:solidFill>
                <a:latin typeface="Tahoma" pitchFamily="34" charset="0"/>
              </a:rPr>
              <a:t>Support Vectors </a:t>
            </a:r>
            <a:r>
              <a:rPr lang="en-US" altLang="zh-CN" sz="2000">
                <a:latin typeface="Tahoma" pitchFamily="34" charset="0"/>
              </a:rPr>
              <a:t>are those datapoints that the margin pushes up against</a:t>
            </a:r>
          </a:p>
        </p:txBody>
      </p:sp>
      <p:sp>
        <p:nvSpPr>
          <p:cNvPr id="243770" name="Freeform 58"/>
          <p:cNvSpPr>
            <a:spLocks/>
          </p:cNvSpPr>
          <p:nvPr/>
        </p:nvSpPr>
        <p:spPr bwMode="auto">
          <a:xfrm>
            <a:off x="3636963" y="3725863"/>
            <a:ext cx="1708150" cy="369332"/>
          </a:xfrm>
          <a:custGeom>
            <a:avLst/>
            <a:gdLst/>
            <a:ahLst/>
            <a:cxnLst>
              <a:cxn ang="0">
                <a:pos x="0" y="98"/>
              </a:cxn>
              <a:cxn ang="0">
                <a:pos x="104" y="39"/>
              </a:cxn>
              <a:cxn ang="0">
                <a:pos x="212" y="0"/>
              </a:cxn>
              <a:cxn ang="0">
                <a:pos x="326" y="11"/>
              </a:cxn>
              <a:cxn ang="0">
                <a:pos x="386" y="39"/>
              </a:cxn>
              <a:cxn ang="0">
                <a:pos x="386" y="39"/>
              </a:cxn>
              <a:cxn ang="0">
                <a:pos x="511" y="82"/>
              </a:cxn>
              <a:cxn ang="0">
                <a:pos x="989" y="55"/>
              </a:cxn>
              <a:cxn ang="0">
                <a:pos x="1076" y="44"/>
              </a:cxn>
            </a:cxnLst>
            <a:rect l="0" t="0" r="r" b="b"/>
            <a:pathLst>
              <a:path w="1076" h="98">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w="38100" cap="flat" cmpd="sng">
            <a:solidFill>
              <a:srgbClr val="33CC33"/>
            </a:solidFill>
            <a:prstDash val="solid"/>
            <a:round/>
            <a:headEnd type="none" w="med" len="med"/>
            <a:tailEnd type="triangle" w="med" len="med"/>
          </a:ln>
          <a:effectLst/>
        </p:spPr>
        <p:txBody>
          <a:bodyPr>
            <a:spAutoFit/>
          </a:bodyPr>
          <a:lstStyle/>
          <a:p>
            <a:endParaRPr lang="id-ID"/>
          </a:p>
        </p:txBody>
      </p:sp>
      <p:sp>
        <p:nvSpPr>
          <p:cNvPr id="243771" name="Freeform 59"/>
          <p:cNvSpPr>
            <a:spLocks/>
          </p:cNvSpPr>
          <p:nvPr/>
        </p:nvSpPr>
        <p:spPr bwMode="auto">
          <a:xfrm>
            <a:off x="3603625" y="3317875"/>
            <a:ext cx="2293938" cy="369332"/>
          </a:xfrm>
          <a:custGeom>
            <a:avLst/>
            <a:gdLst/>
            <a:ahLst/>
            <a:cxnLst>
              <a:cxn ang="0">
                <a:pos x="0" y="306"/>
              </a:cxn>
              <a:cxn ang="0">
                <a:pos x="16" y="301"/>
              </a:cxn>
              <a:cxn ang="0">
                <a:pos x="27" y="268"/>
              </a:cxn>
              <a:cxn ang="0">
                <a:pos x="48" y="236"/>
              </a:cxn>
              <a:cxn ang="0">
                <a:pos x="125" y="171"/>
              </a:cxn>
              <a:cxn ang="0">
                <a:pos x="228" y="105"/>
              </a:cxn>
              <a:cxn ang="0">
                <a:pos x="298" y="73"/>
              </a:cxn>
              <a:cxn ang="0">
                <a:pos x="635" y="2"/>
              </a:cxn>
              <a:cxn ang="0">
                <a:pos x="1043" y="18"/>
              </a:cxn>
              <a:cxn ang="0">
                <a:pos x="1119" y="40"/>
              </a:cxn>
              <a:cxn ang="0">
                <a:pos x="1217" y="84"/>
              </a:cxn>
              <a:cxn ang="0">
                <a:pos x="1336" y="132"/>
              </a:cxn>
              <a:cxn ang="0">
                <a:pos x="1445" y="165"/>
              </a:cxn>
            </a:cxnLst>
            <a:rect l="0" t="0" r="r" b="b"/>
            <a:pathLst>
              <a:path w="1445" h="306">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w="38100" cap="flat" cmpd="sng">
            <a:solidFill>
              <a:srgbClr val="33CC33"/>
            </a:solidFill>
            <a:prstDash val="solid"/>
            <a:round/>
            <a:headEnd type="none" w="med" len="med"/>
            <a:tailEnd type="triangle" w="med" len="med"/>
          </a:ln>
          <a:effectLst/>
        </p:spPr>
        <p:txBody>
          <a:bodyPr>
            <a:spAutoFit/>
          </a:bodyPr>
          <a:lstStyle/>
          <a:p>
            <a:endParaRPr lang="id-ID"/>
          </a:p>
        </p:txBody>
      </p:sp>
      <p:sp>
        <p:nvSpPr>
          <p:cNvPr id="243772" name="Freeform 60"/>
          <p:cNvSpPr>
            <a:spLocks/>
          </p:cNvSpPr>
          <p:nvPr/>
        </p:nvSpPr>
        <p:spPr bwMode="auto">
          <a:xfrm>
            <a:off x="3629025" y="3994150"/>
            <a:ext cx="1733550" cy="369332"/>
          </a:xfrm>
          <a:custGeom>
            <a:avLst/>
            <a:gdLst/>
            <a:ahLst/>
            <a:cxnLst>
              <a:cxn ang="0">
                <a:pos x="0" y="0"/>
              </a:cxn>
              <a:cxn ang="0">
                <a:pos x="130" y="54"/>
              </a:cxn>
              <a:cxn ang="0">
                <a:pos x="326" y="147"/>
              </a:cxn>
              <a:cxn ang="0">
                <a:pos x="397" y="174"/>
              </a:cxn>
              <a:cxn ang="0">
                <a:pos x="527" y="217"/>
              </a:cxn>
              <a:cxn ang="0">
                <a:pos x="1092" y="272"/>
              </a:cxn>
            </a:cxnLst>
            <a:rect l="0" t="0" r="r" b="b"/>
            <a:pathLst>
              <a:path w="1092" h="283">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w="38100" cap="flat" cmpd="sng">
            <a:solidFill>
              <a:srgbClr val="33CC33"/>
            </a:solidFill>
            <a:prstDash val="solid"/>
            <a:round/>
            <a:headEnd type="none" w="med" len="med"/>
            <a:tailEnd type="triangle" w="med" len="med"/>
          </a:ln>
          <a:effectLst/>
        </p:spPr>
        <p:txBody>
          <a:bodyPr>
            <a:spAutoFit/>
          </a:bodyPr>
          <a:lstStyle/>
          <a:p>
            <a:endParaRPr lang="id-ID"/>
          </a:p>
        </p:txBody>
      </p:sp>
      <p:sp>
        <p:nvSpPr>
          <p:cNvPr id="243775" name="Oval 63"/>
          <p:cNvSpPr>
            <a:spLocks noChangeArrowheads="1"/>
          </p:cNvSpPr>
          <p:nvPr/>
        </p:nvSpPr>
        <p:spPr bwMode="auto">
          <a:xfrm>
            <a:off x="5865813" y="3396339"/>
            <a:ext cx="259766" cy="519351"/>
          </a:xfrm>
          <a:prstGeom prst="ellipse">
            <a:avLst/>
          </a:prstGeom>
          <a:noFill/>
          <a:ln w="38100">
            <a:solidFill>
              <a:srgbClr val="33CC33"/>
            </a:solidFill>
            <a:prstDash val="dash"/>
            <a:round/>
            <a:headEnd/>
            <a:tailEnd/>
          </a:ln>
          <a:effectLst/>
        </p:spPr>
        <p:txBody>
          <a:bodyPr wrap="none" anchor="ctr">
            <a:spAutoFit/>
          </a:bodyPr>
          <a:lstStyle/>
          <a:p>
            <a:endParaRPr lang="id-ID"/>
          </a:p>
        </p:txBody>
      </p:sp>
      <p:sp>
        <p:nvSpPr>
          <p:cNvPr id="243776" name="Oval 64"/>
          <p:cNvSpPr>
            <a:spLocks noChangeArrowheads="1"/>
          </p:cNvSpPr>
          <p:nvPr/>
        </p:nvSpPr>
        <p:spPr bwMode="auto">
          <a:xfrm>
            <a:off x="5368925" y="3505876"/>
            <a:ext cx="259766" cy="519351"/>
          </a:xfrm>
          <a:prstGeom prst="ellipse">
            <a:avLst/>
          </a:prstGeom>
          <a:noFill/>
          <a:ln w="38100">
            <a:solidFill>
              <a:srgbClr val="33CC33"/>
            </a:solidFill>
            <a:prstDash val="dash"/>
            <a:round/>
            <a:headEnd/>
            <a:tailEnd/>
          </a:ln>
          <a:effectLst/>
        </p:spPr>
        <p:txBody>
          <a:bodyPr wrap="none" anchor="ctr">
            <a:spAutoFit/>
          </a:bodyPr>
          <a:lstStyle/>
          <a:p>
            <a:endParaRPr lang="id-ID"/>
          </a:p>
        </p:txBody>
      </p:sp>
      <p:sp>
        <p:nvSpPr>
          <p:cNvPr id="243777" name="Oval 65"/>
          <p:cNvSpPr>
            <a:spLocks noChangeArrowheads="1"/>
          </p:cNvSpPr>
          <p:nvPr/>
        </p:nvSpPr>
        <p:spPr bwMode="auto">
          <a:xfrm>
            <a:off x="5357813" y="4201201"/>
            <a:ext cx="259766" cy="519351"/>
          </a:xfrm>
          <a:prstGeom prst="ellipse">
            <a:avLst/>
          </a:prstGeom>
          <a:noFill/>
          <a:ln w="38100">
            <a:solidFill>
              <a:srgbClr val="33CC33"/>
            </a:solidFill>
            <a:prstDash val="dash"/>
            <a:round/>
            <a:headEnd/>
            <a:tailEnd/>
          </a:ln>
          <a:effectLst/>
        </p:spPr>
        <p:txBody>
          <a:bodyPr wrap="none" anchor="ctr">
            <a:spAutoFit/>
          </a:bodyPr>
          <a:lstStyle/>
          <a:p>
            <a:endParaRPr lang="id-ID"/>
          </a:p>
        </p:txBody>
      </p:sp>
      <p:sp>
        <p:nvSpPr>
          <p:cNvPr id="243778" name="Text Box 66"/>
          <p:cNvSpPr txBox="1">
            <a:spLocks noChangeArrowheads="1"/>
          </p:cNvSpPr>
          <p:nvPr/>
        </p:nvSpPr>
        <p:spPr bwMode="auto">
          <a:xfrm>
            <a:off x="5568951" y="1276351"/>
            <a:ext cx="4968875" cy="2462213"/>
          </a:xfrm>
          <a:prstGeom prst="rect">
            <a:avLst/>
          </a:prstGeom>
          <a:solidFill>
            <a:srgbClr val="CCFFCC"/>
          </a:solidFill>
          <a:ln w="28575">
            <a:solidFill>
              <a:schemeClr val="tx1"/>
            </a:solidFill>
            <a:miter lim="800000"/>
            <a:headEnd/>
            <a:tailEnd/>
          </a:ln>
          <a:effectLst/>
        </p:spPr>
        <p:txBody>
          <a:bodyPr>
            <a:spAutoFit/>
          </a:bodyPr>
          <a:lstStyle/>
          <a:p>
            <a:pPr marL="457200" indent="-457200">
              <a:spcBef>
                <a:spcPct val="20000"/>
              </a:spcBef>
              <a:buFontTx/>
              <a:buAutoNum type="arabicPeriod"/>
            </a:pPr>
            <a:r>
              <a:rPr lang="en-US" altLang="zh-CN" sz="2000" dirty="0">
                <a:latin typeface="Tahoma" pitchFamily="34" charset="0"/>
              </a:rPr>
              <a:t>Maximizing the margin is good according to intuition and PAC (Prob. Approx. Correct) theory </a:t>
            </a:r>
          </a:p>
          <a:p>
            <a:pPr marL="457200" indent="-457200">
              <a:spcBef>
                <a:spcPct val="20000"/>
              </a:spcBef>
              <a:buFontTx/>
              <a:buAutoNum type="arabicPeriod"/>
            </a:pPr>
            <a:r>
              <a:rPr lang="en-US" altLang="zh-CN" sz="2000" dirty="0">
                <a:latin typeface="Tahoma" pitchFamily="34" charset="0"/>
              </a:rPr>
              <a:t>Implies that only support vectors are important; other training examples are ignorable.</a:t>
            </a:r>
          </a:p>
          <a:p>
            <a:pPr marL="457200" indent="-457200">
              <a:spcBef>
                <a:spcPct val="50000"/>
              </a:spcBef>
              <a:buClr>
                <a:schemeClr val="tx1"/>
              </a:buClr>
              <a:buFontTx/>
              <a:buAutoNum type="arabicPeriod"/>
            </a:pPr>
            <a:r>
              <a:rPr lang="en-US" altLang="zh-CN" sz="2000" dirty="0">
                <a:latin typeface="Tahoma" pitchFamily="34" charset="0"/>
              </a:rPr>
              <a:t>Empirically it works very </a:t>
            </a:r>
            <a:r>
              <a:rPr lang="en-US" altLang="zh-CN" sz="2000" dirty="0" err="1">
                <a:latin typeface="Tahoma" pitchFamily="34" charset="0"/>
              </a:rPr>
              <a:t>very</a:t>
            </a:r>
            <a:r>
              <a:rPr lang="en-US" altLang="zh-CN" sz="2000" dirty="0">
                <a:latin typeface="Tahoma" pitchFamily="34" charset="0"/>
              </a:rPr>
              <a:t> well.</a:t>
            </a:r>
          </a:p>
        </p:txBody>
      </p:sp>
    </p:spTree>
    <p:extLst>
      <p:ext uri="{BB962C8B-B14F-4D97-AF65-F5344CB8AC3E}">
        <p14:creationId xmlns:p14="http://schemas.microsoft.com/office/powerpoint/2010/main" val="219301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69"/>
                                        </p:tgtEl>
                                        <p:attrNameLst>
                                          <p:attrName>style.visibility</p:attrName>
                                        </p:attrNameLst>
                                      </p:cBhvr>
                                      <p:to>
                                        <p:strVal val="visible"/>
                                      </p:to>
                                    </p:set>
                                    <p:anim calcmode="lin" valueType="num">
                                      <p:cBhvr additive="base">
                                        <p:cTn id="7" dur="500" fill="hold"/>
                                        <p:tgtEl>
                                          <p:spTgt spid="243769"/>
                                        </p:tgtEl>
                                        <p:attrNameLst>
                                          <p:attrName>ppt_x</p:attrName>
                                        </p:attrNameLst>
                                      </p:cBhvr>
                                      <p:tavLst>
                                        <p:tav tm="0">
                                          <p:val>
                                            <p:strVal val="#ppt_x"/>
                                          </p:val>
                                        </p:tav>
                                        <p:tav tm="100000">
                                          <p:val>
                                            <p:strVal val="#ppt_x"/>
                                          </p:val>
                                        </p:tav>
                                      </p:tavLst>
                                    </p:anim>
                                    <p:anim calcmode="lin" valueType="num">
                                      <p:cBhvr additive="base">
                                        <p:cTn id="8" dur="500" fill="hold"/>
                                        <p:tgtEl>
                                          <p:spTgt spid="2437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3771"/>
                                        </p:tgtEl>
                                        <p:attrNameLst>
                                          <p:attrName>style.visibility</p:attrName>
                                        </p:attrNameLst>
                                      </p:cBhvr>
                                      <p:to>
                                        <p:strVal val="visible"/>
                                      </p:to>
                                    </p:set>
                                    <p:anim calcmode="lin" valueType="num">
                                      <p:cBhvr additive="base">
                                        <p:cTn id="11" dur="500" fill="hold"/>
                                        <p:tgtEl>
                                          <p:spTgt spid="243771"/>
                                        </p:tgtEl>
                                        <p:attrNameLst>
                                          <p:attrName>ppt_x</p:attrName>
                                        </p:attrNameLst>
                                      </p:cBhvr>
                                      <p:tavLst>
                                        <p:tav tm="0">
                                          <p:val>
                                            <p:strVal val="#ppt_x"/>
                                          </p:val>
                                        </p:tav>
                                        <p:tav tm="100000">
                                          <p:val>
                                            <p:strVal val="#ppt_x"/>
                                          </p:val>
                                        </p:tav>
                                      </p:tavLst>
                                    </p:anim>
                                    <p:anim calcmode="lin" valueType="num">
                                      <p:cBhvr additive="base">
                                        <p:cTn id="12" dur="500" fill="hold"/>
                                        <p:tgtEl>
                                          <p:spTgt spid="2437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3770"/>
                                        </p:tgtEl>
                                        <p:attrNameLst>
                                          <p:attrName>style.visibility</p:attrName>
                                        </p:attrNameLst>
                                      </p:cBhvr>
                                      <p:to>
                                        <p:strVal val="visible"/>
                                      </p:to>
                                    </p:set>
                                    <p:anim calcmode="lin" valueType="num">
                                      <p:cBhvr additive="base">
                                        <p:cTn id="15" dur="500" fill="hold"/>
                                        <p:tgtEl>
                                          <p:spTgt spid="243770"/>
                                        </p:tgtEl>
                                        <p:attrNameLst>
                                          <p:attrName>ppt_x</p:attrName>
                                        </p:attrNameLst>
                                      </p:cBhvr>
                                      <p:tavLst>
                                        <p:tav tm="0">
                                          <p:val>
                                            <p:strVal val="#ppt_x"/>
                                          </p:val>
                                        </p:tav>
                                        <p:tav tm="100000">
                                          <p:val>
                                            <p:strVal val="#ppt_x"/>
                                          </p:val>
                                        </p:tav>
                                      </p:tavLst>
                                    </p:anim>
                                    <p:anim calcmode="lin" valueType="num">
                                      <p:cBhvr additive="base">
                                        <p:cTn id="16" dur="500" fill="hold"/>
                                        <p:tgtEl>
                                          <p:spTgt spid="2437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3772"/>
                                        </p:tgtEl>
                                        <p:attrNameLst>
                                          <p:attrName>style.visibility</p:attrName>
                                        </p:attrNameLst>
                                      </p:cBhvr>
                                      <p:to>
                                        <p:strVal val="visible"/>
                                      </p:to>
                                    </p:set>
                                    <p:anim calcmode="lin" valueType="num">
                                      <p:cBhvr additive="base">
                                        <p:cTn id="19" dur="500" fill="hold"/>
                                        <p:tgtEl>
                                          <p:spTgt spid="243772"/>
                                        </p:tgtEl>
                                        <p:attrNameLst>
                                          <p:attrName>ppt_x</p:attrName>
                                        </p:attrNameLst>
                                      </p:cBhvr>
                                      <p:tavLst>
                                        <p:tav tm="0">
                                          <p:val>
                                            <p:strVal val="#ppt_x"/>
                                          </p:val>
                                        </p:tav>
                                        <p:tav tm="100000">
                                          <p:val>
                                            <p:strVal val="#ppt_x"/>
                                          </p:val>
                                        </p:tav>
                                      </p:tavLst>
                                    </p:anim>
                                    <p:anim calcmode="lin" valueType="num">
                                      <p:cBhvr additive="base">
                                        <p:cTn id="20" dur="500" fill="hold"/>
                                        <p:tgtEl>
                                          <p:spTgt spid="2437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3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69" grpId="0"/>
      <p:bldP spid="243770" grpId="0" animBg="1"/>
      <p:bldP spid="243771" grpId="0" animBg="1"/>
      <p:bldP spid="243772" grpId="0" animBg="1"/>
      <p:bldP spid="2437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zh-CN"/>
              <a:t>Linear SVM Mathematically</a:t>
            </a:r>
          </a:p>
        </p:txBody>
      </p:sp>
      <p:sp>
        <p:nvSpPr>
          <p:cNvPr id="251908" name="Rectangle 4"/>
          <p:cNvSpPr>
            <a:spLocks noGrp="1" noChangeArrowheads="1"/>
          </p:cNvSpPr>
          <p:nvPr>
            <p:ph type="body" sz="half" idx="1"/>
          </p:nvPr>
        </p:nvSpPr>
        <p:spPr>
          <a:xfrm>
            <a:off x="2133600" y="4191001"/>
            <a:ext cx="3886200" cy="1939925"/>
          </a:xfrm>
          <a:noFill/>
          <a:ln/>
        </p:spPr>
        <p:txBody>
          <a:bodyPr/>
          <a:lstStyle/>
          <a:p>
            <a:pPr>
              <a:buFont typeface="Wingdings" pitchFamily="2" charset="2"/>
              <a:buNone/>
            </a:pPr>
            <a:r>
              <a:rPr lang="en-US" altLang="zh-CN" sz="2600"/>
              <a:t>What we know:</a:t>
            </a:r>
          </a:p>
          <a:p>
            <a:r>
              <a:rPr lang="en-US" altLang="zh-CN" sz="2600" b="1" i="1"/>
              <a:t>w</a:t>
            </a:r>
            <a:r>
              <a:rPr lang="en-US" altLang="zh-CN" sz="2600" i="1"/>
              <a:t> . </a:t>
            </a:r>
            <a:r>
              <a:rPr lang="en-US" altLang="zh-CN" sz="2600" b="1" i="1"/>
              <a:t>x</a:t>
            </a:r>
            <a:r>
              <a:rPr lang="en-US" altLang="zh-CN" sz="2600" b="1" i="1" baseline="30000"/>
              <a:t>+</a:t>
            </a:r>
            <a:r>
              <a:rPr lang="en-US" altLang="zh-CN" sz="2600" i="1"/>
              <a:t> + b = +1 </a:t>
            </a:r>
          </a:p>
          <a:p>
            <a:r>
              <a:rPr lang="en-US" altLang="zh-CN" sz="2600" b="1" i="1"/>
              <a:t>w</a:t>
            </a:r>
            <a:r>
              <a:rPr lang="en-US" altLang="zh-CN" sz="2600" i="1"/>
              <a:t> . </a:t>
            </a:r>
            <a:r>
              <a:rPr lang="en-US" altLang="zh-CN" sz="2600" b="1" i="1"/>
              <a:t>x</a:t>
            </a:r>
            <a:r>
              <a:rPr lang="en-US" altLang="zh-CN" sz="2600" b="1" i="1" baseline="30000"/>
              <a:t>-</a:t>
            </a:r>
            <a:r>
              <a:rPr lang="en-US" altLang="zh-CN" sz="2600" i="1"/>
              <a:t> + b = -1 </a:t>
            </a:r>
          </a:p>
          <a:p>
            <a:r>
              <a:rPr lang="en-US" altLang="zh-CN" sz="2600" b="1" i="1"/>
              <a:t>w</a:t>
            </a:r>
            <a:r>
              <a:rPr lang="en-US" altLang="zh-CN" sz="2600" i="1"/>
              <a:t> . (</a:t>
            </a:r>
            <a:r>
              <a:rPr lang="en-US" altLang="zh-CN" sz="2600" b="1" i="1"/>
              <a:t>x</a:t>
            </a:r>
            <a:r>
              <a:rPr lang="en-US" altLang="zh-CN" sz="2600" b="1" i="1" baseline="30000"/>
              <a:t>+</a:t>
            </a:r>
            <a:r>
              <a:rPr lang="en-US" altLang="zh-CN" sz="2600" b="1" i="1"/>
              <a:t>-x</a:t>
            </a:r>
            <a:r>
              <a:rPr lang="en-US" altLang="zh-CN" sz="2600" b="1" i="1" baseline="30000"/>
              <a:t>-)</a:t>
            </a:r>
            <a:r>
              <a:rPr lang="en-US" altLang="zh-CN" sz="2600" i="1"/>
              <a:t> = 2 </a:t>
            </a:r>
            <a:endParaRPr lang="en-US" altLang="zh-CN" sz="2600"/>
          </a:p>
        </p:txBody>
      </p:sp>
      <p:sp>
        <p:nvSpPr>
          <p:cNvPr id="251909" name="Line 5"/>
          <p:cNvSpPr>
            <a:spLocks noChangeShapeType="1"/>
          </p:cNvSpPr>
          <p:nvPr/>
        </p:nvSpPr>
        <p:spPr bwMode="auto">
          <a:xfrm rot="20000665">
            <a:off x="3816350" y="2036312"/>
            <a:ext cx="2971800" cy="0"/>
          </a:xfrm>
          <a:prstGeom prst="line">
            <a:avLst/>
          </a:prstGeom>
          <a:noFill/>
          <a:ln w="12700">
            <a:solidFill>
              <a:srgbClr val="993300"/>
            </a:solidFill>
            <a:round/>
            <a:headEnd/>
            <a:tailEnd/>
          </a:ln>
          <a:effectLst/>
        </p:spPr>
        <p:txBody>
          <a:bodyPr>
            <a:spAutoFit/>
          </a:bodyPr>
          <a:lstStyle/>
          <a:p>
            <a:endParaRPr lang="id-ID"/>
          </a:p>
        </p:txBody>
      </p:sp>
      <p:sp>
        <p:nvSpPr>
          <p:cNvPr id="251910" name="Line 6"/>
          <p:cNvSpPr>
            <a:spLocks noChangeShapeType="1"/>
          </p:cNvSpPr>
          <p:nvPr/>
        </p:nvSpPr>
        <p:spPr bwMode="auto">
          <a:xfrm rot="20000665">
            <a:off x="3962400" y="2326824"/>
            <a:ext cx="2971800" cy="0"/>
          </a:xfrm>
          <a:prstGeom prst="line">
            <a:avLst/>
          </a:prstGeom>
          <a:noFill/>
          <a:ln w="12700">
            <a:solidFill>
              <a:schemeClr val="tx1"/>
            </a:solidFill>
            <a:round/>
            <a:headEnd/>
            <a:tailEnd/>
          </a:ln>
          <a:effectLst/>
        </p:spPr>
        <p:txBody>
          <a:bodyPr>
            <a:spAutoFit/>
          </a:bodyPr>
          <a:lstStyle/>
          <a:p>
            <a:endParaRPr lang="id-ID"/>
          </a:p>
        </p:txBody>
      </p:sp>
      <p:sp>
        <p:nvSpPr>
          <p:cNvPr id="251911" name="Line 7"/>
          <p:cNvSpPr>
            <a:spLocks noChangeShapeType="1"/>
          </p:cNvSpPr>
          <p:nvPr/>
        </p:nvSpPr>
        <p:spPr bwMode="auto">
          <a:xfrm rot="20000665">
            <a:off x="4106863" y="2615749"/>
            <a:ext cx="2971800" cy="0"/>
          </a:xfrm>
          <a:prstGeom prst="line">
            <a:avLst/>
          </a:prstGeom>
          <a:noFill/>
          <a:ln w="12700">
            <a:solidFill>
              <a:schemeClr val="accent2"/>
            </a:solidFill>
            <a:round/>
            <a:headEnd/>
            <a:tailEnd/>
          </a:ln>
          <a:effectLst/>
        </p:spPr>
        <p:txBody>
          <a:bodyPr>
            <a:spAutoFit/>
          </a:bodyPr>
          <a:lstStyle/>
          <a:p>
            <a:endParaRPr lang="id-ID"/>
          </a:p>
        </p:txBody>
      </p:sp>
      <p:sp>
        <p:nvSpPr>
          <p:cNvPr id="251912" name="Text Box 8"/>
          <p:cNvSpPr txBox="1">
            <a:spLocks noChangeArrowheads="1"/>
          </p:cNvSpPr>
          <p:nvPr/>
        </p:nvSpPr>
        <p:spPr bwMode="auto">
          <a:xfrm rot="20013014">
            <a:off x="3276600" y="1545775"/>
            <a:ext cx="3048000" cy="701675"/>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2000">
                <a:solidFill>
                  <a:srgbClr val="FF0000"/>
                </a:solidFill>
                <a:latin typeface="Tahoma" pitchFamily="34" charset="0"/>
              </a:rPr>
              <a:t>“Predict Class = +1” zone</a:t>
            </a:r>
          </a:p>
        </p:txBody>
      </p:sp>
      <p:sp>
        <p:nvSpPr>
          <p:cNvPr id="251913" name="Text Box 9"/>
          <p:cNvSpPr txBox="1">
            <a:spLocks noChangeArrowheads="1"/>
          </p:cNvSpPr>
          <p:nvPr/>
        </p:nvSpPr>
        <p:spPr bwMode="auto">
          <a:xfrm rot="20013014">
            <a:off x="4495801" y="2841175"/>
            <a:ext cx="2887663" cy="701675"/>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2000">
                <a:solidFill>
                  <a:srgbClr val="33CC33"/>
                </a:solidFill>
                <a:latin typeface="Tahoma" pitchFamily="34" charset="0"/>
              </a:rPr>
              <a:t>“Predict Class = -1” zone</a:t>
            </a:r>
          </a:p>
        </p:txBody>
      </p:sp>
      <p:sp>
        <p:nvSpPr>
          <p:cNvPr id="251914" name="Text Box 10"/>
          <p:cNvSpPr txBox="1">
            <a:spLocks noChangeArrowheads="1"/>
          </p:cNvSpPr>
          <p:nvPr/>
        </p:nvSpPr>
        <p:spPr bwMode="auto">
          <a:xfrm rot="19822108">
            <a:off x="2743200" y="2764974"/>
            <a:ext cx="1493838" cy="336550"/>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1600">
                <a:solidFill>
                  <a:schemeClr val="hlink"/>
                </a:solidFill>
                <a:latin typeface="Tahoma" pitchFamily="34" charset="0"/>
              </a:rPr>
              <a:t>wx+b=1</a:t>
            </a:r>
          </a:p>
        </p:txBody>
      </p:sp>
      <p:sp>
        <p:nvSpPr>
          <p:cNvPr id="251915" name="Text Box 11"/>
          <p:cNvSpPr txBox="1">
            <a:spLocks noChangeArrowheads="1"/>
          </p:cNvSpPr>
          <p:nvPr/>
        </p:nvSpPr>
        <p:spPr bwMode="auto">
          <a:xfrm rot="19822108">
            <a:off x="3124200" y="3069774"/>
            <a:ext cx="990600" cy="336550"/>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1600">
                <a:latin typeface="Tahoma" pitchFamily="34" charset="0"/>
              </a:rPr>
              <a:t>wx+b=0</a:t>
            </a:r>
          </a:p>
        </p:txBody>
      </p:sp>
      <p:sp>
        <p:nvSpPr>
          <p:cNvPr id="251916" name="Text Box 12"/>
          <p:cNvSpPr txBox="1">
            <a:spLocks noChangeArrowheads="1"/>
          </p:cNvSpPr>
          <p:nvPr/>
        </p:nvSpPr>
        <p:spPr bwMode="auto">
          <a:xfrm rot="19822108">
            <a:off x="3200401" y="3374574"/>
            <a:ext cx="1287463" cy="336550"/>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1600">
                <a:solidFill>
                  <a:srgbClr val="747E26"/>
                </a:solidFill>
                <a:latin typeface="Tahoma" pitchFamily="34" charset="0"/>
              </a:rPr>
              <a:t>wx+b=-1</a:t>
            </a:r>
          </a:p>
        </p:txBody>
      </p:sp>
      <p:sp>
        <p:nvSpPr>
          <p:cNvPr id="251917" name="Line 13"/>
          <p:cNvSpPr>
            <a:spLocks noChangeShapeType="1"/>
          </p:cNvSpPr>
          <p:nvPr/>
        </p:nvSpPr>
        <p:spPr bwMode="auto">
          <a:xfrm>
            <a:off x="6694489" y="1345749"/>
            <a:ext cx="327025" cy="598488"/>
          </a:xfrm>
          <a:prstGeom prst="line">
            <a:avLst/>
          </a:prstGeom>
          <a:noFill/>
          <a:ln w="9525">
            <a:solidFill>
              <a:schemeClr val="tx1"/>
            </a:solidFill>
            <a:round/>
            <a:headEnd type="triangle" w="med" len="med"/>
            <a:tailEnd type="triangle" w="med" len="med"/>
          </a:ln>
          <a:effectLst/>
        </p:spPr>
        <p:txBody>
          <a:bodyPr>
            <a:spAutoFit/>
          </a:bodyPr>
          <a:lstStyle/>
          <a:p>
            <a:endParaRPr lang="id-ID"/>
          </a:p>
        </p:txBody>
      </p:sp>
      <p:sp>
        <p:nvSpPr>
          <p:cNvPr id="251920" name="Oval 16"/>
          <p:cNvSpPr>
            <a:spLocks noChangeArrowheads="1"/>
          </p:cNvSpPr>
          <p:nvPr/>
        </p:nvSpPr>
        <p:spPr bwMode="auto">
          <a:xfrm>
            <a:off x="5638800" y="2314800"/>
            <a:ext cx="259766" cy="519351"/>
          </a:xfrm>
          <a:prstGeom prst="ellipse">
            <a:avLst/>
          </a:prstGeom>
          <a:solidFill>
            <a:srgbClr val="990099"/>
          </a:solidFill>
          <a:ln w="19050" cap="rnd" algn="ctr">
            <a:solidFill>
              <a:schemeClr val="tx1"/>
            </a:solidFill>
            <a:prstDash val="sysDot"/>
            <a:round/>
            <a:headEnd/>
            <a:tailEnd/>
          </a:ln>
          <a:effectLst/>
        </p:spPr>
        <p:txBody>
          <a:bodyPr wrap="none" anchor="ctr">
            <a:spAutoFit/>
          </a:bodyPr>
          <a:lstStyle/>
          <a:p>
            <a:endParaRPr lang="id-ID"/>
          </a:p>
        </p:txBody>
      </p:sp>
      <p:sp>
        <p:nvSpPr>
          <p:cNvPr id="251921" name="Text Box 17"/>
          <p:cNvSpPr txBox="1">
            <a:spLocks noChangeArrowheads="1"/>
          </p:cNvSpPr>
          <p:nvPr/>
        </p:nvSpPr>
        <p:spPr bwMode="auto">
          <a:xfrm>
            <a:off x="5791200" y="2383975"/>
            <a:ext cx="457200" cy="415925"/>
          </a:xfrm>
          <a:prstGeom prst="rect">
            <a:avLst/>
          </a:prstGeom>
          <a:solidFill>
            <a:schemeClr val="bg1"/>
          </a:solidFill>
          <a:ln w="19050" algn="ctr">
            <a:solidFill>
              <a:srgbClr val="990099"/>
            </a:solidFill>
            <a:miter lim="800000"/>
            <a:headEnd/>
            <a:tailEnd/>
          </a:ln>
          <a:effectLst/>
        </p:spPr>
        <p:txBody>
          <a:bodyPr>
            <a:spAutoFit/>
          </a:bodyPr>
          <a:lstStyle/>
          <a:p>
            <a:pPr marL="342900" indent="-342900">
              <a:spcBef>
                <a:spcPct val="50000"/>
              </a:spcBef>
              <a:buClr>
                <a:schemeClr val="tx1"/>
              </a:buClr>
            </a:pPr>
            <a:r>
              <a:rPr lang="en-US" altLang="zh-CN" sz="2000" b="1" i="1">
                <a:solidFill>
                  <a:srgbClr val="990099"/>
                </a:solidFill>
                <a:latin typeface="Tahoma" pitchFamily="34" charset="0"/>
              </a:rPr>
              <a:t>X</a:t>
            </a:r>
            <a:r>
              <a:rPr lang="en-US" altLang="zh-CN" sz="2000" b="1" i="1" baseline="40000">
                <a:solidFill>
                  <a:srgbClr val="990099"/>
                </a:solidFill>
                <a:latin typeface="Tahoma" pitchFamily="34" charset="0"/>
              </a:rPr>
              <a:t>-</a:t>
            </a:r>
          </a:p>
        </p:txBody>
      </p:sp>
      <p:sp>
        <p:nvSpPr>
          <p:cNvPr id="251922" name="Oval 18"/>
          <p:cNvSpPr>
            <a:spLocks noChangeArrowheads="1"/>
          </p:cNvSpPr>
          <p:nvPr/>
        </p:nvSpPr>
        <p:spPr bwMode="auto">
          <a:xfrm>
            <a:off x="5713413" y="1565500"/>
            <a:ext cx="259766" cy="519351"/>
          </a:xfrm>
          <a:prstGeom prst="ellipse">
            <a:avLst/>
          </a:prstGeom>
          <a:solidFill>
            <a:srgbClr val="CC3300"/>
          </a:solidFill>
          <a:ln w="19050" algn="ctr">
            <a:noFill/>
            <a:round/>
            <a:headEnd/>
            <a:tailEnd/>
          </a:ln>
          <a:effectLst/>
        </p:spPr>
        <p:txBody>
          <a:bodyPr wrap="none" anchor="ctr">
            <a:spAutoFit/>
          </a:bodyPr>
          <a:lstStyle/>
          <a:p>
            <a:endParaRPr lang="id-ID"/>
          </a:p>
        </p:txBody>
      </p:sp>
      <p:sp>
        <p:nvSpPr>
          <p:cNvPr id="251923" name="Text Box 19"/>
          <p:cNvSpPr txBox="1">
            <a:spLocks noChangeArrowheads="1"/>
          </p:cNvSpPr>
          <p:nvPr/>
        </p:nvSpPr>
        <p:spPr bwMode="auto">
          <a:xfrm>
            <a:off x="5824539" y="1348925"/>
            <a:ext cx="515937" cy="415925"/>
          </a:xfrm>
          <a:prstGeom prst="rect">
            <a:avLst/>
          </a:prstGeom>
          <a:solidFill>
            <a:schemeClr val="bg1"/>
          </a:solidFill>
          <a:ln w="19050" algn="ctr">
            <a:solidFill>
              <a:srgbClr val="CC3300"/>
            </a:solidFill>
            <a:miter lim="800000"/>
            <a:headEnd/>
            <a:tailEnd/>
          </a:ln>
          <a:effectLst/>
        </p:spPr>
        <p:txBody>
          <a:bodyPr>
            <a:spAutoFit/>
          </a:bodyPr>
          <a:lstStyle/>
          <a:p>
            <a:pPr marL="342900" indent="-342900">
              <a:spcBef>
                <a:spcPct val="50000"/>
              </a:spcBef>
              <a:buClr>
                <a:schemeClr val="tx1"/>
              </a:buClr>
            </a:pPr>
            <a:r>
              <a:rPr lang="en-US" altLang="zh-CN" sz="2000" b="1" i="1">
                <a:solidFill>
                  <a:srgbClr val="CC3300"/>
                </a:solidFill>
                <a:latin typeface="Tahoma" pitchFamily="34" charset="0"/>
              </a:rPr>
              <a:t>x</a:t>
            </a:r>
            <a:r>
              <a:rPr lang="en-US" altLang="zh-CN" sz="2400" i="1" baseline="30000">
                <a:solidFill>
                  <a:srgbClr val="CC3300"/>
                </a:solidFill>
                <a:latin typeface="Tahoma" pitchFamily="34" charset="0"/>
              </a:rPr>
              <a:t>+</a:t>
            </a:r>
          </a:p>
        </p:txBody>
      </p:sp>
      <p:sp>
        <p:nvSpPr>
          <p:cNvPr id="251934" name="Rectangle 30"/>
          <p:cNvSpPr>
            <a:spLocks noChangeArrowheads="1"/>
          </p:cNvSpPr>
          <p:nvPr/>
        </p:nvSpPr>
        <p:spPr bwMode="auto">
          <a:xfrm>
            <a:off x="1524001" y="-184666"/>
            <a:ext cx="184731" cy="369332"/>
          </a:xfrm>
          <a:prstGeom prst="rect">
            <a:avLst/>
          </a:prstGeom>
          <a:noFill/>
          <a:ln w="9525" algn="ctr">
            <a:noFill/>
            <a:miter lim="800000"/>
            <a:headEnd/>
            <a:tailEnd/>
          </a:ln>
          <a:effectLst/>
        </p:spPr>
        <p:txBody>
          <a:bodyPr wrap="none" anchor="ctr">
            <a:spAutoFit/>
          </a:bodyPr>
          <a:lstStyle/>
          <a:p>
            <a:endParaRPr lang="id-ID"/>
          </a:p>
        </p:txBody>
      </p:sp>
      <p:graphicFrame>
        <p:nvGraphicFramePr>
          <p:cNvPr id="251933" name="Object 29"/>
          <p:cNvGraphicFramePr>
            <a:graphicFrameLocks noChangeAspect="1"/>
          </p:cNvGraphicFramePr>
          <p:nvPr/>
        </p:nvGraphicFramePr>
        <p:xfrm>
          <a:off x="5791200" y="4343401"/>
          <a:ext cx="3886200" cy="1228725"/>
        </p:xfrm>
        <a:graphic>
          <a:graphicData uri="http://schemas.openxmlformats.org/presentationml/2006/ole">
            <mc:AlternateContent xmlns:mc="http://schemas.openxmlformats.org/markup-compatibility/2006">
              <mc:Choice xmlns:v="urn:schemas-microsoft-com:vml" Requires="v">
                <p:oleObj name="Equation" r:id="rId2" imgW="1473200" imgH="469900" progId="Equation.3">
                  <p:embed/>
                </p:oleObj>
              </mc:Choice>
              <mc:Fallback>
                <p:oleObj name="Equation" r:id="rId2" imgW="1473200" imgH="469900" progId="Equation.3">
                  <p:embed/>
                  <p:pic>
                    <p:nvPicPr>
                      <p:cNvPr id="251933"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343401"/>
                        <a:ext cx="3886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35" name="Text Box 31"/>
          <p:cNvSpPr txBox="1">
            <a:spLocks noChangeArrowheads="1"/>
          </p:cNvSpPr>
          <p:nvPr/>
        </p:nvSpPr>
        <p:spPr bwMode="auto">
          <a:xfrm>
            <a:off x="7162800" y="1393374"/>
            <a:ext cx="2743200" cy="457200"/>
          </a:xfrm>
          <a:prstGeom prst="rect">
            <a:avLst/>
          </a:prstGeom>
          <a:noFill/>
          <a:ln w="19050" algn="ctr">
            <a:noFill/>
            <a:miter lim="800000"/>
            <a:headEnd/>
            <a:tailEnd/>
          </a:ln>
          <a:effectLst/>
        </p:spPr>
        <p:txBody>
          <a:bodyPr>
            <a:spAutoFit/>
          </a:bodyPr>
          <a:lstStyle/>
          <a:p>
            <a:pPr marL="342900" indent="-342900">
              <a:spcBef>
                <a:spcPct val="50000"/>
              </a:spcBef>
              <a:buClr>
                <a:schemeClr val="tx1"/>
              </a:buClr>
            </a:pPr>
            <a:r>
              <a:rPr lang="en-US" altLang="zh-CN" sz="2400" b="1" i="1">
                <a:latin typeface="Tahoma" pitchFamily="34" charset="0"/>
              </a:rPr>
              <a:t>M</a:t>
            </a:r>
            <a:r>
              <a:rPr lang="en-US" altLang="zh-CN" sz="2400">
                <a:latin typeface="Tahoma" pitchFamily="34" charset="0"/>
              </a:rPr>
              <a:t>=Margin Width</a:t>
            </a:r>
            <a:endParaRPr lang="en-US" altLang="zh-CN" sz="2400" i="1">
              <a:latin typeface="Tahoma" pitchFamily="34" charset="0"/>
            </a:endParaRPr>
          </a:p>
        </p:txBody>
      </p:sp>
    </p:spTree>
    <p:extLst>
      <p:ext uri="{BB962C8B-B14F-4D97-AF65-F5344CB8AC3E}">
        <p14:creationId xmlns:p14="http://schemas.microsoft.com/office/powerpoint/2010/main" val="353462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19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7" grpId="0" animBg="1"/>
      <p:bldP spid="2519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Rectangle 4"/>
          <p:cNvSpPr>
            <a:spLocks noChangeArrowheads="1"/>
          </p:cNvSpPr>
          <p:nvPr/>
        </p:nvSpPr>
        <p:spPr bwMode="auto">
          <a:xfrm>
            <a:off x="1828800" y="228600"/>
            <a:ext cx="8534400" cy="685800"/>
          </a:xfrm>
          <a:prstGeom prst="rect">
            <a:avLst/>
          </a:prstGeom>
          <a:noFill/>
          <a:ln w="9525">
            <a:noFill/>
            <a:miter lim="800000"/>
            <a:headEnd/>
            <a:tailEnd/>
          </a:ln>
          <a:effectLst/>
        </p:spPr>
        <p:txBody>
          <a:bodyPr anchor="b"/>
          <a:lstStyle/>
          <a:p>
            <a:pPr algn="l"/>
            <a:r>
              <a:rPr lang="en-US" altLang="zh-CN" sz="3800" dirty="0">
                <a:solidFill>
                  <a:srgbClr val="C00000"/>
                </a:solidFill>
              </a:rPr>
              <a:t>Linear SVM Mathematically</a:t>
            </a:r>
          </a:p>
        </p:txBody>
      </p:sp>
      <p:sp>
        <p:nvSpPr>
          <p:cNvPr id="257029" name="Rectangle 5"/>
          <p:cNvSpPr>
            <a:spLocks noChangeArrowheads="1"/>
          </p:cNvSpPr>
          <p:nvPr/>
        </p:nvSpPr>
        <p:spPr bwMode="auto">
          <a:xfrm>
            <a:off x="1524000" y="1066800"/>
            <a:ext cx="9997440" cy="31242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en-US" altLang="zh-CN" sz="2400" dirty="0"/>
              <a:t>Goal: </a:t>
            </a:r>
            <a:r>
              <a:rPr lang="en-US" altLang="zh-CN" sz="2000" b="1" dirty="0"/>
              <a:t>1) Correctly classify all training data</a:t>
            </a:r>
          </a:p>
          <a:p>
            <a:pPr marL="342900" indent="-342900">
              <a:spcBef>
                <a:spcPct val="20000"/>
              </a:spcBef>
              <a:buClr>
                <a:schemeClr val="accent1"/>
              </a:buClr>
              <a:buSzPct val="65000"/>
            </a:pPr>
            <a:r>
              <a:rPr lang="en-US" altLang="zh-CN" sz="2400" i="1" dirty="0">
                <a:solidFill>
                  <a:schemeClr val="tx2"/>
                </a:solidFill>
              </a:rPr>
              <a:t>                                                            if </a:t>
            </a:r>
            <a:r>
              <a:rPr lang="en-US" altLang="zh-CN" sz="2400" i="1" dirty="0" err="1">
                <a:solidFill>
                  <a:schemeClr val="tx2"/>
                </a:solidFill>
              </a:rPr>
              <a:t>y</a:t>
            </a:r>
            <a:r>
              <a:rPr lang="en-US" altLang="zh-CN" sz="2400" i="1" baseline="-25000" dirty="0" err="1">
                <a:solidFill>
                  <a:schemeClr val="tx2"/>
                </a:solidFill>
              </a:rPr>
              <a:t>i</a:t>
            </a:r>
            <a:r>
              <a:rPr lang="en-US" altLang="zh-CN" sz="2400" i="1" dirty="0">
                <a:solidFill>
                  <a:schemeClr val="tx2"/>
                </a:solidFill>
              </a:rPr>
              <a:t> = +1</a:t>
            </a:r>
          </a:p>
          <a:p>
            <a:pPr marL="342900" indent="-342900">
              <a:spcBef>
                <a:spcPct val="20000"/>
              </a:spcBef>
              <a:buClr>
                <a:schemeClr val="accent1"/>
              </a:buClr>
              <a:buSzPct val="65000"/>
            </a:pPr>
            <a:r>
              <a:rPr lang="en-US" altLang="zh-CN" sz="2400" i="1" dirty="0">
                <a:solidFill>
                  <a:schemeClr val="tx2"/>
                </a:solidFill>
              </a:rPr>
              <a:t>                                                             if </a:t>
            </a:r>
            <a:r>
              <a:rPr lang="en-US" altLang="zh-CN" sz="2400" i="1" dirty="0" err="1">
                <a:solidFill>
                  <a:schemeClr val="tx2"/>
                </a:solidFill>
              </a:rPr>
              <a:t>y</a:t>
            </a:r>
            <a:r>
              <a:rPr lang="en-US" altLang="zh-CN" sz="2400" i="1" baseline="-30000" dirty="0" err="1">
                <a:solidFill>
                  <a:schemeClr val="tx2"/>
                </a:solidFill>
              </a:rPr>
              <a:t>i</a:t>
            </a:r>
            <a:r>
              <a:rPr lang="en-US" altLang="zh-CN" sz="2400" i="1" dirty="0">
                <a:solidFill>
                  <a:schemeClr val="tx2"/>
                </a:solidFill>
              </a:rPr>
              <a:t> = -1</a:t>
            </a:r>
            <a:endParaRPr lang="en-US" altLang="zh-CN" sz="2400" dirty="0">
              <a:solidFill>
                <a:schemeClr val="tx2"/>
              </a:solidFill>
            </a:endParaRPr>
          </a:p>
          <a:p>
            <a:pPr marL="342900" indent="-342900">
              <a:spcBef>
                <a:spcPct val="20000"/>
              </a:spcBef>
              <a:buClr>
                <a:schemeClr val="accent1"/>
              </a:buClr>
              <a:buSzPct val="65000"/>
            </a:pPr>
            <a:r>
              <a:rPr lang="en-US" altLang="zh-CN" sz="2400" dirty="0"/>
              <a:t>                                                            </a:t>
            </a:r>
            <a:r>
              <a:rPr lang="en-US" altLang="zh-CN" sz="2400" dirty="0">
                <a:solidFill>
                  <a:schemeClr val="tx2"/>
                </a:solidFill>
              </a:rPr>
              <a:t>for all </a:t>
            </a:r>
            <a:r>
              <a:rPr lang="en-US" altLang="zh-CN" sz="2400" dirty="0" err="1">
                <a:solidFill>
                  <a:schemeClr val="tx2"/>
                </a:solidFill>
              </a:rPr>
              <a:t>i</a:t>
            </a:r>
            <a:r>
              <a:rPr lang="en-US" altLang="zh-CN" sz="2400" dirty="0"/>
              <a:t>         </a:t>
            </a:r>
          </a:p>
          <a:p>
            <a:pPr marL="342900" indent="-342900">
              <a:spcBef>
                <a:spcPct val="20000"/>
              </a:spcBef>
              <a:buClr>
                <a:schemeClr val="accent1"/>
              </a:buClr>
              <a:buSzPct val="65000"/>
            </a:pPr>
            <a:r>
              <a:rPr lang="en-US" altLang="zh-CN" sz="2400" dirty="0"/>
              <a:t>    </a:t>
            </a:r>
          </a:p>
          <a:p>
            <a:pPr marL="342900" indent="-342900">
              <a:spcBef>
                <a:spcPct val="20000"/>
              </a:spcBef>
              <a:buClr>
                <a:schemeClr val="accent1"/>
              </a:buClr>
              <a:buSzPct val="65000"/>
            </a:pPr>
            <a:r>
              <a:rPr lang="en-US" altLang="zh-CN" sz="2400" dirty="0"/>
              <a:t>                </a:t>
            </a:r>
            <a:r>
              <a:rPr lang="en-US" altLang="zh-CN" sz="2000" b="1" dirty="0"/>
              <a:t>2)  Maximize the Margin</a:t>
            </a:r>
            <a:r>
              <a:rPr lang="en-US" altLang="zh-CN" sz="2400" dirty="0"/>
              <a:t> </a:t>
            </a:r>
          </a:p>
          <a:p>
            <a:pPr marL="342900" indent="-342900">
              <a:spcBef>
                <a:spcPct val="20000"/>
              </a:spcBef>
              <a:buClr>
                <a:schemeClr val="accent1"/>
              </a:buClr>
              <a:buSzPct val="65000"/>
            </a:pPr>
            <a:r>
              <a:rPr lang="en-US" altLang="zh-CN" sz="2400" dirty="0"/>
              <a:t>                    </a:t>
            </a:r>
            <a:r>
              <a:rPr lang="en-US" altLang="zh-CN" sz="2000" b="1" dirty="0"/>
              <a:t>same as minimize</a:t>
            </a:r>
            <a:r>
              <a:rPr lang="en-US" altLang="zh-CN" sz="2400" dirty="0"/>
              <a:t> </a:t>
            </a:r>
          </a:p>
          <a:p>
            <a:pPr marL="342900" indent="-342900">
              <a:spcBef>
                <a:spcPct val="20000"/>
              </a:spcBef>
              <a:buClr>
                <a:schemeClr val="accent1"/>
              </a:buClr>
              <a:buSzPct val="65000"/>
              <a:buFont typeface="Wingdings" pitchFamily="2" charset="2"/>
              <a:buChar char="n"/>
            </a:pPr>
            <a:endParaRPr lang="en-US" altLang="zh-CN" sz="2400" b="1" dirty="0"/>
          </a:p>
          <a:p>
            <a:pPr marL="342900" indent="-342900">
              <a:spcBef>
                <a:spcPct val="20000"/>
              </a:spcBef>
              <a:buClr>
                <a:schemeClr val="accent1"/>
              </a:buClr>
              <a:buSzPct val="65000"/>
              <a:buFont typeface="Wingdings" pitchFamily="2" charset="2"/>
              <a:buChar char="n"/>
            </a:pPr>
            <a:r>
              <a:rPr lang="en-US" altLang="zh-CN" sz="2000" b="1" dirty="0">
                <a:latin typeface="Times New Roman" pitchFamily="18" charset="0"/>
              </a:rPr>
              <a:t>We can formulate a Quadratic Optimization Problem and solve for w and b</a:t>
            </a:r>
          </a:p>
          <a:p>
            <a:pPr marL="342900" indent="-342900">
              <a:spcBef>
                <a:spcPct val="20000"/>
              </a:spcBef>
              <a:buClr>
                <a:schemeClr val="accent1"/>
              </a:buClr>
              <a:buSzPct val="65000"/>
            </a:pPr>
            <a:endParaRPr lang="en-US" altLang="zh-CN" sz="2000" dirty="0"/>
          </a:p>
          <a:p>
            <a:pPr marL="342900" indent="-342900">
              <a:spcBef>
                <a:spcPct val="20000"/>
              </a:spcBef>
              <a:buClr>
                <a:schemeClr val="accent1"/>
              </a:buClr>
              <a:buSzPct val="65000"/>
              <a:buFont typeface="Wingdings" pitchFamily="2" charset="2"/>
              <a:buChar char="n"/>
            </a:pPr>
            <a:r>
              <a:rPr lang="en-US" altLang="zh-CN" sz="2400" dirty="0"/>
              <a:t>Minimize </a:t>
            </a:r>
          </a:p>
          <a:p>
            <a:pPr marL="342900" indent="-342900">
              <a:spcBef>
                <a:spcPct val="20000"/>
              </a:spcBef>
              <a:buClr>
                <a:schemeClr val="accent1"/>
              </a:buClr>
              <a:buSzPct val="65000"/>
            </a:pPr>
            <a:r>
              <a:rPr lang="en-US" altLang="zh-CN" sz="2400" dirty="0"/>
              <a:t>    </a:t>
            </a:r>
          </a:p>
          <a:p>
            <a:pPr marL="342900" indent="-342900">
              <a:spcBef>
                <a:spcPct val="20000"/>
              </a:spcBef>
              <a:buClr>
                <a:schemeClr val="accent1"/>
              </a:buClr>
              <a:buSzPct val="65000"/>
            </a:pPr>
            <a:r>
              <a:rPr lang="en-US" altLang="zh-CN" sz="2400" dirty="0"/>
              <a:t>    subject to                          </a:t>
            </a:r>
          </a:p>
          <a:p>
            <a:pPr marL="342900" indent="-342900">
              <a:spcBef>
                <a:spcPct val="20000"/>
              </a:spcBef>
              <a:buClr>
                <a:schemeClr val="accent1"/>
              </a:buClr>
              <a:buSzPct val="65000"/>
              <a:buFont typeface="Wingdings" pitchFamily="2" charset="2"/>
              <a:buChar char="n"/>
            </a:pPr>
            <a:endParaRPr lang="en-US" altLang="zh-CN" sz="2400" dirty="0"/>
          </a:p>
        </p:txBody>
      </p:sp>
      <p:sp>
        <p:nvSpPr>
          <p:cNvPr id="257034" name="Rectangle 10"/>
          <p:cNvSpPr>
            <a:spLocks noChangeArrowheads="1"/>
          </p:cNvSpPr>
          <p:nvPr/>
        </p:nvSpPr>
        <p:spPr bwMode="auto">
          <a:xfrm>
            <a:off x="1524001" y="-184666"/>
            <a:ext cx="184731" cy="369332"/>
          </a:xfrm>
          <a:prstGeom prst="rect">
            <a:avLst/>
          </a:prstGeom>
          <a:noFill/>
          <a:ln w="9525" algn="ctr">
            <a:noFill/>
            <a:miter lim="800000"/>
            <a:headEnd/>
            <a:tailEnd/>
          </a:ln>
          <a:effectLst/>
        </p:spPr>
        <p:txBody>
          <a:bodyPr wrap="none" anchor="ctr">
            <a:spAutoFit/>
          </a:bodyPr>
          <a:lstStyle/>
          <a:p>
            <a:endParaRPr lang="id-ID"/>
          </a:p>
        </p:txBody>
      </p:sp>
      <p:graphicFrame>
        <p:nvGraphicFramePr>
          <p:cNvPr id="257033" name="Object 9"/>
          <p:cNvGraphicFramePr>
            <a:graphicFrameLocks noChangeAspect="1"/>
          </p:cNvGraphicFramePr>
          <p:nvPr/>
        </p:nvGraphicFramePr>
        <p:xfrm>
          <a:off x="5699760" y="3060700"/>
          <a:ext cx="1066800" cy="895350"/>
        </p:xfrm>
        <a:graphic>
          <a:graphicData uri="http://schemas.openxmlformats.org/presentationml/2006/ole">
            <mc:AlternateContent xmlns:mc="http://schemas.openxmlformats.org/markup-compatibility/2006">
              <mc:Choice xmlns:v="urn:schemas-microsoft-com:vml" Requires="v">
                <p:oleObj name="Equation" r:id="rId2" imgW="533169" imgH="444307" progId="Equation.3">
                  <p:embed/>
                </p:oleObj>
              </mc:Choice>
              <mc:Fallback>
                <p:oleObj name="Equation" r:id="rId2" imgW="533169" imgH="444307" progId="Equation.3">
                  <p:embed/>
                  <p:pic>
                    <p:nvPicPr>
                      <p:cNvPr id="257033"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760" y="3060700"/>
                        <a:ext cx="10668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35" name="Object 11"/>
          <p:cNvGraphicFramePr>
            <a:graphicFrameLocks noChangeAspect="1"/>
          </p:cNvGraphicFramePr>
          <p:nvPr/>
        </p:nvGraphicFramePr>
        <p:xfrm>
          <a:off x="3649980" y="5045075"/>
          <a:ext cx="1981200" cy="877888"/>
        </p:xfrm>
        <a:graphic>
          <a:graphicData uri="http://schemas.openxmlformats.org/presentationml/2006/ole">
            <mc:AlternateContent xmlns:mc="http://schemas.openxmlformats.org/markup-compatibility/2006">
              <mc:Choice xmlns:v="urn:schemas-microsoft-com:vml" Requires="v">
                <p:oleObj name="Equation" r:id="rId4" imgW="888840" imgH="393480" progId="Equation.3">
                  <p:embed/>
                </p:oleObj>
              </mc:Choice>
              <mc:Fallback>
                <p:oleObj name="Equation" r:id="rId4" imgW="888840" imgH="393480" progId="Equation.3">
                  <p:embed/>
                  <p:pic>
                    <p:nvPicPr>
                      <p:cNvPr id="257035"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980" y="5045075"/>
                        <a:ext cx="19812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36" name="Object 12"/>
          <p:cNvGraphicFramePr>
            <a:graphicFrameLocks noChangeAspect="1"/>
          </p:cNvGraphicFramePr>
          <p:nvPr/>
        </p:nvGraphicFramePr>
        <p:xfrm>
          <a:off x="3376656" y="1460500"/>
          <a:ext cx="1900238" cy="579438"/>
        </p:xfrm>
        <a:graphic>
          <a:graphicData uri="http://schemas.openxmlformats.org/presentationml/2006/ole">
            <mc:AlternateContent xmlns:mc="http://schemas.openxmlformats.org/markup-compatibility/2006">
              <mc:Choice xmlns:v="urn:schemas-microsoft-com:vml" Requires="v">
                <p:oleObj name="Equation" r:id="rId6" imgW="672840" imgH="228600" progId="Equation.3">
                  <p:embed/>
                </p:oleObj>
              </mc:Choice>
              <mc:Fallback>
                <p:oleObj name="Equation" r:id="rId6" imgW="672840" imgH="228600" progId="Equation.3">
                  <p:embed/>
                  <p:pic>
                    <p:nvPicPr>
                      <p:cNvPr id="25703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656" y="1460500"/>
                        <a:ext cx="1900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37" name="Object 13"/>
          <p:cNvGraphicFramePr>
            <a:graphicFrameLocks noChangeAspect="1"/>
          </p:cNvGraphicFramePr>
          <p:nvPr/>
        </p:nvGraphicFramePr>
        <p:xfrm>
          <a:off x="3402783" y="1920875"/>
          <a:ext cx="1900238" cy="547688"/>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57037"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2783" y="1920875"/>
                        <a:ext cx="1900238"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039" name="Rectangle 15"/>
          <p:cNvSpPr>
            <a:spLocks noChangeArrowheads="1"/>
          </p:cNvSpPr>
          <p:nvPr/>
        </p:nvSpPr>
        <p:spPr bwMode="auto">
          <a:xfrm>
            <a:off x="1524001" y="-184666"/>
            <a:ext cx="184731" cy="369332"/>
          </a:xfrm>
          <a:prstGeom prst="rect">
            <a:avLst/>
          </a:prstGeom>
          <a:noFill/>
          <a:ln w="9525" algn="ctr">
            <a:noFill/>
            <a:miter lim="800000"/>
            <a:headEnd/>
            <a:tailEnd/>
          </a:ln>
          <a:effectLst/>
        </p:spPr>
        <p:txBody>
          <a:bodyPr wrap="none" anchor="ctr">
            <a:spAutoFit/>
          </a:bodyPr>
          <a:lstStyle/>
          <a:p>
            <a:endParaRPr lang="id-ID"/>
          </a:p>
        </p:txBody>
      </p:sp>
      <p:graphicFrame>
        <p:nvGraphicFramePr>
          <p:cNvPr id="257038" name="Object 14"/>
          <p:cNvGraphicFramePr>
            <a:graphicFrameLocks noChangeAspect="1"/>
          </p:cNvGraphicFramePr>
          <p:nvPr/>
        </p:nvGraphicFramePr>
        <p:xfrm>
          <a:off x="3622766" y="6053138"/>
          <a:ext cx="2362200" cy="598488"/>
        </p:xfrm>
        <a:graphic>
          <a:graphicData uri="http://schemas.openxmlformats.org/presentationml/2006/ole">
            <mc:AlternateContent xmlns:mc="http://schemas.openxmlformats.org/markup-compatibility/2006">
              <mc:Choice xmlns:v="urn:schemas-microsoft-com:vml" Requires="v">
                <p:oleObj name="Equation" r:id="rId10" imgW="901309" imgH="228501" progId="Equation.3">
                  <p:embed/>
                </p:oleObj>
              </mc:Choice>
              <mc:Fallback>
                <p:oleObj name="Equation" r:id="rId10" imgW="901309" imgH="228501" progId="Equation.3">
                  <p:embed/>
                  <p:pic>
                    <p:nvPicPr>
                      <p:cNvPr id="257038"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2766" y="6053138"/>
                        <a:ext cx="23622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0" name="AutoShape 16"/>
          <p:cNvSpPr>
            <a:spLocks/>
          </p:cNvSpPr>
          <p:nvPr/>
        </p:nvSpPr>
        <p:spPr bwMode="auto">
          <a:xfrm>
            <a:off x="7162800" y="1676400"/>
            <a:ext cx="228600" cy="609600"/>
          </a:xfrm>
          <a:prstGeom prst="rightBrace">
            <a:avLst>
              <a:gd name="adj1" fmla="val 22222"/>
              <a:gd name="adj2" fmla="val 50000"/>
            </a:avLst>
          </a:prstGeom>
          <a:noFill/>
          <a:ln w="9525">
            <a:solidFill>
              <a:schemeClr val="tx1"/>
            </a:solidFill>
            <a:round/>
            <a:headEnd/>
            <a:tailEnd/>
          </a:ln>
          <a:effectLst/>
        </p:spPr>
        <p:txBody>
          <a:bodyPr wrap="none" anchor="ctr"/>
          <a:lstStyle/>
          <a:p>
            <a:endParaRPr lang="id-ID"/>
          </a:p>
        </p:txBody>
      </p:sp>
      <p:sp>
        <p:nvSpPr>
          <p:cNvPr id="257041" name="AutoShape 17"/>
          <p:cNvSpPr>
            <a:spLocks noChangeArrowheads="1"/>
          </p:cNvSpPr>
          <p:nvPr/>
        </p:nvSpPr>
        <p:spPr bwMode="auto">
          <a:xfrm>
            <a:off x="7467600" y="1905000"/>
            <a:ext cx="609600" cy="685800"/>
          </a:xfrm>
          <a:prstGeom prst="curvedLeftArrow">
            <a:avLst>
              <a:gd name="adj1" fmla="val 22500"/>
              <a:gd name="adj2" fmla="val 45000"/>
              <a:gd name="adj3" fmla="val 33333"/>
            </a:avLst>
          </a:prstGeom>
          <a:solidFill>
            <a:schemeClr val="accent1"/>
          </a:solidFill>
          <a:ln w="9525">
            <a:solidFill>
              <a:schemeClr val="tx1"/>
            </a:solidFill>
            <a:miter lim="800000"/>
            <a:headEnd/>
            <a:tailEnd/>
          </a:ln>
          <a:effectLst/>
        </p:spPr>
        <p:txBody>
          <a:bodyPr wrap="none" anchor="ctr"/>
          <a:lstStyle/>
          <a:p>
            <a:endParaRPr lang="id-ID"/>
          </a:p>
        </p:txBody>
      </p:sp>
      <p:graphicFrame>
        <p:nvGraphicFramePr>
          <p:cNvPr id="257043" name="Object 19"/>
          <p:cNvGraphicFramePr>
            <a:graphicFrameLocks noChangeAspect="1"/>
          </p:cNvGraphicFramePr>
          <p:nvPr/>
        </p:nvGraphicFramePr>
        <p:xfrm>
          <a:off x="3065414" y="2362200"/>
          <a:ext cx="2133600" cy="539750"/>
        </p:xfrm>
        <a:graphic>
          <a:graphicData uri="http://schemas.openxmlformats.org/presentationml/2006/ole">
            <mc:AlternateContent xmlns:mc="http://schemas.openxmlformats.org/markup-compatibility/2006">
              <mc:Choice xmlns:v="urn:schemas-microsoft-com:vml" Requires="v">
                <p:oleObj name="Equation" r:id="rId12" imgW="901440" imgH="228600" progId="Equation.3">
                  <p:embed/>
                </p:oleObj>
              </mc:Choice>
              <mc:Fallback>
                <p:oleObj name="Equation" r:id="rId12" imgW="901440" imgH="228600" progId="Equation.3">
                  <p:embed/>
                  <p:pic>
                    <p:nvPicPr>
                      <p:cNvPr id="257043"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5414" y="2362200"/>
                        <a:ext cx="21336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5" name="Rectangle 21"/>
          <p:cNvSpPr>
            <a:spLocks noChangeArrowheads="1"/>
          </p:cNvSpPr>
          <p:nvPr/>
        </p:nvSpPr>
        <p:spPr bwMode="auto">
          <a:xfrm>
            <a:off x="1524001" y="-184666"/>
            <a:ext cx="184731" cy="369332"/>
          </a:xfrm>
          <a:prstGeom prst="rect">
            <a:avLst/>
          </a:prstGeom>
          <a:noFill/>
          <a:ln w="9525" algn="ctr">
            <a:noFill/>
            <a:miter lim="800000"/>
            <a:headEnd/>
            <a:tailEnd/>
          </a:ln>
          <a:effectLst/>
        </p:spPr>
        <p:txBody>
          <a:bodyPr wrap="none" anchor="ctr">
            <a:spAutoFit/>
          </a:bodyPr>
          <a:lstStyle/>
          <a:p>
            <a:endParaRPr lang="id-ID"/>
          </a:p>
        </p:txBody>
      </p:sp>
      <p:graphicFrame>
        <p:nvGraphicFramePr>
          <p:cNvPr id="257044" name="Object 20"/>
          <p:cNvGraphicFramePr>
            <a:graphicFrameLocks noChangeAspect="1"/>
          </p:cNvGraphicFramePr>
          <p:nvPr/>
        </p:nvGraphicFramePr>
        <p:xfrm>
          <a:off x="6705600" y="6145213"/>
          <a:ext cx="457200" cy="414338"/>
        </p:xfrm>
        <a:graphic>
          <a:graphicData uri="http://schemas.openxmlformats.org/presentationml/2006/ole">
            <mc:AlternateContent xmlns:mc="http://schemas.openxmlformats.org/markup-compatibility/2006">
              <mc:Choice xmlns:v="urn:schemas-microsoft-com:vml" Requires="v">
                <p:oleObj name="Equation" r:id="rId14" imgW="202936" imgH="177569" progId="Equation.3">
                  <p:embed/>
                </p:oleObj>
              </mc:Choice>
              <mc:Fallback>
                <p:oleObj name="Equation" r:id="rId14" imgW="202936" imgH="177569" progId="Equation.3">
                  <p:embed/>
                  <p:pic>
                    <p:nvPicPr>
                      <p:cNvPr id="257044"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6145213"/>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53" name="Object 29"/>
          <p:cNvGraphicFramePr>
            <a:graphicFrameLocks noChangeAspect="1"/>
          </p:cNvGraphicFramePr>
          <p:nvPr/>
        </p:nvGraphicFramePr>
        <p:xfrm>
          <a:off x="5715000" y="3562350"/>
          <a:ext cx="838200" cy="787400"/>
        </p:xfrm>
        <a:graphic>
          <a:graphicData uri="http://schemas.openxmlformats.org/presentationml/2006/ole">
            <mc:AlternateContent xmlns:mc="http://schemas.openxmlformats.org/markup-compatibility/2006">
              <mc:Choice xmlns:v="urn:schemas-microsoft-com:vml" Requires="v">
                <p:oleObj name="Equation" r:id="rId16" imgW="419040" imgH="393480" progId="Equation.3">
                  <p:embed/>
                </p:oleObj>
              </mc:Choice>
              <mc:Fallback>
                <p:oleObj name="Equation" r:id="rId16" imgW="419040" imgH="393480" progId="Equation.3">
                  <p:embed/>
                  <p:pic>
                    <p:nvPicPr>
                      <p:cNvPr id="257053"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3562350"/>
                        <a:ext cx="83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588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2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702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70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70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702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702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7029">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7029">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70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70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75657" y="457200"/>
                <a:ext cx="9392194" cy="5479962"/>
              </a:xfrm>
              <a:prstGeom prst="rect">
                <a:avLst/>
              </a:prstGeom>
              <a:noFill/>
            </p:spPr>
            <p:txBody>
              <a:bodyPr wrap="square" rtlCol="0">
                <a:spAutoFit/>
              </a:bodyPr>
              <a:lstStyle/>
              <a:p>
                <a:endParaRPr lang="en-ID" sz="2400" dirty="0"/>
              </a:p>
              <a:p>
                <a:r>
                  <a:rPr lang="en-ID" sz="2400" dirty="0"/>
                  <a:t>The Lagrange tells us to subtract the cost function by the summation over all constraints where each of those constraints will be multiplied by some constant </a:t>
                </a:r>
                <a:r>
                  <a:rPr lang="en-ID" sz="2400" dirty="0">
                    <a:latin typeface="Symbol" panose="05050102010706020507" pitchFamily="18" charset="2"/>
                  </a:rPr>
                  <a:t>a</a:t>
                </a:r>
                <a:r>
                  <a:rPr lang="en-ID" sz="2400" dirty="0"/>
                  <a:t>. </a:t>
                </a:r>
              </a:p>
              <a:p>
                <a:endParaRPr lang="en-ID" sz="2400" dirty="0"/>
              </a:p>
              <a:p>
                <a:r>
                  <a:rPr lang="en-ID" sz="2400" dirty="0"/>
                  <a:t>		</a:t>
                </a:r>
                <a:r>
                  <a:rPr lang="en-ID" sz="2800" b="1" dirty="0">
                    <a:solidFill>
                      <a:srgbClr val="C00000"/>
                    </a:solidFill>
                  </a:rPr>
                  <a:t>L = </a:t>
                </a:r>
                <a14:m>
                  <m:oMath xmlns:m="http://schemas.openxmlformats.org/officeDocument/2006/math">
                    <m:f>
                      <m:fPr>
                        <m:ctrlPr>
                          <a:rPr lang="en-ID" sz="2800" b="1" i="1" smtClean="0">
                            <a:solidFill>
                              <a:srgbClr val="C00000"/>
                            </a:solidFill>
                            <a:latin typeface="Cambria Math" panose="02040503050406030204" pitchFamily="18" charset="0"/>
                          </a:rPr>
                        </m:ctrlPr>
                      </m:fPr>
                      <m:num>
                        <m:r>
                          <a:rPr lang="en-ID" sz="2800" b="1" i="1" smtClean="0">
                            <a:solidFill>
                              <a:srgbClr val="C00000"/>
                            </a:solidFill>
                            <a:latin typeface="Cambria Math" panose="02040503050406030204" pitchFamily="18" charset="0"/>
                          </a:rPr>
                          <m:t>𝟏</m:t>
                        </m:r>
                      </m:num>
                      <m:den>
                        <m:r>
                          <a:rPr lang="en-ID" sz="2800" b="1" i="1" smtClean="0">
                            <a:solidFill>
                              <a:srgbClr val="C00000"/>
                            </a:solidFill>
                            <a:latin typeface="Cambria Math" panose="02040503050406030204" pitchFamily="18" charset="0"/>
                          </a:rPr>
                          <m:t>𝟐</m:t>
                        </m:r>
                      </m:den>
                    </m:f>
                    <m:r>
                      <a:rPr lang="en-ID" sz="2800" b="1" i="1" smtClean="0">
                        <a:solidFill>
                          <a:srgbClr val="C00000"/>
                        </a:solidFill>
                        <a:latin typeface="Cambria Math" panose="02040503050406030204" pitchFamily="18" charset="0"/>
                      </a:rPr>
                      <m:t> </m:t>
                    </m:r>
                    <m:d>
                      <m:dPr>
                        <m:begChr m:val="‖"/>
                        <m:endChr m:val="‖"/>
                        <m:ctrlPr>
                          <a:rPr lang="en-ID" sz="2800" b="1" i="1" smtClean="0">
                            <a:solidFill>
                              <a:srgbClr val="C00000"/>
                            </a:solidFill>
                            <a:latin typeface="Cambria Math" panose="02040503050406030204" pitchFamily="18" charset="0"/>
                          </a:rPr>
                        </m:ctrlPr>
                      </m:dPr>
                      <m:e>
                        <m:r>
                          <a:rPr lang="en-ID" sz="2800" b="1" i="1" smtClean="0">
                            <a:solidFill>
                              <a:srgbClr val="C00000"/>
                            </a:solidFill>
                            <a:latin typeface="Cambria Math" panose="02040503050406030204" pitchFamily="18" charset="0"/>
                          </a:rPr>
                          <m:t>𝒘</m:t>
                        </m:r>
                      </m:e>
                    </m:d>
                    <m:r>
                      <a:rPr lang="en-ID" sz="2800" b="1" i="1" baseline="30000" smtClean="0">
                        <a:solidFill>
                          <a:srgbClr val="C00000"/>
                        </a:solidFill>
                        <a:latin typeface="Cambria Math" panose="02040503050406030204" pitchFamily="18" charset="0"/>
                      </a:rPr>
                      <m:t>𝟐</m:t>
                    </m:r>
                    <m:r>
                      <a:rPr lang="en-ID" sz="2800" b="1" i="1" smtClean="0">
                        <a:solidFill>
                          <a:srgbClr val="C00000"/>
                        </a:solidFill>
                        <a:latin typeface="Cambria Math" panose="02040503050406030204" pitchFamily="18" charset="0"/>
                      </a:rPr>
                      <m:t>− </m:t>
                    </m:r>
                    <m:nary>
                      <m:naryPr>
                        <m:chr m:val="∑"/>
                        <m:ctrlPr>
                          <a:rPr lang="en-ID" sz="2800" b="1" i="1" smtClean="0">
                            <a:solidFill>
                              <a:srgbClr val="C00000"/>
                            </a:solidFill>
                            <a:latin typeface="Cambria Math" panose="02040503050406030204" pitchFamily="18" charset="0"/>
                          </a:rPr>
                        </m:ctrlPr>
                      </m:naryPr>
                      <m:sub>
                        <m:r>
                          <m:rPr>
                            <m:brk m:alnAt="23"/>
                          </m:rPr>
                          <a:rPr lang="en-ID" sz="2800" b="1" i="1" smtClean="0">
                            <a:solidFill>
                              <a:srgbClr val="C00000"/>
                            </a:solidFill>
                            <a:latin typeface="Cambria Math" panose="02040503050406030204" pitchFamily="18" charset="0"/>
                          </a:rPr>
                          <m:t>𝒊</m:t>
                        </m:r>
                      </m:sub>
                      <m:sup>
                        <m:r>
                          <a:rPr lang="en-ID" sz="2800" b="1" i="1" smtClean="0">
                            <a:solidFill>
                              <a:srgbClr val="C00000"/>
                            </a:solidFill>
                            <a:latin typeface="Cambria Math" panose="02040503050406030204" pitchFamily="18" charset="0"/>
                          </a:rPr>
                          <m:t>𝒎</m:t>
                        </m:r>
                      </m:sup>
                      <m:e>
                        <m:sSub>
                          <m:sSubPr>
                            <m:ctrlPr>
                              <a:rPr lang="en-ID" sz="2800" b="1" i="1" smtClean="0">
                                <a:solidFill>
                                  <a:srgbClr val="C00000"/>
                                </a:solidFill>
                                <a:latin typeface="Cambria Math" panose="02040503050406030204" pitchFamily="18" charset="0"/>
                              </a:rPr>
                            </m:ctrlPr>
                          </m:sSubPr>
                          <m:e>
                            <m:r>
                              <a:rPr lang="en-ID" sz="2800" b="1" i="1" smtClean="0">
                                <a:solidFill>
                                  <a:srgbClr val="C00000"/>
                                </a:solidFill>
                                <a:latin typeface="Cambria Math" panose="02040503050406030204" pitchFamily="18" charset="0"/>
                                <a:ea typeface="Cambria Math" panose="02040503050406030204" pitchFamily="18" charset="0"/>
                              </a:rPr>
                              <m:t>𝜶</m:t>
                            </m:r>
                          </m:e>
                          <m:sub>
                            <m:r>
                              <a:rPr lang="en-ID" sz="2800" b="1" i="1" smtClean="0">
                                <a:solidFill>
                                  <a:srgbClr val="C00000"/>
                                </a:solidFill>
                                <a:latin typeface="Cambria Math" panose="02040503050406030204" pitchFamily="18" charset="0"/>
                              </a:rPr>
                              <m:t>𝒊</m:t>
                            </m:r>
                          </m:sub>
                        </m:sSub>
                        <m:d>
                          <m:dPr>
                            <m:begChr m:val="["/>
                            <m:endChr m:val="]"/>
                            <m:ctrlPr>
                              <a:rPr lang="en-ID" sz="2800" b="1" i="1" smtClean="0">
                                <a:solidFill>
                                  <a:srgbClr val="C00000"/>
                                </a:solidFill>
                                <a:latin typeface="Cambria Math" panose="02040503050406030204" pitchFamily="18" charset="0"/>
                              </a:rPr>
                            </m:ctrlPr>
                          </m:dPr>
                          <m:e>
                            <m:sSub>
                              <m:sSubPr>
                                <m:ctrlPr>
                                  <a:rPr lang="en-ID" sz="2800" b="1" i="1" smtClean="0">
                                    <a:solidFill>
                                      <a:srgbClr val="C00000"/>
                                    </a:solidFill>
                                    <a:latin typeface="Cambria Math" panose="02040503050406030204" pitchFamily="18" charset="0"/>
                                  </a:rPr>
                                </m:ctrlPr>
                              </m:sSubPr>
                              <m:e>
                                <m:r>
                                  <a:rPr lang="en-ID" sz="2800" b="1" i="1" smtClean="0">
                                    <a:solidFill>
                                      <a:srgbClr val="C00000"/>
                                    </a:solidFill>
                                    <a:latin typeface="Cambria Math" panose="02040503050406030204" pitchFamily="18" charset="0"/>
                                  </a:rPr>
                                  <m:t>𝒚</m:t>
                                </m:r>
                              </m:e>
                              <m:sub>
                                <m:r>
                                  <a:rPr lang="en-ID" sz="2800" b="1" i="1" smtClean="0">
                                    <a:solidFill>
                                      <a:srgbClr val="C00000"/>
                                    </a:solidFill>
                                    <a:latin typeface="Cambria Math" panose="02040503050406030204" pitchFamily="18" charset="0"/>
                                  </a:rPr>
                                  <m:t>𝒊</m:t>
                                </m:r>
                              </m:sub>
                            </m:sSub>
                            <m:d>
                              <m:dPr>
                                <m:ctrlPr>
                                  <a:rPr lang="en-ID" sz="2800" b="1" i="1" smtClean="0">
                                    <a:solidFill>
                                      <a:srgbClr val="C00000"/>
                                    </a:solidFill>
                                    <a:latin typeface="Cambria Math" panose="02040503050406030204" pitchFamily="18" charset="0"/>
                                  </a:rPr>
                                </m:ctrlPr>
                              </m:dPr>
                              <m:e>
                                <m:r>
                                  <a:rPr lang="en-ID" sz="2800" b="1" i="1" smtClean="0">
                                    <a:solidFill>
                                      <a:srgbClr val="C00000"/>
                                    </a:solidFill>
                                    <a:latin typeface="Cambria Math" panose="02040503050406030204" pitchFamily="18" charset="0"/>
                                  </a:rPr>
                                  <m:t>𝒘</m:t>
                                </m:r>
                                <m:r>
                                  <a:rPr lang="en-ID" sz="2800" b="1" i="1" smtClean="0">
                                    <a:solidFill>
                                      <a:srgbClr val="C00000"/>
                                    </a:solidFill>
                                    <a:latin typeface="Cambria Math" panose="02040503050406030204" pitchFamily="18" charset="0"/>
                                  </a:rPr>
                                  <m:t>.</m:t>
                                </m:r>
                                <m:r>
                                  <a:rPr lang="en-ID" sz="2800" b="1" i="1" smtClean="0">
                                    <a:solidFill>
                                      <a:srgbClr val="C00000"/>
                                    </a:solidFill>
                                    <a:latin typeface="Cambria Math" panose="02040503050406030204" pitchFamily="18" charset="0"/>
                                  </a:rPr>
                                  <m:t>𝒙</m:t>
                                </m:r>
                                <m:r>
                                  <a:rPr lang="en-ID" sz="2800" b="1" i="1" smtClean="0">
                                    <a:solidFill>
                                      <a:srgbClr val="C00000"/>
                                    </a:solidFill>
                                    <a:latin typeface="Cambria Math" panose="02040503050406030204" pitchFamily="18" charset="0"/>
                                  </a:rPr>
                                  <m:t>+</m:t>
                                </m:r>
                                <m:r>
                                  <a:rPr lang="en-ID" sz="2800" b="1" i="1" smtClean="0">
                                    <a:solidFill>
                                      <a:srgbClr val="C00000"/>
                                    </a:solidFill>
                                    <a:latin typeface="Cambria Math" panose="02040503050406030204" pitchFamily="18" charset="0"/>
                                  </a:rPr>
                                  <m:t>𝒃</m:t>
                                </m:r>
                              </m:e>
                            </m:d>
                            <m:r>
                              <a:rPr lang="en-ID" sz="2800" b="1" i="1" smtClean="0">
                                <a:solidFill>
                                  <a:srgbClr val="C00000"/>
                                </a:solidFill>
                                <a:latin typeface="Cambria Math" panose="02040503050406030204" pitchFamily="18" charset="0"/>
                              </a:rPr>
                              <m:t> −</m:t>
                            </m:r>
                            <m:r>
                              <a:rPr lang="en-ID" sz="2800" b="1" i="1" smtClean="0">
                                <a:solidFill>
                                  <a:srgbClr val="C00000"/>
                                </a:solidFill>
                                <a:latin typeface="Cambria Math" panose="02040503050406030204" pitchFamily="18" charset="0"/>
                              </a:rPr>
                              <m:t>𝟏</m:t>
                            </m:r>
                          </m:e>
                        </m:d>
                      </m:e>
                    </m:nary>
                  </m:oMath>
                </a14:m>
                <a:endParaRPr lang="en-US" sz="2800" b="1" dirty="0">
                  <a:solidFill>
                    <a:srgbClr val="C00000"/>
                  </a:solidFill>
                </a:endParaRPr>
              </a:p>
              <a:p>
                <a:endParaRPr lang="en-ID" sz="2800" b="1" dirty="0">
                  <a:solidFill>
                    <a:srgbClr val="C00000"/>
                  </a:solidFill>
                </a:endParaRPr>
              </a:p>
              <a:p>
                <a:r>
                  <a:rPr lang="en-ID" sz="2800" b="1" dirty="0">
                    <a:solidFill>
                      <a:srgbClr val="C00000"/>
                    </a:solidFill>
                  </a:rPr>
                  <a:t>		</a:t>
                </a:r>
                <a14:m>
                  <m:oMath xmlns:m="http://schemas.openxmlformats.org/officeDocument/2006/math">
                    <m:f>
                      <m:fPr>
                        <m:ctrlPr>
                          <a:rPr lang="en-ID" sz="2800" b="1" i="1" smtClean="0">
                            <a:solidFill>
                              <a:srgbClr val="C00000"/>
                            </a:solidFill>
                            <a:latin typeface="Cambria Math" panose="02040503050406030204" pitchFamily="18" charset="0"/>
                          </a:rPr>
                        </m:ctrlPr>
                      </m:fPr>
                      <m:num>
                        <m:r>
                          <a:rPr lang="en-ID" sz="2800" b="1" i="1" smtClean="0">
                            <a:solidFill>
                              <a:srgbClr val="C00000"/>
                            </a:solidFill>
                            <a:latin typeface="Cambria Math" panose="02040503050406030204" pitchFamily="18" charset="0"/>
                            <a:ea typeface="Cambria Math" panose="02040503050406030204" pitchFamily="18" charset="0"/>
                          </a:rPr>
                          <m:t>𝜹</m:t>
                        </m:r>
                        <m:r>
                          <a:rPr lang="en-ID" sz="2800" b="1" i="1" smtClean="0">
                            <a:solidFill>
                              <a:srgbClr val="C00000"/>
                            </a:solidFill>
                            <a:latin typeface="Cambria Math" panose="02040503050406030204" pitchFamily="18" charset="0"/>
                            <a:ea typeface="Cambria Math" panose="02040503050406030204" pitchFamily="18" charset="0"/>
                          </a:rPr>
                          <m:t>𝑳</m:t>
                        </m:r>
                      </m:num>
                      <m:den>
                        <m:r>
                          <a:rPr lang="en-ID" sz="2800" b="1" i="1" smtClean="0">
                            <a:solidFill>
                              <a:srgbClr val="C00000"/>
                            </a:solidFill>
                            <a:latin typeface="Cambria Math" panose="02040503050406030204" pitchFamily="18" charset="0"/>
                            <a:ea typeface="Cambria Math" panose="02040503050406030204" pitchFamily="18" charset="0"/>
                          </a:rPr>
                          <m:t>𝜹</m:t>
                        </m:r>
                        <m:r>
                          <a:rPr lang="en-ID" sz="2800" b="1" i="1" smtClean="0">
                            <a:solidFill>
                              <a:srgbClr val="C00000"/>
                            </a:solidFill>
                            <a:latin typeface="Cambria Math" panose="02040503050406030204" pitchFamily="18" charset="0"/>
                            <a:ea typeface="Cambria Math" panose="02040503050406030204" pitchFamily="18" charset="0"/>
                          </a:rPr>
                          <m:t>𝒘</m:t>
                        </m:r>
                      </m:den>
                    </m:f>
                    <m:r>
                      <a:rPr lang="en-ID" sz="2800" b="1" i="1" smtClean="0">
                        <a:solidFill>
                          <a:srgbClr val="C00000"/>
                        </a:solidFill>
                        <a:latin typeface="Cambria Math" panose="02040503050406030204" pitchFamily="18" charset="0"/>
                      </a:rPr>
                      <m:t>=</m:t>
                    </m:r>
                    <m:r>
                      <a:rPr lang="en-ID" sz="2800" b="1" i="1" smtClean="0">
                        <a:solidFill>
                          <a:srgbClr val="C00000"/>
                        </a:solidFill>
                        <a:latin typeface="Cambria Math" panose="02040503050406030204" pitchFamily="18" charset="0"/>
                      </a:rPr>
                      <m:t>𝟎</m:t>
                    </m:r>
                    <m:r>
                      <a:rPr lang="en-ID" sz="2800" b="1" i="1" smtClean="0">
                        <a:solidFill>
                          <a:srgbClr val="C00000"/>
                        </a:solidFill>
                        <a:latin typeface="Cambria Math" panose="02040503050406030204" pitchFamily="18" charset="0"/>
                      </a:rPr>
                      <m:t> →</m:t>
                    </m:r>
                  </m:oMath>
                </a14:m>
                <a:r>
                  <a:rPr lang="en-US" sz="2800" b="1" dirty="0">
                    <a:solidFill>
                      <a:srgbClr val="C00000"/>
                    </a:solidFill>
                  </a:rPr>
                  <a:t> w =</a:t>
                </a:r>
              </a:p>
              <a:p>
                <a:endParaRPr lang="en-ID" sz="2800" b="1" dirty="0">
                  <a:solidFill>
                    <a:srgbClr val="C00000"/>
                  </a:solidFill>
                </a:endParaRPr>
              </a:p>
              <a:p>
                <a:endParaRPr lang="en-ID" sz="2800" b="1" dirty="0">
                  <a:solidFill>
                    <a:srgbClr val="C00000"/>
                  </a:solidFill>
                </a:endParaRPr>
              </a:p>
              <a:p>
                <a:r>
                  <a:rPr lang="en-ID" sz="2800" b="1" dirty="0">
                    <a:solidFill>
                      <a:srgbClr val="C00000"/>
                    </a:solidFill>
                  </a:rPr>
                  <a:t>		</a:t>
                </a:r>
                <a14:m>
                  <m:oMath xmlns:m="http://schemas.openxmlformats.org/officeDocument/2006/math">
                    <m:f>
                      <m:fPr>
                        <m:ctrlPr>
                          <a:rPr lang="en-ID" sz="2800" b="1" i="1" smtClean="0">
                            <a:solidFill>
                              <a:srgbClr val="C00000"/>
                            </a:solidFill>
                            <a:latin typeface="Cambria Math" panose="02040503050406030204" pitchFamily="18" charset="0"/>
                          </a:rPr>
                        </m:ctrlPr>
                      </m:fPr>
                      <m:num>
                        <m:r>
                          <a:rPr lang="en-ID" sz="2800" b="1" i="1" smtClean="0">
                            <a:solidFill>
                              <a:srgbClr val="C00000"/>
                            </a:solidFill>
                            <a:latin typeface="Cambria Math" panose="02040503050406030204" pitchFamily="18" charset="0"/>
                            <a:ea typeface="Cambria Math" panose="02040503050406030204" pitchFamily="18" charset="0"/>
                          </a:rPr>
                          <m:t>𝜹</m:t>
                        </m:r>
                        <m:r>
                          <a:rPr lang="en-ID" sz="2800" b="1" i="1" smtClean="0">
                            <a:solidFill>
                              <a:srgbClr val="C00000"/>
                            </a:solidFill>
                            <a:latin typeface="Cambria Math" panose="02040503050406030204" pitchFamily="18" charset="0"/>
                            <a:ea typeface="Cambria Math" panose="02040503050406030204" pitchFamily="18" charset="0"/>
                          </a:rPr>
                          <m:t>𝑳</m:t>
                        </m:r>
                      </m:num>
                      <m:den>
                        <m:r>
                          <a:rPr lang="en-ID" sz="2800" b="1" i="1" smtClean="0">
                            <a:solidFill>
                              <a:srgbClr val="C00000"/>
                            </a:solidFill>
                            <a:latin typeface="Cambria Math" panose="02040503050406030204" pitchFamily="18" charset="0"/>
                            <a:ea typeface="Cambria Math" panose="02040503050406030204" pitchFamily="18" charset="0"/>
                          </a:rPr>
                          <m:t>𝜹</m:t>
                        </m:r>
                        <m:r>
                          <a:rPr lang="en-ID" sz="2800" b="1" i="1" smtClean="0">
                            <a:solidFill>
                              <a:srgbClr val="C00000"/>
                            </a:solidFill>
                            <a:latin typeface="Cambria Math" panose="02040503050406030204" pitchFamily="18" charset="0"/>
                            <a:ea typeface="Cambria Math" panose="02040503050406030204" pitchFamily="18" charset="0"/>
                          </a:rPr>
                          <m:t>𝒃</m:t>
                        </m:r>
                      </m:den>
                    </m:f>
                  </m:oMath>
                </a14:m>
                <a:r>
                  <a:rPr lang="en-US" sz="2800" b="1" dirty="0">
                    <a:solidFill>
                      <a:srgbClr val="C00000"/>
                    </a:solidFill>
                  </a:rPr>
                  <a:t> = 0    </a:t>
                </a:r>
                <a14:m>
                  <m:oMath xmlns:m="http://schemas.openxmlformats.org/officeDocument/2006/math">
                    <m:r>
                      <a:rPr lang="en-US" sz="2800" b="1" i="1" smtClean="0">
                        <a:solidFill>
                          <a:srgbClr val="C00000"/>
                        </a:solidFill>
                        <a:latin typeface="Cambria Math" panose="02040503050406030204" pitchFamily="18" charset="0"/>
                        <a:ea typeface="Cambria Math" panose="02040503050406030204" pitchFamily="18" charset="0"/>
                      </a:rPr>
                      <m:t>→</m:t>
                    </m:r>
                    <m:r>
                      <a:rPr lang="en-ID" sz="2800" b="1" i="1" smtClean="0">
                        <a:solidFill>
                          <a:srgbClr val="C00000"/>
                        </a:solidFill>
                        <a:latin typeface="Cambria Math" panose="02040503050406030204" pitchFamily="18" charset="0"/>
                        <a:ea typeface="Cambria Math" panose="02040503050406030204" pitchFamily="18" charset="0"/>
                      </a:rPr>
                      <m:t>  </m:t>
                    </m:r>
                    <m:nary>
                      <m:naryPr>
                        <m:chr m:val="∑"/>
                        <m:limLoc m:val="subSup"/>
                        <m:ctrlPr>
                          <a:rPr lang="en-GB" sz="2800" b="1" i="1">
                            <a:solidFill>
                              <a:srgbClr val="C00000"/>
                            </a:solidFill>
                            <a:latin typeface="Cambria Math" panose="02040503050406030204" pitchFamily="18" charset="0"/>
                          </a:rPr>
                        </m:ctrlPr>
                      </m:naryPr>
                      <m:sub>
                        <m:r>
                          <m:rPr>
                            <m:brk m:alnAt="25"/>
                          </m:rPr>
                          <a:rPr lang="en-ID" sz="2800" b="1" i="1">
                            <a:solidFill>
                              <a:srgbClr val="C00000"/>
                            </a:solidFill>
                            <a:latin typeface="Cambria Math" panose="02040503050406030204" pitchFamily="18" charset="0"/>
                          </a:rPr>
                          <m:t>𝟏</m:t>
                        </m:r>
                      </m:sub>
                      <m:sup>
                        <m:r>
                          <a:rPr lang="en-ID" sz="2800" b="1" i="1">
                            <a:solidFill>
                              <a:srgbClr val="C00000"/>
                            </a:solidFill>
                            <a:latin typeface="Cambria Math" panose="02040503050406030204" pitchFamily="18" charset="0"/>
                          </a:rPr>
                          <m:t>𝒎</m:t>
                        </m:r>
                      </m:sup>
                      <m:e>
                        <m:sSub>
                          <m:sSubPr>
                            <m:ctrlPr>
                              <a:rPr lang="en-GB" sz="2800" b="1" i="1">
                                <a:solidFill>
                                  <a:srgbClr val="C00000"/>
                                </a:solidFill>
                                <a:latin typeface="Cambria Math" panose="02040503050406030204" pitchFamily="18" charset="0"/>
                              </a:rPr>
                            </m:ctrlPr>
                          </m:sSubPr>
                          <m:e>
                            <m:r>
                              <a:rPr lang="en-GB" sz="2800" b="1" i="1">
                                <a:solidFill>
                                  <a:srgbClr val="C00000"/>
                                </a:solidFill>
                                <a:latin typeface="Cambria Math" panose="02040503050406030204" pitchFamily="18" charset="0"/>
                                <a:ea typeface="Cambria Math" panose="02040503050406030204" pitchFamily="18" charset="0"/>
                              </a:rPr>
                              <m:t>𝜶</m:t>
                            </m:r>
                          </m:e>
                          <m:sub>
                            <m:r>
                              <a:rPr lang="en-ID" sz="2800" b="1" i="1">
                                <a:solidFill>
                                  <a:srgbClr val="C00000"/>
                                </a:solidFill>
                                <a:latin typeface="Cambria Math" panose="02040503050406030204" pitchFamily="18" charset="0"/>
                              </a:rPr>
                              <m:t>𝒊</m:t>
                            </m:r>
                          </m:sub>
                        </m:sSub>
                      </m:e>
                    </m:nary>
                    <m:sSup>
                      <m:sSupPr>
                        <m:ctrlPr>
                          <a:rPr lang="en-GB" sz="2800" b="1" i="1">
                            <a:solidFill>
                              <a:srgbClr val="C00000"/>
                            </a:solidFill>
                            <a:latin typeface="Cambria Math" panose="02040503050406030204" pitchFamily="18" charset="0"/>
                          </a:rPr>
                        </m:ctrlPr>
                      </m:sSupPr>
                      <m:e>
                        <m:r>
                          <a:rPr lang="en-ID" sz="2800" b="1" i="1">
                            <a:solidFill>
                              <a:srgbClr val="C00000"/>
                            </a:solidFill>
                            <a:latin typeface="Cambria Math" panose="02040503050406030204" pitchFamily="18" charset="0"/>
                          </a:rPr>
                          <m:t>𝒚</m:t>
                        </m:r>
                      </m:e>
                      <m:sup>
                        <m:r>
                          <a:rPr lang="en-ID" sz="2800" b="1" i="1">
                            <a:solidFill>
                              <a:srgbClr val="C00000"/>
                            </a:solidFill>
                            <a:latin typeface="Cambria Math" panose="02040503050406030204" pitchFamily="18" charset="0"/>
                          </a:rPr>
                          <m:t>𝒊</m:t>
                        </m:r>
                      </m:sup>
                    </m:sSup>
                  </m:oMath>
                </a14:m>
                <a:r>
                  <a:rPr lang="en-US" sz="2800" b="1" dirty="0">
                    <a:solidFill>
                      <a:srgbClr val="C00000"/>
                    </a:solidFill>
                  </a:rPr>
                  <a:t> = 0</a:t>
                </a:r>
              </a:p>
              <a:p>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175657" y="457200"/>
                <a:ext cx="9392194" cy="5479962"/>
              </a:xfrm>
              <a:prstGeom prst="rect">
                <a:avLst/>
              </a:prstGeom>
              <a:blipFill>
                <a:blip r:embed="rId2"/>
                <a:stretch>
                  <a:fillRect l="-1038" r="-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201194" y="3079147"/>
                <a:ext cx="1790939" cy="12662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sz="2800" i="1">
                              <a:latin typeface="Cambria Math" panose="02040503050406030204" pitchFamily="18" charset="0"/>
                            </a:rPr>
                          </m:ctrlPr>
                        </m:naryPr>
                        <m:sub>
                          <m:r>
                            <m:rPr>
                              <m:brk m:alnAt="23"/>
                            </m:rPr>
                            <a:rPr lang="en-ID" sz="2800" i="1">
                              <a:latin typeface="Cambria Math" panose="02040503050406030204" pitchFamily="18" charset="0"/>
                            </a:rPr>
                            <m:t>1</m:t>
                          </m:r>
                        </m:sub>
                        <m:sup>
                          <m:r>
                            <a:rPr lang="en-ID" sz="2800" i="1">
                              <a:latin typeface="Cambria Math" panose="02040503050406030204" pitchFamily="18" charset="0"/>
                            </a:rPr>
                            <m:t>𝑚</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ID" sz="2800" i="1">
                                  <a:latin typeface="Cambria Math" panose="02040503050406030204" pitchFamily="18" charset="0"/>
                                </a:rPr>
                                <m:t>𝑖</m:t>
                              </m:r>
                            </m:sub>
                          </m:sSub>
                          <m:sSup>
                            <m:sSupPr>
                              <m:ctrlPr>
                                <a:rPr lang="en-US" sz="2800" i="1">
                                  <a:latin typeface="Cambria Math" panose="02040503050406030204" pitchFamily="18" charset="0"/>
                                </a:rPr>
                              </m:ctrlPr>
                            </m:sSupPr>
                            <m:e>
                              <m:r>
                                <a:rPr lang="en-ID" sz="2800" i="1">
                                  <a:latin typeface="Cambria Math" panose="02040503050406030204" pitchFamily="18" charset="0"/>
                                </a:rPr>
                                <m:t>𝑦</m:t>
                              </m:r>
                            </m:e>
                            <m:sup>
                              <m:r>
                                <a:rPr lang="en-ID" sz="2800" i="1">
                                  <a:latin typeface="Cambria Math" panose="02040503050406030204" pitchFamily="18" charset="0"/>
                                </a:rPr>
                                <m:t>𝑖</m:t>
                              </m:r>
                            </m:sup>
                          </m:sSup>
                          <m:sSup>
                            <m:sSupPr>
                              <m:ctrlPr>
                                <a:rPr lang="en-US" sz="2800" i="1">
                                  <a:latin typeface="Cambria Math" panose="02040503050406030204" pitchFamily="18" charset="0"/>
                                </a:rPr>
                              </m:ctrlPr>
                            </m:sSupPr>
                            <m:e>
                              <m:r>
                                <a:rPr lang="en-ID" sz="2800" i="1">
                                  <a:latin typeface="Cambria Math" panose="02040503050406030204" pitchFamily="18" charset="0"/>
                                </a:rPr>
                                <m:t>𝑥</m:t>
                              </m:r>
                            </m:e>
                            <m:sup>
                              <m:r>
                                <a:rPr lang="en-ID" sz="2800" i="1">
                                  <a:latin typeface="Cambria Math" panose="02040503050406030204" pitchFamily="18" charset="0"/>
                                </a:rPr>
                                <m:t>𝑖</m:t>
                              </m:r>
                            </m:sup>
                          </m:sSup>
                        </m:e>
                      </m:nary>
                    </m:oMath>
                  </m:oMathPara>
                </a14:m>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5201194" y="3079147"/>
                <a:ext cx="1790939" cy="1266244"/>
              </a:xfrm>
              <a:prstGeom prst="rect">
                <a:avLst/>
              </a:prstGeom>
              <a:blipFill>
                <a:blip r:embed="rId3"/>
                <a:stretch>
                  <a:fillRect/>
                </a:stretch>
              </a:blipFill>
            </p:spPr>
            <p:txBody>
              <a:bodyPr/>
              <a:lstStyle/>
              <a:p>
                <a:r>
                  <a:rPr lang="en-US">
                    <a:noFill/>
                  </a:rPr>
                  <a:t> </a:t>
                </a:r>
              </a:p>
            </p:txBody>
          </p:sp>
        </mc:Fallback>
      </mc:AlternateContent>
      <p:sp>
        <p:nvSpPr>
          <p:cNvPr id="4" name="Rectangle 3"/>
          <p:cNvSpPr/>
          <p:nvPr/>
        </p:nvSpPr>
        <p:spPr>
          <a:xfrm>
            <a:off x="2338251" y="2063935"/>
            <a:ext cx="7119258" cy="38174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a:spLocks noChangeArrowheads="1"/>
          </p:cNvSpPr>
          <p:nvPr/>
        </p:nvSpPr>
        <p:spPr bwMode="auto">
          <a:xfrm>
            <a:off x="2338251" y="9797"/>
            <a:ext cx="7772400" cy="894806"/>
          </a:xfrm>
          <a:prstGeom prst="rect">
            <a:avLst/>
          </a:prstGeom>
          <a:noFill/>
          <a:ln w="9525">
            <a:noFill/>
            <a:miter lim="800000"/>
            <a:headEnd/>
            <a:tailEnd/>
          </a:ln>
          <a:effectLst/>
        </p:spPr>
        <p:txBody>
          <a:bodyPr anchor="ctr"/>
          <a:lstStyle/>
          <a:p>
            <a:pPr algn="l"/>
            <a:r>
              <a:rPr lang="en-US" altLang="zh-CN" sz="3600" b="1" dirty="0">
                <a:solidFill>
                  <a:srgbClr val="C00000"/>
                </a:solidFill>
              </a:rPr>
              <a:t>Solving the Optimization Problem</a:t>
            </a:r>
          </a:p>
        </p:txBody>
      </p:sp>
    </p:spTree>
    <p:extLst>
      <p:ext uri="{BB962C8B-B14F-4D97-AF65-F5344CB8AC3E}">
        <p14:creationId xmlns:p14="http://schemas.microsoft.com/office/powerpoint/2010/main" val="204425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6" y="782993"/>
            <a:ext cx="10463349" cy="4154984"/>
          </a:xfrm>
          <a:prstGeom prst="rect">
            <a:avLst/>
          </a:prstGeom>
        </p:spPr>
        <p:txBody>
          <a:bodyPr wrap="square">
            <a:spAutoFit/>
          </a:bodyPr>
          <a:lstStyle/>
          <a:p>
            <a:r>
              <a:rPr lang="en-GB" sz="2400" dirty="0"/>
              <a:t>Decision tree (DT) is one of the most popular machine learning algorithms used for both classification and regression problems. Today we are going to talk about the use of DT for classification, so let’s get started!!!</a:t>
            </a:r>
          </a:p>
          <a:p>
            <a:endParaRPr lang="en-GB" sz="2400" b="0" i="0" dirty="0">
              <a:effectLst/>
            </a:endParaRPr>
          </a:p>
          <a:p>
            <a:r>
              <a:rPr lang="en-GB" sz="2400" b="0" i="0" dirty="0">
                <a:effectLst/>
              </a:rPr>
              <a:t>We have couple of other algorithms there, so why do we have to choose Decision trees?? Well, there might be many reasons but I believe a few which are</a:t>
            </a:r>
          </a:p>
          <a:p>
            <a:endParaRPr lang="en-GB" sz="2400" b="0" i="0" dirty="0">
              <a:effectLst/>
            </a:endParaRPr>
          </a:p>
          <a:p>
            <a:pPr marL="914400" lvl="1" indent="-457200">
              <a:buFont typeface="+mj-lt"/>
              <a:buAutoNum type="arabicPeriod"/>
            </a:pPr>
            <a:r>
              <a:rPr lang="en-GB" sz="2400" b="0" i="0" dirty="0">
                <a:effectLst/>
              </a:rPr>
              <a:t>Decision tress often mimic the human level thinking so its so simple to understand the data and make some good interpretations.</a:t>
            </a:r>
          </a:p>
          <a:p>
            <a:pPr marL="914400" lvl="1" indent="-457200">
              <a:buFont typeface="+mj-lt"/>
              <a:buAutoNum type="arabicPeriod"/>
            </a:pPr>
            <a:r>
              <a:rPr lang="en-GB" sz="2400" b="0" i="0" dirty="0">
                <a:effectLst/>
              </a:rPr>
              <a:t>Decision trees actually make you see the logic for the data to interpret(not like black box algorithms like </a:t>
            </a:r>
            <a:r>
              <a:rPr lang="en-GB" sz="2400" b="0" i="0" dirty="0" err="1">
                <a:effectLst/>
              </a:rPr>
              <a:t>SVM,NN,etc</a:t>
            </a:r>
            <a:r>
              <a:rPr lang="en-GB" sz="2400" b="0" i="0" dirty="0">
                <a:effectLst/>
              </a:rPr>
              <a:t>..)</a:t>
            </a:r>
          </a:p>
        </p:txBody>
      </p:sp>
      <p:sp>
        <p:nvSpPr>
          <p:cNvPr id="3" name="Rectangle 2"/>
          <p:cNvSpPr txBox="1">
            <a:spLocks noChangeArrowheads="1"/>
          </p:cNvSpPr>
          <p:nvPr/>
        </p:nvSpPr>
        <p:spPr>
          <a:xfrm>
            <a:off x="901336" y="213080"/>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altLang="en-US" sz="3600" b="1" dirty="0">
                <a:solidFill>
                  <a:srgbClr val="C00000"/>
                </a:solidFill>
              </a:rPr>
              <a:t>BACKGROUND</a:t>
            </a:r>
            <a:endParaRPr lang="en-US" altLang="en-US" sz="3600" b="1" dirty="0">
              <a:solidFill>
                <a:srgbClr val="C00000"/>
              </a:solidFill>
            </a:endParaRPr>
          </a:p>
        </p:txBody>
      </p:sp>
    </p:spTree>
    <p:extLst>
      <p:ext uri="{BB962C8B-B14F-4D97-AF65-F5344CB8AC3E}">
        <p14:creationId xmlns:p14="http://schemas.microsoft.com/office/powerpoint/2010/main" val="128350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526" y="451396"/>
            <a:ext cx="10371908" cy="1200329"/>
          </a:xfrm>
          <a:prstGeom prst="rect">
            <a:avLst/>
          </a:prstGeom>
        </p:spPr>
        <p:txBody>
          <a:bodyPr wrap="square">
            <a:spAutoFit/>
          </a:bodyPr>
          <a:lstStyle/>
          <a:p>
            <a:pPr algn="just"/>
            <a:r>
              <a:rPr lang="en-GB" sz="2400" dirty="0">
                <a:solidFill>
                  <a:srgbClr val="C00000"/>
                </a:solidFill>
              </a:rPr>
              <a:t>Once we solve for alphas we need to be able to use our classifier.  That means we need the coefficients of our hyperplane.  To get back our coefficients </a:t>
            </a:r>
            <a:r>
              <a:rPr lang="en-GB" sz="2400" b="1" i="1" u="sng" dirty="0">
                <a:solidFill>
                  <a:srgbClr val="C00000"/>
                </a:solidFill>
                <a:latin typeface="Arial Rounded MT Bold" panose="020F0704030504030204" pitchFamily="34" charset="0"/>
              </a:rPr>
              <a:t>w</a:t>
            </a:r>
            <a:r>
              <a:rPr lang="en-GB" sz="2400" dirty="0">
                <a:solidFill>
                  <a:srgbClr val="C00000"/>
                </a:solidFill>
              </a:rPr>
              <a:t> we can use below equation that we derived earlier:</a:t>
            </a:r>
            <a:endParaRPr lang="en-US" sz="2400" dirty="0">
              <a:solidFill>
                <a:srgbClr val="C00000"/>
              </a:solidFill>
            </a:endParaRPr>
          </a:p>
        </p:txBody>
      </p:sp>
      <p:pic>
        <p:nvPicPr>
          <p:cNvPr id="3" name="Picture 2"/>
          <p:cNvPicPr>
            <a:picLocks noChangeAspect="1"/>
          </p:cNvPicPr>
          <p:nvPr/>
        </p:nvPicPr>
        <p:blipFill>
          <a:blip r:embed="rId2"/>
          <a:stretch>
            <a:fillRect/>
          </a:stretch>
        </p:blipFill>
        <p:spPr>
          <a:xfrm>
            <a:off x="1606732" y="1651725"/>
            <a:ext cx="2808514" cy="1084217"/>
          </a:xfrm>
          <a:prstGeom prst="rect">
            <a:avLst/>
          </a:prstGeom>
        </p:spPr>
      </p:pic>
      <p:sp>
        <p:nvSpPr>
          <p:cNvPr id="4" name="Rectangle 3"/>
          <p:cNvSpPr/>
          <p:nvPr/>
        </p:nvSpPr>
        <p:spPr>
          <a:xfrm>
            <a:off x="940526" y="2852053"/>
            <a:ext cx="10659291" cy="830997"/>
          </a:xfrm>
          <a:prstGeom prst="rect">
            <a:avLst/>
          </a:prstGeom>
        </p:spPr>
        <p:txBody>
          <a:bodyPr wrap="square">
            <a:spAutoFit/>
          </a:bodyPr>
          <a:lstStyle/>
          <a:p>
            <a:r>
              <a:rPr lang="en-GB" sz="2400" dirty="0">
                <a:solidFill>
                  <a:srgbClr val="C00000"/>
                </a:solidFill>
              </a:rPr>
              <a:t>Once we have our </a:t>
            </a:r>
            <a:r>
              <a:rPr lang="en-GB" sz="2400" i="1" u="sng" dirty="0">
                <a:solidFill>
                  <a:srgbClr val="C00000"/>
                </a:solidFill>
                <a:latin typeface="Arial Rounded MT Bold" panose="020F0704030504030204" pitchFamily="34" charset="0"/>
              </a:rPr>
              <a:t>w</a:t>
            </a:r>
            <a:r>
              <a:rPr lang="en-GB" sz="2400" dirty="0">
                <a:solidFill>
                  <a:srgbClr val="C00000"/>
                </a:solidFill>
              </a:rPr>
              <a:t>  we can use the fact that for any of the support vectors we have:</a:t>
            </a:r>
            <a:endParaRPr lang="en-US" sz="2400" dirty="0">
              <a:solidFill>
                <a:srgbClr val="C00000"/>
              </a:solidFill>
            </a:endParaRPr>
          </a:p>
        </p:txBody>
      </p:sp>
      <p:pic>
        <p:nvPicPr>
          <p:cNvPr id="5" name="Picture 4"/>
          <p:cNvPicPr>
            <a:picLocks noChangeAspect="1"/>
          </p:cNvPicPr>
          <p:nvPr/>
        </p:nvPicPr>
        <p:blipFill>
          <a:blip r:embed="rId3"/>
          <a:stretch>
            <a:fillRect/>
          </a:stretch>
        </p:blipFill>
        <p:spPr>
          <a:xfrm>
            <a:off x="1606732" y="3632540"/>
            <a:ext cx="2808514" cy="883923"/>
          </a:xfrm>
          <a:prstGeom prst="rect">
            <a:avLst/>
          </a:prstGeom>
        </p:spPr>
      </p:pic>
      <p:sp>
        <p:nvSpPr>
          <p:cNvPr id="6" name="Rectangle 5"/>
          <p:cNvSpPr/>
          <p:nvPr/>
        </p:nvSpPr>
        <p:spPr>
          <a:xfrm>
            <a:off x="940526" y="4516463"/>
            <a:ext cx="5588133" cy="461665"/>
          </a:xfrm>
          <a:prstGeom prst="rect">
            <a:avLst/>
          </a:prstGeom>
        </p:spPr>
        <p:txBody>
          <a:bodyPr wrap="none">
            <a:spAutoFit/>
          </a:bodyPr>
          <a:lstStyle/>
          <a:p>
            <a:r>
              <a:rPr lang="en-GB" sz="2400" dirty="0">
                <a:solidFill>
                  <a:srgbClr val="C00000"/>
                </a:solidFill>
              </a:rPr>
              <a:t>And we can solve this for our </a:t>
            </a:r>
            <a:r>
              <a:rPr lang="en-GB" sz="2400" i="1" u="sng" dirty="0">
                <a:solidFill>
                  <a:srgbClr val="C00000"/>
                </a:solidFill>
                <a:latin typeface="Arial Rounded MT Bold" panose="020F0704030504030204" pitchFamily="34" charset="0"/>
              </a:rPr>
              <a:t>b</a:t>
            </a:r>
            <a:r>
              <a:rPr lang="en-GB" sz="2400" dirty="0">
                <a:solidFill>
                  <a:srgbClr val="C00000"/>
                </a:solidFill>
              </a:rPr>
              <a:t>  coefficient:</a:t>
            </a:r>
            <a:endParaRPr lang="en-US" sz="2400" dirty="0">
              <a:solidFill>
                <a:srgbClr val="C00000"/>
              </a:solidFill>
            </a:endParaRPr>
          </a:p>
        </p:txBody>
      </p:sp>
      <p:pic>
        <p:nvPicPr>
          <p:cNvPr id="7" name="Picture 6"/>
          <p:cNvPicPr>
            <a:picLocks noChangeAspect="1"/>
          </p:cNvPicPr>
          <p:nvPr/>
        </p:nvPicPr>
        <p:blipFill>
          <a:blip r:embed="rId4"/>
          <a:stretch>
            <a:fillRect/>
          </a:stretch>
        </p:blipFill>
        <p:spPr>
          <a:xfrm>
            <a:off x="1606732" y="4978129"/>
            <a:ext cx="2351314" cy="1331232"/>
          </a:xfrm>
          <a:prstGeom prst="rect">
            <a:avLst/>
          </a:prstGeom>
        </p:spPr>
      </p:pic>
      <p:pic>
        <p:nvPicPr>
          <p:cNvPr id="8" name="Picture 7"/>
          <p:cNvPicPr>
            <a:picLocks noChangeAspect="1"/>
          </p:cNvPicPr>
          <p:nvPr/>
        </p:nvPicPr>
        <p:blipFill>
          <a:blip r:embed="rId5"/>
          <a:stretch>
            <a:fillRect/>
          </a:stretch>
        </p:blipFill>
        <p:spPr>
          <a:xfrm>
            <a:off x="5951900" y="5084036"/>
            <a:ext cx="3218226" cy="820375"/>
          </a:xfrm>
          <a:prstGeom prst="rect">
            <a:avLst/>
          </a:prstGeom>
        </p:spPr>
      </p:pic>
      <p:sp>
        <p:nvSpPr>
          <p:cNvPr id="9" name="Right Arrow 8"/>
          <p:cNvSpPr/>
          <p:nvPr/>
        </p:nvSpPr>
        <p:spPr>
          <a:xfrm>
            <a:off x="4415246" y="5289129"/>
            <a:ext cx="1031965" cy="410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764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2411" y="1301927"/>
            <a:ext cx="9666514" cy="5033558"/>
          </a:xfrm>
          <a:prstGeom prst="rect">
            <a:avLst/>
          </a:prstGeom>
        </p:spPr>
      </p:pic>
      <p:sp>
        <p:nvSpPr>
          <p:cNvPr id="3" name="Oval 2"/>
          <p:cNvSpPr/>
          <p:nvPr/>
        </p:nvSpPr>
        <p:spPr>
          <a:xfrm>
            <a:off x="7093131" y="3971110"/>
            <a:ext cx="365760"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476199" y="1667687"/>
            <a:ext cx="365760"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548735" y="2137949"/>
            <a:ext cx="365760"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10343" y="418011"/>
            <a:ext cx="9188156" cy="584775"/>
          </a:xfrm>
          <a:prstGeom prst="rect">
            <a:avLst/>
          </a:prstGeom>
          <a:noFill/>
        </p:spPr>
        <p:txBody>
          <a:bodyPr wrap="none" rtlCol="0">
            <a:spAutoFit/>
          </a:bodyPr>
          <a:lstStyle/>
          <a:p>
            <a:r>
              <a:rPr lang="en-ID" sz="3200" dirty="0">
                <a:solidFill>
                  <a:srgbClr val="002060"/>
                </a:solidFill>
              </a:rPr>
              <a:t>LET’S SEE AN EXAMPLE : FINDING THE HARD MARGIN </a:t>
            </a:r>
            <a:endParaRPr lang="en-US" sz="3200" dirty="0">
              <a:solidFill>
                <a:srgbClr val="002060"/>
              </a:solidFill>
            </a:endParaRPr>
          </a:p>
        </p:txBody>
      </p:sp>
    </p:spTree>
    <p:extLst>
      <p:ext uri="{BB962C8B-B14F-4D97-AF65-F5344CB8AC3E}">
        <p14:creationId xmlns:p14="http://schemas.microsoft.com/office/powerpoint/2010/main" val="1469452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061" y="454075"/>
            <a:ext cx="8956767" cy="461665"/>
          </a:xfrm>
          <a:prstGeom prst="rect">
            <a:avLst/>
          </a:prstGeom>
        </p:spPr>
        <p:txBody>
          <a:bodyPr wrap="square">
            <a:spAutoFit/>
          </a:bodyPr>
          <a:lstStyle/>
          <a:p>
            <a:r>
              <a:rPr lang="es-ES" sz="2400" dirty="0" err="1">
                <a:solidFill>
                  <a:srgbClr val="C00000"/>
                </a:solidFill>
              </a:rPr>
              <a:t>Support</a:t>
            </a:r>
            <a:r>
              <a:rPr lang="es-ES" sz="2400" dirty="0">
                <a:solidFill>
                  <a:srgbClr val="C00000"/>
                </a:solidFill>
              </a:rPr>
              <a:t> </a:t>
            </a:r>
            <a:r>
              <a:rPr lang="es-ES" sz="2400" dirty="0" err="1">
                <a:solidFill>
                  <a:srgbClr val="C00000"/>
                </a:solidFill>
              </a:rPr>
              <a:t>Vectors</a:t>
            </a:r>
            <a:r>
              <a:rPr lang="es-ES" sz="2400" dirty="0">
                <a:solidFill>
                  <a:srgbClr val="C00000"/>
                </a:solidFill>
              </a:rPr>
              <a:t> = A[2,3], B[3,4], C[6,-1] </a:t>
            </a:r>
            <a:r>
              <a:rPr lang="es-ES" sz="2400" dirty="0" err="1">
                <a:solidFill>
                  <a:srgbClr val="C00000"/>
                </a:solidFill>
              </a:rPr>
              <a:t>Class</a:t>
            </a:r>
            <a:r>
              <a:rPr lang="es-ES" sz="2400" dirty="0">
                <a:solidFill>
                  <a:srgbClr val="C00000"/>
                </a:solidFill>
              </a:rPr>
              <a:t> = [-1, -1,  1 ]</a:t>
            </a:r>
          </a:p>
        </p:txBody>
      </p:sp>
      <mc:AlternateContent xmlns:mc="http://schemas.openxmlformats.org/markup-compatibility/2006" xmlns:a14="http://schemas.microsoft.com/office/drawing/2010/main">
        <mc:Choice Requires="a14">
          <p:sp>
            <p:nvSpPr>
              <p:cNvPr id="3" name="TextBox 2"/>
              <p:cNvSpPr txBox="1"/>
              <p:nvPr/>
            </p:nvSpPr>
            <p:spPr>
              <a:xfrm>
                <a:off x="1561011" y="4160521"/>
                <a:ext cx="3635482" cy="880369"/>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r>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r>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
                        <m:r>
                          <a:rPr lang="en-ID" b="0" i="1" smtClean="0">
                            <a:latin typeface="Cambria Math" panose="02040503050406030204" pitchFamily="18" charset="0"/>
                          </a:rPr>
                          <m:t>  </m:t>
                        </m:r>
                      </m:e>
                    </m:d>
                  </m:oMath>
                </a14:m>
                <a:r>
                  <a:rPr lang="en-US" dirty="0"/>
                  <a:t>    =    </a:t>
                </a:r>
              </a:p>
            </p:txBody>
          </p:sp>
        </mc:Choice>
        <mc:Fallback xmlns="">
          <p:sp>
            <p:nvSpPr>
              <p:cNvPr id="3" name="TextBox 2"/>
              <p:cNvSpPr txBox="1">
                <a:spLocks noRot="1" noChangeAspect="1" noMove="1" noResize="1" noEditPoints="1" noAdjustHandles="1" noChangeArrowheads="1" noChangeShapeType="1" noTextEdit="1"/>
              </p:cNvSpPr>
              <p:nvPr/>
            </p:nvSpPr>
            <p:spPr>
              <a:xfrm>
                <a:off x="1561011" y="4160521"/>
                <a:ext cx="3635482" cy="880369"/>
              </a:xfrm>
              <a:prstGeom prst="rect">
                <a:avLst/>
              </a:prstGeom>
              <a:blipFill>
                <a:blip r:embed="rId2"/>
                <a:stretch>
                  <a:fillRect r="-1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133078" y="4217380"/>
                <a:ext cx="2102627" cy="813877"/>
              </a:xfrm>
              <a:prstGeom prst="rect">
                <a:avLst/>
              </a:prstGeom>
              <a:noFill/>
            </p:spPr>
            <p:txBody>
              <a:bodyPr wrap="none" lIns="0" tIns="0" rIns="0" bIns="0" rtlCol="0">
                <a:spAutoFit/>
              </a:bodyPr>
              <a:lstStyle/>
              <a:p>
                <a:pPr>
                  <a:spcAft>
                    <a:spcPts val="600"/>
                  </a:spcAft>
                </a:pP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a:rPr lang="en-ID" sz="2000" b="0" i="1" smtClean="0">
                                  <a:latin typeface="Cambria Math" panose="02040503050406030204" pitchFamily="18" charset="0"/>
                                </a:rPr>
                                <m:t>13</m:t>
                              </m:r>
                            </m:e>
                            <m:e>
                              <m:r>
                                <a:rPr lang="en-ID" sz="2000" b="0" i="1" smtClean="0">
                                  <a:latin typeface="Cambria Math" panose="02040503050406030204" pitchFamily="18" charset="0"/>
                                </a:rPr>
                                <m:t>18</m:t>
                              </m:r>
                            </m:e>
                            <m:e>
                              <m:r>
                                <a:rPr lang="en-ID" sz="2000" b="0" i="1" smtClean="0">
                                  <a:latin typeface="Cambria Math" panose="02040503050406030204" pitchFamily="18" charset="0"/>
                                </a:rPr>
                                <m:t>9</m:t>
                              </m:r>
                            </m:e>
                          </m:mr>
                          <m:mr>
                            <m:e>
                              <m:r>
                                <a:rPr lang="en-ID" sz="2000" b="0" i="1" smtClean="0">
                                  <a:latin typeface="Cambria Math" panose="02040503050406030204" pitchFamily="18" charset="0"/>
                                </a:rPr>
                                <m:t>18</m:t>
                              </m:r>
                            </m:e>
                            <m:e>
                              <m:r>
                                <a:rPr lang="en-ID" sz="2000" b="0" i="1" smtClean="0">
                                  <a:latin typeface="Cambria Math" panose="02040503050406030204" pitchFamily="18" charset="0"/>
                                </a:rPr>
                                <m:t>25</m:t>
                              </m:r>
                            </m:e>
                            <m:e>
                              <m:r>
                                <a:rPr lang="en-ID" sz="2000" b="0" i="1" smtClean="0">
                                  <a:latin typeface="Cambria Math" panose="02040503050406030204" pitchFamily="18" charset="0"/>
                                </a:rPr>
                                <m:t>14</m:t>
                              </m:r>
                            </m:e>
                          </m:mr>
                          <m:mr>
                            <m:e>
                              <m:r>
                                <a:rPr lang="en-ID" sz="2000" b="0" i="1" smtClean="0">
                                  <a:latin typeface="Cambria Math" panose="02040503050406030204" pitchFamily="18" charset="0"/>
                                </a:rPr>
                                <m:t>9</m:t>
                              </m:r>
                            </m:e>
                            <m:e>
                              <m:r>
                                <a:rPr lang="en-ID" sz="2000" b="0" i="1" smtClean="0">
                                  <a:latin typeface="Cambria Math" panose="02040503050406030204" pitchFamily="18" charset="0"/>
                                </a:rPr>
                                <m:t>14</m:t>
                              </m:r>
                            </m:e>
                            <m:e>
                              <m:r>
                                <a:rPr lang="en-ID" sz="2000" b="0" i="1" smtClean="0">
                                  <a:latin typeface="Cambria Math" panose="02040503050406030204" pitchFamily="18" charset="0"/>
                                </a:rPr>
                                <m:t>37</m:t>
                              </m:r>
                            </m:e>
                          </m:mr>
                        </m:m>
                        <m:r>
                          <a:rPr lang="en-ID" sz="2000" b="0" i="1" smtClean="0">
                            <a:latin typeface="Cambria Math" panose="02040503050406030204" pitchFamily="18" charset="0"/>
                          </a:rPr>
                          <m:t>  </m:t>
                        </m:r>
                      </m:e>
                    </m:d>
                  </m:oMath>
                </a14:m>
                <a:r>
                  <a:rPr lang="en-US" sz="2000" dirty="0"/>
                  <a:t> =    </a:t>
                </a:r>
              </a:p>
            </p:txBody>
          </p:sp>
        </mc:Choice>
        <mc:Fallback xmlns="">
          <p:sp>
            <p:nvSpPr>
              <p:cNvPr id="4" name="TextBox 3"/>
              <p:cNvSpPr txBox="1">
                <a:spLocks noRot="1" noChangeAspect="1" noMove="1" noResize="1" noEditPoints="1" noAdjustHandles="1" noChangeArrowheads="1" noChangeShapeType="1" noTextEdit="1"/>
              </p:cNvSpPr>
              <p:nvPr/>
            </p:nvSpPr>
            <p:spPr>
              <a:xfrm>
                <a:off x="5133078" y="4217380"/>
                <a:ext cx="2102627" cy="813877"/>
              </a:xfrm>
              <a:prstGeom prst="rect">
                <a:avLst/>
              </a:prstGeom>
              <a:blipFill>
                <a:blip r:embed="rId3"/>
                <a:stretch>
                  <a:fillRect r="-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369997" y="1008008"/>
                <a:ext cx="7979557" cy="3739422"/>
              </a:xfrm>
              <a:prstGeom prst="rect">
                <a:avLst/>
              </a:prstGeom>
            </p:spPr>
            <p:txBody>
              <a:bodyPr wrap="none">
                <a:spAutoFit/>
              </a:bodyPr>
              <a:lstStyle/>
              <a:p>
                <a:pPr lvl="0"/>
                <a:r>
                  <a:rPr lang="en-GB" sz="2400" b="1" dirty="0">
                    <a:solidFill>
                      <a:schemeClr val="tx1"/>
                    </a:solidFill>
                  </a:rPr>
                  <a:t>Constraint 1 →   </a:t>
                </a:r>
                <a14:m>
                  <m:oMath xmlns:m="http://schemas.openxmlformats.org/officeDocument/2006/math">
                    <m:nary>
                      <m:naryPr>
                        <m:chr m:val="∑"/>
                        <m:limLoc m:val="subSup"/>
                        <m:ctrlPr>
                          <a:rPr lang="en-GB" sz="2400" b="1" i="1">
                            <a:solidFill>
                              <a:schemeClr val="tx1"/>
                            </a:solidFill>
                            <a:latin typeface="Cambria Math" panose="02040503050406030204" pitchFamily="18" charset="0"/>
                          </a:rPr>
                        </m:ctrlPr>
                      </m:naryPr>
                      <m:sub>
                        <m:r>
                          <m:rPr>
                            <m:brk m:alnAt="25"/>
                          </m:rPr>
                          <a:rPr lang="en-ID" sz="2400" b="1" i="1">
                            <a:solidFill>
                              <a:schemeClr val="tx1"/>
                            </a:solidFill>
                            <a:latin typeface="Cambria Math" panose="02040503050406030204" pitchFamily="18" charset="0"/>
                          </a:rPr>
                          <m:t>𝟏</m:t>
                        </m:r>
                      </m:sub>
                      <m:sup>
                        <m:r>
                          <a:rPr lang="en-ID" sz="2400" b="1" i="1">
                            <a:solidFill>
                              <a:schemeClr val="tx1"/>
                            </a:solidFill>
                            <a:latin typeface="Cambria Math" panose="02040503050406030204" pitchFamily="18" charset="0"/>
                          </a:rPr>
                          <m:t>𝒎</m:t>
                        </m:r>
                      </m:sup>
                      <m:e>
                        <m:sSub>
                          <m:sSubPr>
                            <m:ctrlPr>
                              <a:rPr lang="en-GB" sz="2400" b="1" i="1">
                                <a:solidFill>
                                  <a:schemeClr val="tx1"/>
                                </a:solidFill>
                                <a:latin typeface="Cambria Math" panose="02040503050406030204" pitchFamily="18" charset="0"/>
                              </a:rPr>
                            </m:ctrlPr>
                          </m:sSubPr>
                          <m:e>
                            <m:r>
                              <a:rPr lang="en-GB" sz="2400" b="1" i="1">
                                <a:solidFill>
                                  <a:schemeClr val="tx1"/>
                                </a:solidFill>
                                <a:latin typeface="Cambria Math" panose="02040503050406030204" pitchFamily="18" charset="0"/>
                                <a:ea typeface="Cambria Math" panose="02040503050406030204" pitchFamily="18" charset="0"/>
                              </a:rPr>
                              <m:t>𝜶</m:t>
                            </m:r>
                          </m:e>
                          <m:sub>
                            <m:r>
                              <a:rPr lang="en-ID" sz="2400" b="1" i="1">
                                <a:solidFill>
                                  <a:schemeClr val="tx1"/>
                                </a:solidFill>
                                <a:latin typeface="Cambria Math" panose="02040503050406030204" pitchFamily="18" charset="0"/>
                              </a:rPr>
                              <m:t>𝒊</m:t>
                            </m:r>
                          </m:sub>
                        </m:sSub>
                      </m:e>
                    </m:nary>
                    <m:sSup>
                      <m:sSupPr>
                        <m:ctrlPr>
                          <a:rPr lang="en-GB" sz="2400" b="1" i="1">
                            <a:solidFill>
                              <a:schemeClr val="tx1"/>
                            </a:solidFill>
                            <a:latin typeface="Cambria Math" panose="02040503050406030204" pitchFamily="18" charset="0"/>
                          </a:rPr>
                        </m:ctrlPr>
                      </m:sSupPr>
                      <m:e>
                        <m:r>
                          <a:rPr lang="en-ID" sz="2400" b="1" i="1">
                            <a:solidFill>
                              <a:schemeClr val="tx1"/>
                            </a:solidFill>
                            <a:latin typeface="Cambria Math" panose="02040503050406030204" pitchFamily="18" charset="0"/>
                          </a:rPr>
                          <m:t>𝒚</m:t>
                        </m:r>
                      </m:e>
                      <m:sup>
                        <m:r>
                          <a:rPr lang="en-ID" sz="2400" b="1" i="1">
                            <a:solidFill>
                              <a:schemeClr val="tx1"/>
                            </a:solidFill>
                            <a:latin typeface="Cambria Math" panose="02040503050406030204" pitchFamily="18" charset="0"/>
                          </a:rPr>
                          <m:t>𝒊</m:t>
                        </m:r>
                      </m:sup>
                    </m:sSup>
                  </m:oMath>
                </a14:m>
                <a:r>
                  <a:rPr lang="en-US" sz="2400" b="1" dirty="0">
                    <a:solidFill>
                      <a:schemeClr val="tx1"/>
                    </a:solidFill>
                  </a:rPr>
                  <a:t> = 0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𝑨</m:t>
                        </m:r>
                      </m:sub>
                    </m:sSub>
                  </m:oMath>
                </a14:m>
                <a:r>
                  <a:rPr lang="en-US" sz="2400" b="1" dirty="0">
                    <a:solidFill>
                      <a:schemeClr val="tx1"/>
                    </a:solidFill>
                  </a:rPr>
                  <a:t>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𝑩</m:t>
                        </m:r>
                      </m:sub>
                    </m:sSub>
                  </m:oMath>
                </a14:m>
                <a:r>
                  <a:rPr lang="en-US" sz="2400" b="1" dirty="0">
                    <a:solidFill>
                      <a:schemeClr val="tx1"/>
                    </a:solidFill>
                  </a:rPr>
                  <a:t>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𝑪</m:t>
                        </m:r>
                      </m:sub>
                    </m:sSub>
                  </m:oMath>
                </a14:m>
                <a:r>
                  <a:rPr lang="en-US" sz="2400" b="1" dirty="0">
                    <a:solidFill>
                      <a:schemeClr val="tx1"/>
                    </a:solidFill>
                  </a:rPr>
                  <a:t> = 0</a:t>
                </a:r>
              </a:p>
              <a:p>
                <a:pPr lvl="0"/>
                <a:endParaRPr lang="en-ID" sz="2400" b="1" dirty="0"/>
              </a:p>
              <a:p>
                <a:pPr lvl="0">
                  <a:spcAft>
                    <a:spcPts val="600"/>
                  </a:spcAft>
                </a:pPr>
                <a:r>
                  <a:rPr lang="en-ID" sz="2400" b="1" dirty="0">
                    <a:solidFill>
                      <a:schemeClr val="tx1"/>
                    </a:solidFill>
                  </a:rPr>
                  <a:t>Constraint 2 →</a:t>
                </a:r>
              </a:p>
              <a:p>
                <a:pPr lvl="0"/>
                <a:endParaRPr lang="en-ID" sz="2400" b="1" dirty="0"/>
              </a:p>
              <a:p>
                <a:pPr lvl="0"/>
                <a:endParaRPr lang="en-ID" sz="2400" b="1" dirty="0"/>
              </a:p>
              <a:p>
                <a:pPr lvl="0"/>
                <a:r>
                  <a:rPr lang="en-ID" sz="2400" b="1" dirty="0"/>
                  <a:t>Constraint 3 →</a:t>
                </a:r>
                <a:endParaRPr lang="en-ID" sz="2400" b="1" dirty="0">
                  <a:solidFill>
                    <a:schemeClr val="tx1"/>
                  </a:solidFill>
                </a:endParaRPr>
              </a:p>
              <a:p>
                <a:pPr lvl="0">
                  <a:spcAft>
                    <a:spcPts val="600"/>
                  </a:spcAft>
                </a:pPr>
                <a:endParaRPr lang="en-ID" sz="2400" b="1" dirty="0"/>
              </a:p>
              <a:p>
                <a:pPr lvl="0">
                  <a:spcAft>
                    <a:spcPts val="600"/>
                  </a:spcAft>
                </a:pPr>
                <a:endParaRPr lang="en-ID" sz="2400" b="1" dirty="0">
                  <a:solidFill>
                    <a:schemeClr val="tx1"/>
                  </a:solidFill>
                </a:endParaRPr>
              </a:p>
              <a:p>
                <a:pPr lvl="0"/>
                <a:endParaRPr lang="en-US" sz="2400" b="1"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369997" y="1008008"/>
                <a:ext cx="7979557" cy="3739422"/>
              </a:xfrm>
              <a:prstGeom prst="rect">
                <a:avLst/>
              </a:prstGeom>
              <a:blipFill>
                <a:blip r:embed="rId4"/>
                <a:stretch>
                  <a:fillRect l="-1222" t="-15635" r="-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91997" y="1494103"/>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291997" y="1494103"/>
                <a:ext cx="3682162" cy="10988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91997" y="2592994"/>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291997" y="2592994"/>
                <a:ext cx="3682162" cy="1098891"/>
              </a:xfrm>
              <a:prstGeom prst="rect">
                <a:avLst/>
              </a:prstGeom>
              <a:blipFill>
                <a:blip r:embed="rId6"/>
                <a:stretch>
                  <a:fillRect/>
                </a:stretch>
              </a:blipFill>
            </p:spPr>
            <p:txBody>
              <a:bodyPr/>
              <a:lstStyle/>
              <a:p>
                <a:r>
                  <a:rPr lang="en-US">
                    <a:noFill/>
                  </a:rPr>
                  <a:t> </a:t>
                </a:r>
              </a:p>
            </p:txBody>
          </p:sp>
        </mc:Fallback>
      </mc:AlternateContent>
      <p:sp>
        <p:nvSpPr>
          <p:cNvPr id="9" name="TextBox 8"/>
          <p:cNvSpPr txBox="1"/>
          <p:nvPr/>
        </p:nvSpPr>
        <p:spPr>
          <a:xfrm>
            <a:off x="775061" y="4160521"/>
            <a:ext cx="785950" cy="369332"/>
          </a:xfrm>
          <a:prstGeom prst="rect">
            <a:avLst/>
          </a:prstGeom>
          <a:noFill/>
        </p:spPr>
        <p:txBody>
          <a:bodyPr wrap="square" rtlCol="0">
            <a:spAutoFit/>
          </a:bodyPr>
          <a:lstStyle/>
          <a:p>
            <a:r>
              <a:rPr lang="en-ID" b="1" dirty="0">
                <a:solidFill>
                  <a:srgbClr val="FF0000"/>
                </a:solidFill>
              </a:rPr>
              <a:t>C 2.1</a:t>
            </a:r>
            <a:endParaRPr lang="en-US" b="1" dirty="0">
              <a:solidFill>
                <a:srgbClr val="FF0000"/>
              </a:solidFill>
            </a:endParaRPr>
          </a:p>
        </p:txBody>
      </p:sp>
      <p:sp>
        <p:nvSpPr>
          <p:cNvPr id="10" name="TextBox 9"/>
          <p:cNvSpPr txBox="1"/>
          <p:nvPr/>
        </p:nvSpPr>
        <p:spPr>
          <a:xfrm>
            <a:off x="773458" y="4439653"/>
            <a:ext cx="785950" cy="369332"/>
          </a:xfrm>
          <a:prstGeom prst="rect">
            <a:avLst/>
          </a:prstGeom>
          <a:noFill/>
        </p:spPr>
        <p:txBody>
          <a:bodyPr wrap="square" rtlCol="0">
            <a:spAutoFit/>
          </a:bodyPr>
          <a:lstStyle/>
          <a:p>
            <a:r>
              <a:rPr lang="en-ID" b="1" dirty="0">
                <a:solidFill>
                  <a:srgbClr val="FF0000"/>
                </a:solidFill>
              </a:rPr>
              <a:t>C 2.2</a:t>
            </a:r>
            <a:endParaRPr lang="en-US" b="1" dirty="0">
              <a:solidFill>
                <a:srgbClr val="FF0000"/>
              </a:solidFill>
            </a:endParaRPr>
          </a:p>
        </p:txBody>
      </p:sp>
      <p:sp>
        <p:nvSpPr>
          <p:cNvPr id="11" name="TextBox 10"/>
          <p:cNvSpPr txBox="1"/>
          <p:nvPr/>
        </p:nvSpPr>
        <p:spPr>
          <a:xfrm>
            <a:off x="783814" y="4716652"/>
            <a:ext cx="785950" cy="369332"/>
          </a:xfrm>
          <a:prstGeom prst="rect">
            <a:avLst/>
          </a:prstGeom>
          <a:noFill/>
        </p:spPr>
        <p:txBody>
          <a:bodyPr wrap="square" rtlCol="0">
            <a:spAutoFit/>
          </a:bodyPr>
          <a:lstStyle/>
          <a:p>
            <a:r>
              <a:rPr lang="en-ID" b="1" dirty="0">
                <a:solidFill>
                  <a:srgbClr val="FF0000"/>
                </a:solidFill>
              </a:rPr>
              <a:t>C 3</a:t>
            </a:r>
            <a:endParaRPr lang="en-US" b="1" dirty="0">
              <a:solidFill>
                <a:srgbClr val="FF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1569764" y="5274323"/>
                <a:ext cx="3798797" cy="880369"/>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13</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𝐴</m:t>
                                  </m:r>
                                </m:sub>
                              </m:sSub>
                            </m:e>
                            <m:e>
                              <m:r>
                                <a:rPr lang="en-ID" b="0" i="1" smtClean="0">
                                  <a:latin typeface="Cambria Math" panose="02040503050406030204" pitchFamily="18" charset="0"/>
                                </a:rPr>
                                <m:t>−18</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𝐵</m:t>
                                  </m:r>
                                </m:sub>
                              </m:sSub>
                            </m:e>
                            <m:e>
                              <m:r>
                                <a:rPr lang="en-ID" b="0" i="1" smtClean="0">
                                  <a:latin typeface="Cambria Math" panose="02040503050406030204" pitchFamily="18" charset="0"/>
                                </a:rPr>
                                <m:t>+9</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𝐶</m:t>
                                  </m:r>
                                </m:sub>
                              </m:sSub>
                            </m:e>
                          </m:mr>
                          <m:mr>
                            <m:e>
                              <m:r>
                                <a:rPr lang="en-ID" b="0" i="1" smtClean="0">
                                  <a:latin typeface="Cambria Math" panose="02040503050406030204" pitchFamily="18" charset="0"/>
                                </a:rPr>
                                <m:t>−18</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𝐴</m:t>
                                  </m:r>
                                </m:sub>
                              </m:sSub>
                            </m:e>
                            <m:e>
                              <m:r>
                                <a:rPr lang="en-ID" b="0" i="1" smtClean="0">
                                  <a:latin typeface="Cambria Math" panose="02040503050406030204" pitchFamily="18" charset="0"/>
                                </a:rPr>
                                <m:t>−25</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𝐵</m:t>
                                  </m:r>
                                </m:sub>
                              </m:sSub>
                            </m:e>
                            <m:e>
                              <m:r>
                                <a:rPr lang="en-ID" b="0" i="1" smtClean="0">
                                  <a:latin typeface="Cambria Math" panose="02040503050406030204" pitchFamily="18" charset="0"/>
                                </a:rPr>
                                <m:t>14</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𝐶</m:t>
                                  </m:r>
                                </m:sub>
                              </m:sSub>
                            </m:e>
                          </m:mr>
                          <m:mr>
                            <m:e>
                              <m:r>
                                <a:rPr lang="en-ID" b="0" i="1" smtClean="0">
                                  <a:latin typeface="Cambria Math" panose="02040503050406030204" pitchFamily="18" charset="0"/>
                                </a:rPr>
                                <m:t>−9</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𝐴</m:t>
                                  </m:r>
                                </m:sub>
                              </m:sSub>
                            </m:e>
                            <m:e>
                              <m:r>
                                <a:rPr lang="en-ID" b="0" i="1" smtClean="0">
                                  <a:latin typeface="Cambria Math" panose="02040503050406030204" pitchFamily="18" charset="0"/>
                                </a:rPr>
                                <m:t>−14</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𝐵</m:t>
                                  </m:r>
                                </m:sub>
                              </m:sSub>
                            </m:e>
                            <m:e>
                              <m:r>
                                <a:rPr lang="en-ID" b="0" i="1" smtClean="0">
                                  <a:latin typeface="Cambria Math" panose="02040503050406030204" pitchFamily="18" charset="0"/>
                                </a:rPr>
                                <m:t>37</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𝐶</m:t>
                                  </m:r>
                                </m:sub>
                              </m:sSub>
                            </m:e>
                          </m:mr>
                        </m:m>
                        <m:r>
                          <a:rPr lang="en-ID" b="0" i="1" smtClean="0">
                            <a:latin typeface="Cambria Math" panose="02040503050406030204" pitchFamily="18" charset="0"/>
                          </a:rPr>
                          <m:t>    </m:t>
                        </m:r>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𝑏</m:t>
                              </m:r>
                            </m:e>
                          </m:mr>
                          <m:mr>
                            <m:e>
                              <m:r>
                                <a:rPr lang="en-ID" b="0" i="1" smtClean="0">
                                  <a:latin typeface="Cambria Math" panose="02040503050406030204" pitchFamily="18" charset="0"/>
                                </a:rPr>
                                <m:t>+</m:t>
                              </m:r>
                              <m:r>
                                <a:rPr lang="en-ID" b="0" i="1" smtClean="0">
                                  <a:latin typeface="Cambria Math" panose="02040503050406030204" pitchFamily="18" charset="0"/>
                                </a:rPr>
                                <m:t>𝑏</m:t>
                              </m:r>
                            </m:e>
                          </m:mr>
                          <m:mr>
                            <m:e>
                              <m:r>
                                <a:rPr lang="en-ID" b="0" i="1" smtClean="0">
                                  <a:latin typeface="Cambria Math" panose="02040503050406030204" pitchFamily="18" charset="0"/>
                                </a:rPr>
                                <m:t>+</m:t>
                              </m:r>
                              <m:r>
                                <a:rPr lang="en-ID" b="0" i="1" smtClean="0">
                                  <a:latin typeface="Cambria Math" panose="02040503050406030204" pitchFamily="18" charset="0"/>
                                </a:rPr>
                                <m:t>𝑏</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1</m:t>
                              </m:r>
                            </m:e>
                          </m:mr>
                          <m:mr>
                            <m:e>
                              <m:r>
                                <a:rPr lang="en-ID" b="0" i="1" smtClean="0">
                                  <a:latin typeface="Cambria Math" panose="02040503050406030204" pitchFamily="18" charset="0"/>
                                </a:rPr>
                                <m:t>−1</m:t>
                              </m:r>
                            </m:e>
                          </m:mr>
                          <m:mr>
                            <m:e>
                              <m:r>
                                <a:rPr lang="en-ID" b="0" i="1" smtClean="0">
                                  <a:latin typeface="Cambria Math" panose="02040503050406030204" pitchFamily="18" charset="0"/>
                                </a:rPr>
                                <m:t>+1</m:t>
                              </m:r>
                            </m:e>
                          </m:mr>
                        </m:m>
                      </m:e>
                    </m:d>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569764" y="5274323"/>
                <a:ext cx="3798797" cy="880369"/>
              </a:xfrm>
              <a:prstGeom prst="rect">
                <a:avLst/>
              </a:prstGeom>
              <a:blipFill>
                <a:blip r:embed="rId7"/>
                <a:stretch>
                  <a:fillRect/>
                </a:stretch>
              </a:blipFill>
            </p:spPr>
            <p:txBody>
              <a:bodyPr/>
              <a:lstStyle/>
              <a:p>
                <a:r>
                  <a:rPr lang="en-US">
                    <a:noFill/>
                  </a:rPr>
                  <a:t> </a:t>
                </a:r>
              </a:p>
            </p:txBody>
          </p:sp>
        </mc:Fallback>
      </mc:AlternateContent>
      <p:sp>
        <p:nvSpPr>
          <p:cNvPr id="16" name="TextBox 15"/>
          <p:cNvSpPr txBox="1"/>
          <p:nvPr/>
        </p:nvSpPr>
        <p:spPr>
          <a:xfrm>
            <a:off x="849083" y="5291185"/>
            <a:ext cx="785950" cy="369332"/>
          </a:xfrm>
          <a:prstGeom prst="rect">
            <a:avLst/>
          </a:prstGeom>
          <a:noFill/>
        </p:spPr>
        <p:txBody>
          <a:bodyPr wrap="square" rtlCol="0">
            <a:spAutoFit/>
          </a:bodyPr>
          <a:lstStyle/>
          <a:p>
            <a:r>
              <a:rPr lang="en-ID" b="1" dirty="0">
                <a:solidFill>
                  <a:srgbClr val="FF0000"/>
                </a:solidFill>
              </a:rPr>
              <a:t>C 2.1</a:t>
            </a:r>
            <a:endParaRPr lang="en-US" b="1" dirty="0">
              <a:solidFill>
                <a:srgbClr val="FF0000"/>
              </a:solidFill>
            </a:endParaRPr>
          </a:p>
        </p:txBody>
      </p:sp>
      <p:sp>
        <p:nvSpPr>
          <p:cNvPr id="17" name="TextBox 16"/>
          <p:cNvSpPr txBox="1"/>
          <p:nvPr/>
        </p:nvSpPr>
        <p:spPr>
          <a:xfrm>
            <a:off x="847480" y="5570317"/>
            <a:ext cx="785950" cy="369332"/>
          </a:xfrm>
          <a:prstGeom prst="rect">
            <a:avLst/>
          </a:prstGeom>
          <a:noFill/>
        </p:spPr>
        <p:txBody>
          <a:bodyPr wrap="square" rtlCol="0">
            <a:spAutoFit/>
          </a:bodyPr>
          <a:lstStyle/>
          <a:p>
            <a:r>
              <a:rPr lang="en-ID" b="1" dirty="0">
                <a:solidFill>
                  <a:srgbClr val="FF0000"/>
                </a:solidFill>
              </a:rPr>
              <a:t>C 2.2</a:t>
            </a:r>
            <a:endParaRPr lang="en-US" b="1" dirty="0">
              <a:solidFill>
                <a:srgbClr val="FF0000"/>
              </a:solidFill>
            </a:endParaRPr>
          </a:p>
        </p:txBody>
      </p:sp>
      <p:sp>
        <p:nvSpPr>
          <p:cNvPr id="18" name="TextBox 17"/>
          <p:cNvSpPr txBox="1"/>
          <p:nvPr/>
        </p:nvSpPr>
        <p:spPr>
          <a:xfrm>
            <a:off x="857836" y="5847316"/>
            <a:ext cx="785950" cy="369332"/>
          </a:xfrm>
          <a:prstGeom prst="rect">
            <a:avLst/>
          </a:prstGeom>
          <a:noFill/>
        </p:spPr>
        <p:txBody>
          <a:bodyPr wrap="square" rtlCol="0">
            <a:spAutoFit/>
          </a:bodyPr>
          <a:lstStyle/>
          <a:p>
            <a:r>
              <a:rPr lang="en-ID" b="1" dirty="0">
                <a:solidFill>
                  <a:srgbClr val="FF0000"/>
                </a:solidFill>
              </a:rPr>
              <a:t>C 3</a:t>
            </a:r>
            <a:endParaRPr lang="en-US" b="1" dirty="0">
              <a:solidFill>
                <a:srgbClr val="FF0000"/>
              </a:solidFill>
            </a:endParaRPr>
          </a:p>
        </p:txBody>
      </p:sp>
      <p:sp>
        <p:nvSpPr>
          <p:cNvPr id="19" name="TextBox 18"/>
          <p:cNvSpPr txBox="1"/>
          <p:nvPr/>
        </p:nvSpPr>
        <p:spPr>
          <a:xfrm>
            <a:off x="1369997" y="3656897"/>
            <a:ext cx="5135931" cy="461665"/>
          </a:xfrm>
          <a:prstGeom prst="rect">
            <a:avLst/>
          </a:prstGeom>
          <a:noFill/>
        </p:spPr>
        <p:txBody>
          <a:bodyPr wrap="square" rtlCol="0">
            <a:spAutoFit/>
          </a:bodyPr>
          <a:lstStyle/>
          <a:p>
            <a:r>
              <a:rPr lang="en-ID" sz="2400" b="1" dirty="0">
                <a:solidFill>
                  <a:srgbClr val="FF0000"/>
                </a:solidFill>
              </a:rPr>
              <a:t>KERNELL FOR LINEAR FUNCTION</a:t>
            </a:r>
            <a:endParaRPr lang="en-US" sz="2400" b="1" dirty="0">
              <a:solidFill>
                <a:srgbClr val="FF0000"/>
              </a:solidFill>
            </a:endParaRPr>
          </a:p>
        </p:txBody>
      </p:sp>
      <p:sp>
        <p:nvSpPr>
          <p:cNvPr id="20" name="Right Arrow 19"/>
          <p:cNvSpPr/>
          <p:nvPr/>
        </p:nvSpPr>
        <p:spPr>
          <a:xfrm>
            <a:off x="5617029" y="5649469"/>
            <a:ext cx="1802674" cy="658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flipH="1">
                <a:off x="1369997" y="6251964"/>
                <a:ext cx="4949692" cy="461665"/>
              </a:xfrm>
              <a:prstGeom prst="rect">
                <a:avLst/>
              </a:prstGeom>
              <a:noFill/>
            </p:spPr>
            <p:txBody>
              <a:bodyPr wrap="square" rtlCol="0">
                <a:spAutoFit/>
              </a:bodyPr>
              <a:lstStyle/>
              <a:p>
                <a:pPr lvl="0"/>
                <a:r>
                  <a:rPr lang="en-US" sz="2400" b="1" dirty="0">
                    <a:solidFill>
                      <a:srgbClr val="C00000"/>
                    </a:solidFill>
                  </a:rPr>
                  <a:t>(-1)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𝑨</m:t>
                        </m:r>
                      </m:sub>
                    </m:sSub>
                  </m:oMath>
                </a14:m>
                <a:r>
                  <a:rPr lang="en-US" sz="2400" b="1" dirty="0">
                    <a:solidFill>
                      <a:srgbClr val="C00000"/>
                    </a:solidFill>
                  </a:rPr>
                  <a:t> + (-1)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𝑩</m:t>
                        </m:r>
                      </m:sub>
                    </m:sSub>
                  </m:oMath>
                </a14:m>
                <a:r>
                  <a:rPr lang="en-US" sz="2400" b="1" dirty="0">
                    <a:solidFill>
                      <a:srgbClr val="C00000"/>
                    </a:solidFill>
                  </a:rPr>
                  <a:t> + (1)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𝑪</m:t>
                        </m:r>
                      </m:sub>
                    </m:sSub>
                  </m:oMath>
                </a14:m>
                <a:r>
                  <a:rPr lang="en-US" sz="2400" b="1" dirty="0">
                    <a:solidFill>
                      <a:srgbClr val="C00000"/>
                    </a:solidFill>
                  </a:rPr>
                  <a:t> + 0 b= 0</a:t>
                </a:r>
              </a:p>
            </p:txBody>
          </p:sp>
        </mc:Choice>
        <mc:Fallback xmlns="">
          <p:sp>
            <p:nvSpPr>
              <p:cNvPr id="21" name="TextBox 20"/>
              <p:cNvSpPr txBox="1">
                <a:spLocks noRot="1" noChangeAspect="1" noMove="1" noResize="1" noEditPoints="1" noAdjustHandles="1" noChangeArrowheads="1" noChangeShapeType="1" noTextEdit="1"/>
              </p:cNvSpPr>
              <p:nvPr/>
            </p:nvSpPr>
            <p:spPr>
              <a:xfrm flipH="1">
                <a:off x="1369997" y="6251964"/>
                <a:ext cx="4949692" cy="461665"/>
              </a:xfrm>
              <a:prstGeom prst="rect">
                <a:avLst/>
              </a:prstGeom>
              <a:blipFill>
                <a:blip r:embed="rId8"/>
                <a:stretch>
                  <a:fillRect l="-1970" t="-10667" b="-30667"/>
                </a:stretch>
              </a:blipFill>
            </p:spPr>
            <p:txBody>
              <a:bodyPr/>
              <a:lstStyle/>
              <a:p>
                <a:r>
                  <a:rPr lang="en-US">
                    <a:noFill/>
                  </a:rPr>
                  <a:t> </a:t>
                </a:r>
              </a:p>
            </p:txBody>
          </p:sp>
        </mc:Fallback>
      </mc:AlternateContent>
      <p:sp>
        <p:nvSpPr>
          <p:cNvPr id="22" name="TextBox 21"/>
          <p:cNvSpPr txBox="1"/>
          <p:nvPr/>
        </p:nvSpPr>
        <p:spPr>
          <a:xfrm>
            <a:off x="854056" y="6298131"/>
            <a:ext cx="785950" cy="369332"/>
          </a:xfrm>
          <a:prstGeom prst="rect">
            <a:avLst/>
          </a:prstGeom>
          <a:noFill/>
        </p:spPr>
        <p:txBody>
          <a:bodyPr wrap="square" rtlCol="0">
            <a:spAutoFit/>
          </a:bodyPr>
          <a:lstStyle/>
          <a:p>
            <a:r>
              <a:rPr lang="en-ID" b="1" dirty="0">
                <a:solidFill>
                  <a:srgbClr val="FF0000"/>
                </a:solidFill>
              </a:rPr>
              <a:t>C 1</a:t>
            </a:r>
            <a:endParaRPr lang="en-US" b="1" dirty="0">
              <a:solidFill>
                <a:srgbClr val="FF0000"/>
              </a:solidFill>
            </a:endParaRPr>
          </a:p>
        </p:txBody>
      </p:sp>
      <p:sp>
        <p:nvSpPr>
          <p:cNvPr id="23" name="Rectangle 22"/>
          <p:cNvSpPr/>
          <p:nvPr/>
        </p:nvSpPr>
        <p:spPr>
          <a:xfrm>
            <a:off x="7668171" y="5042118"/>
            <a:ext cx="3552056" cy="1815882"/>
          </a:xfrm>
          <a:prstGeom prst="rect">
            <a:avLst/>
          </a:prstGeom>
        </p:spPr>
        <p:txBody>
          <a:bodyPr wrap="square">
            <a:spAutoFit/>
          </a:bodyPr>
          <a:lstStyle/>
          <a:p>
            <a:r>
              <a:rPr lang="el-GR" sz="2800" b="1" dirty="0">
                <a:solidFill>
                  <a:srgbClr val="C00000"/>
                </a:solidFill>
                <a:cs typeface="Times New Roman" panose="02020603050405020304" pitchFamily="18" charset="0"/>
              </a:rPr>
              <a:t>α</a:t>
            </a:r>
            <a:r>
              <a:rPr lang="en-US" sz="2800" b="1" baseline="-25000" dirty="0">
                <a:solidFill>
                  <a:srgbClr val="C00000"/>
                </a:solidFill>
              </a:rPr>
              <a:t>A</a:t>
            </a:r>
            <a:r>
              <a:rPr lang="en-US" sz="2800" b="1" dirty="0">
                <a:solidFill>
                  <a:srgbClr val="C00000"/>
                </a:solidFill>
              </a:rPr>
              <a:t>   = 1/16 = 0.0625</a:t>
            </a:r>
          </a:p>
          <a:p>
            <a:r>
              <a:rPr lang="el-GR" sz="2800" b="1" dirty="0">
                <a:solidFill>
                  <a:srgbClr val="C00000"/>
                </a:solidFill>
                <a:cs typeface="Times New Roman" panose="02020603050405020304" pitchFamily="18" charset="0"/>
              </a:rPr>
              <a:t>α</a:t>
            </a:r>
            <a:r>
              <a:rPr lang="en-ID" sz="2800" b="1" baseline="-25000" dirty="0">
                <a:solidFill>
                  <a:srgbClr val="C00000"/>
                </a:solidFill>
                <a:cs typeface="Times New Roman" panose="02020603050405020304" pitchFamily="18" charset="0"/>
              </a:rPr>
              <a:t>B</a:t>
            </a:r>
            <a:r>
              <a:rPr lang="el-GR" sz="2800" b="1" dirty="0">
                <a:solidFill>
                  <a:srgbClr val="C00000"/>
                </a:solidFill>
                <a:cs typeface="Times New Roman" panose="02020603050405020304" pitchFamily="18" charset="0"/>
              </a:rPr>
              <a:t> </a:t>
            </a:r>
            <a:r>
              <a:rPr lang="en-ID" sz="2800" b="1" dirty="0">
                <a:solidFill>
                  <a:srgbClr val="C00000"/>
                </a:solidFill>
                <a:cs typeface="Times New Roman" panose="02020603050405020304" pitchFamily="18" charset="0"/>
              </a:rPr>
              <a:t> </a:t>
            </a:r>
            <a:r>
              <a:rPr lang="en-US" sz="2800" b="1" dirty="0">
                <a:solidFill>
                  <a:srgbClr val="C00000"/>
                </a:solidFill>
              </a:rPr>
              <a:t> = 0</a:t>
            </a:r>
          </a:p>
          <a:p>
            <a:r>
              <a:rPr lang="el-GR" sz="2800" b="1" dirty="0">
                <a:solidFill>
                  <a:srgbClr val="C00000"/>
                </a:solidFill>
                <a:cs typeface="Times New Roman" panose="02020603050405020304" pitchFamily="18" charset="0"/>
              </a:rPr>
              <a:t>α</a:t>
            </a:r>
            <a:r>
              <a:rPr lang="en-ID" sz="2800" b="1" baseline="-25000" dirty="0">
                <a:solidFill>
                  <a:srgbClr val="C00000"/>
                </a:solidFill>
                <a:cs typeface="Times New Roman" panose="02020603050405020304" pitchFamily="18" charset="0"/>
              </a:rPr>
              <a:t>C</a:t>
            </a:r>
            <a:r>
              <a:rPr lang="el-GR" sz="2800" b="1" dirty="0">
                <a:solidFill>
                  <a:srgbClr val="C00000"/>
                </a:solidFill>
                <a:cs typeface="Times New Roman" panose="02020603050405020304" pitchFamily="18" charset="0"/>
              </a:rPr>
              <a:t> </a:t>
            </a:r>
            <a:r>
              <a:rPr lang="en-US" sz="2800" b="1" dirty="0">
                <a:solidFill>
                  <a:srgbClr val="C00000"/>
                </a:solidFill>
              </a:rPr>
              <a:t> = 1/16 = 0.0625</a:t>
            </a:r>
          </a:p>
          <a:p>
            <a:r>
              <a:rPr lang="en-US" sz="2800" b="1" dirty="0">
                <a:solidFill>
                  <a:srgbClr val="C00000"/>
                </a:solidFill>
              </a:rPr>
              <a:t>b     = -3/4 = -0.75</a:t>
            </a:r>
          </a:p>
        </p:txBody>
      </p:sp>
      <p:sp>
        <p:nvSpPr>
          <p:cNvPr id="24" name="TextBox 23"/>
          <p:cNvSpPr txBox="1"/>
          <p:nvPr/>
        </p:nvSpPr>
        <p:spPr>
          <a:xfrm>
            <a:off x="10879139" y="5420967"/>
            <a:ext cx="1175657" cy="830997"/>
          </a:xfrm>
          <a:prstGeom prst="rect">
            <a:avLst/>
          </a:prstGeom>
          <a:noFill/>
        </p:spPr>
        <p:txBody>
          <a:bodyPr wrap="square" rtlCol="0">
            <a:spAutoFit/>
          </a:bodyPr>
          <a:lstStyle/>
          <a:p>
            <a:r>
              <a:rPr lang="en-ID" sz="2400" b="1" dirty="0">
                <a:solidFill>
                  <a:srgbClr val="002060"/>
                </a:solidFill>
              </a:rPr>
              <a:t>W1 = ?</a:t>
            </a:r>
          </a:p>
          <a:p>
            <a:r>
              <a:rPr lang="en-ID" sz="2400" b="1" dirty="0">
                <a:solidFill>
                  <a:srgbClr val="002060"/>
                </a:solidFill>
              </a:rPr>
              <a:t>W2 = ?</a:t>
            </a:r>
            <a:endParaRPr lang="en-US" sz="2400" b="1" dirty="0">
              <a:solidFill>
                <a:srgbClr val="002060"/>
              </a:solidFill>
            </a:endParaRPr>
          </a:p>
        </p:txBody>
      </p:sp>
    </p:spTree>
    <p:extLst>
      <p:ext uri="{BB962C8B-B14F-4D97-AF65-F5344CB8AC3E}">
        <p14:creationId xmlns:p14="http://schemas.microsoft.com/office/powerpoint/2010/main" val="15188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585150"/>
            <a:ext cx="9392195" cy="4247317"/>
          </a:xfrm>
          <a:prstGeom prst="rect">
            <a:avLst/>
          </a:prstGeom>
        </p:spPr>
        <p:txBody>
          <a:bodyPr wrap="square">
            <a:spAutoFit/>
          </a:bodyPr>
          <a:lstStyle/>
          <a:p>
            <a:r>
              <a:rPr lang="en-US" dirty="0"/>
              <a:t>from </a:t>
            </a:r>
            <a:r>
              <a:rPr lang="en-US" dirty="0" err="1"/>
              <a:t>sklearn.svm</a:t>
            </a:r>
            <a:r>
              <a:rPr lang="en-US" dirty="0"/>
              <a:t> import SVC</a:t>
            </a:r>
          </a:p>
          <a:p>
            <a:endParaRPr lang="en-US" dirty="0"/>
          </a:p>
          <a:p>
            <a:r>
              <a:rPr lang="en-US" dirty="0"/>
              <a:t>X = </a:t>
            </a:r>
            <a:r>
              <a:rPr lang="en-US" dirty="0" err="1"/>
              <a:t>np.array</a:t>
            </a:r>
            <a:r>
              <a:rPr lang="en-US" dirty="0"/>
              <a:t>([[3,4],[1,4],[2,3],[6,-1],[7,-1],[5,-3]] )</a:t>
            </a:r>
          </a:p>
          <a:p>
            <a:r>
              <a:rPr lang="en-US" dirty="0"/>
              <a:t>y = </a:t>
            </a:r>
            <a:r>
              <a:rPr lang="en-US" dirty="0" err="1"/>
              <a:t>np.array</a:t>
            </a:r>
            <a:r>
              <a:rPr lang="en-US" dirty="0"/>
              <a:t>([-1,-1, -1, 1, 1 , 1 ])</a:t>
            </a:r>
          </a:p>
          <a:p>
            <a:endParaRPr lang="en-US" dirty="0"/>
          </a:p>
          <a:p>
            <a:r>
              <a:rPr lang="en-US" dirty="0" err="1"/>
              <a:t>clf</a:t>
            </a:r>
            <a:r>
              <a:rPr lang="en-US" dirty="0"/>
              <a:t> = SVC(C = 1e5, kernel = 'linear')</a:t>
            </a:r>
          </a:p>
          <a:p>
            <a:r>
              <a:rPr lang="en-US" dirty="0" err="1"/>
              <a:t>clf.fit</a:t>
            </a:r>
            <a:r>
              <a:rPr lang="en-US" dirty="0"/>
              <a:t>(X, y) </a:t>
            </a:r>
          </a:p>
          <a:p>
            <a:endParaRPr lang="en-US" dirty="0"/>
          </a:p>
          <a:p>
            <a:r>
              <a:rPr lang="en-US" dirty="0"/>
              <a:t>print('Indices of support vectors = ', </a:t>
            </a:r>
            <a:r>
              <a:rPr lang="en-US" dirty="0" err="1"/>
              <a:t>clf.support</a:t>
            </a:r>
            <a:r>
              <a:rPr lang="en-US" dirty="0"/>
              <a:t>_)</a:t>
            </a:r>
          </a:p>
          <a:p>
            <a:r>
              <a:rPr lang="en-US" dirty="0"/>
              <a:t>print('Support vectors = ', </a:t>
            </a:r>
            <a:r>
              <a:rPr lang="en-US" dirty="0" err="1"/>
              <a:t>clf.support_vectors</a:t>
            </a:r>
            <a:r>
              <a:rPr lang="en-US" dirty="0"/>
              <a:t>_)</a:t>
            </a:r>
          </a:p>
          <a:p>
            <a:r>
              <a:rPr lang="en-US" dirty="0"/>
              <a:t>print('Number of support vectors for each class = ', </a:t>
            </a:r>
            <a:r>
              <a:rPr lang="en-US" dirty="0" err="1"/>
              <a:t>clf.n_support</a:t>
            </a:r>
            <a:r>
              <a:rPr lang="en-US" dirty="0"/>
              <a:t>_)</a:t>
            </a:r>
          </a:p>
          <a:p>
            <a:r>
              <a:rPr lang="en-US" dirty="0"/>
              <a:t>print('Coefficients of the support vector in the decision function = ',  </a:t>
            </a:r>
            <a:r>
              <a:rPr lang="en-US" dirty="0" err="1"/>
              <a:t>np.abs</a:t>
            </a:r>
            <a:r>
              <a:rPr lang="en-US" dirty="0"/>
              <a:t>(</a:t>
            </a:r>
            <a:r>
              <a:rPr lang="en-US" dirty="0" err="1"/>
              <a:t>clf.dual_coef</a:t>
            </a:r>
            <a:r>
              <a:rPr lang="en-US" dirty="0"/>
              <a:t>_))</a:t>
            </a:r>
          </a:p>
          <a:p>
            <a:endParaRPr lang="en-US" dirty="0"/>
          </a:p>
          <a:p>
            <a:r>
              <a:rPr lang="en-US" dirty="0"/>
              <a:t>print('w = ',</a:t>
            </a:r>
            <a:r>
              <a:rPr lang="en-US" dirty="0" err="1"/>
              <a:t>clf.coef</a:t>
            </a:r>
            <a:r>
              <a:rPr lang="en-US" dirty="0"/>
              <a:t>_)</a:t>
            </a:r>
          </a:p>
          <a:p>
            <a:r>
              <a:rPr lang="en-US" dirty="0"/>
              <a:t>print('b = ',</a:t>
            </a:r>
            <a:r>
              <a:rPr lang="en-US" dirty="0" err="1"/>
              <a:t>clf.intercept</a:t>
            </a:r>
            <a:r>
              <a:rPr lang="en-US" dirty="0"/>
              <a:t>_)</a:t>
            </a:r>
          </a:p>
        </p:txBody>
      </p:sp>
      <p:sp>
        <p:nvSpPr>
          <p:cNvPr id="3" name="Rectangle 2"/>
          <p:cNvSpPr/>
          <p:nvPr/>
        </p:nvSpPr>
        <p:spPr>
          <a:xfrm>
            <a:off x="735874" y="4950035"/>
            <a:ext cx="8408126" cy="1538883"/>
          </a:xfrm>
          <a:prstGeom prst="rect">
            <a:avLst/>
          </a:prstGeom>
        </p:spPr>
        <p:txBody>
          <a:bodyPr wrap="square">
            <a:spAutoFit/>
          </a:bodyPr>
          <a:lstStyle/>
          <a:p>
            <a:r>
              <a:rPr lang="en-GB" dirty="0"/>
              <a:t>Indices of support vectors =  [2 3]</a:t>
            </a:r>
          </a:p>
          <a:p>
            <a:r>
              <a:rPr lang="en-GB" dirty="0"/>
              <a:t>Support vectors =  [[ 2.  3.]  [ 6. -1.]]</a:t>
            </a:r>
          </a:p>
          <a:p>
            <a:r>
              <a:rPr lang="en-GB" dirty="0"/>
              <a:t>Number of support vectors for each class =  </a:t>
            </a:r>
            <a:r>
              <a:rPr lang="en-GB" dirty="0">
                <a:solidFill>
                  <a:srgbClr val="C00000"/>
                </a:solidFill>
              </a:rPr>
              <a:t>[1 1]</a:t>
            </a:r>
          </a:p>
          <a:p>
            <a:r>
              <a:rPr lang="en-GB" dirty="0"/>
              <a:t>Coefficients of the support vector in the decision function </a:t>
            </a:r>
            <a:r>
              <a:rPr lang="en-GB" sz="2000" b="1" dirty="0">
                <a:solidFill>
                  <a:srgbClr val="C00000"/>
                </a:solidFill>
              </a:rPr>
              <a:t>=  [[0.0625 0.0625]]</a:t>
            </a:r>
          </a:p>
          <a:p>
            <a:r>
              <a:rPr lang="en-GB" sz="2000" b="1" dirty="0">
                <a:solidFill>
                  <a:srgbClr val="C00000"/>
                </a:solidFill>
              </a:rPr>
              <a:t>w =  [[ 0.25 -0.25]]  b =  [-0.75]</a:t>
            </a:r>
            <a:endParaRPr lang="en-GB" sz="2000" dirty="0">
              <a:solidFill>
                <a:srgbClr val="C00000"/>
              </a:solidFill>
            </a:endParaRPr>
          </a:p>
        </p:txBody>
      </p:sp>
      <p:cxnSp>
        <p:nvCxnSpPr>
          <p:cNvPr id="5" name="Straight Connector 4"/>
          <p:cNvCxnSpPr/>
          <p:nvPr/>
        </p:nvCxnSpPr>
        <p:spPr>
          <a:xfrm>
            <a:off x="862149" y="4832468"/>
            <a:ext cx="1034578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83771" y="215817"/>
            <a:ext cx="9947980" cy="369332"/>
          </a:xfrm>
          <a:prstGeom prst="rect">
            <a:avLst/>
          </a:prstGeom>
          <a:noFill/>
        </p:spPr>
        <p:txBody>
          <a:bodyPr wrap="none" rtlCol="0">
            <a:spAutoFit/>
          </a:bodyPr>
          <a:lstStyle/>
          <a:p>
            <a:r>
              <a:rPr lang="en-ID" b="1" dirty="0">
                <a:solidFill>
                  <a:srgbClr val="C00000"/>
                </a:solidFill>
              </a:rPr>
              <a:t>COMPARING OUR HAND CALCULATION RESULTS WITH RELATED LIBRARY TAKEN FROM SKLEARN.SVM</a:t>
            </a:r>
            <a:endParaRPr lang="en-US" b="1" dirty="0">
              <a:solidFill>
                <a:srgbClr val="C00000"/>
              </a:solidFill>
            </a:endParaRPr>
          </a:p>
        </p:txBody>
      </p:sp>
    </p:spTree>
    <p:extLst>
      <p:ext uri="{BB962C8B-B14F-4D97-AF65-F5344CB8AC3E}">
        <p14:creationId xmlns:p14="http://schemas.microsoft.com/office/powerpoint/2010/main" val="186147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061" y="454075"/>
            <a:ext cx="8956767" cy="461665"/>
          </a:xfrm>
          <a:prstGeom prst="rect">
            <a:avLst/>
          </a:prstGeom>
        </p:spPr>
        <p:txBody>
          <a:bodyPr wrap="square">
            <a:spAutoFit/>
          </a:bodyPr>
          <a:lstStyle/>
          <a:p>
            <a:r>
              <a:rPr lang="es-ES" sz="2400" dirty="0" err="1">
                <a:solidFill>
                  <a:srgbClr val="C00000"/>
                </a:solidFill>
              </a:rPr>
              <a:t>Support</a:t>
            </a:r>
            <a:r>
              <a:rPr lang="es-ES" sz="2400" dirty="0">
                <a:solidFill>
                  <a:srgbClr val="C00000"/>
                </a:solidFill>
              </a:rPr>
              <a:t> </a:t>
            </a:r>
            <a:r>
              <a:rPr lang="es-ES" sz="2400" dirty="0" err="1">
                <a:solidFill>
                  <a:srgbClr val="C00000"/>
                </a:solidFill>
              </a:rPr>
              <a:t>Vectors</a:t>
            </a:r>
            <a:r>
              <a:rPr lang="es-ES" sz="2400" dirty="0">
                <a:solidFill>
                  <a:srgbClr val="C00000"/>
                </a:solidFill>
              </a:rPr>
              <a:t> = A[3,4], B[4,1], C[6,6] </a:t>
            </a:r>
            <a:r>
              <a:rPr lang="es-ES" sz="2400" dirty="0" err="1">
                <a:solidFill>
                  <a:srgbClr val="C00000"/>
                </a:solidFill>
              </a:rPr>
              <a:t>Class</a:t>
            </a:r>
            <a:r>
              <a:rPr lang="es-ES" sz="2400" dirty="0">
                <a:solidFill>
                  <a:srgbClr val="C00000"/>
                </a:solidFill>
              </a:rPr>
              <a:t> = [1, 1, -1 ]</a:t>
            </a:r>
          </a:p>
        </p:txBody>
      </p:sp>
      <mc:AlternateContent xmlns:mc="http://schemas.openxmlformats.org/markup-compatibility/2006" xmlns:a14="http://schemas.microsoft.com/office/drawing/2010/main">
        <mc:Choice Requires="a14">
          <p:sp>
            <p:nvSpPr>
              <p:cNvPr id="5" name="Rectangle 4"/>
              <p:cNvSpPr/>
              <p:nvPr/>
            </p:nvSpPr>
            <p:spPr>
              <a:xfrm>
                <a:off x="1369997" y="1008008"/>
                <a:ext cx="6795002" cy="3662477"/>
              </a:xfrm>
              <a:prstGeom prst="rect">
                <a:avLst/>
              </a:prstGeom>
            </p:spPr>
            <p:txBody>
              <a:bodyPr wrap="none">
                <a:spAutoFit/>
              </a:bodyPr>
              <a:lstStyle/>
              <a:p>
                <a:pPr lvl="0"/>
                <a:r>
                  <a:rPr lang="en-GB" sz="2400" b="1" dirty="0">
                    <a:solidFill>
                      <a:schemeClr val="tx1"/>
                    </a:solidFill>
                  </a:rPr>
                  <a:t>Constraint 1 →   </a:t>
                </a:r>
                <a14:m>
                  <m:oMath xmlns:m="http://schemas.openxmlformats.org/officeDocument/2006/math">
                    <m:nary>
                      <m:naryPr>
                        <m:chr m:val="∑"/>
                        <m:limLoc m:val="subSup"/>
                        <m:ctrlPr>
                          <a:rPr lang="en-GB" sz="2400" b="1" i="1">
                            <a:solidFill>
                              <a:schemeClr val="tx1"/>
                            </a:solidFill>
                            <a:latin typeface="Cambria Math" panose="02040503050406030204" pitchFamily="18" charset="0"/>
                          </a:rPr>
                        </m:ctrlPr>
                      </m:naryPr>
                      <m:sub>
                        <m:r>
                          <m:rPr>
                            <m:brk m:alnAt="25"/>
                          </m:rPr>
                          <a:rPr lang="en-ID" sz="2400" b="1" i="1">
                            <a:solidFill>
                              <a:schemeClr val="tx1"/>
                            </a:solidFill>
                            <a:latin typeface="Cambria Math" panose="02040503050406030204" pitchFamily="18" charset="0"/>
                          </a:rPr>
                          <m:t>𝟏</m:t>
                        </m:r>
                      </m:sub>
                      <m:sup>
                        <m:r>
                          <a:rPr lang="en-ID" sz="2400" b="1" i="1">
                            <a:solidFill>
                              <a:schemeClr val="tx1"/>
                            </a:solidFill>
                            <a:latin typeface="Cambria Math" panose="02040503050406030204" pitchFamily="18" charset="0"/>
                          </a:rPr>
                          <m:t>𝒎</m:t>
                        </m:r>
                      </m:sup>
                      <m:e>
                        <m:sSub>
                          <m:sSubPr>
                            <m:ctrlPr>
                              <a:rPr lang="en-GB" sz="2400" b="1" i="1">
                                <a:solidFill>
                                  <a:schemeClr val="tx1"/>
                                </a:solidFill>
                                <a:latin typeface="Cambria Math" panose="02040503050406030204" pitchFamily="18" charset="0"/>
                              </a:rPr>
                            </m:ctrlPr>
                          </m:sSubPr>
                          <m:e>
                            <m:r>
                              <a:rPr lang="en-GB" sz="2400" b="1" i="1">
                                <a:solidFill>
                                  <a:schemeClr val="tx1"/>
                                </a:solidFill>
                                <a:latin typeface="Cambria Math" panose="02040503050406030204" pitchFamily="18" charset="0"/>
                                <a:ea typeface="Cambria Math" panose="02040503050406030204" pitchFamily="18" charset="0"/>
                              </a:rPr>
                              <m:t>𝜶</m:t>
                            </m:r>
                          </m:e>
                          <m:sub>
                            <m:r>
                              <a:rPr lang="en-ID" sz="2400" b="1" i="1">
                                <a:solidFill>
                                  <a:schemeClr val="tx1"/>
                                </a:solidFill>
                                <a:latin typeface="Cambria Math" panose="02040503050406030204" pitchFamily="18" charset="0"/>
                              </a:rPr>
                              <m:t>𝒊</m:t>
                            </m:r>
                          </m:sub>
                        </m:sSub>
                      </m:e>
                    </m:nary>
                    <m:sSup>
                      <m:sSupPr>
                        <m:ctrlPr>
                          <a:rPr lang="en-GB" sz="2400" b="1" i="1">
                            <a:solidFill>
                              <a:schemeClr val="tx1"/>
                            </a:solidFill>
                            <a:latin typeface="Cambria Math" panose="02040503050406030204" pitchFamily="18" charset="0"/>
                          </a:rPr>
                        </m:ctrlPr>
                      </m:sSupPr>
                      <m:e>
                        <m:r>
                          <a:rPr lang="en-ID" sz="2400" b="1" i="1">
                            <a:solidFill>
                              <a:schemeClr val="tx1"/>
                            </a:solidFill>
                            <a:latin typeface="Cambria Math" panose="02040503050406030204" pitchFamily="18" charset="0"/>
                          </a:rPr>
                          <m:t>𝒚</m:t>
                        </m:r>
                      </m:e>
                      <m:sup>
                        <m:r>
                          <a:rPr lang="en-ID" sz="2400" b="1" i="1">
                            <a:solidFill>
                              <a:schemeClr val="tx1"/>
                            </a:solidFill>
                            <a:latin typeface="Cambria Math" panose="02040503050406030204" pitchFamily="18" charset="0"/>
                          </a:rPr>
                          <m:t>𝒊</m:t>
                        </m:r>
                      </m:sup>
                    </m:sSup>
                  </m:oMath>
                </a14:m>
                <a:r>
                  <a:rPr lang="en-US" sz="2400" b="1" dirty="0">
                    <a:solidFill>
                      <a:schemeClr val="tx1"/>
                    </a:solidFill>
                  </a:rPr>
                  <a:t> = 0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𝑨</m:t>
                        </m:r>
                      </m:sub>
                    </m:sSub>
                  </m:oMath>
                </a14:m>
                <a:r>
                  <a:rPr lang="en-US" sz="2400" b="1" dirty="0">
                    <a:solidFill>
                      <a:schemeClr val="tx1"/>
                    </a:solidFill>
                  </a:rPr>
                  <a:t>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𝑪</m:t>
                        </m:r>
                      </m:sub>
                    </m:sSub>
                  </m:oMath>
                </a14:m>
                <a:r>
                  <a:rPr lang="en-US" sz="2400" b="1" dirty="0">
                    <a:solidFill>
                      <a:schemeClr val="tx1"/>
                    </a:solidFill>
                  </a:rPr>
                  <a:t> = 0</a:t>
                </a:r>
              </a:p>
              <a:p>
                <a:pPr lvl="0"/>
                <a:endParaRPr lang="en-ID" sz="2400" b="1" dirty="0"/>
              </a:p>
              <a:p>
                <a:pPr lvl="0">
                  <a:spcAft>
                    <a:spcPts val="600"/>
                  </a:spcAft>
                </a:pPr>
                <a:r>
                  <a:rPr lang="en-ID" sz="2400" b="1" dirty="0">
                    <a:solidFill>
                      <a:schemeClr val="tx1"/>
                    </a:solidFill>
                  </a:rPr>
                  <a:t>Constraint 2 →</a:t>
                </a:r>
              </a:p>
              <a:p>
                <a:pPr lvl="0"/>
                <a:endParaRPr lang="en-ID" sz="2400" b="1" dirty="0"/>
              </a:p>
              <a:p>
                <a:pPr lvl="0"/>
                <a:endParaRPr lang="en-ID" sz="2400" b="1" dirty="0"/>
              </a:p>
              <a:p>
                <a:pPr lvl="0"/>
                <a:r>
                  <a:rPr lang="en-ID" sz="2400" b="1" dirty="0"/>
                  <a:t>Constraint 3 →</a:t>
                </a:r>
                <a:endParaRPr lang="en-ID" sz="2400" b="1" dirty="0">
                  <a:solidFill>
                    <a:schemeClr val="tx1"/>
                  </a:solidFill>
                </a:endParaRPr>
              </a:p>
              <a:p>
                <a:pPr lvl="0">
                  <a:spcAft>
                    <a:spcPts val="600"/>
                  </a:spcAft>
                </a:pPr>
                <a:endParaRPr lang="en-ID" sz="2400" b="1" dirty="0"/>
              </a:p>
              <a:p>
                <a:pPr lvl="0">
                  <a:spcAft>
                    <a:spcPts val="600"/>
                  </a:spcAft>
                </a:pPr>
                <a:endParaRPr lang="en-ID" sz="2400" b="1" dirty="0">
                  <a:solidFill>
                    <a:schemeClr val="tx1"/>
                  </a:solidFill>
                </a:endParaRPr>
              </a:p>
              <a:p>
                <a:pPr lvl="0"/>
                <a:endParaRPr lang="en-US" sz="2400" b="1"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369997" y="1008008"/>
                <a:ext cx="6795002" cy="3662477"/>
              </a:xfrm>
              <a:prstGeom prst="rect">
                <a:avLst/>
              </a:prstGeom>
              <a:blipFill>
                <a:blip r:embed="rId2"/>
                <a:stretch>
                  <a:fillRect l="-1436" t="-15973" r="-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91997" y="1494103"/>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291997" y="1494103"/>
                <a:ext cx="3682162" cy="109889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91997" y="2592994"/>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291997" y="2592994"/>
                <a:ext cx="3682162" cy="1098891"/>
              </a:xfrm>
              <a:prstGeom prst="rect">
                <a:avLst/>
              </a:prstGeom>
              <a:blipFill>
                <a:blip r:embed="rId4"/>
                <a:stretch>
                  <a:fillRect/>
                </a:stretch>
              </a:blipFill>
            </p:spPr>
            <p:txBody>
              <a:bodyPr/>
              <a:lstStyle/>
              <a:p>
                <a:r>
                  <a:rPr lang="en-US">
                    <a:noFill/>
                  </a:rPr>
                  <a:t> </a:t>
                </a:r>
              </a:p>
            </p:txBody>
          </p:sp>
        </mc:Fallback>
      </mc:AlternateContent>
      <p:sp>
        <p:nvSpPr>
          <p:cNvPr id="9" name="TextBox 8"/>
          <p:cNvSpPr txBox="1"/>
          <p:nvPr/>
        </p:nvSpPr>
        <p:spPr>
          <a:xfrm>
            <a:off x="775061" y="4160521"/>
            <a:ext cx="785950" cy="369332"/>
          </a:xfrm>
          <a:prstGeom prst="rect">
            <a:avLst/>
          </a:prstGeom>
          <a:noFill/>
        </p:spPr>
        <p:txBody>
          <a:bodyPr wrap="square" rtlCol="0">
            <a:spAutoFit/>
          </a:bodyPr>
          <a:lstStyle/>
          <a:p>
            <a:r>
              <a:rPr lang="en-ID" b="1" dirty="0">
                <a:solidFill>
                  <a:srgbClr val="FF0000"/>
                </a:solidFill>
              </a:rPr>
              <a:t>C 2</a:t>
            </a:r>
            <a:endParaRPr lang="en-US" b="1" dirty="0">
              <a:solidFill>
                <a:srgbClr val="FF0000"/>
              </a:solidFill>
            </a:endParaRPr>
          </a:p>
        </p:txBody>
      </p:sp>
      <p:sp>
        <p:nvSpPr>
          <p:cNvPr id="11" name="TextBox 10"/>
          <p:cNvSpPr txBox="1"/>
          <p:nvPr/>
        </p:nvSpPr>
        <p:spPr>
          <a:xfrm>
            <a:off x="773458" y="4422695"/>
            <a:ext cx="785950" cy="369332"/>
          </a:xfrm>
          <a:prstGeom prst="rect">
            <a:avLst/>
          </a:prstGeom>
          <a:noFill/>
        </p:spPr>
        <p:txBody>
          <a:bodyPr wrap="square" rtlCol="0">
            <a:spAutoFit/>
          </a:bodyPr>
          <a:lstStyle/>
          <a:p>
            <a:r>
              <a:rPr lang="en-ID" b="1" dirty="0">
                <a:solidFill>
                  <a:srgbClr val="FF0000"/>
                </a:solidFill>
              </a:rPr>
              <a:t>C 3</a:t>
            </a:r>
            <a:endParaRPr lang="en-US" b="1" dirty="0">
              <a:solidFill>
                <a:srgbClr val="FF0000"/>
              </a:solidFill>
            </a:endParaRPr>
          </a:p>
        </p:txBody>
      </p:sp>
      <p:sp>
        <p:nvSpPr>
          <p:cNvPr id="17" name="TextBox 16"/>
          <p:cNvSpPr txBox="1"/>
          <p:nvPr/>
        </p:nvSpPr>
        <p:spPr>
          <a:xfrm>
            <a:off x="771855" y="4773686"/>
            <a:ext cx="785950" cy="369332"/>
          </a:xfrm>
          <a:prstGeom prst="rect">
            <a:avLst/>
          </a:prstGeom>
          <a:noFill/>
        </p:spPr>
        <p:txBody>
          <a:bodyPr wrap="square" rtlCol="0">
            <a:spAutoFit/>
          </a:bodyPr>
          <a:lstStyle/>
          <a:p>
            <a:r>
              <a:rPr lang="en-ID" b="1" dirty="0">
                <a:solidFill>
                  <a:srgbClr val="FF0000"/>
                </a:solidFill>
              </a:rPr>
              <a:t>C 1</a:t>
            </a:r>
            <a:endParaRPr lang="en-US" b="1" dirty="0">
              <a:solidFill>
                <a:srgbClr val="FF0000"/>
              </a:solidFill>
            </a:endParaRPr>
          </a:p>
        </p:txBody>
      </p:sp>
      <p:sp>
        <p:nvSpPr>
          <p:cNvPr id="19" name="TextBox 18"/>
          <p:cNvSpPr txBox="1"/>
          <p:nvPr/>
        </p:nvSpPr>
        <p:spPr>
          <a:xfrm>
            <a:off x="773458" y="3644633"/>
            <a:ext cx="5135931" cy="461665"/>
          </a:xfrm>
          <a:prstGeom prst="rect">
            <a:avLst/>
          </a:prstGeom>
          <a:noFill/>
        </p:spPr>
        <p:txBody>
          <a:bodyPr wrap="square" rtlCol="0">
            <a:spAutoFit/>
          </a:bodyPr>
          <a:lstStyle/>
          <a:p>
            <a:r>
              <a:rPr lang="en-ID" sz="2400" b="1" dirty="0">
                <a:solidFill>
                  <a:srgbClr val="FF0000"/>
                </a:solidFill>
              </a:rPr>
              <a:t>KERNELL FOR LINEAR FUNCTION</a:t>
            </a:r>
            <a:endParaRPr lang="en-US" sz="2400" b="1" dirty="0">
              <a:solidFill>
                <a:srgbClr val="FF0000"/>
              </a:solidFill>
            </a:endParaRPr>
          </a:p>
        </p:txBody>
      </p:sp>
      <p:sp>
        <p:nvSpPr>
          <p:cNvPr id="20" name="Right Arrow 19"/>
          <p:cNvSpPr/>
          <p:nvPr/>
        </p:nvSpPr>
        <p:spPr>
          <a:xfrm>
            <a:off x="4650258" y="4345187"/>
            <a:ext cx="1802674" cy="658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583370" y="4070320"/>
            <a:ext cx="1747665" cy="1200329"/>
          </a:xfrm>
          <a:prstGeom prst="rect">
            <a:avLst/>
          </a:prstGeom>
        </p:spPr>
        <p:txBody>
          <a:bodyPr wrap="square">
            <a:spAutoFit/>
          </a:bodyPr>
          <a:lstStyle/>
          <a:p>
            <a:r>
              <a:rPr lang="el-GR" sz="2400" b="1" dirty="0">
                <a:solidFill>
                  <a:srgbClr val="C00000"/>
                </a:solidFill>
                <a:cs typeface="Times New Roman" panose="02020603050405020304" pitchFamily="18" charset="0"/>
              </a:rPr>
              <a:t>α</a:t>
            </a:r>
            <a:r>
              <a:rPr lang="en-US" sz="2400" b="1" baseline="-25000" dirty="0">
                <a:solidFill>
                  <a:srgbClr val="C00000"/>
                </a:solidFill>
              </a:rPr>
              <a:t>A</a:t>
            </a:r>
            <a:r>
              <a:rPr lang="en-US" sz="2400" b="1" dirty="0">
                <a:solidFill>
                  <a:srgbClr val="C00000"/>
                </a:solidFill>
              </a:rPr>
              <a:t>   = 0.154</a:t>
            </a:r>
          </a:p>
          <a:p>
            <a:r>
              <a:rPr lang="el-GR" sz="2400" b="1" dirty="0">
                <a:solidFill>
                  <a:srgbClr val="C00000"/>
                </a:solidFill>
                <a:cs typeface="Times New Roman" panose="02020603050405020304" pitchFamily="18" charset="0"/>
              </a:rPr>
              <a:t>α</a:t>
            </a:r>
            <a:r>
              <a:rPr lang="en-ID" sz="2400" b="1" baseline="-25000" dirty="0">
                <a:solidFill>
                  <a:srgbClr val="C00000"/>
                </a:solidFill>
                <a:cs typeface="Times New Roman" panose="02020603050405020304" pitchFamily="18" charset="0"/>
              </a:rPr>
              <a:t>C</a:t>
            </a:r>
            <a:r>
              <a:rPr lang="el-GR" sz="2400" b="1" dirty="0">
                <a:solidFill>
                  <a:srgbClr val="C00000"/>
                </a:solidFill>
                <a:cs typeface="Times New Roman" panose="02020603050405020304" pitchFamily="18" charset="0"/>
              </a:rPr>
              <a:t> </a:t>
            </a:r>
            <a:r>
              <a:rPr lang="en-US" sz="2400" b="1" dirty="0">
                <a:solidFill>
                  <a:srgbClr val="C00000"/>
                </a:solidFill>
              </a:rPr>
              <a:t>  = 0.154</a:t>
            </a:r>
          </a:p>
          <a:p>
            <a:r>
              <a:rPr lang="en-US" sz="2400" b="1" dirty="0">
                <a:solidFill>
                  <a:srgbClr val="C00000"/>
                </a:solidFill>
              </a:rPr>
              <a:t>b     = 3.615</a:t>
            </a:r>
          </a:p>
        </p:txBody>
      </p:sp>
      <mc:AlternateContent xmlns:mc="http://schemas.openxmlformats.org/markup-compatibility/2006" xmlns:a14="http://schemas.microsoft.com/office/drawing/2010/main">
        <mc:Choice Requires="a14">
          <p:sp>
            <p:nvSpPr>
              <p:cNvPr id="14" name="Rectangle 13"/>
              <p:cNvSpPr/>
              <p:nvPr/>
            </p:nvSpPr>
            <p:spPr>
              <a:xfrm>
                <a:off x="1435374" y="4117563"/>
                <a:ext cx="2619948" cy="1070421"/>
              </a:xfrm>
              <a:prstGeom prst="rect">
                <a:avLst/>
              </a:prstGeom>
            </p:spPr>
            <p:txBody>
              <a:bodyPr wrap="none">
                <a:spAutoFit/>
              </a:bodyPr>
              <a:lstStyle/>
              <a:p>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m:rPr>
                                  <m:brk m:alnAt="7"/>
                                </m:rPr>
                                <a:rPr lang="en-ID" sz="2000" b="0" i="1" smtClean="0">
                                  <a:latin typeface="Cambria Math" panose="02040503050406030204" pitchFamily="18" charset="0"/>
                                </a:rPr>
                                <m:t>2</m:t>
                              </m:r>
                              <m:r>
                                <a:rPr lang="en-ID" sz="2000" b="0" i="1" smtClean="0">
                                  <a:latin typeface="Cambria Math" panose="02040503050406030204" pitchFamily="18" charset="0"/>
                                </a:rPr>
                                <m:t>5</m:t>
                              </m:r>
                              <m:sSub>
                                <m:sSubPr>
                                  <m:ctrlPr>
                                    <a:rPr lang="en-ID" sz="2000" b="0" i="1" smtClean="0">
                                      <a:latin typeface="Cambria Math" panose="02040503050406030204" pitchFamily="18" charset="0"/>
                                    </a:rPr>
                                  </m:ctrlPr>
                                </m:sSubPr>
                                <m:e>
                                  <m:r>
                                    <a:rPr lang="en-ID" sz="2000" b="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𝐴</m:t>
                                  </m:r>
                                </m:sub>
                              </m:sSub>
                            </m:e>
                            <m:e>
                              <m:r>
                                <a:rPr lang="en-ID" sz="2000" b="0" i="1" smtClean="0">
                                  <a:latin typeface="Cambria Math" panose="02040503050406030204" pitchFamily="18" charset="0"/>
                                </a:rPr>
                                <m:t>−42</m:t>
                              </m:r>
                              <m:sSub>
                                <m:sSubPr>
                                  <m:ctrlPr>
                                    <a:rPr lang="en-ID" sz="2000" b="0" i="1" smtClean="0">
                                      <a:latin typeface="Cambria Math" panose="02040503050406030204" pitchFamily="18" charset="0"/>
                                    </a:rPr>
                                  </m:ctrlPr>
                                </m:sSubPr>
                                <m:e>
                                  <m:r>
                                    <a:rPr lang="en-ID" sz="2000" b="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𝐶</m:t>
                                  </m:r>
                                </m:sub>
                              </m:sSub>
                            </m:e>
                            <m:e>
                              <m:r>
                                <a:rPr lang="en-ID" sz="2000" b="0" i="1" smtClean="0">
                                  <a:latin typeface="Cambria Math" panose="02040503050406030204" pitchFamily="18" charset="0"/>
                                </a:rPr>
                                <m:t>1</m:t>
                              </m:r>
                            </m:e>
                          </m:mr>
                          <m:mr>
                            <m:e>
                              <m:r>
                                <a:rPr lang="en-ID" sz="2000" b="0" i="1" smtClean="0">
                                  <a:latin typeface="Cambria Math" panose="02040503050406030204" pitchFamily="18" charset="0"/>
                                </a:rPr>
                                <m:t>42</m:t>
                              </m:r>
                              <m:sSub>
                                <m:sSubPr>
                                  <m:ctrlPr>
                                    <a:rPr lang="en-ID" sz="2000" b="0" i="1" smtClean="0">
                                      <a:latin typeface="Cambria Math" panose="02040503050406030204" pitchFamily="18" charset="0"/>
                                    </a:rPr>
                                  </m:ctrlPr>
                                </m:sSubPr>
                                <m:e>
                                  <m:r>
                                    <a:rPr lang="en-ID" sz="2000" b="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𝐴</m:t>
                                  </m:r>
                                </m:sub>
                              </m:sSub>
                            </m:e>
                            <m:e>
                              <m:r>
                                <a:rPr lang="en-ID" sz="2000" b="0" i="1" smtClean="0">
                                  <a:latin typeface="Cambria Math" panose="02040503050406030204" pitchFamily="18" charset="0"/>
                                </a:rPr>
                                <m:t>−72</m:t>
                              </m:r>
                              <m:sSub>
                                <m:sSubPr>
                                  <m:ctrlPr>
                                    <a:rPr lang="en-ID" sz="2000" b="0" i="1" smtClean="0">
                                      <a:latin typeface="Cambria Math" panose="02040503050406030204" pitchFamily="18" charset="0"/>
                                    </a:rPr>
                                  </m:ctrlPr>
                                </m:sSubPr>
                                <m:e>
                                  <m:r>
                                    <a:rPr lang="en-ID" sz="2000" b="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𝐶</m:t>
                                  </m:r>
                                </m:sub>
                              </m:sSub>
                            </m:e>
                            <m:e>
                              <m:r>
                                <a:rPr lang="en-ID" sz="2000" b="0" i="1" smtClean="0">
                                  <a:latin typeface="Cambria Math" panose="02040503050406030204" pitchFamily="18" charset="0"/>
                                </a:rPr>
                                <m:t>1</m:t>
                              </m:r>
                            </m:e>
                          </m:mr>
                          <m:mr>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𝐴</m:t>
                                  </m:r>
                                </m:sub>
                              </m:sSub>
                            </m:e>
                            <m:e>
                              <m:r>
                                <a:rPr lang="en-ID"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ID" sz="2000" b="0" i="1" smtClean="0">
                                      <a:latin typeface="Cambria Math" panose="02040503050406030204" pitchFamily="18" charset="0"/>
                                    </a:rPr>
                                    <m:t>𝐶</m:t>
                                  </m:r>
                                </m:sub>
                              </m:sSub>
                            </m:e>
                            <m:e>
                              <m:r>
                                <a:rPr lang="en-ID" sz="2000" b="0" i="1" smtClean="0">
                                  <a:latin typeface="Cambria Math" panose="02040503050406030204" pitchFamily="18" charset="0"/>
                                </a:rPr>
                                <m:t>0</m:t>
                              </m:r>
                            </m:e>
                          </m:mr>
                        </m:m>
                      </m:e>
                    </m:d>
                  </m:oMath>
                </a14:m>
                <a:r>
                  <a:rPr lang="en-US" sz="2000" dirty="0"/>
                  <a:t> = </a:t>
                </a:r>
              </a:p>
            </p:txBody>
          </p:sp>
        </mc:Choice>
        <mc:Fallback xmlns="">
          <p:sp>
            <p:nvSpPr>
              <p:cNvPr id="14" name="Rectangle 13"/>
              <p:cNvSpPr>
                <a:spLocks noRot="1" noChangeAspect="1" noMove="1" noResize="1" noEditPoints="1" noAdjustHandles="1" noChangeArrowheads="1" noChangeShapeType="1" noTextEdit="1"/>
              </p:cNvSpPr>
              <p:nvPr/>
            </p:nvSpPr>
            <p:spPr>
              <a:xfrm>
                <a:off x="1435374" y="4117563"/>
                <a:ext cx="2619948" cy="1070421"/>
              </a:xfrm>
              <a:prstGeom prst="rect">
                <a:avLst/>
              </a:prstGeom>
              <a:blipFill>
                <a:blip r:embed="rId5"/>
                <a:stretch>
                  <a:fillRect r="-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959930" y="4269438"/>
                <a:ext cx="597408" cy="8138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ID" sz="2000" b="0" i="1" smtClean="0">
                                    <a:latin typeface="Cambria Math" panose="02040503050406030204" pitchFamily="18" charset="0"/>
                                  </a:rPr>
                                  <m:t> </m:t>
                                </m:r>
                                <m:r>
                                  <a:rPr lang="en-ID" sz="2000" b="0" i="1" smtClean="0">
                                    <a:latin typeface="Cambria Math" panose="02040503050406030204" pitchFamily="18" charset="0"/>
                                  </a:rPr>
                                  <m:t>1</m:t>
                                </m:r>
                              </m:e>
                            </m:mr>
                            <m:mr>
                              <m:e>
                                <m:r>
                                  <a:rPr lang="en-ID" sz="2000" b="0" i="1" smtClean="0">
                                    <a:latin typeface="Cambria Math" panose="02040503050406030204" pitchFamily="18" charset="0"/>
                                  </a:rPr>
                                  <m:t>−1</m:t>
                                </m:r>
                              </m:e>
                            </m:mr>
                            <m:mr>
                              <m:e>
                                <m:r>
                                  <a:rPr lang="en-ID" sz="2000" b="0" i="1" smtClean="0">
                                    <a:latin typeface="Cambria Math" panose="02040503050406030204" pitchFamily="18" charset="0"/>
                                  </a:rPr>
                                  <m:t>0</m:t>
                                </m:r>
                              </m:e>
                            </m:mr>
                          </m:m>
                        </m:e>
                      </m:d>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3959930" y="4269438"/>
                <a:ext cx="597408" cy="813877"/>
              </a:xfrm>
              <a:prstGeom prst="rect">
                <a:avLst/>
              </a:prstGeom>
              <a:blipFill>
                <a:blip r:embed="rId6"/>
                <a:stretch>
                  <a:fillRect/>
                </a:stretch>
              </a:blipFill>
            </p:spPr>
            <p:txBody>
              <a:bodyPr/>
              <a:lstStyle/>
              <a:p>
                <a:r>
                  <a:rPr lang="en-US">
                    <a:noFill/>
                  </a:rPr>
                  <a:t> </a:t>
                </a:r>
              </a:p>
            </p:txBody>
          </p:sp>
        </mc:Fallback>
      </mc:AlternateContent>
      <p:pic>
        <p:nvPicPr>
          <p:cNvPr id="26" name="Picture 25"/>
          <p:cNvPicPr>
            <a:picLocks noChangeAspect="1"/>
          </p:cNvPicPr>
          <p:nvPr/>
        </p:nvPicPr>
        <p:blipFill>
          <a:blip r:embed="rId7"/>
          <a:stretch>
            <a:fillRect/>
          </a:stretch>
        </p:blipFill>
        <p:spPr>
          <a:xfrm>
            <a:off x="641087" y="5337873"/>
            <a:ext cx="2804403" cy="1085182"/>
          </a:xfrm>
          <a:prstGeom prst="rect">
            <a:avLst/>
          </a:prstGeom>
        </p:spPr>
      </p:pic>
      <p:sp>
        <p:nvSpPr>
          <p:cNvPr id="27" name="Right Arrow 26"/>
          <p:cNvSpPr/>
          <p:nvPr/>
        </p:nvSpPr>
        <p:spPr>
          <a:xfrm>
            <a:off x="3202870" y="5721239"/>
            <a:ext cx="485240" cy="5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3688110" y="5706086"/>
                <a:ext cx="3907223" cy="554254"/>
              </a:xfrm>
              <a:prstGeom prst="rect">
                <a:avLst/>
              </a:prstGeom>
            </p:spPr>
            <p:txBody>
              <a:bodyPr wrap="none">
                <a:spAutoFit/>
              </a:bodyPr>
              <a:lstStyle/>
              <a:p>
                <a14:m>
                  <m:oMath xmlns:m="http://schemas.openxmlformats.org/officeDocument/2006/math">
                    <m:r>
                      <a:rPr lang="en-ID" b="0" i="1" smtClean="0">
                        <a:latin typeface="Cambria Math" panose="02040503050406030204" pitchFamily="18" charset="0"/>
                      </a:rPr>
                      <m:t>𝑊</m:t>
                    </m:r>
                    <m:r>
                      <a:rPr lang="en-ID" b="0" i="1" smtClean="0">
                        <a:latin typeface="Cambria Math" panose="02040503050406030204" pitchFamily="18" charset="0"/>
                      </a:rPr>
                      <m:t>= .154 </m:t>
                    </m:r>
                    <m:d>
                      <m:dPr>
                        <m:begChr m:val="["/>
                        <m:endChr m:val="]"/>
                        <m:ctrlPr>
                          <a:rPr lang="en-ID" b="0" i="1" smtClean="0">
                            <a:latin typeface="Cambria Math" panose="02040503050406030204" pitchFamily="18" charset="0"/>
                          </a:rPr>
                        </m:ctrlPr>
                      </m:dPr>
                      <m:e>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3</m:t>
                              </m:r>
                            </m:e>
                          </m:mr>
                          <m:mr>
                            <m:e>
                              <m:r>
                                <a:rPr lang="en-ID" b="0" i="1" smtClean="0">
                                  <a:latin typeface="Cambria Math" panose="02040503050406030204" pitchFamily="18" charset="0"/>
                                </a:rPr>
                                <m:t>4</m:t>
                              </m:r>
                            </m:e>
                          </m:mr>
                        </m:m>
                      </m:e>
                    </m:d>
                    <m:r>
                      <a:rPr lang="en-ID" b="0" i="1" smtClean="0">
                        <a:latin typeface="Cambria Math" panose="02040503050406030204" pitchFamily="18" charset="0"/>
                      </a:rPr>
                      <m:t>  −.154 </m:t>
                    </m:r>
                    <m:d>
                      <m:dPr>
                        <m:begChr m:val="["/>
                        <m:endChr m:val="]"/>
                        <m:ctrlPr>
                          <a:rPr lang="en-ID" b="0" i="1" smtClean="0">
                            <a:latin typeface="Cambria Math" panose="02040503050406030204" pitchFamily="18" charset="0"/>
                          </a:rPr>
                        </m:ctrlPr>
                      </m:dPr>
                      <m:e>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6</m:t>
                              </m:r>
                            </m:e>
                          </m:mr>
                          <m:mr>
                            <m:e>
                              <m:r>
                                <a:rPr lang="en-ID" b="0" i="1" smtClean="0">
                                  <a:latin typeface="Cambria Math" panose="02040503050406030204" pitchFamily="18" charset="0"/>
                                </a:rPr>
                                <m:t>6</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0.462</m:t>
                              </m:r>
                            </m:e>
                          </m:mr>
                          <m:mr>
                            <m:e>
                              <m:r>
                                <a:rPr lang="en-ID" b="0" i="1" smtClean="0">
                                  <a:latin typeface="Cambria Math" panose="02040503050406030204" pitchFamily="18" charset="0"/>
                                </a:rPr>
                                <m:t>−0.308</m:t>
                              </m:r>
                            </m:e>
                          </m:mr>
                        </m:m>
                      </m:e>
                    </m:d>
                  </m:oMath>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688110" y="5706086"/>
                <a:ext cx="3907223" cy="554254"/>
              </a:xfrm>
              <a:prstGeom prst="rect">
                <a:avLst/>
              </a:prstGeom>
              <a:blipFill>
                <a:blip r:embed="rId8"/>
                <a:stretch>
                  <a:fillRect b="-1099"/>
                </a:stretch>
              </a:blipFill>
            </p:spPr>
            <p:txBody>
              <a:bodyPr/>
              <a:lstStyle/>
              <a:p>
                <a:r>
                  <a:rPr lang="en-US">
                    <a:noFill/>
                  </a:rPr>
                  <a:t> </a:t>
                </a:r>
              </a:p>
            </p:txBody>
          </p:sp>
        </mc:Fallback>
      </mc:AlternateContent>
      <p:sp>
        <p:nvSpPr>
          <p:cNvPr id="30" name="Right Arrow 29"/>
          <p:cNvSpPr/>
          <p:nvPr/>
        </p:nvSpPr>
        <p:spPr>
          <a:xfrm>
            <a:off x="7632639" y="5711287"/>
            <a:ext cx="485240" cy="5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8292415" y="5586403"/>
                <a:ext cx="34479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b="1" i="1" smtClean="0">
                          <a:latin typeface="Cambria Math" panose="02040503050406030204" pitchFamily="18" charset="0"/>
                        </a:rPr>
                        <m:t>−.</m:t>
                      </m:r>
                      <m:r>
                        <a:rPr lang="en-ID" b="1" i="1" smtClean="0">
                          <a:latin typeface="Cambria Math" panose="02040503050406030204" pitchFamily="18" charset="0"/>
                        </a:rPr>
                        <m:t>𝟒𝟔𝟐</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𝟏</m:t>
                          </m:r>
                        </m:sub>
                      </m:sSub>
                      <m:r>
                        <a:rPr lang="en-ID" b="1" i="1" smtClean="0">
                          <a:latin typeface="Cambria Math" panose="02040503050406030204" pitchFamily="18" charset="0"/>
                        </a:rPr>
                        <m:t> −.</m:t>
                      </m:r>
                      <m:r>
                        <a:rPr lang="en-ID" b="1" i="1" smtClean="0">
                          <a:latin typeface="Cambria Math" panose="02040503050406030204" pitchFamily="18" charset="0"/>
                        </a:rPr>
                        <m:t>𝟑𝟎𝟖</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𝟐</m:t>
                          </m:r>
                        </m:sub>
                      </m:sSub>
                      <m:r>
                        <a:rPr lang="en-ID" b="1" i="1" smtClean="0">
                          <a:latin typeface="Cambria Math" panose="02040503050406030204" pitchFamily="18" charset="0"/>
                        </a:rPr>
                        <m:t>+</m:t>
                      </m:r>
                      <m:r>
                        <a:rPr lang="en-ID" b="1" i="1" smtClean="0">
                          <a:latin typeface="Cambria Math" panose="02040503050406030204" pitchFamily="18" charset="0"/>
                        </a:rPr>
                        <m:t>𝟑</m:t>
                      </m:r>
                      <m:r>
                        <a:rPr lang="en-ID" b="1" i="1" smtClean="0">
                          <a:latin typeface="Cambria Math" panose="02040503050406030204" pitchFamily="18" charset="0"/>
                        </a:rPr>
                        <m:t>.</m:t>
                      </m:r>
                      <m:r>
                        <a:rPr lang="en-ID" b="1" i="1" smtClean="0">
                          <a:latin typeface="Cambria Math" panose="02040503050406030204" pitchFamily="18" charset="0"/>
                        </a:rPr>
                        <m:t>𝟔𝟏𝟓</m:t>
                      </m:r>
                      <m:r>
                        <a:rPr lang="en-ID" b="1" i="1" smtClean="0">
                          <a:latin typeface="Cambria Math" panose="02040503050406030204" pitchFamily="18" charset="0"/>
                        </a:rPr>
                        <m:t>=</m:t>
                      </m:r>
                      <m:r>
                        <a:rPr lang="en-ID" b="1" i="1" smtClean="0">
                          <a:latin typeface="Cambria Math" panose="02040503050406030204" pitchFamily="18" charset="0"/>
                        </a:rPr>
                        <m:t>𝟎</m:t>
                      </m:r>
                    </m:oMath>
                  </m:oMathPara>
                </a14:m>
                <a:endParaRPr lang="en-US"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8292415" y="5586403"/>
                <a:ext cx="3447932" cy="276999"/>
              </a:xfrm>
              <a:prstGeom prst="rect">
                <a:avLst/>
              </a:prstGeom>
              <a:blipFill>
                <a:blip r:embed="rId9"/>
                <a:stretch>
                  <a:fillRect r="-123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292415" y="5986878"/>
                <a:ext cx="24476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𝟐</m:t>
                          </m:r>
                        </m:sub>
                      </m:sSub>
                      <m:r>
                        <a:rPr lang="en-ID" b="1" i="1" smtClean="0">
                          <a:latin typeface="Cambria Math" panose="02040503050406030204" pitchFamily="18" charset="0"/>
                        </a:rPr>
                        <m:t>=−</m:t>
                      </m:r>
                      <m:r>
                        <a:rPr lang="en-ID" b="1" i="1" smtClean="0">
                          <a:latin typeface="Cambria Math" panose="02040503050406030204" pitchFamily="18" charset="0"/>
                        </a:rPr>
                        <m:t>𝟏</m:t>
                      </m:r>
                      <m:r>
                        <a:rPr lang="en-ID" b="1" i="1" smtClean="0">
                          <a:latin typeface="Cambria Math" panose="02040503050406030204" pitchFamily="18" charset="0"/>
                        </a:rPr>
                        <m:t>.</m:t>
                      </m:r>
                      <m:r>
                        <a:rPr lang="en-ID" b="1" i="1" smtClean="0">
                          <a:latin typeface="Cambria Math" panose="02040503050406030204" pitchFamily="18" charset="0"/>
                        </a:rPr>
                        <m:t>𝟓</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𝟏</m:t>
                          </m:r>
                        </m:sub>
                      </m:sSub>
                      <m:r>
                        <a:rPr lang="en-ID" b="1" i="1" smtClean="0">
                          <a:latin typeface="Cambria Math" panose="02040503050406030204" pitchFamily="18" charset="0"/>
                        </a:rPr>
                        <m:t>+</m:t>
                      </m:r>
                      <m:r>
                        <a:rPr lang="en-ID" b="1" i="1" smtClean="0">
                          <a:latin typeface="Cambria Math" panose="02040503050406030204" pitchFamily="18" charset="0"/>
                        </a:rPr>
                        <m:t>𝟏𝟏</m:t>
                      </m:r>
                      <m:r>
                        <a:rPr lang="en-ID" b="1" i="1" smtClean="0">
                          <a:latin typeface="Cambria Math" panose="02040503050406030204" pitchFamily="18" charset="0"/>
                        </a:rPr>
                        <m:t>.</m:t>
                      </m:r>
                      <m:r>
                        <a:rPr lang="en-ID" b="1" i="1" smtClean="0">
                          <a:latin typeface="Cambria Math" panose="02040503050406030204" pitchFamily="18" charset="0"/>
                        </a:rPr>
                        <m:t>𝟕𝟒</m:t>
                      </m:r>
                    </m:oMath>
                  </m:oMathPara>
                </a14:m>
                <a:endParaRPr 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8292415" y="5986878"/>
                <a:ext cx="2447658" cy="276999"/>
              </a:xfrm>
              <a:prstGeom prst="rect">
                <a:avLst/>
              </a:prstGeom>
              <a:blipFill>
                <a:blip r:embed="rId10"/>
                <a:stretch>
                  <a:fillRect r="-1990" b="-15217"/>
                </a:stretch>
              </a:blipFill>
            </p:spPr>
            <p:txBody>
              <a:bodyPr/>
              <a:lstStyle/>
              <a:p>
                <a:r>
                  <a:rPr lang="en-US">
                    <a:noFill/>
                  </a:rPr>
                  <a:t> </a:t>
                </a:r>
              </a:p>
            </p:txBody>
          </p:sp>
        </mc:Fallback>
      </mc:AlternateContent>
      <p:sp>
        <p:nvSpPr>
          <p:cNvPr id="33" name="Rectangle 32"/>
          <p:cNvSpPr/>
          <p:nvPr/>
        </p:nvSpPr>
        <p:spPr>
          <a:xfrm>
            <a:off x="8292415" y="5457728"/>
            <a:ext cx="3572207" cy="988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235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061" y="454075"/>
            <a:ext cx="8956767" cy="461665"/>
          </a:xfrm>
          <a:prstGeom prst="rect">
            <a:avLst/>
          </a:prstGeom>
        </p:spPr>
        <p:txBody>
          <a:bodyPr wrap="square">
            <a:spAutoFit/>
          </a:bodyPr>
          <a:lstStyle/>
          <a:p>
            <a:r>
              <a:rPr lang="es-ES" sz="2400" dirty="0" err="1">
                <a:solidFill>
                  <a:srgbClr val="C00000"/>
                </a:solidFill>
              </a:rPr>
              <a:t>Support</a:t>
            </a:r>
            <a:r>
              <a:rPr lang="es-ES" sz="2400" dirty="0">
                <a:solidFill>
                  <a:srgbClr val="C00000"/>
                </a:solidFill>
              </a:rPr>
              <a:t> </a:t>
            </a:r>
            <a:r>
              <a:rPr lang="es-ES" sz="2400" dirty="0" err="1">
                <a:solidFill>
                  <a:srgbClr val="C00000"/>
                </a:solidFill>
              </a:rPr>
              <a:t>Vectors</a:t>
            </a:r>
            <a:r>
              <a:rPr lang="es-ES" sz="2400" dirty="0">
                <a:solidFill>
                  <a:srgbClr val="C00000"/>
                </a:solidFill>
              </a:rPr>
              <a:t> = A[0.1, 1.0], B[.92, 0.45], C[.08, .72] </a:t>
            </a:r>
            <a:r>
              <a:rPr lang="es-ES" sz="2400" dirty="0" err="1">
                <a:solidFill>
                  <a:srgbClr val="C00000"/>
                </a:solidFill>
              </a:rPr>
              <a:t>Class</a:t>
            </a:r>
            <a:r>
              <a:rPr lang="es-ES" sz="2400" dirty="0">
                <a:solidFill>
                  <a:srgbClr val="C00000"/>
                </a:solidFill>
              </a:rPr>
              <a:t> = [-1, -1, 1 ]</a:t>
            </a:r>
          </a:p>
        </p:txBody>
      </p:sp>
      <mc:AlternateContent xmlns:mc="http://schemas.openxmlformats.org/markup-compatibility/2006" xmlns:a14="http://schemas.microsoft.com/office/drawing/2010/main">
        <mc:Choice Requires="a14">
          <p:sp>
            <p:nvSpPr>
              <p:cNvPr id="5" name="Rectangle 4"/>
              <p:cNvSpPr/>
              <p:nvPr/>
            </p:nvSpPr>
            <p:spPr>
              <a:xfrm>
                <a:off x="1369997" y="1008008"/>
                <a:ext cx="8072531" cy="3662477"/>
              </a:xfrm>
              <a:prstGeom prst="rect">
                <a:avLst/>
              </a:prstGeom>
            </p:spPr>
            <p:txBody>
              <a:bodyPr wrap="none">
                <a:spAutoFit/>
              </a:bodyPr>
              <a:lstStyle/>
              <a:p>
                <a:pPr lvl="0"/>
                <a:r>
                  <a:rPr lang="en-GB" sz="2400" b="1" dirty="0">
                    <a:solidFill>
                      <a:schemeClr val="tx1"/>
                    </a:solidFill>
                  </a:rPr>
                  <a:t>Constraint 1 →   </a:t>
                </a:r>
                <a14:m>
                  <m:oMath xmlns:m="http://schemas.openxmlformats.org/officeDocument/2006/math">
                    <m:nary>
                      <m:naryPr>
                        <m:chr m:val="∑"/>
                        <m:limLoc m:val="subSup"/>
                        <m:ctrlPr>
                          <a:rPr lang="en-GB" sz="2400" b="1" i="1">
                            <a:solidFill>
                              <a:schemeClr val="tx1"/>
                            </a:solidFill>
                            <a:latin typeface="Cambria Math" panose="02040503050406030204" pitchFamily="18" charset="0"/>
                          </a:rPr>
                        </m:ctrlPr>
                      </m:naryPr>
                      <m:sub>
                        <m:r>
                          <m:rPr>
                            <m:brk m:alnAt="25"/>
                          </m:rPr>
                          <a:rPr lang="en-ID" sz="2400" b="1" i="1">
                            <a:solidFill>
                              <a:schemeClr val="tx1"/>
                            </a:solidFill>
                            <a:latin typeface="Cambria Math" panose="02040503050406030204" pitchFamily="18" charset="0"/>
                          </a:rPr>
                          <m:t>𝟏</m:t>
                        </m:r>
                      </m:sub>
                      <m:sup>
                        <m:r>
                          <a:rPr lang="en-ID" sz="2400" b="1" i="1">
                            <a:solidFill>
                              <a:schemeClr val="tx1"/>
                            </a:solidFill>
                            <a:latin typeface="Cambria Math" panose="02040503050406030204" pitchFamily="18" charset="0"/>
                          </a:rPr>
                          <m:t>𝒎</m:t>
                        </m:r>
                      </m:sup>
                      <m:e>
                        <m:sSub>
                          <m:sSubPr>
                            <m:ctrlPr>
                              <a:rPr lang="en-GB" sz="2400" b="1" i="1">
                                <a:solidFill>
                                  <a:schemeClr val="tx1"/>
                                </a:solidFill>
                                <a:latin typeface="Cambria Math" panose="02040503050406030204" pitchFamily="18" charset="0"/>
                              </a:rPr>
                            </m:ctrlPr>
                          </m:sSubPr>
                          <m:e>
                            <m:r>
                              <a:rPr lang="en-GB" sz="2400" b="1" i="1">
                                <a:solidFill>
                                  <a:schemeClr val="tx1"/>
                                </a:solidFill>
                                <a:latin typeface="Cambria Math" panose="02040503050406030204" pitchFamily="18" charset="0"/>
                                <a:ea typeface="Cambria Math" panose="02040503050406030204" pitchFamily="18" charset="0"/>
                              </a:rPr>
                              <m:t>𝜶</m:t>
                            </m:r>
                          </m:e>
                          <m:sub>
                            <m:r>
                              <a:rPr lang="en-ID" sz="2400" b="1" i="1">
                                <a:solidFill>
                                  <a:schemeClr val="tx1"/>
                                </a:solidFill>
                                <a:latin typeface="Cambria Math" panose="02040503050406030204" pitchFamily="18" charset="0"/>
                              </a:rPr>
                              <m:t>𝒊</m:t>
                            </m:r>
                          </m:sub>
                        </m:sSub>
                      </m:e>
                    </m:nary>
                    <m:sSup>
                      <m:sSupPr>
                        <m:ctrlPr>
                          <a:rPr lang="en-GB" sz="2400" b="1" i="1">
                            <a:solidFill>
                              <a:schemeClr val="tx1"/>
                            </a:solidFill>
                            <a:latin typeface="Cambria Math" panose="02040503050406030204" pitchFamily="18" charset="0"/>
                          </a:rPr>
                        </m:ctrlPr>
                      </m:sSupPr>
                      <m:e>
                        <m:r>
                          <a:rPr lang="en-ID" sz="2400" b="1" i="1">
                            <a:solidFill>
                              <a:schemeClr val="tx1"/>
                            </a:solidFill>
                            <a:latin typeface="Cambria Math" panose="02040503050406030204" pitchFamily="18" charset="0"/>
                          </a:rPr>
                          <m:t>𝒚</m:t>
                        </m:r>
                      </m:e>
                      <m:sup>
                        <m:r>
                          <a:rPr lang="en-ID" sz="2400" b="1" i="1">
                            <a:solidFill>
                              <a:schemeClr val="tx1"/>
                            </a:solidFill>
                            <a:latin typeface="Cambria Math" panose="02040503050406030204" pitchFamily="18" charset="0"/>
                          </a:rPr>
                          <m:t>𝒊</m:t>
                        </m:r>
                      </m:sup>
                    </m:sSup>
                  </m:oMath>
                </a14:m>
                <a:r>
                  <a:rPr lang="en-US" sz="2400" b="1" dirty="0">
                    <a:solidFill>
                      <a:schemeClr val="tx1"/>
                    </a:solidFill>
                  </a:rPr>
                  <a:t> = 0  →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𝑨</m:t>
                        </m:r>
                      </m:sub>
                    </m:sSub>
                  </m:oMath>
                </a14:m>
                <a:r>
                  <a:rPr lang="en-US" sz="2400" b="1" dirty="0">
                    <a:solidFill>
                      <a:schemeClr val="tx1"/>
                    </a:solidFill>
                  </a:rPr>
                  <a:t> + </a:t>
                </a:r>
                <a:r>
                  <a:rPr lang="en-US" sz="2400" b="1" dirty="0">
                    <a:solidFill>
                      <a:srgbClr val="C00000"/>
                    </a:solidFill>
                  </a:rPr>
                  <a:t>(-1)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𝑩</m:t>
                        </m:r>
                      </m:sub>
                    </m:sSub>
                    <m:r>
                      <a:rPr lang="en-ID" sz="2400" b="1" i="1">
                        <a:solidFill>
                          <a:srgbClr val="C00000"/>
                        </a:solidFill>
                        <a:latin typeface="Cambria Math" panose="02040503050406030204" pitchFamily="18" charset="0"/>
                        <a:ea typeface="Cambria Math" panose="02040503050406030204" pitchFamily="18" charset="0"/>
                      </a:rPr>
                      <m:t> </m:t>
                    </m:r>
                  </m:oMath>
                </a14:m>
                <a:r>
                  <a:rPr lang="en-US" sz="2400" b="1" dirty="0">
                    <a:solidFill>
                      <a:schemeClr val="tx1"/>
                    </a:solidFill>
                  </a:rPr>
                  <a:t>+ (1) </a:t>
                </a:r>
                <a14:m>
                  <m:oMath xmlns:m="http://schemas.openxmlformats.org/officeDocument/2006/math">
                    <m:sSub>
                      <m:sSubPr>
                        <m:ctrlPr>
                          <a:rPr lang="en-GB" sz="2400" b="1" i="1">
                            <a:latin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𝜶</m:t>
                        </m:r>
                      </m:e>
                      <m:sub>
                        <m:r>
                          <a:rPr lang="en-ID" sz="2400" b="1" i="1" smtClean="0">
                            <a:latin typeface="Cambria Math" panose="02040503050406030204" pitchFamily="18" charset="0"/>
                            <a:ea typeface="Cambria Math" panose="02040503050406030204" pitchFamily="18" charset="0"/>
                          </a:rPr>
                          <m:t>𝑪</m:t>
                        </m:r>
                      </m:sub>
                    </m:sSub>
                  </m:oMath>
                </a14:m>
                <a:r>
                  <a:rPr lang="en-US" sz="2400" b="1" dirty="0">
                    <a:solidFill>
                      <a:schemeClr val="tx1"/>
                    </a:solidFill>
                  </a:rPr>
                  <a:t> = 0</a:t>
                </a:r>
              </a:p>
              <a:p>
                <a:pPr lvl="0"/>
                <a:endParaRPr lang="en-ID" sz="2400" b="1" dirty="0"/>
              </a:p>
              <a:p>
                <a:pPr lvl="0">
                  <a:spcAft>
                    <a:spcPts val="600"/>
                  </a:spcAft>
                </a:pPr>
                <a:r>
                  <a:rPr lang="en-ID" sz="2400" b="1" dirty="0">
                    <a:solidFill>
                      <a:schemeClr val="tx1"/>
                    </a:solidFill>
                  </a:rPr>
                  <a:t>Constraint 2 </a:t>
                </a:r>
              </a:p>
              <a:p>
                <a:pPr lvl="0"/>
                <a:endParaRPr lang="en-ID" sz="2400" b="1" dirty="0"/>
              </a:p>
              <a:p>
                <a:pPr lvl="0"/>
                <a:endParaRPr lang="en-ID" sz="2400" b="1" dirty="0"/>
              </a:p>
              <a:p>
                <a:pPr lvl="0"/>
                <a:r>
                  <a:rPr lang="en-ID" sz="2400" b="1" dirty="0"/>
                  <a:t>Constraint 3 →</a:t>
                </a:r>
                <a:endParaRPr lang="en-ID" sz="2400" b="1" dirty="0">
                  <a:solidFill>
                    <a:schemeClr val="tx1"/>
                  </a:solidFill>
                </a:endParaRPr>
              </a:p>
              <a:p>
                <a:pPr lvl="0">
                  <a:spcAft>
                    <a:spcPts val="600"/>
                  </a:spcAft>
                </a:pPr>
                <a:endParaRPr lang="en-ID" sz="2400" b="1" dirty="0"/>
              </a:p>
              <a:p>
                <a:pPr lvl="0">
                  <a:spcAft>
                    <a:spcPts val="600"/>
                  </a:spcAft>
                </a:pPr>
                <a:endParaRPr lang="en-ID" sz="2400" b="1" dirty="0">
                  <a:solidFill>
                    <a:schemeClr val="tx1"/>
                  </a:solidFill>
                </a:endParaRPr>
              </a:p>
              <a:p>
                <a:pPr lvl="0"/>
                <a:endParaRPr lang="en-US" sz="2400" b="1"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369997" y="1008008"/>
                <a:ext cx="8072531" cy="3662477"/>
              </a:xfrm>
              <a:prstGeom prst="rect">
                <a:avLst/>
              </a:prstGeom>
              <a:blipFill>
                <a:blip r:embed="rId2"/>
                <a:stretch>
                  <a:fillRect l="-1208" t="-159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91997" y="1494103"/>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3291997" y="1494103"/>
                <a:ext cx="3682162" cy="109889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291997" y="2592994"/>
                <a:ext cx="3682162" cy="1098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D" sz="2400" b="1" i="1" smtClean="0">
                              <a:solidFill>
                                <a:srgbClr val="C00000"/>
                              </a:solidFill>
                              <a:latin typeface="Cambria Math" panose="02040503050406030204" pitchFamily="18" charset="0"/>
                            </a:rPr>
                          </m:ctrlPr>
                        </m:naryPr>
                        <m:sub>
                          <m:r>
                            <m:rPr>
                              <m:brk m:alnAt="23"/>
                            </m:rPr>
                            <a:rPr lang="en-ID" sz="2400" b="1" i="1">
                              <a:solidFill>
                                <a:srgbClr val="C00000"/>
                              </a:solidFill>
                              <a:latin typeface="Cambria Math" panose="02040503050406030204" pitchFamily="18" charset="0"/>
                            </a:rPr>
                            <m:t>𝒊</m:t>
                          </m:r>
                        </m:sub>
                        <m:sup>
                          <m:r>
                            <a:rPr lang="en-ID" sz="2400" b="1" i="1">
                              <a:solidFill>
                                <a:srgbClr val="C00000"/>
                              </a:solidFill>
                              <a:latin typeface="Cambria Math" panose="02040503050406030204" pitchFamily="18" charset="0"/>
                            </a:rPr>
                            <m:t>𝒎</m:t>
                          </m:r>
                        </m:sup>
                        <m:e>
                          <m:sSub>
                            <m:sSubPr>
                              <m:ctrlPr>
                                <a:rPr lang="en-ID" sz="2400" b="1" i="1">
                                  <a:solidFill>
                                    <a:srgbClr val="C00000"/>
                                  </a:solidFill>
                                  <a:latin typeface="Cambria Math" panose="02040503050406030204" pitchFamily="18" charset="0"/>
                                </a:rPr>
                              </m:ctrlPr>
                            </m:sSubPr>
                            <m:e>
                              <m:r>
                                <a:rPr lang="en-ID"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rPr>
                                <m:t>𝒊</m:t>
                              </m:r>
                            </m:sub>
                          </m:sSub>
                          <m:r>
                            <a:rPr lang="en-ID" sz="2400" b="1" i="1" smtClean="0">
                              <a:solidFill>
                                <a:srgbClr val="C00000"/>
                              </a:solidFill>
                              <a:latin typeface="Cambria Math" panose="02040503050406030204" pitchFamily="18" charset="0"/>
                            </a:rPr>
                            <m:t>𝒚</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𝑲</m:t>
                          </m:r>
                          <m:d>
                            <m:dPr>
                              <m:ctrlPr>
                                <a:rPr lang="en-ID" sz="2400" b="1" i="1" smtClean="0">
                                  <a:solidFill>
                                    <a:srgbClr val="C00000"/>
                                  </a:solidFill>
                                  <a:latin typeface="Cambria Math" panose="02040503050406030204" pitchFamily="18" charset="0"/>
                                </a:rPr>
                              </m:ctrlPr>
                            </m:dPr>
                            <m:e>
                              <m:r>
                                <a:rPr lang="en-ID" sz="2400" b="1" i="1" smtClean="0">
                                  <a:solidFill>
                                    <a:srgbClr val="C00000"/>
                                  </a:solidFill>
                                  <a:latin typeface="Cambria Math" panose="02040503050406030204" pitchFamily="18" charset="0"/>
                                </a:rPr>
                                <m:t>𝒙</m:t>
                              </m:r>
                              <m:r>
                                <a:rPr lang="en-ID" sz="2400" b="1" i="1" baseline="-25000" smtClean="0">
                                  <a:solidFill>
                                    <a:srgbClr val="C00000"/>
                                  </a:solidFill>
                                  <a:latin typeface="Cambria Math" panose="02040503050406030204" pitchFamily="18" charset="0"/>
                                </a:rPr>
                                <m:t>𝒊</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𝒙</m:t>
                              </m:r>
                            </m:e>
                          </m:d>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𝒃</m:t>
                          </m:r>
                          <m:r>
                            <a:rPr lang="en-ID" sz="2400" b="1" i="1" smtClean="0">
                              <a:solidFill>
                                <a:srgbClr val="C00000"/>
                              </a:solidFill>
                              <a:latin typeface="Cambria Math" panose="02040503050406030204" pitchFamily="18" charset="0"/>
                            </a:rPr>
                            <m:t>=−</m:t>
                          </m:r>
                          <m:r>
                            <a:rPr lang="en-ID" sz="2400" b="1" i="1" smtClean="0">
                              <a:solidFill>
                                <a:srgbClr val="C00000"/>
                              </a:solidFill>
                              <a:latin typeface="Cambria Math" panose="02040503050406030204" pitchFamily="18" charset="0"/>
                            </a:rPr>
                            <m:t>𝟏</m:t>
                          </m:r>
                        </m:e>
                      </m:nary>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3291997" y="2592994"/>
                <a:ext cx="3682162" cy="109889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561011" y="4160521"/>
                <a:ext cx="3635482" cy="880369"/>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r>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r>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𝐴</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𝐵</m:t>
                              </m:r>
                              <m:r>
                                <a:rPr lang="en-ID" b="0" i="1" smtClean="0">
                                  <a:latin typeface="Cambria Math" panose="02040503050406030204" pitchFamily="18" charset="0"/>
                                </a:rPr>
                                <m:t>)</m:t>
                              </m:r>
                            </m:e>
                            <m:e>
                              <m:r>
                                <a:rPr lang="en-ID" b="0" i="1" smtClean="0">
                                  <a:latin typeface="Cambria Math" panose="02040503050406030204" pitchFamily="18" charset="0"/>
                                </a:rPr>
                                <m:t>𝐾</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r>
                                <a:rPr lang="en-ID" b="0" i="1" smtClean="0">
                                  <a:latin typeface="Cambria Math" panose="02040503050406030204" pitchFamily="18" charset="0"/>
                                </a:rPr>
                                <m:t>𝐶</m:t>
                              </m:r>
                              <m:r>
                                <a:rPr lang="en-ID" b="0" i="1" smtClean="0">
                                  <a:latin typeface="Cambria Math" panose="02040503050406030204" pitchFamily="18" charset="0"/>
                                </a:rPr>
                                <m:t>)</m:t>
                              </m:r>
                            </m:e>
                          </m:mr>
                        </m:m>
                        <m:r>
                          <a:rPr lang="en-ID" b="0" i="1" smtClean="0">
                            <a:latin typeface="Cambria Math" panose="02040503050406030204" pitchFamily="18" charset="0"/>
                          </a:rPr>
                          <m:t>  </m:t>
                        </m:r>
                      </m:e>
                    </m:d>
                  </m:oMath>
                </a14:m>
                <a:r>
                  <a:rPr lang="en-US" dirty="0"/>
                  <a:t>    =    </a:t>
                </a:r>
              </a:p>
            </p:txBody>
          </p:sp>
        </mc:Choice>
        <mc:Fallback xmlns="">
          <p:sp>
            <p:nvSpPr>
              <p:cNvPr id="21" name="TextBox 20"/>
              <p:cNvSpPr txBox="1">
                <a:spLocks noRot="1" noChangeAspect="1" noMove="1" noResize="1" noEditPoints="1" noAdjustHandles="1" noChangeArrowheads="1" noChangeShapeType="1" noTextEdit="1"/>
              </p:cNvSpPr>
              <p:nvPr/>
            </p:nvSpPr>
            <p:spPr>
              <a:xfrm>
                <a:off x="1561011" y="4160521"/>
                <a:ext cx="3635482" cy="880369"/>
              </a:xfrm>
              <a:prstGeom prst="rect">
                <a:avLst/>
              </a:prstGeom>
              <a:blipFill>
                <a:blip r:embed="rId5"/>
                <a:stretch>
                  <a:fillRect r="-1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133078" y="4217380"/>
                <a:ext cx="3402663" cy="820161"/>
              </a:xfrm>
              <a:prstGeom prst="rect">
                <a:avLst/>
              </a:prstGeom>
              <a:noFill/>
            </p:spPr>
            <p:txBody>
              <a:bodyPr wrap="none" lIns="0" tIns="0" rIns="0" bIns="0" rtlCol="0">
                <a:spAutoFit/>
              </a:bodyPr>
              <a:lstStyle/>
              <a:p>
                <a:pPr>
                  <a:spcAft>
                    <a:spcPts val="600"/>
                  </a:spcAft>
                </a:pP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r>
                                <a:rPr lang="en-ID" sz="2000" b="0" i="1" smtClean="0">
                                  <a:latin typeface="Cambria Math" panose="02040503050406030204" pitchFamily="18" charset="0"/>
                                </a:rPr>
                                <m:t>1.01</m:t>
                              </m:r>
                            </m:e>
                            <m:e>
                              <m:r>
                                <a:rPr lang="en-ID" sz="2000" b="0" i="1" smtClean="0">
                                  <a:latin typeface="Cambria Math" panose="02040503050406030204" pitchFamily="18" charset="0"/>
                                </a:rPr>
                                <m:t>0.542</m:t>
                              </m:r>
                            </m:e>
                            <m:e>
                              <m:r>
                                <a:rPr lang="en-ID" sz="2000" b="0" i="1" smtClean="0">
                                  <a:latin typeface="Cambria Math" panose="02040503050406030204" pitchFamily="18" charset="0"/>
                                </a:rPr>
                                <m:t>0.728</m:t>
                              </m:r>
                            </m:e>
                          </m:mr>
                          <m:mr>
                            <m:e>
                              <m:r>
                                <a:rPr lang="en-ID" sz="2000" b="0" i="1" smtClean="0">
                                  <a:latin typeface="Cambria Math" panose="02040503050406030204" pitchFamily="18" charset="0"/>
                                </a:rPr>
                                <m:t>0.542</m:t>
                              </m:r>
                            </m:e>
                            <m:e>
                              <m:r>
                                <a:rPr lang="en-ID" sz="2000" b="0" i="1" smtClean="0">
                                  <a:latin typeface="Cambria Math" panose="02040503050406030204" pitchFamily="18" charset="0"/>
                                </a:rPr>
                                <m:t>1.05</m:t>
                              </m:r>
                            </m:e>
                            <m:e>
                              <m:r>
                                <a:rPr lang="en-ID" sz="2000" b="0" i="1" smtClean="0">
                                  <a:latin typeface="Cambria Math" panose="02040503050406030204" pitchFamily="18" charset="0"/>
                                </a:rPr>
                                <m:t>0.3976</m:t>
                              </m:r>
                            </m:e>
                          </m:mr>
                          <m:mr>
                            <m:e>
                              <m:r>
                                <a:rPr lang="en-ID" sz="2000" b="0" i="1" smtClean="0">
                                  <a:latin typeface="Cambria Math" panose="02040503050406030204" pitchFamily="18" charset="0"/>
                                </a:rPr>
                                <m:t>0.728</m:t>
                              </m:r>
                            </m:e>
                            <m:e>
                              <m:r>
                                <a:rPr lang="en-ID" sz="2000" b="0" i="1" smtClean="0">
                                  <a:latin typeface="Cambria Math" panose="02040503050406030204" pitchFamily="18" charset="0"/>
                                </a:rPr>
                                <m:t>0.3976</m:t>
                              </m:r>
                            </m:e>
                            <m:e>
                              <m:r>
                                <a:rPr lang="en-ID" sz="2000" b="0" i="1" smtClean="0">
                                  <a:latin typeface="Cambria Math" panose="02040503050406030204" pitchFamily="18" charset="0"/>
                                </a:rPr>
                                <m:t>0.5248</m:t>
                              </m:r>
                            </m:e>
                          </m:mr>
                        </m:m>
                        <m:r>
                          <a:rPr lang="en-ID" sz="2000" b="0" i="1" smtClean="0">
                            <a:latin typeface="Cambria Math" panose="02040503050406030204" pitchFamily="18" charset="0"/>
                          </a:rPr>
                          <m:t>  </m:t>
                        </m:r>
                      </m:e>
                    </m:d>
                  </m:oMath>
                </a14:m>
                <a:r>
                  <a:rPr lang="en-US" sz="2000" dirty="0"/>
                  <a:t> =    </a:t>
                </a:r>
              </a:p>
            </p:txBody>
          </p:sp>
        </mc:Choice>
        <mc:Fallback xmlns="">
          <p:sp>
            <p:nvSpPr>
              <p:cNvPr id="22" name="TextBox 21"/>
              <p:cNvSpPr txBox="1">
                <a:spLocks noRot="1" noChangeAspect="1" noMove="1" noResize="1" noEditPoints="1" noAdjustHandles="1" noChangeArrowheads="1" noChangeShapeType="1" noTextEdit="1"/>
              </p:cNvSpPr>
              <p:nvPr/>
            </p:nvSpPr>
            <p:spPr>
              <a:xfrm>
                <a:off x="5133078" y="4217380"/>
                <a:ext cx="3402663" cy="820161"/>
              </a:xfrm>
              <a:prstGeom prst="rect">
                <a:avLst/>
              </a:prstGeom>
              <a:blipFill>
                <a:blip r:embed="rId6"/>
                <a:stretch>
                  <a:fillRect r="-3763"/>
                </a:stretch>
              </a:blipFill>
            </p:spPr>
            <p:txBody>
              <a:bodyPr/>
              <a:lstStyle/>
              <a:p>
                <a:r>
                  <a:rPr lang="en-US">
                    <a:noFill/>
                  </a:rPr>
                  <a:t> </a:t>
                </a:r>
              </a:p>
            </p:txBody>
          </p:sp>
        </mc:Fallback>
      </mc:AlternateContent>
      <p:sp>
        <p:nvSpPr>
          <p:cNvPr id="24" name="TextBox 23"/>
          <p:cNvSpPr txBox="1"/>
          <p:nvPr/>
        </p:nvSpPr>
        <p:spPr>
          <a:xfrm>
            <a:off x="775061" y="4160521"/>
            <a:ext cx="785950" cy="369332"/>
          </a:xfrm>
          <a:prstGeom prst="rect">
            <a:avLst/>
          </a:prstGeom>
          <a:noFill/>
        </p:spPr>
        <p:txBody>
          <a:bodyPr wrap="square" rtlCol="0">
            <a:spAutoFit/>
          </a:bodyPr>
          <a:lstStyle/>
          <a:p>
            <a:r>
              <a:rPr lang="en-ID" b="1" dirty="0">
                <a:solidFill>
                  <a:srgbClr val="FF0000"/>
                </a:solidFill>
              </a:rPr>
              <a:t>C 2.1</a:t>
            </a:r>
            <a:endParaRPr lang="en-US" b="1" dirty="0">
              <a:solidFill>
                <a:srgbClr val="FF0000"/>
              </a:solidFill>
            </a:endParaRPr>
          </a:p>
        </p:txBody>
      </p:sp>
      <p:sp>
        <p:nvSpPr>
          <p:cNvPr id="28" name="TextBox 27"/>
          <p:cNvSpPr txBox="1"/>
          <p:nvPr/>
        </p:nvSpPr>
        <p:spPr>
          <a:xfrm>
            <a:off x="773458" y="4439653"/>
            <a:ext cx="785950" cy="369332"/>
          </a:xfrm>
          <a:prstGeom prst="rect">
            <a:avLst/>
          </a:prstGeom>
          <a:noFill/>
        </p:spPr>
        <p:txBody>
          <a:bodyPr wrap="square" rtlCol="0">
            <a:spAutoFit/>
          </a:bodyPr>
          <a:lstStyle/>
          <a:p>
            <a:r>
              <a:rPr lang="en-ID" b="1" dirty="0">
                <a:solidFill>
                  <a:srgbClr val="FF0000"/>
                </a:solidFill>
              </a:rPr>
              <a:t>C 2.2</a:t>
            </a:r>
            <a:endParaRPr lang="en-US" b="1" dirty="0">
              <a:solidFill>
                <a:srgbClr val="FF0000"/>
              </a:solidFill>
            </a:endParaRPr>
          </a:p>
        </p:txBody>
      </p:sp>
      <p:sp>
        <p:nvSpPr>
          <p:cNvPr id="34" name="TextBox 33"/>
          <p:cNvSpPr txBox="1"/>
          <p:nvPr/>
        </p:nvSpPr>
        <p:spPr>
          <a:xfrm>
            <a:off x="783814" y="4716652"/>
            <a:ext cx="785950" cy="369332"/>
          </a:xfrm>
          <a:prstGeom prst="rect">
            <a:avLst/>
          </a:prstGeom>
          <a:noFill/>
        </p:spPr>
        <p:txBody>
          <a:bodyPr wrap="square" rtlCol="0">
            <a:spAutoFit/>
          </a:bodyPr>
          <a:lstStyle/>
          <a:p>
            <a:r>
              <a:rPr lang="en-ID" b="1" dirty="0">
                <a:solidFill>
                  <a:srgbClr val="FF0000"/>
                </a:solidFill>
              </a:rPr>
              <a:t>C 3</a:t>
            </a:r>
            <a:endParaRPr lang="en-US" b="1" dirty="0">
              <a:solidFill>
                <a:srgbClr val="FF0000"/>
              </a:solidFill>
            </a:endParaRPr>
          </a:p>
        </p:txBody>
      </p:sp>
      <mc:AlternateContent xmlns:mc="http://schemas.openxmlformats.org/markup-compatibility/2006" xmlns:a14="http://schemas.microsoft.com/office/drawing/2010/main">
        <mc:Choice Requires="a14">
          <p:sp>
            <p:nvSpPr>
              <p:cNvPr id="35" name="TextBox 34"/>
              <p:cNvSpPr txBox="1"/>
              <p:nvPr/>
            </p:nvSpPr>
            <p:spPr>
              <a:xfrm>
                <a:off x="1569764" y="5274323"/>
                <a:ext cx="4584268" cy="880369"/>
              </a:xfrm>
              <a:prstGeom prst="rect">
                <a:avLst/>
              </a:prstGeom>
              <a:noFill/>
            </p:spPr>
            <p:txBody>
              <a:bodyPr wrap="none" lIns="0" tIns="0" rIns="0" bIns="0"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1.01</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𝐴</m:t>
                                  </m:r>
                                </m:sub>
                              </m:sSub>
                            </m:e>
                            <m:e>
                              <m:r>
                                <a:rPr lang="en-ID" b="0" i="1" smtClean="0">
                                  <a:latin typeface="Cambria Math" panose="02040503050406030204" pitchFamily="18" charset="0"/>
                                </a:rPr>
                                <m:t>−.542</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𝐵</m:t>
                                  </m:r>
                                </m:sub>
                              </m:sSub>
                            </m:e>
                            <m:e>
                              <m:r>
                                <a:rPr lang="en-ID" b="0" i="1" smtClean="0">
                                  <a:latin typeface="Cambria Math" panose="02040503050406030204" pitchFamily="18" charset="0"/>
                                </a:rPr>
                                <m:t>.728</m:t>
                              </m:r>
                              <m:sSub>
                                <m:sSubPr>
                                  <m:ctrlPr>
                                    <a:rPr lang="en-ID" b="0" i="1" smtClean="0">
                                      <a:latin typeface="Cambria Math" panose="02040503050406030204" pitchFamily="18" charset="0"/>
                                    </a:rPr>
                                  </m:ctrlPr>
                                </m:sSubPr>
                                <m:e>
                                  <m:r>
                                    <a:rPr lang="en-ID" b="0" i="1" smtClean="0">
                                      <a:latin typeface="Cambria Math" panose="02040503050406030204" pitchFamily="18" charset="0"/>
                                      <a:ea typeface="Cambria Math" panose="02040503050406030204" pitchFamily="18" charset="0"/>
                                    </a:rPr>
                                    <m:t>𝛼</m:t>
                                  </m:r>
                                </m:e>
                                <m:sub>
                                  <m:r>
                                    <a:rPr lang="en-ID" b="0" i="1" smtClean="0">
                                      <a:latin typeface="Cambria Math" panose="02040503050406030204" pitchFamily="18" charset="0"/>
                                    </a:rPr>
                                    <m:t>𝐶</m:t>
                                  </m:r>
                                </m:sub>
                              </m:sSub>
                            </m:e>
                          </m:mr>
                          <m:mr>
                            <m:e>
                              <m:r>
                                <a:rPr lang="en-ID" b="0" i="1" smtClean="0">
                                  <a:latin typeface="Cambria Math" panose="02040503050406030204" pitchFamily="18" charset="0"/>
                                </a:rPr>
                                <m:t>−.542</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𝐴</m:t>
                                  </m:r>
                                </m:sub>
                              </m:sSub>
                            </m:e>
                            <m:e>
                              <m:r>
                                <a:rPr lang="en-ID" b="0" i="1" smtClean="0">
                                  <a:latin typeface="Cambria Math" panose="02040503050406030204" pitchFamily="18" charset="0"/>
                                </a:rPr>
                                <m:t>−1.05</m:t>
                              </m:r>
                              <m:sSub>
                                <m:sSubPr>
                                  <m:ctrlPr>
                                    <a:rPr lang="en-ID" i="1" smtClean="0">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𝐵</m:t>
                                  </m:r>
                                </m:sub>
                              </m:sSub>
                            </m:e>
                            <m:e>
                              <m:r>
                                <a:rPr lang="en-ID" b="0" i="1" smtClean="0">
                                  <a:latin typeface="Cambria Math" panose="02040503050406030204" pitchFamily="18" charset="0"/>
                                </a:rPr>
                                <m:t>.3976</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𝐶</m:t>
                                  </m:r>
                                </m:sub>
                              </m:sSub>
                            </m:e>
                          </m:mr>
                          <m:mr>
                            <m:e>
                              <m:r>
                                <a:rPr lang="en-ID" b="0" i="1" smtClean="0">
                                  <a:latin typeface="Cambria Math" panose="02040503050406030204" pitchFamily="18" charset="0"/>
                                </a:rPr>
                                <m:t>−.728</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𝐴</m:t>
                                  </m:r>
                                </m:sub>
                              </m:sSub>
                            </m:e>
                            <m:e>
                              <m:r>
                                <a:rPr lang="en-ID" b="0" i="1" smtClean="0">
                                  <a:latin typeface="Cambria Math" panose="02040503050406030204" pitchFamily="18" charset="0"/>
                                </a:rPr>
                                <m:t>−.3976</m:t>
                              </m:r>
                              <m:sSub>
                                <m:sSubPr>
                                  <m:ctrlPr>
                                    <a:rPr lang="en-ID" i="1">
                                      <a:latin typeface="Cambria Math" panose="02040503050406030204" pitchFamily="18" charset="0"/>
                                    </a:rPr>
                                  </m:ctrlPr>
                                </m:sSubPr>
                                <m:e>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𝐵</m:t>
                                  </m:r>
                                </m:sub>
                              </m:sSub>
                            </m:e>
                            <m:e>
                              <m:sSub>
                                <m:sSubPr>
                                  <m:ctrlPr>
                                    <a:rPr lang="en-ID" i="1">
                                      <a:latin typeface="Cambria Math" panose="02040503050406030204" pitchFamily="18" charset="0"/>
                                    </a:rPr>
                                  </m:ctrlPr>
                                </m:sSubPr>
                                <m:e>
                                  <m:r>
                                    <a:rPr lang="en-ID" b="0" i="1" smtClean="0">
                                      <a:latin typeface="Cambria Math" panose="02040503050406030204" pitchFamily="18" charset="0"/>
                                    </a:rPr>
                                    <m:t>.5248</m:t>
                                  </m:r>
                                  <m:r>
                                    <a:rPr lang="en-ID" i="1">
                                      <a:latin typeface="Cambria Math" panose="02040503050406030204" pitchFamily="18" charset="0"/>
                                      <a:ea typeface="Cambria Math" panose="02040503050406030204" pitchFamily="18" charset="0"/>
                                    </a:rPr>
                                    <m:t>𝛼</m:t>
                                  </m:r>
                                </m:e>
                                <m:sub>
                                  <m:r>
                                    <a:rPr lang="en-ID" i="1">
                                      <a:latin typeface="Cambria Math" panose="02040503050406030204" pitchFamily="18" charset="0"/>
                                    </a:rPr>
                                    <m:t>𝐶</m:t>
                                  </m:r>
                                </m:sub>
                              </m:sSub>
                            </m:e>
                          </m:mr>
                        </m:m>
                        <m:r>
                          <a:rPr lang="en-ID" b="0" i="1" smtClean="0">
                            <a:latin typeface="Cambria Math" panose="02040503050406030204" pitchFamily="18" charset="0"/>
                          </a:rPr>
                          <m:t>    </m:t>
                        </m:r>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𝑏</m:t>
                              </m:r>
                            </m:e>
                          </m:mr>
                          <m:mr>
                            <m:e>
                              <m:r>
                                <a:rPr lang="en-ID" b="0" i="1" smtClean="0">
                                  <a:latin typeface="Cambria Math" panose="02040503050406030204" pitchFamily="18" charset="0"/>
                                </a:rPr>
                                <m:t>+</m:t>
                              </m:r>
                              <m:r>
                                <a:rPr lang="en-ID" b="0" i="1" smtClean="0">
                                  <a:latin typeface="Cambria Math" panose="02040503050406030204" pitchFamily="18" charset="0"/>
                                </a:rPr>
                                <m:t>𝑏</m:t>
                              </m:r>
                            </m:e>
                          </m:mr>
                          <m:mr>
                            <m:e>
                              <m:r>
                                <a:rPr lang="en-ID" b="0" i="1" smtClean="0">
                                  <a:latin typeface="Cambria Math" panose="02040503050406030204" pitchFamily="18" charset="0"/>
                                </a:rPr>
                                <m:t>+</m:t>
                              </m:r>
                              <m:r>
                                <a:rPr lang="en-ID" b="0" i="1" smtClean="0">
                                  <a:latin typeface="Cambria Math" panose="02040503050406030204" pitchFamily="18" charset="0"/>
                                </a:rPr>
                                <m:t>𝑏</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1</m:t>
                              </m:r>
                            </m:e>
                          </m:mr>
                          <m:mr>
                            <m:e>
                              <m:r>
                                <a:rPr lang="en-ID" b="0" i="1" smtClean="0">
                                  <a:latin typeface="Cambria Math" panose="02040503050406030204" pitchFamily="18" charset="0"/>
                                </a:rPr>
                                <m:t>−1</m:t>
                              </m:r>
                            </m:e>
                          </m:mr>
                          <m:mr>
                            <m:e>
                              <m:r>
                                <a:rPr lang="en-ID" b="0" i="1" smtClean="0">
                                  <a:latin typeface="Cambria Math" panose="02040503050406030204" pitchFamily="18" charset="0"/>
                                </a:rPr>
                                <m:t>+1</m:t>
                              </m:r>
                            </m:e>
                          </m:mr>
                        </m:m>
                      </m:e>
                    </m:d>
                  </m:oMath>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569764" y="5274323"/>
                <a:ext cx="4584268" cy="880369"/>
              </a:xfrm>
              <a:prstGeom prst="rect">
                <a:avLst/>
              </a:prstGeom>
              <a:blipFill>
                <a:blip r:embed="rId7"/>
                <a:stretch>
                  <a:fillRect/>
                </a:stretch>
              </a:blipFill>
            </p:spPr>
            <p:txBody>
              <a:bodyPr/>
              <a:lstStyle/>
              <a:p>
                <a:r>
                  <a:rPr lang="en-US">
                    <a:noFill/>
                  </a:rPr>
                  <a:t> </a:t>
                </a:r>
              </a:p>
            </p:txBody>
          </p:sp>
        </mc:Fallback>
      </mc:AlternateContent>
      <p:sp>
        <p:nvSpPr>
          <p:cNvPr id="36" name="TextBox 35"/>
          <p:cNvSpPr txBox="1"/>
          <p:nvPr/>
        </p:nvSpPr>
        <p:spPr>
          <a:xfrm>
            <a:off x="849083" y="5291185"/>
            <a:ext cx="785950" cy="369332"/>
          </a:xfrm>
          <a:prstGeom prst="rect">
            <a:avLst/>
          </a:prstGeom>
          <a:noFill/>
        </p:spPr>
        <p:txBody>
          <a:bodyPr wrap="square" rtlCol="0">
            <a:spAutoFit/>
          </a:bodyPr>
          <a:lstStyle/>
          <a:p>
            <a:r>
              <a:rPr lang="en-ID" b="1" dirty="0">
                <a:solidFill>
                  <a:srgbClr val="FF0000"/>
                </a:solidFill>
              </a:rPr>
              <a:t>C 2.1</a:t>
            </a:r>
            <a:endParaRPr lang="en-US" b="1" dirty="0">
              <a:solidFill>
                <a:srgbClr val="FF0000"/>
              </a:solidFill>
            </a:endParaRPr>
          </a:p>
        </p:txBody>
      </p:sp>
      <p:sp>
        <p:nvSpPr>
          <p:cNvPr id="37" name="TextBox 36"/>
          <p:cNvSpPr txBox="1"/>
          <p:nvPr/>
        </p:nvSpPr>
        <p:spPr>
          <a:xfrm>
            <a:off x="847480" y="5570317"/>
            <a:ext cx="785950" cy="369332"/>
          </a:xfrm>
          <a:prstGeom prst="rect">
            <a:avLst/>
          </a:prstGeom>
          <a:noFill/>
        </p:spPr>
        <p:txBody>
          <a:bodyPr wrap="square" rtlCol="0">
            <a:spAutoFit/>
          </a:bodyPr>
          <a:lstStyle/>
          <a:p>
            <a:r>
              <a:rPr lang="en-ID" b="1" dirty="0">
                <a:solidFill>
                  <a:srgbClr val="FF0000"/>
                </a:solidFill>
              </a:rPr>
              <a:t>C 2.2</a:t>
            </a:r>
            <a:endParaRPr lang="en-US" b="1" dirty="0">
              <a:solidFill>
                <a:srgbClr val="FF0000"/>
              </a:solidFill>
            </a:endParaRPr>
          </a:p>
        </p:txBody>
      </p:sp>
      <p:sp>
        <p:nvSpPr>
          <p:cNvPr id="38" name="TextBox 37"/>
          <p:cNvSpPr txBox="1"/>
          <p:nvPr/>
        </p:nvSpPr>
        <p:spPr>
          <a:xfrm>
            <a:off x="857836" y="5847316"/>
            <a:ext cx="785950" cy="369332"/>
          </a:xfrm>
          <a:prstGeom prst="rect">
            <a:avLst/>
          </a:prstGeom>
          <a:noFill/>
        </p:spPr>
        <p:txBody>
          <a:bodyPr wrap="square" rtlCol="0">
            <a:spAutoFit/>
          </a:bodyPr>
          <a:lstStyle/>
          <a:p>
            <a:r>
              <a:rPr lang="en-ID" b="1" dirty="0">
                <a:solidFill>
                  <a:srgbClr val="FF0000"/>
                </a:solidFill>
              </a:rPr>
              <a:t>C 3</a:t>
            </a:r>
            <a:endParaRPr lang="en-US" b="1" dirty="0">
              <a:solidFill>
                <a:srgbClr val="FF0000"/>
              </a:solidFill>
            </a:endParaRPr>
          </a:p>
        </p:txBody>
      </p:sp>
      <p:sp>
        <p:nvSpPr>
          <p:cNvPr id="39" name="TextBox 38"/>
          <p:cNvSpPr txBox="1"/>
          <p:nvPr/>
        </p:nvSpPr>
        <p:spPr>
          <a:xfrm>
            <a:off x="1369997" y="3656897"/>
            <a:ext cx="5135931" cy="461665"/>
          </a:xfrm>
          <a:prstGeom prst="rect">
            <a:avLst/>
          </a:prstGeom>
          <a:noFill/>
        </p:spPr>
        <p:txBody>
          <a:bodyPr wrap="square" rtlCol="0">
            <a:spAutoFit/>
          </a:bodyPr>
          <a:lstStyle/>
          <a:p>
            <a:r>
              <a:rPr lang="en-ID" sz="2400" b="1" dirty="0">
                <a:solidFill>
                  <a:srgbClr val="FF0000"/>
                </a:solidFill>
              </a:rPr>
              <a:t>KERNELL FOR LINEAR FUNCTION</a:t>
            </a:r>
            <a:endParaRPr lang="en-US" sz="2400" b="1" dirty="0">
              <a:solidFill>
                <a:srgbClr val="FF0000"/>
              </a:solidFill>
            </a:endParaRPr>
          </a:p>
        </p:txBody>
      </p:sp>
      <p:sp>
        <p:nvSpPr>
          <p:cNvPr id="40" name="Right Arrow 39"/>
          <p:cNvSpPr/>
          <p:nvPr/>
        </p:nvSpPr>
        <p:spPr>
          <a:xfrm>
            <a:off x="6072822" y="5385364"/>
            <a:ext cx="1802674" cy="658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flipH="1">
                <a:off x="1369997" y="6251964"/>
                <a:ext cx="4949692" cy="461665"/>
              </a:xfrm>
              <a:prstGeom prst="rect">
                <a:avLst/>
              </a:prstGeom>
              <a:noFill/>
            </p:spPr>
            <p:txBody>
              <a:bodyPr wrap="square" rtlCol="0">
                <a:spAutoFit/>
              </a:bodyPr>
              <a:lstStyle/>
              <a:p>
                <a:pPr lvl="0"/>
                <a:r>
                  <a:rPr lang="en-US" sz="2400" b="1" dirty="0">
                    <a:solidFill>
                      <a:srgbClr val="C00000"/>
                    </a:solidFill>
                  </a:rPr>
                  <a:t>(-1)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𝑨</m:t>
                        </m:r>
                      </m:sub>
                    </m:sSub>
                  </m:oMath>
                </a14:m>
                <a:r>
                  <a:rPr lang="en-US" sz="2400" b="1" dirty="0">
                    <a:solidFill>
                      <a:srgbClr val="C00000"/>
                    </a:solidFill>
                  </a:rPr>
                  <a:t> + (-1)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𝑩</m:t>
                        </m:r>
                      </m:sub>
                    </m:sSub>
                  </m:oMath>
                </a14:m>
                <a:r>
                  <a:rPr lang="en-US" sz="2400" b="1" dirty="0">
                    <a:solidFill>
                      <a:srgbClr val="C00000"/>
                    </a:solidFill>
                  </a:rPr>
                  <a:t> + (-1) </a:t>
                </a:r>
                <a14:m>
                  <m:oMath xmlns:m="http://schemas.openxmlformats.org/officeDocument/2006/math">
                    <m:sSub>
                      <m:sSubPr>
                        <m:ctrlPr>
                          <a:rPr lang="en-GB" sz="2400" b="1" i="1">
                            <a:solidFill>
                              <a:srgbClr val="C00000"/>
                            </a:solidFill>
                            <a:latin typeface="Cambria Math" panose="02040503050406030204" pitchFamily="18" charset="0"/>
                          </a:rPr>
                        </m:ctrlPr>
                      </m:sSubPr>
                      <m:e>
                        <m:r>
                          <a:rPr lang="en-GB" sz="2400" b="1" i="1">
                            <a:solidFill>
                              <a:srgbClr val="C00000"/>
                            </a:solidFill>
                            <a:latin typeface="Cambria Math" panose="02040503050406030204" pitchFamily="18" charset="0"/>
                            <a:ea typeface="Cambria Math" panose="02040503050406030204" pitchFamily="18" charset="0"/>
                          </a:rPr>
                          <m:t>𝜶</m:t>
                        </m:r>
                      </m:e>
                      <m:sub>
                        <m:r>
                          <a:rPr lang="en-ID" sz="2400" b="1" i="1">
                            <a:solidFill>
                              <a:srgbClr val="C00000"/>
                            </a:solidFill>
                            <a:latin typeface="Cambria Math" panose="02040503050406030204" pitchFamily="18" charset="0"/>
                            <a:ea typeface="Cambria Math" panose="02040503050406030204" pitchFamily="18" charset="0"/>
                          </a:rPr>
                          <m:t>𝑪</m:t>
                        </m:r>
                      </m:sub>
                    </m:sSub>
                  </m:oMath>
                </a14:m>
                <a:r>
                  <a:rPr lang="en-US" sz="2400" b="1" dirty="0">
                    <a:solidFill>
                      <a:srgbClr val="C00000"/>
                    </a:solidFill>
                  </a:rPr>
                  <a:t> + 0 b= 0</a:t>
                </a:r>
              </a:p>
            </p:txBody>
          </p:sp>
        </mc:Choice>
        <mc:Fallback xmlns="">
          <p:sp>
            <p:nvSpPr>
              <p:cNvPr id="41" name="TextBox 40"/>
              <p:cNvSpPr txBox="1">
                <a:spLocks noRot="1" noChangeAspect="1" noMove="1" noResize="1" noEditPoints="1" noAdjustHandles="1" noChangeArrowheads="1" noChangeShapeType="1" noTextEdit="1"/>
              </p:cNvSpPr>
              <p:nvPr/>
            </p:nvSpPr>
            <p:spPr>
              <a:xfrm flipH="1">
                <a:off x="1369997" y="6251964"/>
                <a:ext cx="4949692" cy="461665"/>
              </a:xfrm>
              <a:prstGeom prst="rect">
                <a:avLst/>
              </a:prstGeom>
              <a:blipFill>
                <a:blip r:embed="rId8"/>
                <a:stretch>
                  <a:fillRect l="-1970" t="-10667" b="-30667"/>
                </a:stretch>
              </a:blipFill>
            </p:spPr>
            <p:txBody>
              <a:bodyPr/>
              <a:lstStyle/>
              <a:p>
                <a:r>
                  <a:rPr lang="en-US">
                    <a:noFill/>
                  </a:rPr>
                  <a:t> </a:t>
                </a:r>
              </a:p>
            </p:txBody>
          </p:sp>
        </mc:Fallback>
      </mc:AlternateContent>
      <p:sp>
        <p:nvSpPr>
          <p:cNvPr id="42" name="TextBox 41"/>
          <p:cNvSpPr txBox="1"/>
          <p:nvPr/>
        </p:nvSpPr>
        <p:spPr>
          <a:xfrm>
            <a:off x="854056" y="6298131"/>
            <a:ext cx="785950" cy="369332"/>
          </a:xfrm>
          <a:prstGeom prst="rect">
            <a:avLst/>
          </a:prstGeom>
          <a:noFill/>
        </p:spPr>
        <p:txBody>
          <a:bodyPr wrap="square" rtlCol="0">
            <a:spAutoFit/>
          </a:bodyPr>
          <a:lstStyle/>
          <a:p>
            <a:r>
              <a:rPr lang="en-ID" b="1" dirty="0">
                <a:solidFill>
                  <a:srgbClr val="FF0000"/>
                </a:solidFill>
              </a:rPr>
              <a:t>C 1</a:t>
            </a:r>
            <a:endParaRPr lang="en-US" b="1" dirty="0">
              <a:solidFill>
                <a:srgbClr val="FF0000"/>
              </a:solidFill>
            </a:endParaRPr>
          </a:p>
        </p:txBody>
      </p:sp>
      <p:sp>
        <p:nvSpPr>
          <p:cNvPr id="44" name="Rectangle 43"/>
          <p:cNvSpPr/>
          <p:nvPr/>
        </p:nvSpPr>
        <p:spPr>
          <a:xfrm>
            <a:off x="8290471" y="4897747"/>
            <a:ext cx="3552056" cy="1815882"/>
          </a:xfrm>
          <a:prstGeom prst="rect">
            <a:avLst/>
          </a:prstGeom>
        </p:spPr>
        <p:txBody>
          <a:bodyPr wrap="square">
            <a:spAutoFit/>
          </a:bodyPr>
          <a:lstStyle/>
          <a:p>
            <a:r>
              <a:rPr lang="el-GR" sz="2800" b="1" dirty="0">
                <a:solidFill>
                  <a:srgbClr val="C00000"/>
                </a:solidFill>
                <a:cs typeface="Times New Roman" panose="02020603050405020304" pitchFamily="18" charset="0"/>
              </a:rPr>
              <a:t>α</a:t>
            </a:r>
            <a:r>
              <a:rPr lang="en-US" sz="2800" b="1" baseline="-25000" dirty="0">
                <a:solidFill>
                  <a:srgbClr val="C00000"/>
                </a:solidFill>
              </a:rPr>
              <a:t>A</a:t>
            </a:r>
            <a:r>
              <a:rPr lang="en-US" sz="2800" b="1" dirty="0">
                <a:solidFill>
                  <a:srgbClr val="C00000"/>
                </a:solidFill>
              </a:rPr>
              <a:t>   = 28.922</a:t>
            </a:r>
          </a:p>
          <a:p>
            <a:r>
              <a:rPr lang="el-GR" sz="2800" b="1" dirty="0">
                <a:solidFill>
                  <a:srgbClr val="C00000"/>
                </a:solidFill>
                <a:cs typeface="Times New Roman" panose="02020603050405020304" pitchFamily="18" charset="0"/>
              </a:rPr>
              <a:t>α</a:t>
            </a:r>
            <a:r>
              <a:rPr lang="en-ID" sz="2800" b="1" baseline="-25000" dirty="0">
                <a:solidFill>
                  <a:srgbClr val="C00000"/>
                </a:solidFill>
                <a:cs typeface="Times New Roman" panose="02020603050405020304" pitchFamily="18" charset="0"/>
              </a:rPr>
              <a:t>B</a:t>
            </a:r>
            <a:r>
              <a:rPr lang="el-GR" sz="2800" b="1" dirty="0">
                <a:solidFill>
                  <a:srgbClr val="C00000"/>
                </a:solidFill>
                <a:cs typeface="Times New Roman" panose="02020603050405020304" pitchFamily="18" charset="0"/>
              </a:rPr>
              <a:t> </a:t>
            </a:r>
            <a:r>
              <a:rPr lang="en-ID" sz="2800" b="1" dirty="0">
                <a:solidFill>
                  <a:srgbClr val="C00000"/>
                </a:solidFill>
                <a:cs typeface="Times New Roman" panose="02020603050405020304" pitchFamily="18" charset="0"/>
              </a:rPr>
              <a:t> </a:t>
            </a:r>
            <a:r>
              <a:rPr lang="en-US" sz="2800" b="1" dirty="0">
                <a:solidFill>
                  <a:srgbClr val="C00000"/>
                </a:solidFill>
              </a:rPr>
              <a:t> = 4.7468</a:t>
            </a:r>
          </a:p>
          <a:p>
            <a:r>
              <a:rPr lang="el-GR" sz="2800" b="1" dirty="0">
                <a:solidFill>
                  <a:srgbClr val="C00000"/>
                </a:solidFill>
                <a:cs typeface="Times New Roman" panose="02020603050405020304" pitchFamily="18" charset="0"/>
              </a:rPr>
              <a:t>α</a:t>
            </a:r>
            <a:r>
              <a:rPr lang="en-ID" sz="2800" b="1" baseline="-25000" dirty="0">
                <a:solidFill>
                  <a:srgbClr val="C00000"/>
                </a:solidFill>
                <a:cs typeface="Times New Roman" panose="02020603050405020304" pitchFamily="18" charset="0"/>
              </a:rPr>
              <a:t>C</a:t>
            </a:r>
            <a:r>
              <a:rPr lang="el-GR" sz="2800" b="1" dirty="0">
                <a:solidFill>
                  <a:srgbClr val="C00000"/>
                </a:solidFill>
                <a:cs typeface="Times New Roman" panose="02020603050405020304" pitchFamily="18" charset="0"/>
              </a:rPr>
              <a:t> </a:t>
            </a:r>
            <a:r>
              <a:rPr lang="en-US" sz="2800" b="1" dirty="0">
                <a:solidFill>
                  <a:srgbClr val="C00000"/>
                </a:solidFill>
              </a:rPr>
              <a:t>  = 33.67</a:t>
            </a:r>
          </a:p>
          <a:p>
            <a:r>
              <a:rPr lang="en-US" sz="2800" b="1" dirty="0">
                <a:solidFill>
                  <a:srgbClr val="C00000"/>
                </a:solidFill>
              </a:rPr>
              <a:t>b     = 6.273</a:t>
            </a:r>
          </a:p>
        </p:txBody>
      </p:sp>
    </p:spTree>
    <p:extLst>
      <p:ext uri="{BB962C8B-B14F-4D97-AF65-F5344CB8AC3E}">
        <p14:creationId xmlns:p14="http://schemas.microsoft.com/office/powerpoint/2010/main" val="316568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775" y="111852"/>
            <a:ext cx="6149430" cy="1323439"/>
          </a:xfrm>
          <a:prstGeom prst="rect">
            <a:avLst/>
          </a:prstGeom>
        </p:spPr>
        <p:txBody>
          <a:bodyPr wrap="square">
            <a:spAutoFit/>
          </a:bodyPr>
          <a:lstStyle/>
          <a:p>
            <a:r>
              <a:rPr lang="el-GR" sz="2000" dirty="0">
                <a:solidFill>
                  <a:srgbClr val="002060"/>
                </a:solidFill>
                <a:cs typeface="Times New Roman" panose="02020603050405020304" pitchFamily="18" charset="0"/>
              </a:rPr>
              <a:t>α</a:t>
            </a:r>
            <a:r>
              <a:rPr lang="en-US" sz="2000" baseline="-25000" dirty="0">
                <a:solidFill>
                  <a:srgbClr val="002060"/>
                </a:solidFill>
              </a:rPr>
              <a:t>A</a:t>
            </a:r>
            <a:r>
              <a:rPr lang="en-US" sz="2000" dirty="0">
                <a:solidFill>
                  <a:srgbClr val="002060"/>
                </a:solidFill>
              </a:rPr>
              <a:t>   = 28.922 (from </a:t>
            </a:r>
            <a:r>
              <a:rPr lang="en-US" sz="2000" dirty="0" err="1">
                <a:solidFill>
                  <a:srgbClr val="002060"/>
                </a:solidFill>
              </a:rPr>
              <a:t>sklearn.SVC</a:t>
            </a:r>
            <a:r>
              <a:rPr lang="en-US" sz="2000" dirty="0">
                <a:solidFill>
                  <a:srgbClr val="002060"/>
                </a:solidFill>
              </a:rPr>
              <a:t> python 28.937)</a:t>
            </a:r>
          </a:p>
          <a:p>
            <a:r>
              <a:rPr lang="el-GR" sz="2000" dirty="0">
                <a:solidFill>
                  <a:srgbClr val="002060"/>
                </a:solidFill>
                <a:cs typeface="Times New Roman" panose="02020603050405020304" pitchFamily="18" charset="0"/>
              </a:rPr>
              <a:t>α</a:t>
            </a:r>
            <a:r>
              <a:rPr lang="en-ID" sz="2000" baseline="-25000" dirty="0">
                <a:solidFill>
                  <a:srgbClr val="002060"/>
                </a:solidFill>
                <a:cs typeface="Times New Roman" panose="02020603050405020304" pitchFamily="18" charset="0"/>
              </a:rPr>
              <a:t>B</a:t>
            </a:r>
            <a:r>
              <a:rPr lang="el-GR" sz="2000" dirty="0">
                <a:solidFill>
                  <a:srgbClr val="002060"/>
                </a:solidFill>
                <a:cs typeface="Times New Roman" panose="02020603050405020304" pitchFamily="18" charset="0"/>
              </a:rPr>
              <a:t> </a:t>
            </a:r>
            <a:r>
              <a:rPr lang="en-ID" sz="2000" dirty="0">
                <a:solidFill>
                  <a:srgbClr val="002060"/>
                </a:solidFill>
                <a:cs typeface="Times New Roman" panose="02020603050405020304" pitchFamily="18" charset="0"/>
              </a:rPr>
              <a:t> </a:t>
            </a:r>
            <a:r>
              <a:rPr lang="en-US" sz="2000" dirty="0">
                <a:solidFill>
                  <a:srgbClr val="002060"/>
                </a:solidFill>
              </a:rPr>
              <a:t> = 4.7468 (from </a:t>
            </a:r>
            <a:r>
              <a:rPr lang="en-US" sz="2000" dirty="0" err="1">
                <a:solidFill>
                  <a:srgbClr val="002060"/>
                </a:solidFill>
              </a:rPr>
              <a:t>sklearn.SVC</a:t>
            </a:r>
            <a:r>
              <a:rPr lang="en-US" sz="2000" dirty="0">
                <a:solidFill>
                  <a:srgbClr val="002060"/>
                </a:solidFill>
              </a:rPr>
              <a:t> python 4.7547)</a:t>
            </a:r>
          </a:p>
          <a:p>
            <a:r>
              <a:rPr lang="el-GR" sz="2000" dirty="0">
                <a:solidFill>
                  <a:srgbClr val="002060"/>
                </a:solidFill>
                <a:cs typeface="Times New Roman" panose="02020603050405020304" pitchFamily="18" charset="0"/>
              </a:rPr>
              <a:t>α</a:t>
            </a:r>
            <a:r>
              <a:rPr lang="en-ID" sz="2000" baseline="-25000" dirty="0">
                <a:solidFill>
                  <a:srgbClr val="002060"/>
                </a:solidFill>
                <a:cs typeface="Times New Roman" panose="02020603050405020304" pitchFamily="18" charset="0"/>
              </a:rPr>
              <a:t>C</a:t>
            </a:r>
            <a:r>
              <a:rPr lang="el-GR" sz="2000" dirty="0">
                <a:solidFill>
                  <a:srgbClr val="002060"/>
                </a:solidFill>
                <a:cs typeface="Times New Roman" panose="02020603050405020304" pitchFamily="18" charset="0"/>
              </a:rPr>
              <a:t> </a:t>
            </a:r>
            <a:r>
              <a:rPr lang="en-US" sz="2000" dirty="0">
                <a:solidFill>
                  <a:srgbClr val="002060"/>
                </a:solidFill>
              </a:rPr>
              <a:t>  = 33.67    (from </a:t>
            </a:r>
            <a:r>
              <a:rPr lang="en-US" sz="2000" dirty="0" err="1">
                <a:solidFill>
                  <a:srgbClr val="002060"/>
                </a:solidFill>
              </a:rPr>
              <a:t>sklearn.SVC</a:t>
            </a:r>
            <a:r>
              <a:rPr lang="en-US" sz="2000" dirty="0">
                <a:solidFill>
                  <a:srgbClr val="002060"/>
                </a:solidFill>
              </a:rPr>
              <a:t> python 33.69)</a:t>
            </a:r>
          </a:p>
          <a:p>
            <a:r>
              <a:rPr lang="en-US" sz="2000" dirty="0">
                <a:solidFill>
                  <a:srgbClr val="002060"/>
                </a:solidFill>
              </a:rPr>
              <a:t>b     = 6.273    (from </a:t>
            </a:r>
            <a:r>
              <a:rPr lang="en-US" sz="2000" dirty="0" err="1">
                <a:solidFill>
                  <a:srgbClr val="002060"/>
                </a:solidFill>
              </a:rPr>
              <a:t>sklearn.SVC</a:t>
            </a:r>
            <a:r>
              <a:rPr lang="en-US" sz="2000" dirty="0">
                <a:solidFill>
                  <a:srgbClr val="002060"/>
                </a:solidFill>
              </a:rPr>
              <a:t> python 6.275)</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1" y="3289300"/>
            <a:ext cx="5130800" cy="3314699"/>
          </a:xfrm>
          <a:prstGeom prst="rect">
            <a:avLst/>
          </a:prstGeom>
        </p:spPr>
      </p:pic>
      <p:pic>
        <p:nvPicPr>
          <p:cNvPr id="9" name="Picture 8"/>
          <p:cNvPicPr>
            <a:picLocks noChangeAspect="1"/>
          </p:cNvPicPr>
          <p:nvPr/>
        </p:nvPicPr>
        <p:blipFill>
          <a:blip r:embed="rId3"/>
          <a:stretch>
            <a:fillRect/>
          </a:stretch>
        </p:blipFill>
        <p:spPr>
          <a:xfrm>
            <a:off x="120387" y="1455780"/>
            <a:ext cx="2804403" cy="1085182"/>
          </a:xfrm>
          <a:prstGeom prst="rect">
            <a:avLst/>
          </a:prstGeom>
        </p:spPr>
      </p:pic>
      <p:sp>
        <p:nvSpPr>
          <p:cNvPr id="10" name="Right Arrow 9"/>
          <p:cNvSpPr/>
          <p:nvPr/>
        </p:nvSpPr>
        <p:spPr>
          <a:xfrm>
            <a:off x="2682170" y="1736396"/>
            <a:ext cx="485240" cy="5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p:cNvSpPr/>
              <p:nvPr/>
            </p:nvSpPr>
            <p:spPr>
              <a:xfrm>
                <a:off x="3167410" y="1736396"/>
                <a:ext cx="5986639" cy="559833"/>
              </a:xfrm>
              <a:prstGeom prst="rect">
                <a:avLst/>
              </a:prstGeom>
            </p:spPr>
            <p:txBody>
              <a:bodyPr wrap="none">
                <a:spAutoFit/>
              </a:bodyPr>
              <a:lstStyle/>
              <a:p>
                <a14:m>
                  <m:oMath xmlns:m="http://schemas.openxmlformats.org/officeDocument/2006/math">
                    <m:r>
                      <a:rPr lang="en-ID" b="0" i="1" smtClean="0">
                        <a:latin typeface="Cambria Math" panose="02040503050406030204" pitchFamily="18" charset="0"/>
                      </a:rPr>
                      <m:t>𝑊</m:t>
                    </m:r>
                    <m:r>
                      <a:rPr lang="en-ID" b="0" i="1" smtClean="0">
                        <a:latin typeface="Cambria Math" panose="02040503050406030204" pitchFamily="18" charset="0"/>
                      </a:rPr>
                      <m:t>=−28.92 </m:t>
                    </m:r>
                    <m:d>
                      <m:dPr>
                        <m:begChr m:val="["/>
                        <m:endChr m:val="]"/>
                        <m:ctrlPr>
                          <a:rPr lang="en-ID" b="0" i="1" smtClean="0">
                            <a:latin typeface="Cambria Math" panose="02040503050406030204" pitchFamily="18" charset="0"/>
                          </a:rPr>
                        </m:ctrlPr>
                      </m:dPr>
                      <m:e>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0</m:t>
                              </m:r>
                              <m:r>
                                <a:rPr lang="en-ID" b="0" i="1" smtClean="0">
                                  <a:latin typeface="Cambria Math" panose="02040503050406030204" pitchFamily="18" charset="0"/>
                                </a:rPr>
                                <m:t>.1</m:t>
                              </m:r>
                            </m:e>
                          </m:mr>
                          <m:mr>
                            <m:e>
                              <m:r>
                                <a:rPr lang="en-ID" b="0" i="1" smtClean="0">
                                  <a:latin typeface="Cambria Math" panose="02040503050406030204" pitchFamily="18" charset="0"/>
                                </a:rPr>
                                <m:t>1.0</m:t>
                              </m:r>
                            </m:e>
                          </m:mr>
                        </m:m>
                      </m:e>
                    </m:d>
                    <m:r>
                      <a:rPr lang="en-ID" b="0" i="1" smtClean="0">
                        <a:latin typeface="Cambria Math" panose="02040503050406030204" pitchFamily="18" charset="0"/>
                      </a:rPr>
                      <m:t>  −4.74 </m:t>
                    </m:r>
                    <m:d>
                      <m:dPr>
                        <m:begChr m:val="["/>
                        <m:endChr m:val="]"/>
                        <m:ctrlPr>
                          <a:rPr lang="en-ID" b="0" i="1" smtClean="0">
                            <a:latin typeface="Cambria Math" panose="02040503050406030204" pitchFamily="18" charset="0"/>
                          </a:rPr>
                        </m:ctrlPr>
                      </m:dPr>
                      <m:e>
                        <m:m>
                          <m:mPr>
                            <m:mcs>
                              <m:mc>
                                <m:mcPr>
                                  <m:count m:val="1"/>
                                  <m:mcJc m:val="center"/>
                                </m:mcPr>
                              </m:mc>
                            </m:mcs>
                            <m:ctrlPr>
                              <a:rPr lang="en-ID" b="0"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92</m:t>
                              </m:r>
                            </m:e>
                          </m:mr>
                          <m:mr>
                            <m:e>
                              <m:r>
                                <a:rPr lang="en-ID" b="0" i="1" smtClean="0">
                                  <a:latin typeface="Cambria Math" panose="02040503050406030204" pitchFamily="18" charset="0"/>
                                </a:rPr>
                                <m:t>.45</m:t>
                              </m:r>
                            </m:e>
                          </m:mr>
                        </m:m>
                      </m:e>
                    </m:d>
                  </m:oMath>
                </a14:m>
                <a:r>
                  <a:rPr lang="en-US" dirty="0"/>
                  <a:t> + 33.67 </a:t>
                </a:r>
                <a14:m>
                  <m:oMath xmlns:m="http://schemas.openxmlformats.org/officeDocument/2006/math">
                    <m:d>
                      <m:dPr>
                        <m:begChr m:val="["/>
                        <m:endChr m:val="]"/>
                        <m:ctrlPr>
                          <a:rPr lang="en-ID" i="1">
                            <a:latin typeface="Cambria Math" panose="02040503050406030204" pitchFamily="18" charset="0"/>
                          </a:rPr>
                        </m:ctrlPr>
                      </m:dPr>
                      <m:e>
                        <m:m>
                          <m:mPr>
                            <m:mcs>
                              <m:mc>
                                <m:mcPr>
                                  <m:count m:val="1"/>
                                  <m:mcJc m:val="center"/>
                                </m:mcPr>
                              </m:mc>
                            </m:mcs>
                            <m:ctrlPr>
                              <a:rPr lang="en-ID" i="1">
                                <a:latin typeface="Cambria Math" panose="02040503050406030204" pitchFamily="18" charset="0"/>
                              </a:rPr>
                            </m:ctrlPr>
                          </m:mPr>
                          <m:mr>
                            <m:e>
                              <m:r>
                                <m:rPr>
                                  <m:brk m:alnAt="7"/>
                                </m:rPr>
                                <a:rPr lang="en-ID" i="1">
                                  <a:latin typeface="Cambria Math" panose="02040503050406030204" pitchFamily="18" charset="0"/>
                                </a:rPr>
                                <m:t>.</m:t>
                              </m:r>
                              <m:r>
                                <a:rPr lang="en-ID" b="0" i="1" smtClean="0">
                                  <a:latin typeface="Cambria Math" panose="02040503050406030204" pitchFamily="18" charset="0"/>
                                </a:rPr>
                                <m:t>08</m:t>
                              </m:r>
                            </m:e>
                          </m:mr>
                          <m:mr>
                            <m:e>
                              <m:r>
                                <a:rPr lang="en-ID" i="1">
                                  <a:latin typeface="Cambria Math" panose="02040503050406030204" pitchFamily="18" charset="0"/>
                                </a:rPr>
                                <m:t>.</m:t>
                              </m:r>
                              <m:r>
                                <a:rPr lang="en-ID" b="0" i="1" smtClean="0">
                                  <a:latin typeface="Cambria Math" panose="02040503050406030204" pitchFamily="18" charset="0"/>
                                </a:rPr>
                                <m:t>72</m:t>
                              </m:r>
                            </m:e>
                          </m:mr>
                        </m:m>
                      </m:e>
                    </m:d>
                  </m:oMath>
                </a14:m>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ID" b="0" i="1" smtClean="0">
                                  <a:latin typeface="Cambria Math" panose="02040503050406030204" pitchFamily="18" charset="0"/>
                                </a:rPr>
                                <m:t>−</m:t>
                              </m:r>
                              <m:r>
                                <a:rPr lang="en-ID" b="0" i="1" smtClean="0">
                                  <a:latin typeface="Cambria Math" panose="02040503050406030204" pitchFamily="18" charset="0"/>
                                </a:rPr>
                                <m:t>4.5592</m:t>
                              </m:r>
                            </m:e>
                          </m:mr>
                          <m:mr>
                            <m:e>
                              <m:r>
                                <a:rPr lang="en-ID" b="0" i="1" smtClean="0">
                                  <a:latin typeface="Cambria Math" panose="02040503050406030204" pitchFamily="18" charset="0"/>
                                </a:rPr>
                                <m:t>−6.8106</m:t>
                              </m:r>
                            </m:e>
                          </m:mr>
                        </m:m>
                      </m:e>
                    </m:d>
                  </m:oMath>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167410" y="1736396"/>
                <a:ext cx="5986639" cy="559833"/>
              </a:xfrm>
              <a:prstGeom prst="rect">
                <a:avLst/>
              </a:prstGeom>
              <a:blipFill>
                <a:blip r:embed="rId4"/>
                <a:stretch>
                  <a:fillRect/>
                </a:stretch>
              </a:blipFill>
            </p:spPr>
            <p:txBody>
              <a:bodyPr/>
              <a:lstStyle/>
              <a:p>
                <a:r>
                  <a:rPr lang="en-US">
                    <a:noFill/>
                  </a:rPr>
                  <a:t> </a:t>
                </a:r>
              </a:p>
            </p:txBody>
          </p:sp>
        </mc:Fallback>
      </mc:AlternateContent>
      <p:sp>
        <p:nvSpPr>
          <p:cNvPr id="12" name="Right Arrow 11"/>
          <p:cNvSpPr/>
          <p:nvPr/>
        </p:nvSpPr>
        <p:spPr>
          <a:xfrm>
            <a:off x="6160729" y="2494905"/>
            <a:ext cx="485240" cy="523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920915" y="2618381"/>
                <a:ext cx="4239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b="1" i="1" smtClean="0">
                          <a:latin typeface="Cambria Math" panose="02040503050406030204" pitchFamily="18" charset="0"/>
                        </a:rPr>
                        <m:t>−</m:t>
                      </m:r>
                      <m:r>
                        <a:rPr lang="en-ID" b="1" i="1" smtClean="0">
                          <a:latin typeface="Cambria Math" panose="02040503050406030204" pitchFamily="18" charset="0"/>
                        </a:rPr>
                        <m:t>𝟒</m:t>
                      </m:r>
                      <m:r>
                        <a:rPr lang="en-ID" b="1" i="1" smtClean="0">
                          <a:latin typeface="Cambria Math" panose="02040503050406030204" pitchFamily="18" charset="0"/>
                        </a:rPr>
                        <m:t>.</m:t>
                      </m:r>
                      <m:r>
                        <a:rPr lang="en-ID" b="1" i="1" smtClean="0">
                          <a:latin typeface="Cambria Math" panose="02040503050406030204" pitchFamily="18" charset="0"/>
                        </a:rPr>
                        <m:t>𝟓𝟓𝟗𝟐</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𝟏</m:t>
                          </m:r>
                        </m:sub>
                      </m:sSub>
                      <m:r>
                        <a:rPr lang="en-ID" b="1" i="1" smtClean="0">
                          <a:latin typeface="Cambria Math" panose="02040503050406030204" pitchFamily="18" charset="0"/>
                        </a:rPr>
                        <m:t> −</m:t>
                      </m:r>
                      <m:r>
                        <a:rPr lang="en-ID" b="1" i="1" smtClean="0">
                          <a:latin typeface="Cambria Math" panose="02040503050406030204" pitchFamily="18" charset="0"/>
                        </a:rPr>
                        <m:t>𝟔</m:t>
                      </m:r>
                      <m:r>
                        <a:rPr lang="en-ID" b="1" i="1" smtClean="0">
                          <a:latin typeface="Cambria Math" panose="02040503050406030204" pitchFamily="18" charset="0"/>
                        </a:rPr>
                        <m:t>.</m:t>
                      </m:r>
                      <m:r>
                        <a:rPr lang="en-ID" b="1" i="1" smtClean="0">
                          <a:latin typeface="Cambria Math" panose="02040503050406030204" pitchFamily="18" charset="0"/>
                        </a:rPr>
                        <m:t>𝟖𝟏𝟎𝟔</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𝟐</m:t>
                          </m:r>
                        </m:sub>
                      </m:sSub>
                      <m:r>
                        <a:rPr lang="en-ID" b="1" i="1" smtClean="0">
                          <a:latin typeface="Cambria Math" panose="02040503050406030204" pitchFamily="18" charset="0"/>
                        </a:rPr>
                        <m:t>+</m:t>
                      </m:r>
                      <m:r>
                        <a:rPr lang="en-ID" b="1" i="1" smtClean="0">
                          <a:latin typeface="Cambria Math" panose="02040503050406030204" pitchFamily="18" charset="0"/>
                        </a:rPr>
                        <m:t>𝟔</m:t>
                      </m:r>
                      <m:r>
                        <a:rPr lang="en-ID" b="1" i="1" smtClean="0">
                          <a:latin typeface="Cambria Math" panose="02040503050406030204" pitchFamily="18" charset="0"/>
                        </a:rPr>
                        <m:t>.</m:t>
                      </m:r>
                      <m:r>
                        <a:rPr lang="en-ID" b="1" i="1" smtClean="0">
                          <a:latin typeface="Cambria Math" panose="02040503050406030204" pitchFamily="18" charset="0"/>
                        </a:rPr>
                        <m:t>𝟐𝟕𝟑</m:t>
                      </m:r>
                      <m:r>
                        <a:rPr lang="en-ID" b="1" i="1" smtClean="0">
                          <a:latin typeface="Cambria Math" panose="02040503050406030204" pitchFamily="18" charset="0"/>
                        </a:rPr>
                        <m:t>=</m:t>
                      </m:r>
                      <m:r>
                        <a:rPr lang="en-ID" b="1" i="1" smtClean="0">
                          <a:latin typeface="Cambria Math" panose="02040503050406030204" pitchFamily="18" charset="0"/>
                        </a:rPr>
                        <m:t>𝟎</m:t>
                      </m:r>
                    </m:oMath>
                  </m:oMathPara>
                </a14:m>
                <a:endParaRPr 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1920915" y="2618381"/>
                <a:ext cx="4239814" cy="276999"/>
              </a:xfrm>
              <a:prstGeom prst="rect">
                <a:avLst/>
              </a:prstGeom>
              <a:blipFill>
                <a:blip r:embed="rId5"/>
                <a:stretch>
                  <a:fillRect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06391" y="2604555"/>
                <a:ext cx="23097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𝟐</m:t>
                          </m:r>
                        </m:sub>
                      </m:sSub>
                      <m:r>
                        <a:rPr lang="en-ID" b="1" i="1" smtClean="0">
                          <a:latin typeface="Cambria Math" panose="02040503050406030204" pitchFamily="18" charset="0"/>
                        </a:rPr>
                        <m:t>=−.</m:t>
                      </m:r>
                      <m:r>
                        <a:rPr lang="en-ID" b="1" i="1" smtClean="0">
                          <a:latin typeface="Cambria Math" panose="02040503050406030204" pitchFamily="18" charset="0"/>
                        </a:rPr>
                        <m:t>𝟔𝟕</m:t>
                      </m:r>
                      <m:r>
                        <a:rPr lang="en-ID" b="1" i="1" smtClean="0">
                          <a:latin typeface="Cambria Math" panose="02040503050406030204" pitchFamily="18" charset="0"/>
                        </a:rPr>
                        <m:t> </m:t>
                      </m:r>
                      <m:sSub>
                        <m:sSubPr>
                          <m:ctrlPr>
                            <a:rPr lang="en-ID" b="1" i="1" smtClean="0">
                              <a:latin typeface="Cambria Math" panose="02040503050406030204" pitchFamily="18" charset="0"/>
                            </a:rPr>
                          </m:ctrlPr>
                        </m:sSubPr>
                        <m:e>
                          <m:r>
                            <a:rPr lang="en-ID" b="1" i="1" smtClean="0">
                              <a:latin typeface="Cambria Math" panose="02040503050406030204" pitchFamily="18" charset="0"/>
                            </a:rPr>
                            <m:t>𝑿</m:t>
                          </m:r>
                        </m:e>
                        <m:sub>
                          <m:r>
                            <a:rPr lang="en-ID" b="1" i="1" smtClean="0">
                              <a:latin typeface="Cambria Math" panose="02040503050406030204" pitchFamily="18" charset="0"/>
                            </a:rPr>
                            <m:t>𝟏</m:t>
                          </m:r>
                        </m:sub>
                      </m:sSub>
                      <m:r>
                        <a:rPr lang="en-ID" b="1" i="1" smtClean="0">
                          <a:latin typeface="Cambria Math" panose="02040503050406030204" pitchFamily="18" charset="0"/>
                        </a:rPr>
                        <m:t>+</m:t>
                      </m:r>
                      <m:r>
                        <a:rPr lang="en-ID" b="1" i="1" smtClean="0">
                          <a:latin typeface="Cambria Math" panose="02040503050406030204" pitchFamily="18" charset="0"/>
                        </a:rPr>
                        <m:t>𝟎</m:t>
                      </m:r>
                      <m:r>
                        <a:rPr lang="en-ID" b="1" i="1" smtClean="0">
                          <a:latin typeface="Cambria Math" panose="02040503050406030204" pitchFamily="18" charset="0"/>
                        </a:rPr>
                        <m:t>.</m:t>
                      </m:r>
                      <m:r>
                        <a:rPr lang="en-ID" b="1" i="1" smtClean="0">
                          <a:latin typeface="Cambria Math" panose="02040503050406030204" pitchFamily="18" charset="0"/>
                        </a:rPr>
                        <m:t>𝟗𝟐</m:t>
                      </m:r>
                    </m:oMath>
                  </m:oMathPara>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6706391" y="2604555"/>
                <a:ext cx="2309798" cy="276999"/>
              </a:xfrm>
              <a:prstGeom prst="rect">
                <a:avLst/>
              </a:prstGeom>
              <a:blipFill>
                <a:blip r:embed="rId6"/>
                <a:stretch>
                  <a:fillRect r="-2375" b="-15217"/>
                </a:stretch>
              </a:blipFill>
            </p:spPr>
            <p:txBody>
              <a:bodyPr/>
              <a:lstStyle/>
              <a:p>
                <a:r>
                  <a:rPr lang="en-US">
                    <a:noFill/>
                  </a:rPr>
                  <a:t> </a:t>
                </a:r>
              </a:p>
            </p:txBody>
          </p:sp>
        </mc:Fallback>
      </mc:AlternateContent>
      <p:sp>
        <p:nvSpPr>
          <p:cNvPr id="15" name="Rectangle 14"/>
          <p:cNvSpPr/>
          <p:nvPr/>
        </p:nvSpPr>
        <p:spPr>
          <a:xfrm>
            <a:off x="6706392" y="2471687"/>
            <a:ext cx="2447658" cy="6206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457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7" y="640080"/>
            <a:ext cx="9248504" cy="1569660"/>
          </a:xfrm>
          <a:prstGeom prst="rect">
            <a:avLst/>
          </a:prstGeom>
          <a:noFill/>
        </p:spPr>
        <p:txBody>
          <a:bodyPr wrap="square" rtlCol="0">
            <a:spAutoFit/>
          </a:bodyPr>
          <a:lstStyle/>
          <a:p>
            <a:r>
              <a:rPr lang="en-ID" sz="2400" dirty="0"/>
              <a:t>So the hyperplane equations</a:t>
            </a:r>
          </a:p>
          <a:p>
            <a:r>
              <a:rPr lang="en-ID" sz="2400" dirty="0"/>
              <a:t>-0.46153 X1 + (-0,30769 X2) = -3.62538 	→ f(x) = -1.5 X1 + 11.75</a:t>
            </a:r>
          </a:p>
          <a:p>
            <a:r>
              <a:rPr lang="en-ID" sz="2400" dirty="0"/>
              <a:t>-0.46153 X1 + (-0,30769 X2) = -3.62538 – 1    → g(x) = -1.5 X1 + 15</a:t>
            </a:r>
          </a:p>
          <a:p>
            <a:r>
              <a:rPr lang="en-ID" sz="2400" dirty="0"/>
              <a:t>-0.46153 X1 + (-0,30769 X2) = -3.62538 + 1	 → h(x) = -1.5 X1 + 8.5</a:t>
            </a:r>
          </a:p>
        </p:txBody>
      </p:sp>
      <p:pic>
        <p:nvPicPr>
          <p:cNvPr id="3" name="Picture 2"/>
          <p:cNvPicPr>
            <a:picLocks noChangeAspect="1"/>
          </p:cNvPicPr>
          <p:nvPr/>
        </p:nvPicPr>
        <p:blipFill>
          <a:blip r:embed="rId2"/>
          <a:stretch>
            <a:fillRect/>
          </a:stretch>
        </p:blipFill>
        <p:spPr>
          <a:xfrm>
            <a:off x="3156313" y="2559639"/>
            <a:ext cx="4991100" cy="3724275"/>
          </a:xfrm>
          <a:prstGeom prst="rect">
            <a:avLst/>
          </a:prstGeom>
        </p:spPr>
      </p:pic>
      <p:sp>
        <p:nvSpPr>
          <p:cNvPr id="4" name="Rectangle 3"/>
          <p:cNvSpPr/>
          <p:nvPr/>
        </p:nvSpPr>
        <p:spPr>
          <a:xfrm>
            <a:off x="8338457" y="2559639"/>
            <a:ext cx="3535680" cy="2862322"/>
          </a:xfrm>
          <a:prstGeom prst="rect">
            <a:avLst/>
          </a:prstGeom>
        </p:spPr>
        <p:txBody>
          <a:bodyPr wrap="square">
            <a:spAutoFit/>
          </a:bodyPr>
          <a:lstStyle/>
          <a:p>
            <a:r>
              <a:rPr lang="en-GB" dirty="0"/>
              <a:t>w =  [[-0.46153846 -0.30769231]]</a:t>
            </a:r>
          </a:p>
          <a:p>
            <a:r>
              <a:rPr lang="en-GB" dirty="0"/>
              <a:t>b =  [3.61538462]</a:t>
            </a:r>
          </a:p>
          <a:p>
            <a:r>
              <a:rPr lang="en-GB" dirty="0"/>
              <a:t>Indices of support vectors =  [2 0]</a:t>
            </a:r>
          </a:p>
          <a:p>
            <a:r>
              <a:rPr lang="en-GB" dirty="0"/>
              <a:t>Support vectors =  [[6. 6.]</a:t>
            </a:r>
          </a:p>
          <a:p>
            <a:r>
              <a:rPr lang="en-GB" dirty="0"/>
              <a:t> [3. 4.]]</a:t>
            </a:r>
          </a:p>
          <a:p>
            <a:r>
              <a:rPr lang="en-GB" dirty="0"/>
              <a:t>Number of support vectors for each class =  [1 1]</a:t>
            </a:r>
          </a:p>
          <a:p>
            <a:r>
              <a:rPr lang="en-GB" dirty="0"/>
              <a:t>Coefficients of the support vector in the decision function =  [[0.15384615 0.15384615]]</a:t>
            </a:r>
            <a:endParaRPr lang="en-US" dirty="0"/>
          </a:p>
        </p:txBody>
      </p:sp>
    </p:spTree>
    <p:extLst>
      <p:ext uri="{BB962C8B-B14F-4D97-AF65-F5344CB8AC3E}">
        <p14:creationId xmlns:p14="http://schemas.microsoft.com/office/powerpoint/2010/main" val="4287446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90222" y="125760"/>
            <a:ext cx="10563577" cy="1143000"/>
          </a:xfrm>
        </p:spPr>
        <p:txBody>
          <a:bodyPr>
            <a:normAutofit/>
          </a:bodyPr>
          <a:lstStyle/>
          <a:p>
            <a:r>
              <a:rPr lang="id-ID" sz="4000" b="1" dirty="0">
                <a:solidFill>
                  <a:srgbClr val="C00000"/>
                </a:solidFill>
              </a:rPr>
              <a:t>ARTIFICIAL </a:t>
            </a:r>
            <a:r>
              <a:rPr lang="en-ID" sz="4000" b="1" dirty="0">
                <a:solidFill>
                  <a:srgbClr val="C00000"/>
                </a:solidFill>
              </a:rPr>
              <a:t>VS</a:t>
            </a:r>
            <a:r>
              <a:rPr lang="id-ID" sz="4000" b="1" dirty="0">
                <a:solidFill>
                  <a:srgbClr val="C00000"/>
                </a:solidFill>
              </a:rPr>
              <a:t> BIOLOGICAL NEURON</a:t>
            </a:r>
            <a:endParaRPr lang="en-US" sz="4000" b="1" dirty="0">
              <a:solidFill>
                <a:srgbClr val="C00000"/>
              </a:solidFill>
            </a:endParaRPr>
          </a:p>
        </p:txBody>
      </p:sp>
      <p:sp>
        <p:nvSpPr>
          <p:cNvPr id="174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ea typeface="ＭＳ Ｐゴシック" pitchFamily="34" charset="-128"/>
              </a:defRPr>
            </a:lvl1pPr>
            <a:lvl2pPr marL="742950" indent="-285750" eaLnBrk="0" hangingPunct="0">
              <a:defRPr sz="1200">
                <a:solidFill>
                  <a:schemeClr val="tx1"/>
                </a:solidFill>
                <a:latin typeface="Arial" charset="0"/>
                <a:ea typeface="ＭＳ Ｐゴシック" pitchFamily="34" charset="-128"/>
              </a:defRPr>
            </a:lvl2pPr>
            <a:lvl3pPr marL="1143000" indent="-228600" eaLnBrk="0" hangingPunct="0">
              <a:defRPr sz="1200">
                <a:solidFill>
                  <a:schemeClr val="tx1"/>
                </a:solidFill>
                <a:latin typeface="Arial" charset="0"/>
                <a:ea typeface="ＭＳ Ｐゴシック" pitchFamily="34" charset="-128"/>
              </a:defRPr>
            </a:lvl3pPr>
            <a:lvl4pPr marL="1600200" indent="-228600" eaLnBrk="0" hangingPunct="0">
              <a:defRPr sz="1200">
                <a:solidFill>
                  <a:schemeClr val="tx1"/>
                </a:solidFill>
                <a:latin typeface="Arial" charset="0"/>
                <a:ea typeface="ＭＳ Ｐゴシック" pitchFamily="34" charset="-128"/>
              </a:defRPr>
            </a:lvl4pPr>
            <a:lvl5pPr marL="2057400" indent="-228600" eaLnBrk="0" hangingPunct="0">
              <a:defRPr sz="1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200">
                <a:solidFill>
                  <a:schemeClr val="tx1"/>
                </a:solidFill>
                <a:latin typeface="Arial" charset="0"/>
                <a:ea typeface="ＭＳ Ｐゴシック" pitchFamily="34" charset="-128"/>
              </a:defRPr>
            </a:lvl9pPr>
          </a:lstStyle>
          <a:p>
            <a:pPr eaLnBrk="1" hangingPunct="1"/>
            <a:fld id="{331BEFF8-36DC-456D-9D57-5F47D27A5828}" type="slidenum">
              <a:rPr lang="en-US" sz="1400">
                <a:latin typeface="Tahoma" pitchFamily="34" charset="0"/>
              </a:rPr>
              <a:pPr eaLnBrk="1" hangingPunct="1"/>
              <a:t>28</a:t>
            </a:fld>
            <a:endParaRPr lang="en-US" sz="1400">
              <a:latin typeface="Tahoma" pitchFamily="34" charset="0"/>
            </a:endParaRPr>
          </a:p>
        </p:txBody>
      </p:sp>
      <p:pic>
        <p:nvPicPr>
          <p:cNvPr id="15362" name="Picture 2"/>
          <p:cNvPicPr>
            <a:picLocks noChangeAspect="1" noChangeArrowheads="1"/>
          </p:cNvPicPr>
          <p:nvPr/>
        </p:nvPicPr>
        <p:blipFill>
          <a:blip r:embed="rId3" cstate="print"/>
          <a:srcRect/>
          <a:stretch>
            <a:fillRect/>
          </a:stretch>
        </p:blipFill>
        <p:spPr bwMode="auto">
          <a:xfrm>
            <a:off x="790222" y="1086485"/>
            <a:ext cx="8153400" cy="42291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1008110" y="2797719"/>
            <a:ext cx="9603446" cy="2959614"/>
          </a:xfrm>
          <a:prstGeom prst="rect">
            <a:avLst/>
          </a:prstGeom>
        </p:spPr>
      </p:pic>
    </p:spTree>
    <p:extLst>
      <p:ext uri="{BB962C8B-B14F-4D97-AF65-F5344CB8AC3E}">
        <p14:creationId xmlns:p14="http://schemas.microsoft.com/office/powerpoint/2010/main" val="120356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989573" y="854810"/>
            <a:ext cx="8496944" cy="5400601"/>
          </a:xfrm>
          <a:prstGeom prst="rect">
            <a:avLst/>
          </a:prstGeom>
          <a:noFill/>
          <a:ln w="9525">
            <a:noFill/>
            <a:miter lim="800000"/>
            <a:headEnd/>
            <a:tailEnd/>
          </a:ln>
        </p:spPr>
      </p:pic>
      <p:sp>
        <p:nvSpPr>
          <p:cNvPr id="5" name="TextBox 4"/>
          <p:cNvSpPr txBox="1"/>
          <p:nvPr/>
        </p:nvSpPr>
        <p:spPr>
          <a:xfrm>
            <a:off x="989573" y="208479"/>
            <a:ext cx="4482637" cy="646331"/>
          </a:xfrm>
          <a:prstGeom prst="rect">
            <a:avLst/>
          </a:prstGeom>
          <a:noFill/>
        </p:spPr>
        <p:txBody>
          <a:bodyPr wrap="none" rtlCol="0">
            <a:spAutoFit/>
          </a:bodyPr>
          <a:lstStyle/>
          <a:p>
            <a:r>
              <a:rPr lang="id-ID" sz="3600" b="1" dirty="0">
                <a:solidFill>
                  <a:srgbClr val="C00000"/>
                </a:solidFill>
                <a:latin typeface="+mj-lt"/>
                <a:cs typeface="Times New Roman" pitchFamily="18" charset="0"/>
              </a:rPr>
              <a:t>SINGLE-INPUT NEURON</a:t>
            </a:r>
          </a:p>
        </p:txBody>
      </p:sp>
    </p:spTree>
    <p:extLst>
      <p:ext uri="{BB962C8B-B14F-4D97-AF65-F5344CB8AC3E}">
        <p14:creationId xmlns:p14="http://schemas.microsoft.com/office/powerpoint/2010/main" val="310104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5761" y="1518551"/>
            <a:ext cx="6531428" cy="4281360"/>
          </a:xfrm>
          <a:prstGeom prst="rect">
            <a:avLst/>
          </a:prstGeom>
        </p:spPr>
      </p:pic>
      <p:sp>
        <p:nvSpPr>
          <p:cNvPr id="4" name="TextBox 3"/>
          <p:cNvSpPr txBox="1"/>
          <p:nvPr/>
        </p:nvSpPr>
        <p:spPr>
          <a:xfrm>
            <a:off x="7302137" y="783770"/>
            <a:ext cx="4741818" cy="574003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GB" sz="2200" dirty="0"/>
              <a:t>As it is shown on the left, DT which is used for classifying bank loan application for a customer may look like this.</a:t>
            </a:r>
          </a:p>
          <a:p>
            <a:pPr marL="342900" indent="-342900">
              <a:spcAft>
                <a:spcPts val="600"/>
              </a:spcAft>
              <a:buFont typeface="Arial" panose="020B0604020202020204" pitchFamily="34" charset="0"/>
              <a:buChar char="•"/>
            </a:pPr>
            <a:r>
              <a:rPr lang="en-GB" sz="2200" dirty="0"/>
              <a:t>Here we can see the logic how it is making the decision. It’s simple and clear.</a:t>
            </a:r>
          </a:p>
          <a:p>
            <a:pPr marL="342900" indent="-342900">
              <a:spcAft>
                <a:spcPts val="600"/>
              </a:spcAft>
              <a:buFont typeface="Arial" panose="020B0604020202020204" pitchFamily="34" charset="0"/>
              <a:buChar char="•"/>
            </a:pPr>
            <a:r>
              <a:rPr lang="en-GB" sz="2200" dirty="0"/>
              <a:t>A DT is a tree where each node represents a feature(attribute), each link(branch) represents a decision(rule) and each leaf represents an outcome </a:t>
            </a:r>
          </a:p>
          <a:p>
            <a:pPr marL="342900" indent="-342900">
              <a:spcAft>
                <a:spcPts val="600"/>
              </a:spcAft>
              <a:buFont typeface="Arial" panose="020B0604020202020204" pitchFamily="34" charset="0"/>
              <a:buChar char="•"/>
            </a:pPr>
            <a:r>
              <a:rPr lang="en-GB" sz="2200" dirty="0"/>
              <a:t>The whole idea is to create a tree like this for the entire data and process a single outcome at every leaf.</a:t>
            </a:r>
          </a:p>
        </p:txBody>
      </p:sp>
      <p:sp>
        <p:nvSpPr>
          <p:cNvPr id="5" name="Rectangle 2"/>
          <p:cNvSpPr txBox="1">
            <a:spLocks noChangeArrowheads="1"/>
          </p:cNvSpPr>
          <p:nvPr/>
        </p:nvSpPr>
        <p:spPr>
          <a:xfrm>
            <a:off x="907872" y="213857"/>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altLang="en-US" sz="3600" b="1" dirty="0">
                <a:solidFill>
                  <a:srgbClr val="C00000"/>
                </a:solidFill>
              </a:rPr>
              <a:t>WHAT DOES IT LOOK LIKE ?</a:t>
            </a:r>
            <a:endParaRPr lang="en-US" altLang="en-US" sz="3600" b="1" dirty="0">
              <a:solidFill>
                <a:srgbClr val="C00000"/>
              </a:solidFill>
            </a:endParaRPr>
          </a:p>
        </p:txBody>
      </p:sp>
    </p:spTree>
    <p:extLst>
      <p:ext uri="{BB962C8B-B14F-4D97-AF65-F5344CB8AC3E}">
        <p14:creationId xmlns:p14="http://schemas.microsoft.com/office/powerpoint/2010/main" val="801581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919536" y="1196752"/>
            <a:ext cx="8496944" cy="5040560"/>
          </a:xfrm>
          <a:prstGeom prst="rect">
            <a:avLst/>
          </a:prstGeom>
          <a:noFill/>
          <a:ln w="9525">
            <a:noFill/>
            <a:miter lim="800000"/>
            <a:headEnd/>
            <a:tailEnd/>
          </a:ln>
        </p:spPr>
      </p:pic>
      <p:sp>
        <p:nvSpPr>
          <p:cNvPr id="4" name="TextBox 3"/>
          <p:cNvSpPr txBox="1"/>
          <p:nvPr/>
        </p:nvSpPr>
        <p:spPr>
          <a:xfrm>
            <a:off x="1919536" y="332657"/>
            <a:ext cx="3989362" cy="584775"/>
          </a:xfrm>
          <a:prstGeom prst="rect">
            <a:avLst/>
          </a:prstGeom>
          <a:noFill/>
        </p:spPr>
        <p:txBody>
          <a:bodyPr wrap="none" rtlCol="0">
            <a:spAutoFit/>
          </a:bodyPr>
          <a:lstStyle/>
          <a:p>
            <a:r>
              <a:rPr lang="id-ID" sz="3200" b="1" dirty="0">
                <a:solidFill>
                  <a:srgbClr val="C00000"/>
                </a:solidFill>
                <a:effectLst>
                  <a:outerShdw blurRad="38100" dist="38100" dir="2700000" algn="tl">
                    <a:srgbClr val="000000">
                      <a:alpha val="43137"/>
                    </a:srgbClr>
                  </a:outerShdw>
                </a:effectLst>
                <a:cs typeface="Times New Roman" pitchFamily="18" charset="0"/>
              </a:rPr>
              <a:t>Step Transfer Function</a:t>
            </a:r>
          </a:p>
        </p:txBody>
      </p:sp>
    </p:spTree>
    <p:extLst>
      <p:ext uri="{BB962C8B-B14F-4D97-AF65-F5344CB8AC3E}">
        <p14:creationId xmlns:p14="http://schemas.microsoft.com/office/powerpoint/2010/main" val="315621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88641"/>
            <a:ext cx="4279698" cy="584775"/>
          </a:xfrm>
          <a:prstGeom prst="rect">
            <a:avLst/>
          </a:prstGeom>
          <a:noFill/>
        </p:spPr>
        <p:txBody>
          <a:bodyPr wrap="none" rtlCol="0">
            <a:spAutoFit/>
          </a:bodyPr>
          <a:lstStyle/>
          <a:p>
            <a:r>
              <a:rPr lang="id-ID" sz="3200" b="1" dirty="0">
                <a:solidFill>
                  <a:srgbClr val="C00000"/>
                </a:solidFill>
                <a:effectLst>
                  <a:outerShdw blurRad="38100" dist="38100" dir="2700000" algn="tl">
                    <a:srgbClr val="000000">
                      <a:alpha val="43137"/>
                    </a:srgbClr>
                  </a:outerShdw>
                </a:effectLst>
                <a:cs typeface="Times New Roman" pitchFamily="18" charset="0"/>
              </a:rPr>
              <a:t>Linear Transfer Function</a:t>
            </a:r>
          </a:p>
        </p:txBody>
      </p:sp>
      <p:pic>
        <p:nvPicPr>
          <p:cNvPr id="3074" name="Picture 2"/>
          <p:cNvPicPr>
            <a:picLocks noChangeAspect="1" noChangeArrowheads="1"/>
          </p:cNvPicPr>
          <p:nvPr/>
        </p:nvPicPr>
        <p:blipFill>
          <a:blip r:embed="rId2" cstate="print"/>
          <a:srcRect/>
          <a:stretch>
            <a:fillRect/>
          </a:stretch>
        </p:blipFill>
        <p:spPr bwMode="auto">
          <a:xfrm>
            <a:off x="1847528" y="692697"/>
            <a:ext cx="8496944" cy="5256584"/>
          </a:xfrm>
          <a:prstGeom prst="rect">
            <a:avLst/>
          </a:prstGeom>
          <a:noFill/>
          <a:ln w="9525">
            <a:noFill/>
            <a:miter lim="800000"/>
            <a:headEnd/>
            <a:tailEnd/>
          </a:ln>
        </p:spPr>
      </p:pic>
    </p:spTree>
    <p:extLst>
      <p:ext uri="{BB962C8B-B14F-4D97-AF65-F5344CB8AC3E}">
        <p14:creationId xmlns:p14="http://schemas.microsoft.com/office/powerpoint/2010/main" val="2927923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847528" y="1052736"/>
            <a:ext cx="8496944" cy="5400601"/>
          </a:xfrm>
          <a:prstGeom prst="rect">
            <a:avLst/>
          </a:prstGeom>
          <a:noFill/>
          <a:ln w="9525">
            <a:noFill/>
            <a:miter lim="800000"/>
            <a:headEnd/>
            <a:tailEnd/>
          </a:ln>
        </p:spPr>
      </p:pic>
      <p:sp>
        <p:nvSpPr>
          <p:cNvPr id="4" name="TextBox 3"/>
          <p:cNvSpPr txBox="1"/>
          <p:nvPr/>
        </p:nvSpPr>
        <p:spPr>
          <a:xfrm>
            <a:off x="1859943" y="304553"/>
            <a:ext cx="4595489" cy="584775"/>
          </a:xfrm>
          <a:prstGeom prst="rect">
            <a:avLst/>
          </a:prstGeom>
          <a:noFill/>
        </p:spPr>
        <p:txBody>
          <a:bodyPr wrap="none" rtlCol="0">
            <a:spAutoFit/>
          </a:bodyPr>
          <a:lstStyle/>
          <a:p>
            <a:r>
              <a:rPr lang="id-ID" sz="3200" b="1" dirty="0">
                <a:solidFill>
                  <a:srgbClr val="C00000"/>
                </a:solidFill>
                <a:effectLst>
                  <a:outerShdw blurRad="38100" dist="38100" dir="2700000" algn="tl">
                    <a:srgbClr val="000000">
                      <a:alpha val="43137"/>
                    </a:srgbClr>
                  </a:outerShdw>
                </a:effectLst>
                <a:cs typeface="Times New Roman" pitchFamily="18" charset="0"/>
              </a:rPr>
              <a:t>Sigmoid Transfer Function</a:t>
            </a:r>
          </a:p>
        </p:txBody>
      </p:sp>
      <p:sp>
        <p:nvSpPr>
          <p:cNvPr id="5" name="Rectangle 4"/>
          <p:cNvSpPr/>
          <p:nvPr/>
        </p:nvSpPr>
        <p:spPr>
          <a:xfrm>
            <a:off x="4943872" y="5373216"/>
            <a:ext cx="5472608"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43973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2842" y="332657"/>
            <a:ext cx="4010842" cy="584775"/>
          </a:xfrm>
          <a:prstGeom prst="rect">
            <a:avLst/>
          </a:prstGeom>
          <a:noFill/>
        </p:spPr>
        <p:txBody>
          <a:bodyPr wrap="none" rtlCol="0">
            <a:spAutoFit/>
          </a:bodyPr>
          <a:lstStyle/>
          <a:p>
            <a:r>
              <a:rPr lang="id-ID" sz="3200" b="1" dirty="0">
                <a:solidFill>
                  <a:srgbClr val="C00000"/>
                </a:solidFill>
                <a:effectLst>
                  <a:outerShdw blurRad="38100" dist="38100" dir="2700000" algn="tl">
                    <a:srgbClr val="000000">
                      <a:alpha val="43137"/>
                    </a:srgbClr>
                  </a:outerShdw>
                </a:effectLst>
                <a:cs typeface="Times New Roman" pitchFamily="18" charset="0"/>
              </a:rPr>
              <a:t>Multiple Input Neuron</a:t>
            </a:r>
          </a:p>
        </p:txBody>
      </p:sp>
      <p:pic>
        <p:nvPicPr>
          <p:cNvPr id="5122" name="Picture 2"/>
          <p:cNvPicPr>
            <a:picLocks noChangeAspect="1" noChangeArrowheads="1"/>
          </p:cNvPicPr>
          <p:nvPr/>
        </p:nvPicPr>
        <p:blipFill>
          <a:blip r:embed="rId2" cstate="print"/>
          <a:srcRect/>
          <a:stretch>
            <a:fillRect/>
          </a:stretch>
        </p:blipFill>
        <p:spPr bwMode="auto">
          <a:xfrm>
            <a:off x="1847528" y="980728"/>
            <a:ext cx="8496944" cy="5472608"/>
          </a:xfrm>
          <a:prstGeom prst="rect">
            <a:avLst/>
          </a:prstGeom>
          <a:noFill/>
          <a:ln w="9525">
            <a:noFill/>
            <a:miter lim="800000"/>
            <a:headEnd/>
            <a:tailEnd/>
          </a:ln>
        </p:spPr>
      </p:pic>
    </p:spTree>
    <p:extLst>
      <p:ext uri="{BB962C8B-B14F-4D97-AF65-F5344CB8AC3E}">
        <p14:creationId xmlns:p14="http://schemas.microsoft.com/office/powerpoint/2010/main" val="165830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88641"/>
            <a:ext cx="7794441"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 Layer of Neuron : Network Architectures</a:t>
            </a:r>
          </a:p>
        </p:txBody>
      </p:sp>
      <p:pic>
        <p:nvPicPr>
          <p:cNvPr id="6146" name="Picture 2"/>
          <p:cNvPicPr>
            <a:picLocks noChangeAspect="1" noChangeArrowheads="1"/>
          </p:cNvPicPr>
          <p:nvPr/>
        </p:nvPicPr>
        <p:blipFill>
          <a:blip r:embed="rId2" cstate="print"/>
          <a:srcRect/>
          <a:stretch>
            <a:fillRect/>
          </a:stretch>
        </p:blipFill>
        <p:spPr bwMode="auto">
          <a:xfrm>
            <a:off x="1847528" y="692696"/>
            <a:ext cx="8496944" cy="5184576"/>
          </a:xfrm>
          <a:prstGeom prst="rect">
            <a:avLst/>
          </a:prstGeom>
          <a:noFill/>
          <a:ln w="9525">
            <a:noFill/>
            <a:miter lim="800000"/>
            <a:headEnd/>
            <a:tailEnd/>
          </a:ln>
        </p:spPr>
      </p:pic>
      <p:sp>
        <p:nvSpPr>
          <p:cNvPr id="4" name="Rectangle 3"/>
          <p:cNvSpPr/>
          <p:nvPr/>
        </p:nvSpPr>
        <p:spPr>
          <a:xfrm>
            <a:off x="4295800" y="5517232"/>
            <a:ext cx="1368152"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68655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3836884"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Multilayer Networks</a:t>
            </a:r>
          </a:p>
        </p:txBody>
      </p:sp>
      <p:pic>
        <p:nvPicPr>
          <p:cNvPr id="7170" name="Picture 2"/>
          <p:cNvPicPr>
            <a:picLocks noChangeAspect="1" noChangeArrowheads="1"/>
          </p:cNvPicPr>
          <p:nvPr/>
        </p:nvPicPr>
        <p:blipFill>
          <a:blip r:embed="rId2" cstate="print"/>
          <a:srcRect/>
          <a:stretch>
            <a:fillRect/>
          </a:stretch>
        </p:blipFill>
        <p:spPr bwMode="auto">
          <a:xfrm>
            <a:off x="1847529" y="692696"/>
            <a:ext cx="8496943" cy="5760640"/>
          </a:xfrm>
          <a:prstGeom prst="rect">
            <a:avLst/>
          </a:prstGeom>
          <a:noFill/>
          <a:ln w="9525">
            <a:noFill/>
            <a:miter lim="800000"/>
            <a:headEnd/>
            <a:tailEnd/>
          </a:ln>
        </p:spPr>
      </p:pic>
    </p:spTree>
    <p:extLst>
      <p:ext uri="{BB962C8B-B14F-4D97-AF65-F5344CB8AC3E}">
        <p14:creationId xmlns:p14="http://schemas.microsoft.com/office/powerpoint/2010/main" val="404957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475495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Single-Neuron Perceptron</a:t>
            </a:r>
          </a:p>
        </p:txBody>
      </p:sp>
      <p:pic>
        <p:nvPicPr>
          <p:cNvPr id="8194" name="Picture 2"/>
          <p:cNvPicPr>
            <a:picLocks noChangeAspect="1" noChangeArrowheads="1"/>
          </p:cNvPicPr>
          <p:nvPr/>
        </p:nvPicPr>
        <p:blipFill>
          <a:blip r:embed="rId2" cstate="print"/>
          <a:srcRect/>
          <a:stretch>
            <a:fillRect/>
          </a:stretch>
        </p:blipFill>
        <p:spPr bwMode="auto">
          <a:xfrm>
            <a:off x="1847528" y="692698"/>
            <a:ext cx="8496944" cy="4896543"/>
          </a:xfrm>
          <a:prstGeom prst="rect">
            <a:avLst/>
          </a:prstGeom>
          <a:noFill/>
          <a:ln w="9525">
            <a:noFill/>
            <a:miter lim="800000"/>
            <a:headEnd/>
            <a:tailEnd/>
          </a:ln>
        </p:spPr>
      </p:pic>
    </p:spTree>
    <p:extLst>
      <p:ext uri="{BB962C8B-B14F-4D97-AF65-F5344CB8AC3E}">
        <p14:creationId xmlns:p14="http://schemas.microsoft.com/office/powerpoint/2010/main" val="3660317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66693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Investigation of the Boundaries</a:t>
            </a:r>
          </a:p>
        </p:txBody>
      </p:sp>
      <p:pic>
        <p:nvPicPr>
          <p:cNvPr id="9218" name="Picture 2"/>
          <p:cNvPicPr>
            <a:picLocks noChangeAspect="1" noChangeArrowheads="1"/>
          </p:cNvPicPr>
          <p:nvPr/>
        </p:nvPicPr>
        <p:blipFill>
          <a:blip r:embed="rId2" cstate="print"/>
          <a:srcRect/>
          <a:stretch>
            <a:fillRect/>
          </a:stretch>
        </p:blipFill>
        <p:spPr bwMode="auto">
          <a:xfrm>
            <a:off x="1847529" y="692697"/>
            <a:ext cx="8496943" cy="5760639"/>
          </a:xfrm>
          <a:prstGeom prst="rect">
            <a:avLst/>
          </a:prstGeom>
          <a:noFill/>
          <a:ln w="9525">
            <a:noFill/>
            <a:miter lim="800000"/>
            <a:headEnd/>
            <a:tailEnd/>
          </a:ln>
        </p:spPr>
      </p:pic>
      <p:sp>
        <p:nvSpPr>
          <p:cNvPr id="4" name="Rectangle 3"/>
          <p:cNvSpPr/>
          <p:nvPr/>
        </p:nvSpPr>
        <p:spPr>
          <a:xfrm>
            <a:off x="4799856" y="6165304"/>
            <a:ext cx="33123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38472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88641"/>
            <a:ext cx="566693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Investigation of the Boundaries</a:t>
            </a:r>
          </a:p>
        </p:txBody>
      </p:sp>
      <p:pic>
        <p:nvPicPr>
          <p:cNvPr id="10242" name="Picture 2"/>
          <p:cNvPicPr>
            <a:picLocks noChangeAspect="1" noChangeArrowheads="1"/>
          </p:cNvPicPr>
          <p:nvPr/>
        </p:nvPicPr>
        <p:blipFill>
          <a:blip r:embed="rId2" cstate="print"/>
          <a:srcRect/>
          <a:stretch>
            <a:fillRect/>
          </a:stretch>
        </p:blipFill>
        <p:spPr bwMode="auto">
          <a:xfrm>
            <a:off x="1847529" y="692698"/>
            <a:ext cx="8496944" cy="4896543"/>
          </a:xfrm>
          <a:prstGeom prst="rect">
            <a:avLst/>
          </a:prstGeom>
          <a:noFill/>
          <a:ln w="9525">
            <a:noFill/>
            <a:miter lim="800000"/>
            <a:headEnd/>
            <a:tailEnd/>
          </a:ln>
        </p:spPr>
      </p:pic>
    </p:spTree>
    <p:extLst>
      <p:ext uri="{BB962C8B-B14F-4D97-AF65-F5344CB8AC3E}">
        <p14:creationId xmlns:p14="http://schemas.microsoft.com/office/powerpoint/2010/main" val="3239817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88641"/>
            <a:ext cx="6985759"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Learning Rule - Derivation</a:t>
            </a:r>
          </a:p>
        </p:txBody>
      </p:sp>
      <p:pic>
        <p:nvPicPr>
          <p:cNvPr id="11266" name="Picture 2"/>
          <p:cNvPicPr>
            <a:picLocks noChangeAspect="1" noChangeArrowheads="1"/>
          </p:cNvPicPr>
          <p:nvPr/>
        </p:nvPicPr>
        <p:blipFill>
          <a:blip r:embed="rId2" cstate="print"/>
          <a:srcRect/>
          <a:stretch>
            <a:fillRect/>
          </a:stretch>
        </p:blipFill>
        <p:spPr bwMode="auto">
          <a:xfrm>
            <a:off x="1847528" y="692698"/>
            <a:ext cx="8496944" cy="5472607"/>
          </a:xfrm>
          <a:prstGeom prst="rect">
            <a:avLst/>
          </a:prstGeom>
          <a:noFill/>
          <a:ln w="9525">
            <a:noFill/>
            <a:miter lim="800000"/>
            <a:headEnd/>
            <a:tailEnd/>
          </a:ln>
        </p:spPr>
      </p:pic>
    </p:spTree>
    <p:extLst>
      <p:ext uri="{BB962C8B-B14F-4D97-AF65-F5344CB8AC3E}">
        <p14:creationId xmlns:p14="http://schemas.microsoft.com/office/powerpoint/2010/main" val="270058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4" y="1046929"/>
            <a:ext cx="11011989" cy="4031873"/>
          </a:xfrm>
          <a:prstGeom prst="rect">
            <a:avLst/>
          </a:prstGeom>
        </p:spPr>
        <p:txBody>
          <a:bodyPr wrap="square">
            <a:spAutoFit/>
          </a:bodyPr>
          <a:lstStyle/>
          <a:p>
            <a:pPr algn="just"/>
            <a:r>
              <a:rPr lang="en-GB" sz="2800" b="0" i="0" dirty="0">
                <a:effectLst/>
              </a:rPr>
              <a:t>There are couple of algorithms there to build a decision tree , we only talk about a few which are</a:t>
            </a:r>
          </a:p>
          <a:p>
            <a:pPr lvl="1"/>
            <a:endParaRPr lang="en-GB" sz="2400" b="0" i="0" dirty="0">
              <a:effectLst/>
            </a:endParaRPr>
          </a:p>
          <a:p>
            <a:pPr marL="914400" lvl="1" indent="-457200">
              <a:buFont typeface="+mj-lt"/>
              <a:buAutoNum type="arabicPeriod"/>
            </a:pPr>
            <a:r>
              <a:rPr lang="en-GB" sz="2400" b="0" i="0" dirty="0">
                <a:effectLst/>
              </a:rPr>
              <a:t>ID3 (Iterative </a:t>
            </a:r>
            <a:r>
              <a:rPr lang="en-GB" sz="2400" b="0" i="0" dirty="0" err="1">
                <a:effectLst/>
              </a:rPr>
              <a:t>Dichotomiser</a:t>
            </a:r>
            <a:r>
              <a:rPr lang="en-GB" sz="2400" b="0" i="0" dirty="0">
                <a:effectLst/>
              </a:rPr>
              <a:t> 3) → uses </a:t>
            </a:r>
            <a:r>
              <a:rPr lang="en-GB" sz="2400" b="1" i="1" dirty="0">
                <a:effectLst/>
              </a:rPr>
              <a:t>Entropy function </a:t>
            </a:r>
            <a:r>
              <a:rPr lang="en-GB" sz="2400" b="0" i="0" dirty="0">
                <a:effectLst/>
              </a:rPr>
              <a:t>and </a:t>
            </a:r>
            <a:r>
              <a:rPr lang="en-GB" sz="2400" b="1" i="1" u="none" strike="noStrike" dirty="0">
                <a:effectLst/>
              </a:rPr>
              <a:t>Information gain</a:t>
            </a:r>
            <a:r>
              <a:rPr lang="en-GB" sz="2400" b="1" i="1" dirty="0">
                <a:effectLst/>
              </a:rPr>
              <a:t> </a:t>
            </a:r>
            <a:r>
              <a:rPr lang="en-GB" sz="2400" b="0" i="0" dirty="0">
                <a:effectLst/>
              </a:rPr>
              <a:t>as metrics.</a:t>
            </a:r>
          </a:p>
          <a:p>
            <a:pPr marL="914400" lvl="1" indent="-457200">
              <a:buFont typeface="+mj-lt"/>
              <a:buAutoNum type="arabicPeriod"/>
            </a:pPr>
            <a:r>
              <a:rPr lang="en-GB" sz="2400" b="0" i="0" dirty="0">
                <a:effectLst/>
              </a:rPr>
              <a:t>CART (Classification and Regression Trees) → uses </a:t>
            </a:r>
            <a:r>
              <a:rPr lang="en-GB" sz="2400" b="1" i="1" dirty="0">
                <a:effectLst/>
              </a:rPr>
              <a:t>Gini index(Classification)</a:t>
            </a:r>
            <a:r>
              <a:rPr lang="en-GB" sz="2400" b="0" i="0" dirty="0">
                <a:effectLst/>
              </a:rPr>
              <a:t> as metric.</a:t>
            </a:r>
          </a:p>
          <a:p>
            <a:endParaRPr lang="en-GB" sz="2400" b="0" i="0" dirty="0">
              <a:effectLst/>
            </a:endParaRPr>
          </a:p>
          <a:p>
            <a:r>
              <a:rPr lang="en-GB" sz="2800" b="0" i="0" dirty="0">
                <a:effectLst/>
              </a:rPr>
              <a:t>Lets just first build decision tree for classification problem using above ID3 algorithm.</a:t>
            </a:r>
          </a:p>
        </p:txBody>
      </p:sp>
      <p:sp>
        <p:nvSpPr>
          <p:cNvPr id="3" name="Rectangle 2"/>
          <p:cNvSpPr txBox="1">
            <a:spLocks noChangeArrowheads="1"/>
          </p:cNvSpPr>
          <p:nvPr/>
        </p:nvSpPr>
        <p:spPr>
          <a:xfrm>
            <a:off x="574764" y="228822"/>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solidFill>
                  <a:srgbClr val="C00000"/>
                </a:solidFill>
              </a:rPr>
              <a:t>SOME OF ALGORITHMS</a:t>
            </a:r>
          </a:p>
        </p:txBody>
      </p:sp>
    </p:spTree>
    <p:extLst>
      <p:ext uri="{BB962C8B-B14F-4D97-AF65-F5344CB8AC3E}">
        <p14:creationId xmlns:p14="http://schemas.microsoft.com/office/powerpoint/2010/main" val="933252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37974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Starting Point</a:t>
            </a:r>
          </a:p>
        </p:txBody>
      </p:sp>
      <p:pic>
        <p:nvPicPr>
          <p:cNvPr id="12290" name="Picture 2"/>
          <p:cNvPicPr>
            <a:picLocks noChangeAspect="1" noChangeArrowheads="1"/>
          </p:cNvPicPr>
          <p:nvPr/>
        </p:nvPicPr>
        <p:blipFill>
          <a:blip r:embed="rId2" cstate="print"/>
          <a:srcRect/>
          <a:stretch>
            <a:fillRect/>
          </a:stretch>
        </p:blipFill>
        <p:spPr bwMode="auto">
          <a:xfrm>
            <a:off x="1847528" y="692696"/>
            <a:ext cx="8496944" cy="5256584"/>
          </a:xfrm>
          <a:prstGeom prst="rect">
            <a:avLst/>
          </a:prstGeom>
          <a:noFill/>
          <a:ln w="9525">
            <a:noFill/>
            <a:miter lim="800000"/>
            <a:headEnd/>
            <a:tailEnd/>
          </a:ln>
        </p:spPr>
      </p:pic>
    </p:spTree>
    <p:extLst>
      <p:ext uri="{BB962C8B-B14F-4D97-AF65-F5344CB8AC3E}">
        <p14:creationId xmlns:p14="http://schemas.microsoft.com/office/powerpoint/2010/main" val="3502159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717324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Tentative Learning Rule</a:t>
            </a:r>
          </a:p>
        </p:txBody>
      </p:sp>
      <p:pic>
        <p:nvPicPr>
          <p:cNvPr id="13314" name="Picture 2"/>
          <p:cNvPicPr>
            <a:picLocks noChangeAspect="1" noChangeArrowheads="1"/>
          </p:cNvPicPr>
          <p:nvPr/>
        </p:nvPicPr>
        <p:blipFill>
          <a:blip r:embed="rId2" cstate="print"/>
          <a:srcRect/>
          <a:stretch>
            <a:fillRect/>
          </a:stretch>
        </p:blipFill>
        <p:spPr bwMode="auto">
          <a:xfrm>
            <a:off x="1847529" y="692696"/>
            <a:ext cx="8496944" cy="4968552"/>
          </a:xfrm>
          <a:prstGeom prst="rect">
            <a:avLst/>
          </a:prstGeom>
          <a:noFill/>
          <a:ln w="9525">
            <a:noFill/>
            <a:miter lim="800000"/>
            <a:headEnd/>
            <a:tailEnd/>
          </a:ln>
        </p:spPr>
      </p:pic>
    </p:spTree>
    <p:extLst>
      <p:ext uri="{BB962C8B-B14F-4D97-AF65-F5344CB8AC3E}">
        <p14:creationId xmlns:p14="http://schemas.microsoft.com/office/powerpoint/2010/main" val="3321664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488764"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Second Input Vector</a:t>
            </a:r>
          </a:p>
        </p:txBody>
      </p:sp>
      <p:pic>
        <p:nvPicPr>
          <p:cNvPr id="14338" name="Picture 2"/>
          <p:cNvPicPr>
            <a:picLocks noChangeAspect="1" noChangeArrowheads="1"/>
          </p:cNvPicPr>
          <p:nvPr/>
        </p:nvPicPr>
        <p:blipFill>
          <a:blip r:embed="rId2" cstate="print"/>
          <a:srcRect/>
          <a:stretch>
            <a:fillRect/>
          </a:stretch>
        </p:blipFill>
        <p:spPr bwMode="auto">
          <a:xfrm>
            <a:off x="1847528" y="692697"/>
            <a:ext cx="8496944" cy="5760639"/>
          </a:xfrm>
          <a:prstGeom prst="rect">
            <a:avLst/>
          </a:prstGeom>
          <a:noFill/>
          <a:ln w="9525">
            <a:noFill/>
            <a:miter lim="800000"/>
            <a:headEnd/>
            <a:tailEnd/>
          </a:ln>
        </p:spPr>
      </p:pic>
    </p:spTree>
    <p:extLst>
      <p:ext uri="{BB962C8B-B14F-4D97-AF65-F5344CB8AC3E}">
        <p14:creationId xmlns:p14="http://schemas.microsoft.com/office/powerpoint/2010/main" val="1211058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847529" y="692696"/>
            <a:ext cx="8496943" cy="5760640"/>
          </a:xfrm>
          <a:prstGeom prst="rect">
            <a:avLst/>
          </a:prstGeom>
          <a:noFill/>
          <a:ln w="9525">
            <a:noFill/>
            <a:miter lim="800000"/>
            <a:headEnd/>
            <a:tailEnd/>
          </a:ln>
        </p:spPr>
      </p:pic>
      <p:sp>
        <p:nvSpPr>
          <p:cNvPr id="4" name="TextBox 3"/>
          <p:cNvSpPr txBox="1"/>
          <p:nvPr/>
        </p:nvSpPr>
        <p:spPr>
          <a:xfrm>
            <a:off x="1847528" y="116633"/>
            <a:ext cx="625370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Test Problem – Third Input Vector</a:t>
            </a:r>
          </a:p>
        </p:txBody>
      </p:sp>
    </p:spTree>
    <p:extLst>
      <p:ext uri="{BB962C8B-B14F-4D97-AF65-F5344CB8AC3E}">
        <p14:creationId xmlns:p14="http://schemas.microsoft.com/office/powerpoint/2010/main" val="1785023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4128053"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Unified Learning Rule</a:t>
            </a:r>
          </a:p>
        </p:txBody>
      </p:sp>
      <p:pic>
        <p:nvPicPr>
          <p:cNvPr id="16386" name="Picture 2"/>
          <p:cNvPicPr>
            <a:picLocks noChangeAspect="1" noChangeArrowheads="1"/>
          </p:cNvPicPr>
          <p:nvPr/>
        </p:nvPicPr>
        <p:blipFill>
          <a:blip r:embed="rId2" cstate="print"/>
          <a:srcRect/>
          <a:stretch>
            <a:fillRect/>
          </a:stretch>
        </p:blipFill>
        <p:spPr bwMode="auto">
          <a:xfrm>
            <a:off x="1847529" y="692697"/>
            <a:ext cx="8496944" cy="5760640"/>
          </a:xfrm>
          <a:prstGeom prst="rect">
            <a:avLst/>
          </a:prstGeom>
          <a:noFill/>
          <a:ln w="9525">
            <a:noFill/>
            <a:miter lim="800000"/>
            <a:headEnd/>
            <a:tailEnd/>
          </a:ln>
        </p:spPr>
      </p:pic>
    </p:spTree>
    <p:extLst>
      <p:ext uri="{BB962C8B-B14F-4D97-AF65-F5344CB8AC3E}">
        <p14:creationId xmlns:p14="http://schemas.microsoft.com/office/powerpoint/2010/main" val="949361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425623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 Layer of Perceptrons</a:t>
            </a:r>
          </a:p>
        </p:txBody>
      </p:sp>
      <p:pic>
        <p:nvPicPr>
          <p:cNvPr id="17410" name="Picture 2"/>
          <p:cNvPicPr>
            <a:picLocks noChangeAspect="1" noChangeArrowheads="1"/>
          </p:cNvPicPr>
          <p:nvPr/>
        </p:nvPicPr>
        <p:blipFill>
          <a:blip r:embed="rId2" cstate="print"/>
          <a:srcRect/>
          <a:stretch>
            <a:fillRect/>
          </a:stretch>
        </p:blipFill>
        <p:spPr bwMode="auto">
          <a:xfrm>
            <a:off x="1847529" y="692696"/>
            <a:ext cx="8568951" cy="4680520"/>
          </a:xfrm>
          <a:prstGeom prst="rect">
            <a:avLst/>
          </a:prstGeom>
          <a:noFill/>
          <a:ln w="9525">
            <a:noFill/>
            <a:miter lim="800000"/>
            <a:headEnd/>
            <a:tailEnd/>
          </a:ln>
        </p:spPr>
      </p:pic>
    </p:spTree>
    <p:extLst>
      <p:ext uri="{BB962C8B-B14F-4D97-AF65-F5344CB8AC3E}">
        <p14:creationId xmlns:p14="http://schemas.microsoft.com/office/powerpoint/2010/main" val="4235800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80301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Learning Law - Summary</a:t>
            </a:r>
          </a:p>
        </p:txBody>
      </p:sp>
      <p:pic>
        <p:nvPicPr>
          <p:cNvPr id="18434" name="Picture 2"/>
          <p:cNvPicPr>
            <a:picLocks noChangeAspect="1" noChangeArrowheads="1"/>
          </p:cNvPicPr>
          <p:nvPr/>
        </p:nvPicPr>
        <p:blipFill>
          <a:blip r:embed="rId2" cstate="print"/>
          <a:srcRect/>
          <a:stretch>
            <a:fillRect/>
          </a:stretch>
        </p:blipFill>
        <p:spPr bwMode="auto">
          <a:xfrm>
            <a:off x="1847529" y="692697"/>
            <a:ext cx="8496943" cy="5760639"/>
          </a:xfrm>
          <a:prstGeom prst="rect">
            <a:avLst/>
          </a:prstGeom>
          <a:noFill/>
          <a:ln w="9525">
            <a:noFill/>
            <a:miter lim="800000"/>
            <a:headEnd/>
            <a:tailEnd/>
          </a:ln>
        </p:spPr>
      </p:pic>
    </p:spTree>
    <p:extLst>
      <p:ext uri="{BB962C8B-B14F-4D97-AF65-F5344CB8AC3E}">
        <p14:creationId xmlns:p14="http://schemas.microsoft.com/office/powerpoint/2010/main" val="4059916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628016"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Perceptron – Stopping Criteria</a:t>
            </a:r>
          </a:p>
        </p:txBody>
      </p:sp>
      <p:pic>
        <p:nvPicPr>
          <p:cNvPr id="19458" name="Picture 2"/>
          <p:cNvPicPr>
            <a:picLocks noChangeAspect="1" noChangeArrowheads="1"/>
          </p:cNvPicPr>
          <p:nvPr/>
        </p:nvPicPr>
        <p:blipFill>
          <a:blip r:embed="rId2" cstate="print"/>
          <a:srcRect/>
          <a:stretch>
            <a:fillRect/>
          </a:stretch>
        </p:blipFill>
        <p:spPr bwMode="auto">
          <a:xfrm>
            <a:off x="1847528" y="692696"/>
            <a:ext cx="8496944" cy="3822154"/>
          </a:xfrm>
          <a:prstGeom prst="rect">
            <a:avLst/>
          </a:prstGeom>
          <a:noFill/>
          <a:ln w="9525">
            <a:noFill/>
            <a:miter lim="800000"/>
            <a:headEnd/>
            <a:tailEnd/>
          </a:ln>
        </p:spPr>
      </p:pic>
    </p:spTree>
    <p:extLst>
      <p:ext uri="{BB962C8B-B14F-4D97-AF65-F5344CB8AC3E}">
        <p14:creationId xmlns:p14="http://schemas.microsoft.com/office/powerpoint/2010/main" val="3605201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6476260"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An Example – Apple/Banana Sorter</a:t>
            </a:r>
          </a:p>
        </p:txBody>
      </p:sp>
      <p:pic>
        <p:nvPicPr>
          <p:cNvPr id="20482" name="Picture 2"/>
          <p:cNvPicPr>
            <a:picLocks noChangeAspect="1" noChangeArrowheads="1"/>
          </p:cNvPicPr>
          <p:nvPr/>
        </p:nvPicPr>
        <p:blipFill>
          <a:blip r:embed="rId2" cstate="print"/>
          <a:srcRect/>
          <a:stretch>
            <a:fillRect/>
          </a:stretch>
        </p:blipFill>
        <p:spPr bwMode="auto">
          <a:xfrm>
            <a:off x="1847528" y="692696"/>
            <a:ext cx="8496944" cy="5760640"/>
          </a:xfrm>
          <a:prstGeom prst="rect">
            <a:avLst/>
          </a:prstGeom>
          <a:noFill/>
          <a:ln w="9525">
            <a:noFill/>
            <a:miter lim="800000"/>
            <a:headEnd/>
            <a:tailEnd/>
          </a:ln>
        </p:spPr>
      </p:pic>
    </p:spTree>
    <p:extLst>
      <p:ext uri="{BB962C8B-B14F-4D97-AF65-F5344CB8AC3E}">
        <p14:creationId xmlns:p14="http://schemas.microsoft.com/office/powerpoint/2010/main" val="4053973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4344459"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a:t>
            </a:r>
          </a:p>
        </p:txBody>
      </p:sp>
      <p:pic>
        <p:nvPicPr>
          <p:cNvPr id="21506" name="Picture 2"/>
          <p:cNvPicPr>
            <a:picLocks noChangeAspect="1" noChangeArrowheads="1"/>
          </p:cNvPicPr>
          <p:nvPr/>
        </p:nvPicPr>
        <p:blipFill>
          <a:blip r:embed="rId2" cstate="print"/>
          <a:srcRect/>
          <a:stretch>
            <a:fillRect/>
          </a:stretch>
        </p:blipFill>
        <p:spPr bwMode="auto">
          <a:xfrm>
            <a:off x="1847528" y="692696"/>
            <a:ext cx="8496944" cy="5760640"/>
          </a:xfrm>
          <a:prstGeom prst="rect">
            <a:avLst/>
          </a:prstGeom>
          <a:noFill/>
          <a:ln w="9525">
            <a:noFill/>
            <a:miter lim="800000"/>
            <a:headEnd/>
            <a:tailEnd/>
          </a:ln>
        </p:spPr>
      </p:pic>
    </p:spTree>
    <p:extLst>
      <p:ext uri="{BB962C8B-B14F-4D97-AF65-F5344CB8AC3E}">
        <p14:creationId xmlns:p14="http://schemas.microsoft.com/office/powerpoint/2010/main" val="144252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754" y="971823"/>
            <a:ext cx="3967707" cy="5324474"/>
          </a:xfrm>
          <a:prstGeom prst="rect">
            <a:avLst/>
          </a:prstGeom>
        </p:spPr>
      </p:pic>
      <p:sp>
        <p:nvSpPr>
          <p:cNvPr id="3" name="TextBox 2"/>
          <p:cNvSpPr txBox="1"/>
          <p:nvPr/>
        </p:nvSpPr>
        <p:spPr>
          <a:xfrm>
            <a:off x="4349931" y="875211"/>
            <a:ext cx="7550332" cy="4601260"/>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en-GB" sz="2400" dirty="0"/>
              <a:t>We have four X values (outlook, temp, humidity and wind) being categorical and one y value (play Y or N) also being categorical.</a:t>
            </a:r>
          </a:p>
          <a:p>
            <a:pPr marL="342900" indent="-342900" algn="just">
              <a:spcAft>
                <a:spcPts val="600"/>
              </a:spcAft>
              <a:buFont typeface="Arial" panose="020B0604020202020204" pitchFamily="34" charset="0"/>
              <a:buChar char="•"/>
            </a:pPr>
            <a:r>
              <a:rPr lang="en-GB" sz="2400" dirty="0"/>
              <a:t>So we need to learn the mapping (what machine learning always does) between X and y.</a:t>
            </a:r>
          </a:p>
          <a:p>
            <a:pPr marL="342900" indent="-342900" algn="just">
              <a:spcAft>
                <a:spcPts val="600"/>
              </a:spcAft>
              <a:buFont typeface="Arial" panose="020B0604020202020204" pitchFamily="34" charset="0"/>
              <a:buChar char="•"/>
            </a:pPr>
            <a:r>
              <a:rPr lang="en-GB" sz="2400" dirty="0"/>
              <a:t>This is a binary classification problem, lets build the tree using the </a:t>
            </a:r>
            <a:r>
              <a:rPr lang="en-GB" sz="2400" b="1" i="1" dirty="0"/>
              <a:t>ID3</a:t>
            </a:r>
            <a:r>
              <a:rPr lang="en-GB" sz="2400" dirty="0"/>
              <a:t> algorithm</a:t>
            </a:r>
          </a:p>
          <a:p>
            <a:pPr marL="342900" indent="-342900" algn="just">
              <a:spcAft>
                <a:spcPts val="600"/>
              </a:spcAft>
              <a:buFont typeface="Arial" panose="020B0604020202020204" pitchFamily="34" charset="0"/>
              <a:buChar char="•"/>
            </a:pPr>
            <a:r>
              <a:rPr lang="en-GB" sz="2400" dirty="0"/>
              <a:t>To create a tree, we need to have a root node first and we know that nodes are features/attributes</a:t>
            </a:r>
          </a:p>
          <a:p>
            <a:pPr marL="342900" indent="-342900" algn="just">
              <a:spcAft>
                <a:spcPts val="600"/>
              </a:spcAft>
              <a:buFont typeface="Arial" panose="020B0604020202020204" pitchFamily="34" charset="0"/>
              <a:buChar char="•"/>
            </a:pPr>
            <a:endParaRPr lang="en-GB" sz="2400" dirty="0"/>
          </a:p>
          <a:p>
            <a:pPr algn="just">
              <a:spcAft>
                <a:spcPts val="600"/>
              </a:spcAft>
            </a:pPr>
            <a:r>
              <a:rPr lang="en-GB" sz="2800" b="1" dirty="0">
                <a:solidFill>
                  <a:srgbClr val="FF0000"/>
                </a:solidFill>
              </a:rPr>
              <a:t>So which one do we need to pick first??</a:t>
            </a:r>
          </a:p>
        </p:txBody>
      </p:sp>
      <p:sp>
        <p:nvSpPr>
          <p:cNvPr id="4" name="Rectangle 2"/>
          <p:cNvSpPr txBox="1">
            <a:spLocks noChangeArrowheads="1"/>
          </p:cNvSpPr>
          <p:nvPr/>
        </p:nvSpPr>
        <p:spPr>
          <a:xfrm>
            <a:off x="685803" y="133395"/>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altLang="en-US" sz="3600" b="1" dirty="0">
                <a:solidFill>
                  <a:srgbClr val="C00000"/>
                </a:solidFill>
              </a:rPr>
              <a:t>ID3 ALGORITHM : EXAMPLES</a:t>
            </a:r>
            <a:endParaRPr lang="en-US" altLang="en-US" sz="3600" b="1" dirty="0">
              <a:solidFill>
                <a:srgbClr val="C00000"/>
              </a:solidFill>
            </a:endParaRPr>
          </a:p>
        </p:txBody>
      </p:sp>
    </p:spTree>
    <p:extLst>
      <p:ext uri="{BB962C8B-B14F-4D97-AF65-F5344CB8AC3E}">
        <p14:creationId xmlns:p14="http://schemas.microsoft.com/office/powerpoint/2010/main" val="2901972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9" y="116633"/>
            <a:ext cx="7250703"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First Iteration</a:t>
            </a:r>
          </a:p>
        </p:txBody>
      </p:sp>
      <p:pic>
        <p:nvPicPr>
          <p:cNvPr id="22530" name="Picture 2"/>
          <p:cNvPicPr>
            <a:picLocks noChangeAspect="1" noChangeArrowheads="1"/>
          </p:cNvPicPr>
          <p:nvPr/>
        </p:nvPicPr>
        <p:blipFill>
          <a:blip r:embed="rId2" cstate="print"/>
          <a:srcRect/>
          <a:stretch>
            <a:fillRect/>
          </a:stretch>
        </p:blipFill>
        <p:spPr bwMode="auto">
          <a:xfrm>
            <a:off x="1847529" y="692696"/>
            <a:ext cx="8496943" cy="4464496"/>
          </a:xfrm>
          <a:prstGeom prst="rect">
            <a:avLst/>
          </a:prstGeom>
          <a:noFill/>
          <a:ln w="9525">
            <a:noFill/>
            <a:miter lim="800000"/>
            <a:headEnd/>
            <a:tailEnd/>
          </a:ln>
        </p:spPr>
      </p:pic>
    </p:spTree>
    <p:extLst>
      <p:ext uri="{BB962C8B-B14F-4D97-AF65-F5344CB8AC3E}">
        <p14:creationId xmlns:p14="http://schemas.microsoft.com/office/powerpoint/2010/main" val="3082778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1847529" y="692698"/>
            <a:ext cx="8496943" cy="4680519"/>
          </a:xfrm>
          <a:prstGeom prst="rect">
            <a:avLst/>
          </a:prstGeom>
          <a:noFill/>
          <a:ln w="9525">
            <a:noFill/>
            <a:miter lim="800000"/>
            <a:headEnd/>
            <a:tailEnd/>
          </a:ln>
        </p:spPr>
      </p:pic>
      <p:sp>
        <p:nvSpPr>
          <p:cNvPr id="5" name="TextBox 4"/>
          <p:cNvSpPr txBox="1"/>
          <p:nvPr/>
        </p:nvSpPr>
        <p:spPr>
          <a:xfrm>
            <a:off x="1847528" y="116633"/>
            <a:ext cx="766107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Second Iteration</a:t>
            </a:r>
          </a:p>
        </p:txBody>
      </p:sp>
    </p:spTree>
    <p:extLst>
      <p:ext uri="{BB962C8B-B14F-4D97-AF65-F5344CB8AC3E}">
        <p14:creationId xmlns:p14="http://schemas.microsoft.com/office/powerpoint/2010/main" val="653557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7528" y="116633"/>
            <a:ext cx="5803192" cy="584775"/>
          </a:xfrm>
          <a:prstGeom prst="rect">
            <a:avLst/>
          </a:prstGeom>
          <a:noFill/>
        </p:spPr>
        <p:txBody>
          <a:bodyPr wrap="none" rtlCol="0">
            <a:spAutoFit/>
          </a:bodyPr>
          <a:lstStyle/>
          <a:p>
            <a:r>
              <a:rPr lang="id-ID" sz="32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Apple/Banana Example - Check</a:t>
            </a:r>
          </a:p>
        </p:txBody>
      </p:sp>
      <p:pic>
        <p:nvPicPr>
          <p:cNvPr id="24578" name="Picture 2"/>
          <p:cNvPicPr>
            <a:picLocks noChangeAspect="1" noChangeArrowheads="1"/>
          </p:cNvPicPr>
          <p:nvPr/>
        </p:nvPicPr>
        <p:blipFill>
          <a:blip r:embed="rId2" cstate="print"/>
          <a:srcRect/>
          <a:stretch>
            <a:fillRect/>
          </a:stretch>
        </p:blipFill>
        <p:spPr bwMode="auto">
          <a:xfrm>
            <a:off x="1847528" y="692697"/>
            <a:ext cx="8496944" cy="4104455"/>
          </a:xfrm>
          <a:prstGeom prst="rect">
            <a:avLst/>
          </a:prstGeom>
          <a:noFill/>
          <a:ln w="9525">
            <a:noFill/>
            <a:miter lim="800000"/>
            <a:headEnd/>
            <a:tailEnd/>
          </a:ln>
        </p:spPr>
      </p:pic>
    </p:spTree>
    <p:extLst>
      <p:ext uri="{BB962C8B-B14F-4D97-AF65-F5344CB8AC3E}">
        <p14:creationId xmlns:p14="http://schemas.microsoft.com/office/powerpoint/2010/main" val="2772694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27D6E98-B837-860E-79B9-EB8C69EF1477}"/>
              </a:ext>
            </a:extLst>
          </p:cNvPr>
          <p:cNvSpPr>
            <a:spLocks noGrp="1"/>
          </p:cNvSpPr>
          <p:nvPr>
            <p:ph type="title"/>
          </p:nvPr>
        </p:nvSpPr>
        <p:spPr/>
        <p:txBody>
          <a:bodyPr/>
          <a:lstStyle/>
          <a:p>
            <a:r>
              <a:rPr lang="en-US" altLang="en-US" sz="2800">
                <a:latin typeface="Open Sans" panose="020B0606030504020204" pitchFamily="34" charset="0"/>
              </a:rPr>
              <a:t>Prediction Based on Bayes’ Theorem</a:t>
            </a:r>
          </a:p>
        </p:txBody>
      </p:sp>
      <p:sp>
        <p:nvSpPr>
          <p:cNvPr id="33795" name="Slide Number Placeholder 3">
            <a:extLst>
              <a:ext uri="{FF2B5EF4-FFF2-40B4-BE49-F238E27FC236}">
                <a16:creationId xmlns:a16="http://schemas.microsoft.com/office/drawing/2014/main" id="{793EBF4A-6AE4-049D-7DDE-0BC5779AE7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5B8872-D7EC-4307-BC15-9D644DEF06E5}" type="slidenum">
              <a:rPr lang="en-US" altLang="en-US" sz="1200">
                <a:solidFill>
                  <a:srgbClr val="898989"/>
                </a:solidFill>
              </a:rPr>
              <a:pPr>
                <a:spcBef>
                  <a:spcPct val="0"/>
                </a:spcBef>
                <a:buFontTx/>
                <a:buNone/>
              </a:pPr>
              <a:t>53</a:t>
            </a:fld>
            <a:endParaRPr lang="en-US" altLang="en-US" sz="1200">
              <a:solidFill>
                <a:srgbClr val="898989"/>
              </a:solidFill>
            </a:endParaRPr>
          </a:p>
        </p:txBody>
      </p:sp>
      <p:sp>
        <p:nvSpPr>
          <p:cNvPr id="33796" name="Rectangle 3">
            <a:extLst>
              <a:ext uri="{FF2B5EF4-FFF2-40B4-BE49-F238E27FC236}">
                <a16:creationId xmlns:a16="http://schemas.microsoft.com/office/drawing/2014/main" id="{E6343087-31CD-0424-794C-D8B618F0DDFD}"/>
              </a:ext>
            </a:extLst>
          </p:cNvPr>
          <p:cNvSpPr>
            <a:spLocks noGrp="1"/>
          </p:cNvSpPr>
          <p:nvPr>
            <p:ph idx="1"/>
          </p:nvPr>
        </p:nvSpPr>
        <p:spPr>
          <a:xfrm>
            <a:off x="2163763" y="1476376"/>
            <a:ext cx="8221662" cy="5000625"/>
          </a:xfrm>
        </p:spPr>
        <p:txBody>
          <a:bodyPr/>
          <a:lstStyle/>
          <a:p>
            <a:pPr eaLnBrk="1" hangingPunct="1">
              <a:lnSpc>
                <a:spcPct val="120000"/>
              </a:lnSpc>
            </a:pPr>
            <a:r>
              <a:rPr lang="en-US" altLang="id-ID" sz="2300">
                <a:latin typeface="Open Sans" panose="020B0606030504020204" pitchFamily="34" charset="0"/>
              </a:rPr>
              <a:t>Given training data</a:t>
            </a:r>
            <a:r>
              <a:rPr lang="en-US" altLang="id-ID" sz="2300" i="1">
                <a:latin typeface="Open Sans" panose="020B0606030504020204" pitchFamily="34" charset="0"/>
              </a:rPr>
              <a:t> </a:t>
            </a:r>
            <a:r>
              <a:rPr lang="en-US" altLang="id-ID" sz="2300" b="1">
                <a:latin typeface="Open Sans" panose="020B0606030504020204" pitchFamily="34" charset="0"/>
              </a:rPr>
              <a:t>X</a:t>
            </a:r>
            <a:r>
              <a:rPr lang="en-US" altLang="id-ID" sz="2300" i="1">
                <a:latin typeface="Open Sans" panose="020B0606030504020204" pitchFamily="34" charset="0"/>
              </a:rPr>
              <a:t>, posteriori probability of a hypothesis </a:t>
            </a:r>
            <a:r>
              <a:rPr lang="en-US" altLang="id-ID" sz="2300">
                <a:latin typeface="Open Sans" panose="020B0606030504020204" pitchFamily="34" charset="0"/>
              </a:rPr>
              <a:t>H</a:t>
            </a:r>
            <a:r>
              <a:rPr lang="en-US" altLang="id-ID" sz="2300" i="1">
                <a:latin typeface="Open Sans" panose="020B0606030504020204" pitchFamily="34" charset="0"/>
              </a:rPr>
              <a:t>, </a:t>
            </a:r>
            <a:r>
              <a:rPr lang="en-US" altLang="id-ID" sz="2300">
                <a:latin typeface="Open Sans" panose="020B0606030504020204" pitchFamily="34" charset="0"/>
              </a:rPr>
              <a:t>P(H|</a:t>
            </a:r>
            <a:r>
              <a:rPr lang="en-US" altLang="id-ID" sz="2300" b="1">
                <a:latin typeface="Open Sans" panose="020B0606030504020204" pitchFamily="34" charset="0"/>
              </a:rPr>
              <a:t>X</a:t>
            </a:r>
            <a:r>
              <a:rPr lang="en-US" altLang="id-ID" sz="2300">
                <a:latin typeface="Open Sans" panose="020B0606030504020204" pitchFamily="34" charset="0"/>
              </a:rPr>
              <a:t>)</a:t>
            </a:r>
            <a:r>
              <a:rPr lang="en-US" altLang="id-ID" sz="2300" i="1">
                <a:latin typeface="Open Sans" panose="020B0606030504020204" pitchFamily="34" charset="0"/>
              </a:rPr>
              <a:t>, </a:t>
            </a:r>
            <a:r>
              <a:rPr lang="en-US" altLang="id-ID" sz="2300">
                <a:latin typeface="Open Sans" panose="020B0606030504020204" pitchFamily="34" charset="0"/>
              </a:rPr>
              <a:t>follows the Bayes’ theorem</a:t>
            </a:r>
          </a:p>
          <a:p>
            <a:pPr eaLnBrk="1" hangingPunct="1">
              <a:lnSpc>
                <a:spcPct val="120000"/>
              </a:lnSpc>
              <a:buFont typeface="Wingdings" panose="05000000000000000000" pitchFamily="2" charset="2"/>
              <a:buNone/>
            </a:pPr>
            <a:r>
              <a:rPr lang="en-US" altLang="id-ID" sz="2300">
                <a:latin typeface="Open Sans" panose="020B0606030504020204" pitchFamily="34" charset="0"/>
              </a:rPr>
              <a:t>			</a:t>
            </a:r>
          </a:p>
          <a:p>
            <a:pPr eaLnBrk="1" hangingPunct="1">
              <a:lnSpc>
                <a:spcPct val="120000"/>
              </a:lnSpc>
            </a:pPr>
            <a:endParaRPr lang="en-US" altLang="id-ID" sz="2300">
              <a:latin typeface="Open Sans" panose="020B0606030504020204" pitchFamily="34" charset="0"/>
            </a:endParaRPr>
          </a:p>
          <a:p>
            <a:pPr eaLnBrk="1" hangingPunct="1">
              <a:lnSpc>
                <a:spcPct val="120000"/>
              </a:lnSpc>
            </a:pPr>
            <a:r>
              <a:rPr lang="en-US" altLang="id-ID" sz="2300">
                <a:latin typeface="Open Sans" panose="020B0606030504020204" pitchFamily="34" charset="0"/>
              </a:rPr>
              <a:t>Informally, this can be viewed as </a:t>
            </a:r>
          </a:p>
          <a:p>
            <a:pPr lvl="1" eaLnBrk="1" hangingPunct="1">
              <a:lnSpc>
                <a:spcPct val="120000"/>
              </a:lnSpc>
              <a:buFont typeface="Wingdings" panose="05000000000000000000" pitchFamily="2" charset="2"/>
              <a:buNone/>
            </a:pPr>
            <a:r>
              <a:rPr lang="en-US" altLang="id-ID" sz="2300">
                <a:latin typeface="Open Sans" panose="020B0606030504020204" pitchFamily="34" charset="0"/>
              </a:rPr>
              <a:t>		posteriori = likelihood x prior/evidence</a:t>
            </a:r>
          </a:p>
          <a:p>
            <a:pPr eaLnBrk="1" hangingPunct="1">
              <a:lnSpc>
                <a:spcPct val="120000"/>
              </a:lnSpc>
            </a:pPr>
            <a:r>
              <a:rPr lang="en-US" altLang="id-ID" sz="2300">
                <a:latin typeface="Open Sans" panose="020B0606030504020204" pitchFamily="34" charset="0"/>
              </a:rPr>
              <a:t>Predicts </a:t>
            </a:r>
            <a:r>
              <a:rPr lang="en-US" altLang="id-ID" sz="2300" b="1">
                <a:latin typeface="Open Sans" panose="020B0606030504020204" pitchFamily="34" charset="0"/>
              </a:rPr>
              <a:t>X</a:t>
            </a:r>
            <a:r>
              <a:rPr lang="en-US" altLang="id-ID" sz="2300">
                <a:latin typeface="Open Sans" panose="020B0606030504020204" pitchFamily="34" charset="0"/>
              </a:rPr>
              <a:t> belongs to C</a:t>
            </a:r>
            <a:r>
              <a:rPr lang="en-US" altLang="id-ID" sz="2300" baseline="-25000">
                <a:latin typeface="Open Sans" panose="020B0606030504020204" pitchFamily="34" charset="0"/>
              </a:rPr>
              <a:t>i</a:t>
            </a:r>
            <a:r>
              <a:rPr lang="en-US" altLang="id-ID" sz="2300">
                <a:latin typeface="Open Sans" panose="020B0606030504020204" pitchFamily="34" charset="0"/>
              </a:rPr>
              <a:t> iff the probability P(C</a:t>
            </a:r>
            <a:r>
              <a:rPr lang="en-US" altLang="id-ID" sz="2300" baseline="-25000">
                <a:latin typeface="Open Sans" panose="020B0606030504020204" pitchFamily="34" charset="0"/>
              </a:rPr>
              <a:t>i</a:t>
            </a:r>
            <a:r>
              <a:rPr lang="en-US" altLang="id-ID" sz="2300">
                <a:latin typeface="Open Sans" panose="020B0606030504020204" pitchFamily="34" charset="0"/>
              </a:rPr>
              <a:t>|</a:t>
            </a:r>
            <a:r>
              <a:rPr lang="en-US" altLang="id-ID" sz="2300" b="1">
                <a:latin typeface="Open Sans" panose="020B0606030504020204" pitchFamily="34" charset="0"/>
              </a:rPr>
              <a:t>X</a:t>
            </a:r>
            <a:r>
              <a:rPr lang="en-US" altLang="id-ID" sz="2300">
                <a:latin typeface="Open Sans" panose="020B0606030504020204" pitchFamily="34" charset="0"/>
              </a:rPr>
              <a:t>) is the highest among all the P(C</a:t>
            </a:r>
            <a:r>
              <a:rPr lang="en-US" altLang="id-ID" sz="2300" baseline="-25000">
                <a:latin typeface="Open Sans" panose="020B0606030504020204" pitchFamily="34" charset="0"/>
              </a:rPr>
              <a:t>k</a:t>
            </a:r>
            <a:r>
              <a:rPr lang="en-US" altLang="id-ID" sz="2300">
                <a:latin typeface="Open Sans" panose="020B0606030504020204" pitchFamily="34" charset="0"/>
              </a:rPr>
              <a:t>|X) for all the </a:t>
            </a:r>
            <a:r>
              <a:rPr lang="en-US" altLang="id-ID" sz="2300" i="1">
                <a:latin typeface="Open Sans" panose="020B0606030504020204" pitchFamily="34" charset="0"/>
              </a:rPr>
              <a:t>k</a:t>
            </a:r>
            <a:r>
              <a:rPr lang="en-US" altLang="id-ID" sz="2300">
                <a:latin typeface="Open Sans" panose="020B0606030504020204" pitchFamily="34" charset="0"/>
              </a:rPr>
              <a:t> classes</a:t>
            </a:r>
          </a:p>
          <a:p>
            <a:pPr eaLnBrk="1" hangingPunct="1">
              <a:lnSpc>
                <a:spcPct val="120000"/>
              </a:lnSpc>
            </a:pPr>
            <a:r>
              <a:rPr lang="en-US" altLang="id-ID" sz="2300">
                <a:latin typeface="Open Sans" panose="020B0606030504020204" pitchFamily="34" charset="0"/>
              </a:rPr>
              <a:t>Practical difficulty:  It requires initial knowledge of many probabilities, involving significant computational cost</a:t>
            </a:r>
          </a:p>
        </p:txBody>
      </p:sp>
      <p:graphicFrame>
        <p:nvGraphicFramePr>
          <p:cNvPr id="33797" name="Object 4">
            <a:extLst>
              <a:ext uri="{FF2B5EF4-FFF2-40B4-BE49-F238E27FC236}">
                <a16:creationId xmlns:a16="http://schemas.microsoft.com/office/drawing/2014/main" id="{35508DA9-36CC-5576-D68E-E55D3A312441}"/>
              </a:ext>
            </a:extLst>
          </p:cNvPr>
          <p:cNvGraphicFramePr>
            <a:graphicFrameLocks noChangeAspect="1"/>
          </p:cNvGraphicFramePr>
          <p:nvPr/>
        </p:nvGraphicFramePr>
        <p:xfrm>
          <a:off x="2717801" y="2524126"/>
          <a:ext cx="7013575" cy="752475"/>
        </p:xfrm>
        <a:graphic>
          <a:graphicData uri="http://schemas.openxmlformats.org/presentationml/2006/ole">
            <mc:AlternateContent xmlns:mc="http://schemas.openxmlformats.org/markup-compatibility/2006">
              <mc:Choice xmlns:v="urn:schemas-microsoft-com:vml" Requires="v">
                <p:oleObj name="Equation" r:id="rId2" imgW="4813300" imgH="558800" progId="Equation.3">
                  <p:embed/>
                </p:oleObj>
              </mc:Choice>
              <mc:Fallback>
                <p:oleObj name="Equation" r:id="rId2" imgW="4813300" imgH="558800" progId="Equation.3">
                  <p:embed/>
                  <p:pic>
                    <p:nvPicPr>
                      <p:cNvPr id="33797" name="Object 4">
                        <a:extLst>
                          <a:ext uri="{FF2B5EF4-FFF2-40B4-BE49-F238E27FC236}">
                            <a16:creationId xmlns:a16="http://schemas.microsoft.com/office/drawing/2014/main" id="{35508DA9-36CC-5576-D68E-E55D3A312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1" y="2524126"/>
                        <a:ext cx="70135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5CDD-2DA8-2CAC-ABB6-33EE29C018B8}"/>
              </a:ext>
            </a:extLst>
          </p:cNvPr>
          <p:cNvSpPr>
            <a:spLocks noGrp="1"/>
          </p:cNvSpPr>
          <p:nvPr>
            <p:ph type="title"/>
          </p:nvPr>
        </p:nvSpPr>
        <p:spPr/>
        <p:txBody>
          <a:bodyPr>
            <a:normAutofit/>
          </a:bodyPr>
          <a:lstStyle/>
          <a:p>
            <a:pPr>
              <a:defRPr/>
            </a:pPr>
            <a:r>
              <a:rPr lang="en-US" dirty="0"/>
              <a:t>Classification is to Derive the Maximum Posteriori</a:t>
            </a:r>
          </a:p>
        </p:txBody>
      </p:sp>
      <p:sp>
        <p:nvSpPr>
          <p:cNvPr id="34819" name="Slide Number Placeholder 3">
            <a:extLst>
              <a:ext uri="{FF2B5EF4-FFF2-40B4-BE49-F238E27FC236}">
                <a16:creationId xmlns:a16="http://schemas.microsoft.com/office/drawing/2014/main" id="{BAAAAAD1-FF12-21A1-D77A-CED38B6296A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C24CCB-5FDD-486B-8A32-258DDD003294}" type="slidenum">
              <a:rPr lang="en-US" altLang="en-US" sz="1200">
                <a:solidFill>
                  <a:srgbClr val="898989"/>
                </a:solidFill>
              </a:rPr>
              <a:pPr>
                <a:spcBef>
                  <a:spcPct val="0"/>
                </a:spcBef>
                <a:buFontTx/>
                <a:buNone/>
              </a:pPr>
              <a:t>54</a:t>
            </a:fld>
            <a:endParaRPr lang="en-US" altLang="en-US" sz="1200">
              <a:solidFill>
                <a:srgbClr val="898989"/>
              </a:solidFill>
            </a:endParaRPr>
          </a:p>
        </p:txBody>
      </p:sp>
      <p:sp>
        <p:nvSpPr>
          <p:cNvPr id="34820" name="Rectangle 3">
            <a:extLst>
              <a:ext uri="{FF2B5EF4-FFF2-40B4-BE49-F238E27FC236}">
                <a16:creationId xmlns:a16="http://schemas.microsoft.com/office/drawing/2014/main" id="{D8123446-75C4-A1CE-30FE-C83890797487}"/>
              </a:ext>
            </a:extLst>
          </p:cNvPr>
          <p:cNvSpPr txBox="1">
            <a:spLocks noChangeArrowheads="1"/>
          </p:cNvSpPr>
          <p:nvPr/>
        </p:nvSpPr>
        <p:spPr bwMode="auto">
          <a:xfrm>
            <a:off x="1073426" y="1752600"/>
            <a:ext cx="10280374"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id-ID" sz="2300" dirty="0"/>
              <a:t>Let D be a training set of tuples and their associated class labels, and each tuple is represented by an n-D attribute vector </a:t>
            </a:r>
            <a:r>
              <a:rPr lang="en-US" altLang="id-ID" sz="2300" b="1" dirty="0"/>
              <a:t>X</a:t>
            </a:r>
            <a:r>
              <a:rPr lang="en-US" altLang="id-ID" sz="2300" dirty="0"/>
              <a:t> = (x</a:t>
            </a:r>
            <a:r>
              <a:rPr lang="en-US" altLang="id-ID" sz="2300" baseline="-25000" dirty="0"/>
              <a:t>1</a:t>
            </a:r>
            <a:r>
              <a:rPr lang="en-US" altLang="id-ID" sz="2300" dirty="0"/>
              <a:t>, x</a:t>
            </a:r>
            <a:r>
              <a:rPr lang="en-US" altLang="id-ID" sz="2300" baseline="-25000" dirty="0"/>
              <a:t>2</a:t>
            </a:r>
            <a:r>
              <a:rPr lang="en-US" altLang="id-ID" sz="2300" dirty="0"/>
              <a:t>, …, </a:t>
            </a:r>
            <a:r>
              <a:rPr lang="en-US" altLang="id-ID" sz="2300" dirty="0" err="1"/>
              <a:t>x</a:t>
            </a:r>
            <a:r>
              <a:rPr lang="en-US" altLang="id-ID" sz="2300" baseline="-25000" dirty="0" err="1"/>
              <a:t>n</a:t>
            </a:r>
            <a:r>
              <a:rPr lang="en-US" altLang="id-ID" sz="2300" dirty="0"/>
              <a:t>)</a:t>
            </a:r>
          </a:p>
          <a:p>
            <a:pPr eaLnBrk="1" hangingPunct="1"/>
            <a:r>
              <a:rPr lang="en-US" altLang="id-ID" sz="2300" dirty="0"/>
              <a:t>Suppose there are </a:t>
            </a:r>
            <a:r>
              <a:rPr lang="en-US" altLang="id-ID" sz="2300" i="1" dirty="0"/>
              <a:t>m</a:t>
            </a:r>
            <a:r>
              <a:rPr lang="en-US" altLang="id-ID" sz="2300" dirty="0"/>
              <a:t> classes C</a:t>
            </a:r>
            <a:r>
              <a:rPr lang="en-US" altLang="id-ID" sz="2300" baseline="-25000" dirty="0"/>
              <a:t>1</a:t>
            </a:r>
            <a:r>
              <a:rPr lang="en-US" altLang="id-ID" sz="2300" dirty="0"/>
              <a:t>, C</a:t>
            </a:r>
            <a:r>
              <a:rPr lang="en-US" altLang="id-ID" sz="2300" baseline="-25000" dirty="0"/>
              <a:t>2</a:t>
            </a:r>
            <a:r>
              <a:rPr lang="en-US" altLang="id-ID" sz="2300" dirty="0"/>
              <a:t>, …, C</a:t>
            </a:r>
            <a:r>
              <a:rPr lang="en-US" altLang="id-ID" sz="2300" baseline="-25000" dirty="0"/>
              <a:t>m</a:t>
            </a:r>
            <a:r>
              <a:rPr lang="en-US" altLang="id-ID" sz="2300" dirty="0"/>
              <a:t>.</a:t>
            </a:r>
          </a:p>
          <a:p>
            <a:pPr eaLnBrk="1" hangingPunct="1">
              <a:lnSpc>
                <a:spcPct val="90000"/>
              </a:lnSpc>
            </a:pPr>
            <a:r>
              <a:rPr lang="en-US" altLang="id-ID" sz="2300" dirty="0"/>
              <a:t>Classification is to derive the maximum posteriori, i.e., the maximal P(</a:t>
            </a:r>
            <a:r>
              <a:rPr lang="en-US" altLang="id-ID" sz="2300" dirty="0" err="1"/>
              <a:t>C</a:t>
            </a:r>
            <a:r>
              <a:rPr lang="en-US" altLang="id-ID" sz="2300" baseline="-25000" dirty="0" err="1"/>
              <a:t>i</a:t>
            </a:r>
            <a:r>
              <a:rPr lang="en-US" altLang="id-ID" sz="2300" dirty="0" err="1"/>
              <a:t>|</a:t>
            </a:r>
            <a:r>
              <a:rPr lang="en-US" altLang="id-ID" sz="2300" b="1" dirty="0" err="1"/>
              <a:t>X</a:t>
            </a:r>
            <a:r>
              <a:rPr lang="en-US" altLang="id-ID" sz="2300" dirty="0"/>
              <a:t>)</a:t>
            </a:r>
          </a:p>
          <a:p>
            <a:pPr eaLnBrk="1" hangingPunct="1">
              <a:lnSpc>
                <a:spcPct val="90000"/>
              </a:lnSpc>
            </a:pPr>
            <a:r>
              <a:rPr lang="en-US" altLang="id-ID" sz="2300" dirty="0"/>
              <a:t>This can be derived from Bayes’ theorem</a:t>
            </a:r>
          </a:p>
          <a:p>
            <a:pPr eaLnBrk="1" hangingPunct="1">
              <a:lnSpc>
                <a:spcPct val="90000"/>
              </a:lnSpc>
            </a:pPr>
            <a:endParaRPr lang="en-US" altLang="id-ID" sz="2300" dirty="0"/>
          </a:p>
          <a:p>
            <a:pPr eaLnBrk="1" hangingPunct="1">
              <a:lnSpc>
                <a:spcPct val="90000"/>
              </a:lnSpc>
            </a:pPr>
            <a:endParaRPr lang="en-US" altLang="id-ID" sz="2300" dirty="0"/>
          </a:p>
          <a:p>
            <a:pPr eaLnBrk="1" hangingPunct="1">
              <a:lnSpc>
                <a:spcPct val="90000"/>
              </a:lnSpc>
            </a:pPr>
            <a:r>
              <a:rPr lang="en-US" altLang="id-ID" sz="2300" dirty="0"/>
              <a:t>Since P(X) is constant for all classes, only needs to maximize:</a:t>
            </a:r>
          </a:p>
        </p:txBody>
      </p:sp>
      <p:graphicFrame>
        <p:nvGraphicFramePr>
          <p:cNvPr id="34821" name="Object 7">
            <a:extLst>
              <a:ext uri="{FF2B5EF4-FFF2-40B4-BE49-F238E27FC236}">
                <a16:creationId xmlns:a16="http://schemas.microsoft.com/office/drawing/2014/main" id="{DA0E25BE-7FCA-8E5D-A0EF-26D185234EE5}"/>
              </a:ext>
            </a:extLst>
          </p:cNvPr>
          <p:cNvGraphicFramePr>
            <a:graphicFrameLocks noChangeAspect="1"/>
          </p:cNvGraphicFramePr>
          <p:nvPr>
            <p:extLst>
              <p:ext uri="{D42A27DB-BD31-4B8C-83A1-F6EECF244321}">
                <p14:modId xmlns:p14="http://schemas.microsoft.com/office/powerpoint/2010/main" val="2123595750"/>
              </p:ext>
            </p:extLst>
          </p:nvPr>
        </p:nvGraphicFramePr>
        <p:xfrm>
          <a:off x="4543425" y="5086902"/>
          <a:ext cx="3659188" cy="596900"/>
        </p:xfrm>
        <a:graphic>
          <a:graphicData uri="http://schemas.openxmlformats.org/presentationml/2006/ole">
            <mc:AlternateContent xmlns:mc="http://schemas.openxmlformats.org/markup-compatibility/2006">
              <mc:Choice xmlns:v="urn:schemas-microsoft-com:vml" Requires="v">
                <p:oleObj name="Equation" r:id="rId2" imgW="2476500" imgH="381000" progId="Equation.3">
                  <p:embed/>
                </p:oleObj>
              </mc:Choice>
              <mc:Fallback>
                <p:oleObj name="Equation" r:id="rId2" imgW="2476500" imgH="381000" progId="Equation.3">
                  <p:embed/>
                  <p:pic>
                    <p:nvPicPr>
                      <p:cNvPr id="34821" name="Object 7">
                        <a:extLst>
                          <a:ext uri="{FF2B5EF4-FFF2-40B4-BE49-F238E27FC236}">
                            <a16:creationId xmlns:a16="http://schemas.microsoft.com/office/drawing/2014/main" id="{DA0E25BE-7FCA-8E5D-A0EF-26D185234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5086902"/>
                        <a:ext cx="36591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5">
            <a:extLst>
              <a:ext uri="{FF2B5EF4-FFF2-40B4-BE49-F238E27FC236}">
                <a16:creationId xmlns:a16="http://schemas.microsoft.com/office/drawing/2014/main" id="{BB976C4A-0183-7A1F-FD5B-D744F9DFCB90}"/>
              </a:ext>
            </a:extLst>
          </p:cNvPr>
          <p:cNvGraphicFramePr>
            <a:graphicFrameLocks noGrp="1" noChangeAspect="1"/>
          </p:cNvGraphicFramePr>
          <p:nvPr>
            <p:ph idx="1"/>
            <p:extLst>
              <p:ext uri="{D42A27DB-BD31-4B8C-83A1-F6EECF244321}">
                <p14:modId xmlns:p14="http://schemas.microsoft.com/office/powerpoint/2010/main" val="1750395941"/>
              </p:ext>
            </p:extLst>
          </p:nvPr>
        </p:nvGraphicFramePr>
        <p:xfrm>
          <a:off x="4724401" y="3744361"/>
          <a:ext cx="2968625" cy="814387"/>
        </p:xfrm>
        <a:graphic>
          <a:graphicData uri="http://schemas.openxmlformats.org/presentationml/2006/ole">
            <mc:AlternateContent xmlns:mc="http://schemas.openxmlformats.org/markup-compatibility/2006">
              <mc:Choice xmlns:v="urn:schemas-microsoft-com:vml" Requires="v">
                <p:oleObj name="Equation" r:id="rId4" imgW="2501900" imgH="647700" progId="Equation.3">
                  <p:embed/>
                </p:oleObj>
              </mc:Choice>
              <mc:Fallback>
                <p:oleObj name="Equation" r:id="rId4" imgW="2501900" imgH="647700" progId="Equation.3">
                  <p:embed/>
                  <p:pic>
                    <p:nvPicPr>
                      <p:cNvPr id="34822" name="Object 5">
                        <a:extLst>
                          <a:ext uri="{FF2B5EF4-FFF2-40B4-BE49-F238E27FC236}">
                            <a16:creationId xmlns:a16="http://schemas.microsoft.com/office/drawing/2014/main" id="{BB976C4A-0183-7A1F-FD5B-D744F9DFCB90}"/>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1" y="3744361"/>
                        <a:ext cx="2968625"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838181C-E996-DAAF-7333-A993E2A7964A}"/>
              </a:ext>
            </a:extLst>
          </p:cNvPr>
          <p:cNvSpPr>
            <a:spLocks noGrp="1"/>
          </p:cNvSpPr>
          <p:nvPr>
            <p:ph type="title"/>
          </p:nvPr>
        </p:nvSpPr>
        <p:spPr>
          <a:xfrm>
            <a:off x="838200" y="325368"/>
            <a:ext cx="10515600" cy="1325563"/>
          </a:xfrm>
        </p:spPr>
        <p:txBody>
          <a:bodyPr/>
          <a:lstStyle/>
          <a:p>
            <a:r>
              <a:rPr lang="en-US" altLang="en-US">
                <a:latin typeface="Open Sans" panose="020B0606030504020204" pitchFamily="34" charset="0"/>
              </a:rPr>
              <a:t>Naïve Bayes Classifier</a:t>
            </a:r>
          </a:p>
        </p:txBody>
      </p:sp>
      <p:sp>
        <p:nvSpPr>
          <p:cNvPr id="35843" name="Slide Number Placeholder 3">
            <a:extLst>
              <a:ext uri="{FF2B5EF4-FFF2-40B4-BE49-F238E27FC236}">
                <a16:creationId xmlns:a16="http://schemas.microsoft.com/office/drawing/2014/main" id="{0AE3F720-DB0B-2816-75A0-034F491ABE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7EBB69-7C8D-446F-9B1A-085FE42E67CB}" type="slidenum">
              <a:rPr lang="en-US" altLang="en-US" sz="1200">
                <a:solidFill>
                  <a:srgbClr val="898989"/>
                </a:solidFill>
              </a:rPr>
              <a:pPr>
                <a:spcBef>
                  <a:spcPct val="0"/>
                </a:spcBef>
                <a:buFontTx/>
                <a:buNone/>
              </a:pPr>
              <a:t>55</a:t>
            </a:fld>
            <a:endParaRPr lang="en-US" altLang="en-US" sz="1200">
              <a:solidFill>
                <a:srgbClr val="898989"/>
              </a:solidFill>
            </a:endParaRPr>
          </a:p>
        </p:txBody>
      </p:sp>
      <p:sp>
        <p:nvSpPr>
          <p:cNvPr id="35844" name="Rectangle 3">
            <a:extLst>
              <a:ext uri="{FF2B5EF4-FFF2-40B4-BE49-F238E27FC236}">
                <a16:creationId xmlns:a16="http://schemas.microsoft.com/office/drawing/2014/main" id="{C8B7E99D-B8B6-60A9-0680-0F61AA88F4FB}"/>
              </a:ext>
            </a:extLst>
          </p:cNvPr>
          <p:cNvSpPr txBox="1">
            <a:spLocks noChangeArrowheads="1"/>
          </p:cNvSpPr>
          <p:nvPr/>
        </p:nvSpPr>
        <p:spPr bwMode="auto">
          <a:xfrm>
            <a:off x="838200" y="1447800"/>
            <a:ext cx="1070444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pPr>
            <a:r>
              <a:rPr lang="en-US" altLang="id-ID" sz="2300" dirty="0"/>
              <a:t>A simplified assumption: attributes are conditionally independent (i.e., no dependence relation between attributes):</a:t>
            </a:r>
          </a:p>
          <a:p>
            <a:pPr eaLnBrk="1" hangingPunct="1">
              <a:lnSpc>
                <a:spcPct val="90000"/>
              </a:lnSpc>
            </a:pPr>
            <a:endParaRPr lang="en-US" altLang="id-ID" sz="2300" dirty="0"/>
          </a:p>
          <a:p>
            <a:pPr eaLnBrk="1" hangingPunct="1">
              <a:lnSpc>
                <a:spcPct val="90000"/>
              </a:lnSpc>
            </a:pPr>
            <a:endParaRPr lang="id-ID" altLang="id-ID" sz="2300" dirty="0"/>
          </a:p>
          <a:p>
            <a:pPr eaLnBrk="1" hangingPunct="1">
              <a:lnSpc>
                <a:spcPct val="90000"/>
              </a:lnSpc>
            </a:pPr>
            <a:r>
              <a:rPr lang="en-US" altLang="id-ID" sz="2300" dirty="0"/>
              <a:t>This greatly reduces the computation cost: Only counts the class distribution</a:t>
            </a:r>
          </a:p>
          <a:p>
            <a:pPr eaLnBrk="1" hangingPunct="1">
              <a:lnSpc>
                <a:spcPct val="90000"/>
              </a:lnSpc>
            </a:pPr>
            <a:r>
              <a:rPr lang="en-US" altLang="id-ID" sz="2300" dirty="0"/>
              <a:t>If A</a:t>
            </a:r>
            <a:r>
              <a:rPr lang="en-US" altLang="id-ID" sz="2300" baseline="-25000" dirty="0"/>
              <a:t>k</a:t>
            </a:r>
            <a:r>
              <a:rPr lang="en-US" altLang="id-ID" sz="2300" dirty="0"/>
              <a:t> is categorical, P(</a:t>
            </a:r>
            <a:r>
              <a:rPr lang="en-US" altLang="id-ID" sz="2300" dirty="0" err="1"/>
              <a:t>x</a:t>
            </a:r>
            <a:r>
              <a:rPr lang="en-US" altLang="id-ID" sz="2300" baseline="-25000" dirty="0" err="1"/>
              <a:t>k</a:t>
            </a:r>
            <a:r>
              <a:rPr lang="en-US" altLang="id-ID" sz="2300" dirty="0" err="1"/>
              <a:t>|C</a:t>
            </a:r>
            <a:r>
              <a:rPr lang="en-US" altLang="id-ID" sz="2300" baseline="-25000" dirty="0" err="1"/>
              <a:t>i</a:t>
            </a:r>
            <a:r>
              <a:rPr lang="en-US" altLang="id-ID" sz="2300" dirty="0"/>
              <a:t>) is the # of tuples in C</a:t>
            </a:r>
            <a:r>
              <a:rPr lang="en-US" altLang="id-ID" sz="2300" baseline="-25000" dirty="0"/>
              <a:t>i</a:t>
            </a:r>
            <a:r>
              <a:rPr lang="en-US" altLang="id-ID" sz="2300" dirty="0"/>
              <a:t> having value </a:t>
            </a:r>
            <a:r>
              <a:rPr lang="en-US" altLang="id-ID" sz="2300" dirty="0" err="1"/>
              <a:t>x</a:t>
            </a:r>
            <a:r>
              <a:rPr lang="en-US" altLang="id-ID" sz="2300" baseline="-25000" dirty="0" err="1"/>
              <a:t>k</a:t>
            </a:r>
            <a:r>
              <a:rPr lang="en-US" altLang="id-ID" sz="2300" dirty="0"/>
              <a:t> for A</a:t>
            </a:r>
            <a:r>
              <a:rPr lang="en-US" altLang="id-ID" sz="2300" baseline="-25000" dirty="0"/>
              <a:t>k</a:t>
            </a:r>
            <a:r>
              <a:rPr lang="en-US" altLang="id-ID" sz="2300" dirty="0"/>
              <a:t> divided by |C</a:t>
            </a:r>
            <a:r>
              <a:rPr lang="en-US" altLang="id-ID" sz="2300" baseline="-25000" dirty="0"/>
              <a:t>i, D</a:t>
            </a:r>
            <a:r>
              <a:rPr lang="en-US" altLang="id-ID" sz="2300" dirty="0"/>
              <a:t>| (# of tuples of C</a:t>
            </a:r>
            <a:r>
              <a:rPr lang="en-US" altLang="id-ID" sz="2300" baseline="-25000" dirty="0"/>
              <a:t>i</a:t>
            </a:r>
            <a:r>
              <a:rPr lang="en-US" altLang="id-ID" sz="2300" dirty="0"/>
              <a:t> in D)</a:t>
            </a:r>
          </a:p>
          <a:p>
            <a:pPr eaLnBrk="1" hangingPunct="1">
              <a:lnSpc>
                <a:spcPct val="90000"/>
              </a:lnSpc>
            </a:pPr>
            <a:r>
              <a:rPr lang="en-US" altLang="id-ID" sz="2300" dirty="0"/>
              <a:t>If A</a:t>
            </a:r>
            <a:r>
              <a:rPr lang="en-US" altLang="id-ID" sz="2300" baseline="-25000" dirty="0"/>
              <a:t>k</a:t>
            </a:r>
            <a:r>
              <a:rPr lang="en-US" altLang="id-ID" sz="2300" dirty="0"/>
              <a:t> is </a:t>
            </a:r>
            <a:r>
              <a:rPr lang="en-US" altLang="id-ID" sz="2300" dirty="0" err="1"/>
              <a:t>continous</a:t>
            </a:r>
            <a:r>
              <a:rPr lang="en-US" altLang="id-ID" sz="2300" dirty="0"/>
              <a:t>-valued, P(</a:t>
            </a:r>
            <a:r>
              <a:rPr lang="en-US" altLang="id-ID" sz="2300" dirty="0" err="1"/>
              <a:t>x</a:t>
            </a:r>
            <a:r>
              <a:rPr lang="en-US" altLang="id-ID" sz="2300" baseline="-25000" dirty="0" err="1"/>
              <a:t>k</a:t>
            </a:r>
            <a:r>
              <a:rPr lang="en-US" altLang="id-ID" sz="2300" dirty="0" err="1"/>
              <a:t>|C</a:t>
            </a:r>
            <a:r>
              <a:rPr lang="en-US" altLang="id-ID" sz="2300" baseline="-25000" dirty="0" err="1"/>
              <a:t>i</a:t>
            </a:r>
            <a:r>
              <a:rPr lang="en-US" altLang="id-ID" sz="2300" dirty="0"/>
              <a:t>) is usually computed based on Gaussian distribution with a mean </a:t>
            </a:r>
            <a:r>
              <a:rPr lang="el-GR" altLang="id-ID" sz="2300" dirty="0"/>
              <a:t>μ</a:t>
            </a:r>
            <a:r>
              <a:rPr lang="en-US" altLang="id-ID" sz="2300" dirty="0"/>
              <a:t> and standard deviation </a:t>
            </a:r>
            <a:r>
              <a:rPr lang="el-GR" altLang="id-ID" sz="2300" dirty="0"/>
              <a:t>σ</a:t>
            </a:r>
          </a:p>
          <a:p>
            <a:pPr eaLnBrk="1" hangingPunct="1">
              <a:lnSpc>
                <a:spcPct val="90000"/>
              </a:lnSpc>
            </a:pPr>
            <a:endParaRPr lang="en-US" altLang="id-ID" sz="2300" dirty="0"/>
          </a:p>
          <a:p>
            <a:pPr lvl="1" eaLnBrk="1" hangingPunct="1">
              <a:lnSpc>
                <a:spcPct val="90000"/>
              </a:lnSpc>
              <a:buFont typeface="Wingdings" panose="05000000000000000000" pitchFamily="2" charset="2"/>
              <a:buNone/>
            </a:pPr>
            <a:r>
              <a:rPr lang="en-US" altLang="id-ID" sz="2300" dirty="0"/>
              <a:t>and P(</a:t>
            </a:r>
            <a:r>
              <a:rPr lang="en-US" altLang="id-ID" sz="2300" dirty="0" err="1"/>
              <a:t>x</a:t>
            </a:r>
            <a:r>
              <a:rPr lang="en-US" altLang="id-ID" sz="2300" baseline="-25000" dirty="0" err="1"/>
              <a:t>k</a:t>
            </a:r>
            <a:r>
              <a:rPr lang="en-US" altLang="id-ID" sz="2300" dirty="0" err="1"/>
              <a:t>|C</a:t>
            </a:r>
            <a:r>
              <a:rPr lang="en-US" altLang="id-ID" sz="2300" baseline="-25000" dirty="0" err="1"/>
              <a:t>i</a:t>
            </a:r>
            <a:r>
              <a:rPr lang="en-US" altLang="id-ID" sz="2300" dirty="0"/>
              <a:t>) is </a:t>
            </a:r>
          </a:p>
          <a:p>
            <a:pPr eaLnBrk="1" hangingPunct="1">
              <a:lnSpc>
                <a:spcPct val="90000"/>
              </a:lnSpc>
            </a:pPr>
            <a:endParaRPr lang="en-US" altLang="id-ID" sz="2300" dirty="0"/>
          </a:p>
        </p:txBody>
      </p:sp>
      <p:graphicFrame>
        <p:nvGraphicFramePr>
          <p:cNvPr id="35845" name="Object 12">
            <a:extLst>
              <a:ext uri="{FF2B5EF4-FFF2-40B4-BE49-F238E27FC236}">
                <a16:creationId xmlns:a16="http://schemas.microsoft.com/office/drawing/2014/main" id="{4B46CE94-36FE-268B-D4EF-F745FD1EF8C8}"/>
              </a:ext>
            </a:extLst>
          </p:cNvPr>
          <p:cNvGraphicFramePr>
            <a:graphicFrameLocks/>
          </p:cNvGraphicFramePr>
          <p:nvPr>
            <p:extLst>
              <p:ext uri="{D42A27DB-BD31-4B8C-83A1-F6EECF244321}">
                <p14:modId xmlns:p14="http://schemas.microsoft.com/office/powerpoint/2010/main" val="3423112200"/>
              </p:ext>
            </p:extLst>
          </p:nvPr>
        </p:nvGraphicFramePr>
        <p:xfrm>
          <a:off x="3398701" y="4827106"/>
          <a:ext cx="3227387" cy="925513"/>
        </p:xfrm>
        <a:graphic>
          <a:graphicData uri="http://schemas.openxmlformats.org/presentationml/2006/ole">
            <mc:AlternateContent xmlns:mc="http://schemas.openxmlformats.org/markup-compatibility/2006">
              <mc:Choice xmlns:v="urn:schemas-microsoft-com:vml" Requires="v">
                <p:oleObj name="Equation" r:id="rId2" imgW="1663700" imgH="482600" progId="Equation.3">
                  <p:embed/>
                </p:oleObj>
              </mc:Choice>
              <mc:Fallback>
                <p:oleObj name="Equation" r:id="rId2" imgW="1663700" imgH="482600" progId="Equation.3">
                  <p:embed/>
                  <p:pic>
                    <p:nvPicPr>
                      <p:cNvPr id="35845" name="Object 12">
                        <a:extLst>
                          <a:ext uri="{FF2B5EF4-FFF2-40B4-BE49-F238E27FC236}">
                            <a16:creationId xmlns:a16="http://schemas.microsoft.com/office/drawing/2014/main" id="{4B46CE94-36FE-268B-D4EF-F745FD1EF8C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701" y="4827106"/>
                        <a:ext cx="3227387"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14">
            <a:extLst>
              <a:ext uri="{FF2B5EF4-FFF2-40B4-BE49-F238E27FC236}">
                <a16:creationId xmlns:a16="http://schemas.microsoft.com/office/drawing/2014/main" id="{68BEE291-0A70-DCEE-C5C7-332328DA0EA0}"/>
              </a:ext>
            </a:extLst>
          </p:cNvPr>
          <p:cNvGraphicFramePr>
            <a:graphicFrameLocks/>
          </p:cNvGraphicFramePr>
          <p:nvPr>
            <p:extLst>
              <p:ext uri="{D42A27DB-BD31-4B8C-83A1-F6EECF244321}">
                <p14:modId xmlns:p14="http://schemas.microsoft.com/office/powerpoint/2010/main" val="1369858648"/>
              </p:ext>
            </p:extLst>
          </p:nvPr>
        </p:nvGraphicFramePr>
        <p:xfrm>
          <a:off x="1792356" y="5846763"/>
          <a:ext cx="2743200" cy="527050"/>
        </p:xfrm>
        <a:graphic>
          <a:graphicData uri="http://schemas.openxmlformats.org/presentationml/2006/ole">
            <mc:AlternateContent xmlns:mc="http://schemas.openxmlformats.org/markup-compatibility/2006">
              <mc:Choice xmlns:v="urn:schemas-microsoft-com:vml" Requires="v">
                <p:oleObj name="Equation" r:id="rId4" imgW="1625600" imgH="241300" progId="Equation.3">
                  <p:embed/>
                </p:oleObj>
              </mc:Choice>
              <mc:Fallback>
                <p:oleObj name="Equation" r:id="rId4" imgW="1625600" imgH="241300" progId="Equation.3">
                  <p:embed/>
                  <p:pic>
                    <p:nvPicPr>
                      <p:cNvPr id="35846" name="Object 14">
                        <a:extLst>
                          <a:ext uri="{FF2B5EF4-FFF2-40B4-BE49-F238E27FC236}">
                            <a16:creationId xmlns:a16="http://schemas.microsoft.com/office/drawing/2014/main" id="{68BEE291-0A70-DCEE-C5C7-332328DA0EA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2356" y="5846763"/>
                        <a:ext cx="2743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10">
            <a:extLst>
              <a:ext uri="{FF2B5EF4-FFF2-40B4-BE49-F238E27FC236}">
                <a16:creationId xmlns:a16="http://schemas.microsoft.com/office/drawing/2014/main" id="{B6E02116-7323-BE29-111C-31ABC1B0A92B}"/>
              </a:ext>
            </a:extLst>
          </p:cNvPr>
          <p:cNvGraphicFramePr>
            <a:graphicFrameLocks noGrp="1"/>
          </p:cNvGraphicFramePr>
          <p:nvPr>
            <p:ph idx="1"/>
          </p:nvPr>
        </p:nvGraphicFramePr>
        <p:xfrm>
          <a:off x="3713164" y="2073276"/>
          <a:ext cx="4973637" cy="746125"/>
        </p:xfrm>
        <a:graphic>
          <a:graphicData uri="http://schemas.openxmlformats.org/presentationml/2006/ole">
            <mc:AlternateContent xmlns:mc="http://schemas.openxmlformats.org/markup-compatibility/2006">
              <mc:Choice xmlns:v="urn:schemas-microsoft-com:vml" Requires="v">
                <p:oleObj name="Equation" r:id="rId6" imgW="4089400" imgH="508000" progId="Equation.3">
                  <p:embed/>
                </p:oleObj>
              </mc:Choice>
              <mc:Fallback>
                <p:oleObj name="Equation" r:id="rId6" imgW="4089400" imgH="508000" progId="Equation.3">
                  <p:embed/>
                  <p:pic>
                    <p:nvPicPr>
                      <p:cNvPr id="35847" name="Object 10">
                        <a:extLst>
                          <a:ext uri="{FF2B5EF4-FFF2-40B4-BE49-F238E27FC236}">
                            <a16:creationId xmlns:a16="http://schemas.microsoft.com/office/drawing/2014/main" id="{B6E02116-7323-BE29-111C-31ABC1B0A92B}"/>
                          </a:ext>
                        </a:extLst>
                      </p:cNvPr>
                      <p:cNvPicPr>
                        <a:picLocks noGrp="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3164" y="2073276"/>
                        <a:ext cx="497363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4E095AE-4E7B-CCCF-9242-E76C7A6C2E9A}"/>
              </a:ext>
            </a:extLst>
          </p:cNvPr>
          <p:cNvSpPr>
            <a:spLocks noGrp="1"/>
          </p:cNvSpPr>
          <p:nvPr>
            <p:ph type="title"/>
          </p:nvPr>
        </p:nvSpPr>
        <p:spPr>
          <a:xfrm>
            <a:off x="3581400" y="381000"/>
            <a:ext cx="6858000" cy="1143000"/>
          </a:xfrm>
        </p:spPr>
        <p:txBody>
          <a:bodyPr/>
          <a:lstStyle/>
          <a:p>
            <a:r>
              <a:rPr lang="en-US" altLang="en-US" sz="2800">
                <a:latin typeface="Open Sans" panose="020B0606030504020204" pitchFamily="34" charset="0"/>
              </a:rPr>
              <a:t>Naïve Bayes Classifier: Training Dataset</a:t>
            </a:r>
          </a:p>
        </p:txBody>
      </p:sp>
      <p:sp>
        <p:nvSpPr>
          <p:cNvPr id="36867" name="Slide Number Placeholder 3">
            <a:extLst>
              <a:ext uri="{FF2B5EF4-FFF2-40B4-BE49-F238E27FC236}">
                <a16:creationId xmlns:a16="http://schemas.microsoft.com/office/drawing/2014/main" id="{E483CDD1-94E8-BD8B-73C1-C88279D55D7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ECBF52-2F30-47CD-A682-3A736D9092D9}" type="slidenum">
              <a:rPr lang="en-US" altLang="en-US" sz="1200">
                <a:solidFill>
                  <a:srgbClr val="898989"/>
                </a:solidFill>
              </a:rPr>
              <a:pPr>
                <a:spcBef>
                  <a:spcPct val="0"/>
                </a:spcBef>
                <a:buFontTx/>
                <a:buNone/>
              </a:pPr>
              <a:t>56</a:t>
            </a:fld>
            <a:endParaRPr lang="en-US" altLang="en-US" sz="1200">
              <a:solidFill>
                <a:srgbClr val="898989"/>
              </a:solidFill>
            </a:endParaRPr>
          </a:p>
        </p:txBody>
      </p:sp>
      <p:graphicFrame>
        <p:nvGraphicFramePr>
          <p:cNvPr id="36868" name="Object 5">
            <a:extLst>
              <a:ext uri="{FF2B5EF4-FFF2-40B4-BE49-F238E27FC236}">
                <a16:creationId xmlns:a16="http://schemas.microsoft.com/office/drawing/2014/main" id="{A64C872C-1CC9-2661-CC33-E800C4B29382}"/>
              </a:ext>
            </a:extLst>
          </p:cNvPr>
          <p:cNvGraphicFramePr>
            <a:graphicFrameLocks noGrp="1"/>
          </p:cNvGraphicFramePr>
          <p:nvPr>
            <p:ph idx="1"/>
          </p:nvPr>
        </p:nvGraphicFramePr>
        <p:xfrm>
          <a:off x="6240463" y="1546225"/>
          <a:ext cx="4165600" cy="4425950"/>
        </p:xfrm>
        <a:graphic>
          <a:graphicData uri="http://schemas.openxmlformats.org/presentationml/2006/ole">
            <mc:AlternateContent xmlns:mc="http://schemas.openxmlformats.org/markup-compatibility/2006">
              <mc:Choice xmlns:v="urn:schemas-microsoft-com:vml" Requires="v">
                <p:oleObj name="Worksheet" r:id="rId2" imgW="4324438" imgH="4457652" progId="Excel.Sheet.8">
                  <p:embed/>
                </p:oleObj>
              </mc:Choice>
              <mc:Fallback>
                <p:oleObj name="Worksheet" r:id="rId2" imgW="4324438" imgH="4457652" progId="Excel.Sheet.8">
                  <p:embed/>
                  <p:pic>
                    <p:nvPicPr>
                      <p:cNvPr id="36868" name="Object 5">
                        <a:extLst>
                          <a:ext uri="{FF2B5EF4-FFF2-40B4-BE49-F238E27FC236}">
                            <a16:creationId xmlns:a16="http://schemas.microsoft.com/office/drawing/2014/main" id="{A64C872C-1CC9-2661-CC33-E800C4B29382}"/>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1546225"/>
                        <a:ext cx="416560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Text Box 4">
            <a:extLst>
              <a:ext uri="{FF2B5EF4-FFF2-40B4-BE49-F238E27FC236}">
                <a16:creationId xmlns:a16="http://schemas.microsoft.com/office/drawing/2014/main" id="{06FC289E-CDBE-E7DF-EE53-8B656FB353A0}"/>
              </a:ext>
            </a:extLst>
          </p:cNvPr>
          <p:cNvSpPr txBox="1">
            <a:spLocks noChangeArrowheads="1"/>
          </p:cNvSpPr>
          <p:nvPr/>
        </p:nvSpPr>
        <p:spPr bwMode="auto">
          <a:xfrm>
            <a:off x="2438400" y="1966914"/>
            <a:ext cx="3513138" cy="395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5" tIns="40083" rIns="80165" bIns="40083">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id-ID" sz="2300">
                <a:latin typeface="Open Sans" panose="020B0606030504020204" pitchFamily="34" charset="0"/>
              </a:rPr>
              <a:t>Class:</a:t>
            </a:r>
          </a:p>
          <a:p>
            <a:pPr eaLnBrk="1" hangingPunct="1">
              <a:lnSpc>
                <a:spcPct val="110000"/>
              </a:lnSpc>
              <a:spcBef>
                <a:spcPct val="0"/>
              </a:spcBef>
              <a:buFontTx/>
              <a:buNone/>
            </a:pPr>
            <a:r>
              <a:rPr lang="en-US" altLang="id-ID" sz="2300">
                <a:latin typeface="Open Sans" panose="020B0606030504020204" pitchFamily="34" charset="0"/>
              </a:rPr>
              <a:t>C1:buys_computer = ‘yes’</a:t>
            </a:r>
          </a:p>
          <a:p>
            <a:pPr eaLnBrk="1" hangingPunct="1">
              <a:lnSpc>
                <a:spcPct val="110000"/>
              </a:lnSpc>
              <a:spcBef>
                <a:spcPct val="0"/>
              </a:spcBef>
              <a:buFontTx/>
              <a:buNone/>
            </a:pPr>
            <a:r>
              <a:rPr lang="en-US" altLang="id-ID" sz="2300">
                <a:latin typeface="Open Sans" panose="020B0606030504020204" pitchFamily="34" charset="0"/>
              </a:rPr>
              <a:t>C2:buys_computer = ‘no’</a:t>
            </a:r>
          </a:p>
          <a:p>
            <a:pPr eaLnBrk="1" hangingPunct="1">
              <a:lnSpc>
                <a:spcPct val="110000"/>
              </a:lnSpc>
              <a:spcBef>
                <a:spcPct val="0"/>
              </a:spcBef>
              <a:buFontTx/>
              <a:buNone/>
            </a:pPr>
            <a:endParaRPr lang="en-US" altLang="id-ID" sz="2300">
              <a:latin typeface="Open Sans" panose="020B0606030504020204" pitchFamily="34" charset="0"/>
            </a:endParaRPr>
          </a:p>
          <a:p>
            <a:pPr eaLnBrk="1" hangingPunct="1">
              <a:lnSpc>
                <a:spcPct val="110000"/>
              </a:lnSpc>
              <a:spcBef>
                <a:spcPct val="0"/>
              </a:spcBef>
              <a:buFontTx/>
              <a:buNone/>
            </a:pPr>
            <a:r>
              <a:rPr lang="en-US" altLang="id-ID" sz="2300">
                <a:latin typeface="Open Sans" panose="020B0606030504020204" pitchFamily="34" charset="0"/>
              </a:rPr>
              <a:t>Data to be classified: </a:t>
            </a:r>
          </a:p>
          <a:p>
            <a:pPr eaLnBrk="1" hangingPunct="1">
              <a:lnSpc>
                <a:spcPct val="110000"/>
              </a:lnSpc>
              <a:spcBef>
                <a:spcPct val="0"/>
              </a:spcBef>
              <a:buFontTx/>
              <a:buNone/>
            </a:pPr>
            <a:r>
              <a:rPr lang="en-US" altLang="id-ID" sz="2300">
                <a:latin typeface="Open Sans" panose="020B0606030504020204" pitchFamily="34" charset="0"/>
              </a:rPr>
              <a:t>X = (age &lt;=30, </a:t>
            </a:r>
          </a:p>
          <a:p>
            <a:pPr eaLnBrk="1" hangingPunct="1">
              <a:lnSpc>
                <a:spcPct val="110000"/>
              </a:lnSpc>
              <a:spcBef>
                <a:spcPct val="0"/>
              </a:spcBef>
              <a:buFontTx/>
              <a:buNone/>
            </a:pPr>
            <a:r>
              <a:rPr lang="en-US" altLang="id-ID" sz="2300">
                <a:latin typeface="Open Sans" panose="020B0606030504020204" pitchFamily="34" charset="0"/>
              </a:rPr>
              <a:t>income = medium, student = yes</a:t>
            </a:r>
          </a:p>
          <a:p>
            <a:pPr eaLnBrk="1" hangingPunct="1">
              <a:lnSpc>
                <a:spcPct val="110000"/>
              </a:lnSpc>
              <a:spcBef>
                <a:spcPct val="0"/>
              </a:spcBef>
              <a:buFontTx/>
              <a:buNone/>
            </a:pPr>
            <a:r>
              <a:rPr lang="en-US" altLang="id-ID" sz="2300">
                <a:latin typeface="Open Sans" panose="020B0606030504020204" pitchFamily="34" charset="0"/>
              </a:rPr>
              <a:t>credit_rating = fair)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A3B4-CEB9-FEC7-8C68-4EF3CFA50648}"/>
              </a:ext>
            </a:extLst>
          </p:cNvPr>
          <p:cNvSpPr>
            <a:spLocks noGrp="1"/>
          </p:cNvSpPr>
          <p:nvPr>
            <p:ph type="title"/>
          </p:nvPr>
        </p:nvSpPr>
        <p:spPr>
          <a:xfrm>
            <a:off x="1908313" y="119063"/>
            <a:ext cx="7997687" cy="1143000"/>
          </a:xfrm>
        </p:spPr>
        <p:txBody>
          <a:bodyPr>
            <a:normAutofit/>
          </a:bodyPr>
          <a:lstStyle/>
          <a:p>
            <a:pPr>
              <a:defRPr/>
            </a:pPr>
            <a:r>
              <a:rPr lang="en-US" dirty="0"/>
              <a:t>Naïve Bayes Classifier: Example</a:t>
            </a:r>
          </a:p>
        </p:txBody>
      </p:sp>
      <p:sp>
        <p:nvSpPr>
          <p:cNvPr id="37891" name="Slide Number Placeholder 3">
            <a:extLst>
              <a:ext uri="{FF2B5EF4-FFF2-40B4-BE49-F238E27FC236}">
                <a16:creationId xmlns:a16="http://schemas.microsoft.com/office/drawing/2014/main" id="{39656B24-9938-6E7E-906C-B81E633426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B33399-EDAF-40A9-B23B-54CA55083DE7}" type="slidenum">
              <a:rPr lang="en-US" altLang="en-US" sz="1200">
                <a:solidFill>
                  <a:srgbClr val="898989"/>
                </a:solidFill>
              </a:rPr>
              <a:pPr>
                <a:spcBef>
                  <a:spcPct val="0"/>
                </a:spcBef>
                <a:buFontTx/>
                <a:buNone/>
              </a:pPr>
              <a:t>57</a:t>
            </a:fld>
            <a:endParaRPr lang="en-US" altLang="en-US" sz="1200">
              <a:solidFill>
                <a:srgbClr val="898989"/>
              </a:solidFill>
            </a:endParaRPr>
          </a:p>
        </p:txBody>
      </p:sp>
      <p:sp>
        <p:nvSpPr>
          <p:cNvPr id="5" name="Rectangle 3">
            <a:extLst>
              <a:ext uri="{FF2B5EF4-FFF2-40B4-BE49-F238E27FC236}">
                <a16:creationId xmlns:a16="http://schemas.microsoft.com/office/drawing/2014/main" id="{BF44A1A9-A252-B493-EA94-F82ECE884860}"/>
              </a:ext>
            </a:extLst>
          </p:cNvPr>
          <p:cNvSpPr>
            <a:spLocks noGrp="1" noChangeArrowheads="1"/>
          </p:cNvSpPr>
          <p:nvPr>
            <p:ph idx="1"/>
          </p:nvPr>
        </p:nvSpPr>
        <p:spPr>
          <a:xfrm>
            <a:off x="1245704" y="1447800"/>
            <a:ext cx="9315934" cy="5257800"/>
          </a:xfrm>
        </p:spPr>
        <p:txBody>
          <a:bodyPr>
            <a:normAutofit fontScale="85000" lnSpcReduction="20000"/>
          </a:bodyPr>
          <a:lstStyle/>
          <a:p>
            <a:pPr eaLnBrk="1" hangingPunct="1">
              <a:lnSpc>
                <a:spcPct val="90000"/>
              </a:lnSpc>
              <a:defRPr/>
            </a:pPr>
            <a:r>
              <a:rPr lang="en-US" altLang="id-ID" sz="1800" dirty="0"/>
              <a:t>P(C</a:t>
            </a:r>
            <a:r>
              <a:rPr lang="en-US" altLang="id-ID" sz="1800" baseline="-25000" dirty="0"/>
              <a:t>i</a:t>
            </a:r>
            <a:r>
              <a:rPr lang="en-US" altLang="id-ID" sz="1800" dirty="0"/>
              <a:t>):    P(</a:t>
            </a:r>
            <a:r>
              <a:rPr lang="en-US" altLang="id-ID" sz="1800" dirty="0" err="1"/>
              <a:t>buys_computer</a:t>
            </a:r>
            <a:r>
              <a:rPr lang="en-US" altLang="id-ID" sz="1800" dirty="0"/>
              <a:t> = “yes”)  = 9/14 = 0.643</a:t>
            </a:r>
          </a:p>
          <a:p>
            <a:pPr eaLnBrk="1" hangingPunct="1">
              <a:lnSpc>
                <a:spcPct val="90000"/>
              </a:lnSpc>
              <a:buFont typeface="Wingdings" panose="05000000000000000000" pitchFamily="2" charset="2"/>
              <a:buNone/>
              <a:defRPr/>
            </a:pPr>
            <a:r>
              <a:rPr lang="en-US" altLang="id-ID" sz="1800" dirty="0"/>
              <a:t>                   P(</a:t>
            </a:r>
            <a:r>
              <a:rPr lang="en-US" altLang="id-ID" sz="1800" dirty="0" err="1"/>
              <a:t>buys_computer</a:t>
            </a:r>
            <a:r>
              <a:rPr lang="en-US" altLang="id-ID" sz="1800" dirty="0"/>
              <a:t> = “no”) = 5/14= 0.357</a:t>
            </a:r>
          </a:p>
          <a:p>
            <a:pPr eaLnBrk="1" hangingPunct="1">
              <a:lnSpc>
                <a:spcPct val="90000"/>
              </a:lnSpc>
              <a:buFont typeface="Wingdings" panose="05000000000000000000" pitchFamily="2" charset="2"/>
              <a:buNone/>
              <a:defRPr/>
            </a:pPr>
            <a:endParaRPr lang="en-US" altLang="id-ID" sz="1800" dirty="0"/>
          </a:p>
          <a:p>
            <a:pPr eaLnBrk="1" hangingPunct="1">
              <a:lnSpc>
                <a:spcPct val="90000"/>
              </a:lnSpc>
              <a:defRPr/>
            </a:pPr>
            <a:r>
              <a:rPr lang="en-US" altLang="id-ID" sz="1800" dirty="0"/>
              <a:t>Compute P(</a:t>
            </a:r>
            <a:r>
              <a:rPr lang="en-US" altLang="id-ID" sz="1800" dirty="0" err="1"/>
              <a:t>X|C</a:t>
            </a:r>
            <a:r>
              <a:rPr lang="en-US" altLang="id-ID" sz="1800" baseline="-25000" dirty="0" err="1"/>
              <a:t>i</a:t>
            </a:r>
            <a:r>
              <a:rPr lang="en-US" altLang="id-ID" sz="1800" dirty="0"/>
              <a:t>) for each class</a:t>
            </a:r>
          </a:p>
          <a:p>
            <a:pPr marL="511175" lvl="1" indent="-53975">
              <a:buNone/>
              <a:defRPr/>
            </a:pPr>
            <a:r>
              <a:rPr lang="en-US" altLang="id-ID" sz="1800" dirty="0"/>
              <a:t>  P(age = “&lt;=30” | </a:t>
            </a:r>
            <a:r>
              <a:rPr lang="en-US" altLang="id-ID" sz="1800" dirty="0" err="1"/>
              <a:t>buys_computer</a:t>
            </a:r>
            <a:r>
              <a:rPr lang="en-US" altLang="id-ID" sz="1800" dirty="0"/>
              <a:t> = “yes”)  = 2/9 = 0.222</a:t>
            </a:r>
          </a:p>
          <a:p>
            <a:pPr marL="511175" lvl="1" indent="-53975">
              <a:buNone/>
              <a:defRPr/>
            </a:pPr>
            <a:r>
              <a:rPr lang="en-US" altLang="id-ID" sz="1800" dirty="0"/>
              <a:t>  P(age = “&lt;= 30” | </a:t>
            </a:r>
            <a:r>
              <a:rPr lang="en-US" altLang="id-ID" sz="1800" dirty="0" err="1"/>
              <a:t>buys_computer</a:t>
            </a:r>
            <a:r>
              <a:rPr lang="en-US" altLang="id-ID" sz="1800" dirty="0"/>
              <a:t> = “no”) = 3/5 = 0.6</a:t>
            </a:r>
          </a:p>
          <a:p>
            <a:pPr marL="511175" lvl="1" indent="-53975">
              <a:buNone/>
              <a:defRPr/>
            </a:pPr>
            <a:r>
              <a:rPr lang="en-US" altLang="id-ID" sz="1800" dirty="0"/>
              <a:t>  P(income = “medium” | </a:t>
            </a:r>
            <a:r>
              <a:rPr lang="en-US" altLang="id-ID" sz="1800" dirty="0" err="1"/>
              <a:t>buys_computer</a:t>
            </a:r>
            <a:r>
              <a:rPr lang="en-US" altLang="id-ID" sz="1800" dirty="0"/>
              <a:t> = “yes”) = 4/9 = 0.444</a:t>
            </a:r>
          </a:p>
          <a:p>
            <a:pPr marL="511175" lvl="1" indent="-53975">
              <a:buNone/>
              <a:defRPr/>
            </a:pPr>
            <a:r>
              <a:rPr lang="en-US" altLang="id-ID" sz="1800" dirty="0"/>
              <a:t>  P(income = “medium” | </a:t>
            </a:r>
            <a:r>
              <a:rPr lang="en-US" altLang="id-ID" sz="1800" dirty="0" err="1"/>
              <a:t>buys_computer</a:t>
            </a:r>
            <a:r>
              <a:rPr lang="en-US" altLang="id-ID" sz="1800" dirty="0"/>
              <a:t> = “no”) = 2/5 = 0.4</a:t>
            </a:r>
          </a:p>
          <a:p>
            <a:pPr marL="511175" lvl="1" indent="-53975">
              <a:buNone/>
              <a:defRPr/>
            </a:pPr>
            <a:r>
              <a:rPr lang="en-US" altLang="id-ID" sz="1800" dirty="0"/>
              <a:t>  P(student = “yes” | </a:t>
            </a:r>
            <a:r>
              <a:rPr lang="en-US" altLang="id-ID" sz="1800" dirty="0" err="1"/>
              <a:t>buys_computer</a:t>
            </a:r>
            <a:r>
              <a:rPr lang="en-US" altLang="id-ID" sz="1800" dirty="0"/>
              <a:t> = “yes) = 6/9 = 0.667</a:t>
            </a:r>
          </a:p>
          <a:p>
            <a:pPr marL="511175" lvl="1" indent="-53975">
              <a:buNone/>
              <a:defRPr/>
            </a:pPr>
            <a:r>
              <a:rPr lang="en-US" altLang="id-ID" sz="1800" dirty="0"/>
              <a:t>  P(student = “yes” | </a:t>
            </a:r>
            <a:r>
              <a:rPr lang="en-US" altLang="id-ID" sz="1800" dirty="0" err="1"/>
              <a:t>buys_computer</a:t>
            </a:r>
            <a:r>
              <a:rPr lang="en-US" altLang="id-ID" sz="1800" dirty="0"/>
              <a:t> = “no”) = 1/5 = 0.2</a:t>
            </a:r>
          </a:p>
          <a:p>
            <a:pPr marL="511175" lvl="1" indent="-53975">
              <a:buNone/>
              <a:defRPr/>
            </a:pPr>
            <a:r>
              <a:rPr lang="en-US" altLang="id-ID" sz="1800" dirty="0"/>
              <a:t>  P(</a:t>
            </a:r>
            <a:r>
              <a:rPr lang="en-US" altLang="id-ID" sz="1800" dirty="0" err="1"/>
              <a:t>credit_rating</a:t>
            </a:r>
            <a:r>
              <a:rPr lang="en-US" altLang="id-ID" sz="1800" dirty="0"/>
              <a:t> = “fair” | </a:t>
            </a:r>
            <a:r>
              <a:rPr lang="en-US" altLang="id-ID" sz="1800" dirty="0" err="1"/>
              <a:t>buys_computer</a:t>
            </a:r>
            <a:r>
              <a:rPr lang="en-US" altLang="id-ID" sz="1800" dirty="0"/>
              <a:t> = “yes”) = 6/9 = 0.667</a:t>
            </a:r>
          </a:p>
          <a:p>
            <a:pPr marL="511175" lvl="1" indent="-53975">
              <a:buNone/>
              <a:defRPr/>
            </a:pPr>
            <a:r>
              <a:rPr lang="en-US" altLang="id-ID" sz="1800" dirty="0"/>
              <a:t>  P(</a:t>
            </a:r>
            <a:r>
              <a:rPr lang="en-US" altLang="id-ID" sz="1800" dirty="0" err="1"/>
              <a:t>credit_rating</a:t>
            </a:r>
            <a:r>
              <a:rPr lang="en-US" altLang="id-ID" sz="1800" dirty="0"/>
              <a:t> = “fair” | </a:t>
            </a:r>
            <a:r>
              <a:rPr lang="en-US" altLang="id-ID" sz="1800" dirty="0" err="1"/>
              <a:t>buys_computer</a:t>
            </a:r>
            <a:r>
              <a:rPr lang="en-US" altLang="id-ID" sz="1800" dirty="0"/>
              <a:t> = “no”) = 2/5 = 0.4</a:t>
            </a:r>
          </a:p>
          <a:p>
            <a:pPr eaLnBrk="1" hangingPunct="1">
              <a:lnSpc>
                <a:spcPct val="90000"/>
              </a:lnSpc>
              <a:defRPr/>
            </a:pPr>
            <a:r>
              <a:rPr lang="en-US" altLang="id-ID" sz="1800" b="1" dirty="0"/>
              <a:t> X = (age &lt;= 30 , income = medium, student = yes, </a:t>
            </a:r>
            <a:r>
              <a:rPr lang="en-US" altLang="id-ID" sz="1800" b="1" dirty="0" err="1"/>
              <a:t>credit_rating</a:t>
            </a:r>
            <a:r>
              <a:rPr lang="en-US" altLang="id-ID" sz="1800" b="1" dirty="0"/>
              <a:t> = fair)</a:t>
            </a:r>
          </a:p>
          <a:p>
            <a:pPr eaLnBrk="1" hangingPunct="1">
              <a:lnSpc>
                <a:spcPct val="90000"/>
              </a:lnSpc>
              <a:defRPr/>
            </a:pPr>
            <a:endParaRPr lang="en-US" altLang="id-ID" sz="1800" b="1" dirty="0"/>
          </a:p>
          <a:p>
            <a:pPr eaLnBrk="1" hangingPunct="1">
              <a:lnSpc>
                <a:spcPct val="90000"/>
              </a:lnSpc>
              <a:buFont typeface="Wingdings" panose="05000000000000000000" pitchFamily="2" charset="2"/>
              <a:buNone/>
              <a:defRPr/>
            </a:pPr>
            <a:r>
              <a:rPr lang="en-US" altLang="id-ID" sz="1800" dirty="0"/>
              <a:t> </a:t>
            </a:r>
            <a:r>
              <a:rPr lang="en-US" altLang="id-ID" sz="1800" b="1" dirty="0"/>
              <a:t>P(</a:t>
            </a:r>
            <a:r>
              <a:rPr lang="en-US" altLang="id-ID" sz="1800" b="1" dirty="0" err="1"/>
              <a:t>X|C</a:t>
            </a:r>
            <a:r>
              <a:rPr lang="en-US" altLang="id-ID" sz="1800" b="1" baseline="-25000" dirty="0" err="1"/>
              <a:t>i</a:t>
            </a:r>
            <a:r>
              <a:rPr lang="en-US" altLang="id-ID" sz="1800" b="1" dirty="0"/>
              <a:t>) :</a:t>
            </a:r>
            <a:r>
              <a:rPr lang="en-US" altLang="id-ID" sz="1800" dirty="0"/>
              <a:t> P(</a:t>
            </a:r>
            <a:r>
              <a:rPr lang="en-US" altLang="id-ID" sz="1800" dirty="0" err="1"/>
              <a:t>X|buys_computer</a:t>
            </a:r>
            <a:r>
              <a:rPr lang="en-US" altLang="id-ID" sz="1800" dirty="0"/>
              <a:t> = “yes”) = 0.222 x 0.444 x 0.667 x 0.667 = 0.044</a:t>
            </a:r>
          </a:p>
          <a:p>
            <a:pPr eaLnBrk="1" hangingPunct="1">
              <a:lnSpc>
                <a:spcPct val="90000"/>
              </a:lnSpc>
              <a:buFont typeface="Wingdings" panose="05000000000000000000" pitchFamily="2" charset="2"/>
              <a:buNone/>
              <a:defRPr/>
            </a:pPr>
            <a:r>
              <a:rPr lang="en-US" altLang="id-ID" sz="1800" dirty="0"/>
              <a:t>                P(</a:t>
            </a:r>
            <a:r>
              <a:rPr lang="en-US" altLang="id-ID" sz="1800" dirty="0" err="1"/>
              <a:t>X|buys_computer</a:t>
            </a:r>
            <a:r>
              <a:rPr lang="en-US" altLang="id-ID" sz="1800" dirty="0"/>
              <a:t> = “no”) = 0.6 x 0.4 x 0.2 x 0.4 = 0.019</a:t>
            </a:r>
          </a:p>
          <a:p>
            <a:pPr eaLnBrk="1" hangingPunct="1">
              <a:lnSpc>
                <a:spcPct val="90000"/>
              </a:lnSpc>
              <a:buFont typeface="Wingdings" panose="05000000000000000000" pitchFamily="2" charset="2"/>
              <a:buNone/>
              <a:defRPr/>
            </a:pPr>
            <a:endParaRPr lang="en-US" altLang="id-ID" sz="1800" dirty="0"/>
          </a:p>
          <a:p>
            <a:pPr eaLnBrk="1" hangingPunct="1">
              <a:lnSpc>
                <a:spcPct val="90000"/>
              </a:lnSpc>
              <a:buFont typeface="Wingdings" panose="05000000000000000000" pitchFamily="2" charset="2"/>
              <a:buNone/>
              <a:defRPr/>
            </a:pPr>
            <a:r>
              <a:rPr lang="en-US" altLang="id-ID" sz="1800" b="1" dirty="0"/>
              <a:t>P(</a:t>
            </a:r>
            <a:r>
              <a:rPr lang="en-US" altLang="id-ID" sz="1800" b="1" dirty="0" err="1"/>
              <a:t>X|C</a:t>
            </a:r>
            <a:r>
              <a:rPr lang="en-US" altLang="id-ID" sz="1800" b="1" baseline="-25000" dirty="0" err="1"/>
              <a:t>i</a:t>
            </a:r>
            <a:r>
              <a:rPr lang="en-US" altLang="id-ID" sz="1800" b="1" dirty="0"/>
              <a:t>)*P(C</a:t>
            </a:r>
            <a:r>
              <a:rPr lang="en-US" altLang="id-ID" sz="1800" b="1" baseline="-25000" dirty="0"/>
              <a:t>i</a:t>
            </a:r>
            <a:r>
              <a:rPr lang="en-US" altLang="id-ID" sz="1800" b="1" dirty="0"/>
              <a:t>) : </a:t>
            </a:r>
            <a:r>
              <a:rPr lang="en-US" altLang="id-ID" sz="1800" dirty="0"/>
              <a:t>P(</a:t>
            </a:r>
            <a:r>
              <a:rPr lang="en-US" altLang="id-ID" sz="1800" dirty="0" err="1"/>
              <a:t>X|buys_computer</a:t>
            </a:r>
            <a:r>
              <a:rPr lang="en-US" altLang="id-ID" sz="1800" dirty="0"/>
              <a:t> = “yes”) * P(</a:t>
            </a:r>
            <a:r>
              <a:rPr lang="en-US" altLang="id-ID" sz="1800" dirty="0" err="1"/>
              <a:t>buys_computer</a:t>
            </a:r>
            <a:r>
              <a:rPr lang="en-US" altLang="id-ID" sz="1800" dirty="0"/>
              <a:t> = “yes”) = 0.028</a:t>
            </a:r>
          </a:p>
          <a:p>
            <a:pPr eaLnBrk="1" hangingPunct="1">
              <a:lnSpc>
                <a:spcPct val="90000"/>
              </a:lnSpc>
              <a:buFont typeface="Wingdings" panose="05000000000000000000" pitchFamily="2" charset="2"/>
              <a:buNone/>
              <a:defRPr/>
            </a:pPr>
            <a:r>
              <a:rPr lang="en-US" altLang="id-ID" sz="1800" b="1" dirty="0"/>
              <a:t>		             </a:t>
            </a:r>
            <a:r>
              <a:rPr lang="en-US" altLang="id-ID" sz="1800" dirty="0"/>
              <a:t>P(</a:t>
            </a:r>
            <a:r>
              <a:rPr lang="en-US" altLang="id-ID" sz="1800" dirty="0" err="1"/>
              <a:t>X|buys_computer</a:t>
            </a:r>
            <a:r>
              <a:rPr lang="en-US" altLang="id-ID" sz="1800" dirty="0"/>
              <a:t> = “no”) * P(</a:t>
            </a:r>
            <a:r>
              <a:rPr lang="en-US" altLang="id-ID" sz="1800" dirty="0" err="1"/>
              <a:t>buys_computer</a:t>
            </a:r>
            <a:r>
              <a:rPr lang="en-US" altLang="id-ID" sz="1800" dirty="0"/>
              <a:t> = “no”) = 0.007</a:t>
            </a:r>
            <a:endParaRPr lang="en-US" altLang="id-ID" sz="1800" b="1" dirty="0"/>
          </a:p>
          <a:p>
            <a:pPr eaLnBrk="1" hangingPunct="1">
              <a:lnSpc>
                <a:spcPct val="90000"/>
              </a:lnSpc>
              <a:buFont typeface="Wingdings" panose="05000000000000000000" pitchFamily="2" charset="2"/>
              <a:buNone/>
              <a:defRPr/>
            </a:pPr>
            <a:r>
              <a:rPr lang="en-US" altLang="id-ID" sz="1800" b="1" dirty="0"/>
              <a:t>Therefore,  X belongs to class (“</a:t>
            </a:r>
            <a:r>
              <a:rPr lang="en-US" altLang="id-ID" sz="1800" b="1" dirty="0" err="1"/>
              <a:t>buys_computer</a:t>
            </a:r>
            <a:r>
              <a:rPr lang="en-US" altLang="id-ID" sz="1800" b="1" dirty="0"/>
              <a:t> = yes”)	</a:t>
            </a:r>
            <a:r>
              <a:rPr lang="en-US" altLang="id-ID" sz="1700" b="1" dirty="0"/>
              <a:t>	</a:t>
            </a:r>
          </a:p>
        </p:txBody>
      </p:sp>
      <p:graphicFrame>
        <p:nvGraphicFramePr>
          <p:cNvPr id="37893" name="Object 1">
            <a:extLst>
              <a:ext uri="{FF2B5EF4-FFF2-40B4-BE49-F238E27FC236}">
                <a16:creationId xmlns:a16="http://schemas.microsoft.com/office/drawing/2014/main" id="{69380B24-B2AC-A710-9569-7897876E53E0}"/>
              </a:ext>
            </a:extLst>
          </p:cNvPr>
          <p:cNvGraphicFramePr>
            <a:graphicFrameLocks/>
          </p:cNvGraphicFramePr>
          <p:nvPr>
            <p:extLst>
              <p:ext uri="{D42A27DB-BD31-4B8C-83A1-F6EECF244321}">
                <p14:modId xmlns:p14="http://schemas.microsoft.com/office/powerpoint/2010/main" val="1398881358"/>
              </p:ext>
            </p:extLst>
          </p:nvPr>
        </p:nvGraphicFramePr>
        <p:xfrm>
          <a:off x="8369299" y="1066801"/>
          <a:ext cx="3252857" cy="2789582"/>
        </p:xfrm>
        <a:graphic>
          <a:graphicData uri="http://schemas.openxmlformats.org/presentationml/2006/ole">
            <mc:AlternateContent xmlns:mc="http://schemas.openxmlformats.org/markup-compatibility/2006">
              <mc:Choice xmlns:v="urn:schemas-microsoft-com:vml" Requires="v">
                <p:oleObj name="Worksheet" r:id="rId2" imgW="4324438" imgH="4457652" progId="Excel.Sheet.8">
                  <p:embed/>
                </p:oleObj>
              </mc:Choice>
              <mc:Fallback>
                <p:oleObj name="Worksheet" r:id="rId2" imgW="4324438" imgH="4457652" progId="Excel.Sheet.8">
                  <p:embed/>
                  <p:pic>
                    <p:nvPicPr>
                      <p:cNvPr id="37893" name="Object 1">
                        <a:extLst>
                          <a:ext uri="{FF2B5EF4-FFF2-40B4-BE49-F238E27FC236}">
                            <a16:creationId xmlns:a16="http://schemas.microsoft.com/office/drawing/2014/main" id="{69380B24-B2AC-A710-9569-7897876E53E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9299" y="1066801"/>
                        <a:ext cx="3252857" cy="2789582"/>
                      </a:xfrm>
                      <a:prstGeom prst="rect">
                        <a:avLst/>
                      </a:prstGeom>
                      <a:noFill/>
                      <a:ln>
                        <a:noFill/>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1F42C97-82EE-857E-7156-4D9337BB0D17}"/>
              </a:ext>
            </a:extLst>
          </p:cNvPr>
          <p:cNvSpPr>
            <a:spLocks noGrp="1"/>
          </p:cNvSpPr>
          <p:nvPr>
            <p:ph type="title"/>
          </p:nvPr>
        </p:nvSpPr>
        <p:spPr>
          <a:xfrm>
            <a:off x="3581400" y="381000"/>
            <a:ext cx="6858000" cy="1143000"/>
          </a:xfrm>
        </p:spPr>
        <p:txBody>
          <a:bodyPr/>
          <a:lstStyle/>
          <a:p>
            <a:r>
              <a:rPr lang="en-US" altLang="en-US" sz="2800">
                <a:latin typeface="Open Sans" panose="020B0606030504020204" pitchFamily="34" charset="0"/>
              </a:rPr>
              <a:t>Avoiding the Zero-Probability Problem</a:t>
            </a:r>
          </a:p>
        </p:txBody>
      </p:sp>
      <p:sp>
        <p:nvSpPr>
          <p:cNvPr id="38915" name="Slide Number Placeholder 3">
            <a:extLst>
              <a:ext uri="{FF2B5EF4-FFF2-40B4-BE49-F238E27FC236}">
                <a16:creationId xmlns:a16="http://schemas.microsoft.com/office/drawing/2014/main" id="{83481379-61C1-480D-72AE-1FE313DE05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E8D0D0-026A-409A-964E-B4FC39BD75E6}" type="slidenum">
              <a:rPr lang="en-US" altLang="en-US" sz="1200">
                <a:solidFill>
                  <a:srgbClr val="898989"/>
                </a:solidFill>
              </a:rPr>
              <a:pPr>
                <a:spcBef>
                  <a:spcPct val="0"/>
                </a:spcBef>
                <a:buFontTx/>
                <a:buNone/>
              </a:pPr>
              <a:t>58</a:t>
            </a:fld>
            <a:endParaRPr lang="en-US" altLang="en-US" sz="1200">
              <a:solidFill>
                <a:srgbClr val="898989"/>
              </a:solidFill>
            </a:endParaRPr>
          </a:p>
        </p:txBody>
      </p:sp>
      <p:sp>
        <p:nvSpPr>
          <p:cNvPr id="38916" name="Rectangle 3">
            <a:extLst>
              <a:ext uri="{FF2B5EF4-FFF2-40B4-BE49-F238E27FC236}">
                <a16:creationId xmlns:a16="http://schemas.microsoft.com/office/drawing/2014/main" id="{7150EF94-3342-030C-103D-EFC64149D17B}"/>
              </a:ext>
            </a:extLst>
          </p:cNvPr>
          <p:cNvSpPr txBox="1">
            <a:spLocks noChangeArrowheads="1"/>
          </p:cNvSpPr>
          <p:nvPr/>
        </p:nvSpPr>
        <p:spPr bwMode="auto">
          <a:xfrm>
            <a:off x="2301876" y="1371600"/>
            <a:ext cx="79089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r>
              <a:rPr lang="en-US" altLang="id-ID" sz="2300"/>
              <a:t>Naïve Bayesian prediction requires each conditional prob. be </a:t>
            </a:r>
            <a:r>
              <a:rPr lang="en-US" altLang="id-ID" sz="2300" b="1"/>
              <a:t>non-zero</a:t>
            </a:r>
            <a:r>
              <a:rPr lang="en-US" altLang="id-ID" sz="2300"/>
              <a:t>.  Otherwise, the predicted prob. will be zero</a:t>
            </a:r>
          </a:p>
          <a:p>
            <a:pPr eaLnBrk="1" hangingPunct="1"/>
            <a:endParaRPr lang="en-US" altLang="id-ID" sz="2300"/>
          </a:p>
          <a:p>
            <a:pPr eaLnBrk="1" hangingPunct="1">
              <a:buFont typeface="Wingdings" panose="05000000000000000000" pitchFamily="2" charset="2"/>
              <a:buNone/>
            </a:pPr>
            <a:r>
              <a:rPr lang="en-US" altLang="id-ID" sz="2300" b="1"/>
              <a:t>	</a:t>
            </a:r>
          </a:p>
          <a:p>
            <a:pPr eaLnBrk="1" hangingPunct="1"/>
            <a:r>
              <a:rPr lang="en-US" altLang="id-ID" sz="2300"/>
              <a:t>Ex. Suppose a dataset with 1000 tuples, income=low (0), income= medium (990), and income = high (10)</a:t>
            </a:r>
          </a:p>
          <a:p>
            <a:pPr eaLnBrk="1" hangingPunct="1"/>
            <a:r>
              <a:rPr lang="en-US" altLang="id-ID" sz="2300"/>
              <a:t>Use </a:t>
            </a:r>
            <a:r>
              <a:rPr lang="en-US" altLang="id-ID" sz="2300" b="1"/>
              <a:t>Laplacian correction</a:t>
            </a:r>
            <a:r>
              <a:rPr lang="en-US" altLang="id-ID" sz="2300"/>
              <a:t> (or Laplacian estimator)</a:t>
            </a:r>
          </a:p>
          <a:p>
            <a:pPr lvl="1" eaLnBrk="1" hangingPunct="1"/>
            <a:r>
              <a:rPr lang="en-US" altLang="id-ID" sz="2300" i="1"/>
              <a:t>Adding 1 to each case</a:t>
            </a:r>
          </a:p>
          <a:p>
            <a:pPr lvl="2" eaLnBrk="1" hangingPunct="1">
              <a:buFont typeface="Wingdings" panose="05000000000000000000" pitchFamily="2" charset="2"/>
              <a:buNone/>
            </a:pPr>
            <a:r>
              <a:rPr lang="en-US" altLang="id-ID" sz="2100"/>
              <a:t>Prob(income = low) = 1/1003</a:t>
            </a:r>
          </a:p>
          <a:p>
            <a:pPr lvl="2" eaLnBrk="1" hangingPunct="1">
              <a:buFont typeface="Wingdings" panose="05000000000000000000" pitchFamily="2" charset="2"/>
              <a:buNone/>
            </a:pPr>
            <a:r>
              <a:rPr lang="en-US" altLang="id-ID" sz="2100"/>
              <a:t>Prob(income = medium) = 991/1003</a:t>
            </a:r>
          </a:p>
          <a:p>
            <a:pPr lvl="2" eaLnBrk="1" hangingPunct="1">
              <a:buFont typeface="Wingdings" panose="05000000000000000000" pitchFamily="2" charset="2"/>
              <a:buNone/>
            </a:pPr>
            <a:r>
              <a:rPr lang="en-US" altLang="id-ID" sz="2100"/>
              <a:t>Prob(income = high) = 11/1003</a:t>
            </a:r>
          </a:p>
          <a:p>
            <a:pPr lvl="1" eaLnBrk="1" hangingPunct="1"/>
            <a:r>
              <a:rPr lang="en-US" altLang="id-ID" sz="2300"/>
              <a:t>The “corrected” prob. estimates are close to their “uncorrected” counterparts.</a:t>
            </a:r>
          </a:p>
        </p:txBody>
      </p:sp>
      <p:graphicFrame>
        <p:nvGraphicFramePr>
          <p:cNvPr id="38917" name="Object 4">
            <a:extLst>
              <a:ext uri="{FF2B5EF4-FFF2-40B4-BE49-F238E27FC236}">
                <a16:creationId xmlns:a16="http://schemas.microsoft.com/office/drawing/2014/main" id="{702E59C1-7CC9-2FDD-9592-4F3C8E785CC8}"/>
              </a:ext>
            </a:extLst>
          </p:cNvPr>
          <p:cNvGraphicFramePr>
            <a:graphicFrameLocks noGrp="1"/>
          </p:cNvGraphicFramePr>
          <p:nvPr>
            <p:ph idx="1"/>
          </p:nvPr>
        </p:nvGraphicFramePr>
        <p:xfrm>
          <a:off x="4502150" y="2043114"/>
          <a:ext cx="2736850" cy="776287"/>
        </p:xfrm>
        <a:graphic>
          <a:graphicData uri="http://schemas.openxmlformats.org/presentationml/2006/ole">
            <mc:AlternateContent xmlns:mc="http://schemas.openxmlformats.org/markup-compatibility/2006">
              <mc:Choice xmlns:v="urn:schemas-microsoft-com:vml" Requires="v">
                <p:oleObj name="Equation" r:id="rId2" imgW="1765300" imgH="508000" progId="Equation.3">
                  <p:embed/>
                </p:oleObj>
              </mc:Choice>
              <mc:Fallback>
                <p:oleObj name="Equation" r:id="rId2" imgW="1765300" imgH="508000" progId="Equation.3">
                  <p:embed/>
                  <p:pic>
                    <p:nvPicPr>
                      <p:cNvPr id="38917" name="Object 4">
                        <a:extLst>
                          <a:ext uri="{FF2B5EF4-FFF2-40B4-BE49-F238E27FC236}">
                            <a16:creationId xmlns:a16="http://schemas.microsoft.com/office/drawing/2014/main" id="{702E59C1-7CC9-2FDD-9592-4F3C8E785CC8}"/>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2043114"/>
                        <a:ext cx="27368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8FFE055-4785-62F9-58F2-519EA48FE549}"/>
              </a:ext>
            </a:extLst>
          </p:cNvPr>
          <p:cNvSpPr>
            <a:spLocks noGrp="1"/>
          </p:cNvSpPr>
          <p:nvPr>
            <p:ph type="title"/>
          </p:nvPr>
        </p:nvSpPr>
        <p:spPr/>
        <p:txBody>
          <a:bodyPr/>
          <a:lstStyle/>
          <a:p>
            <a:r>
              <a:rPr lang="en-US" altLang="en-US">
                <a:latin typeface="Open Sans" panose="020B0606030504020204" pitchFamily="34" charset="0"/>
              </a:rPr>
              <a:t>Summary on Naïve Bayes</a:t>
            </a:r>
          </a:p>
        </p:txBody>
      </p:sp>
      <p:sp>
        <p:nvSpPr>
          <p:cNvPr id="39939" name="Content Placeholder 2">
            <a:extLst>
              <a:ext uri="{FF2B5EF4-FFF2-40B4-BE49-F238E27FC236}">
                <a16:creationId xmlns:a16="http://schemas.microsoft.com/office/drawing/2014/main" id="{4D73E456-5402-66FF-6DF0-3329AB0ED927}"/>
              </a:ext>
            </a:extLst>
          </p:cNvPr>
          <p:cNvSpPr>
            <a:spLocks noGrp="1"/>
          </p:cNvSpPr>
          <p:nvPr>
            <p:ph idx="1"/>
          </p:nvPr>
        </p:nvSpPr>
        <p:spPr/>
        <p:txBody>
          <a:bodyPr/>
          <a:lstStyle/>
          <a:p>
            <a:pPr eaLnBrk="1" hangingPunct="1">
              <a:lnSpc>
                <a:spcPct val="90000"/>
              </a:lnSpc>
            </a:pPr>
            <a:r>
              <a:rPr lang="en-US" altLang="id-ID" sz="2300">
                <a:latin typeface="Open Sans" panose="020B0606030504020204" pitchFamily="34" charset="0"/>
              </a:rPr>
              <a:t>Advantages </a:t>
            </a:r>
          </a:p>
          <a:p>
            <a:pPr lvl="1" eaLnBrk="1" hangingPunct="1">
              <a:lnSpc>
                <a:spcPct val="90000"/>
              </a:lnSpc>
            </a:pPr>
            <a:r>
              <a:rPr lang="en-US" altLang="id-ID" sz="2300">
                <a:latin typeface="Open Sans" panose="020B0606030504020204" pitchFamily="34" charset="0"/>
              </a:rPr>
              <a:t>Easy to implement </a:t>
            </a:r>
          </a:p>
          <a:p>
            <a:pPr lvl="1" eaLnBrk="1" hangingPunct="1">
              <a:lnSpc>
                <a:spcPct val="90000"/>
              </a:lnSpc>
            </a:pPr>
            <a:r>
              <a:rPr lang="en-US" altLang="id-ID" sz="2300">
                <a:latin typeface="Open Sans" panose="020B0606030504020204" pitchFamily="34" charset="0"/>
              </a:rPr>
              <a:t>Good results obtained in most of the cases</a:t>
            </a:r>
          </a:p>
          <a:p>
            <a:pPr lvl="1">
              <a:lnSpc>
                <a:spcPct val="90000"/>
              </a:lnSpc>
            </a:pPr>
            <a:r>
              <a:rPr lang="en-US" altLang="id-ID">
                <a:latin typeface="Open Sans" panose="020B0606030504020204" pitchFamily="34" charset="0"/>
              </a:rPr>
              <a:t>Robust to isolated noise points</a:t>
            </a:r>
          </a:p>
          <a:p>
            <a:pPr lvl="1">
              <a:lnSpc>
                <a:spcPct val="90000"/>
              </a:lnSpc>
            </a:pPr>
            <a:r>
              <a:rPr lang="en-US" altLang="id-ID">
                <a:latin typeface="Open Sans" panose="020B0606030504020204" pitchFamily="34" charset="0"/>
              </a:rPr>
              <a:t>Handle missing values by ignoring the instance during probability estimate calculations</a:t>
            </a:r>
          </a:p>
          <a:p>
            <a:pPr lvl="1">
              <a:lnSpc>
                <a:spcPct val="90000"/>
              </a:lnSpc>
            </a:pPr>
            <a:r>
              <a:rPr lang="en-US" altLang="id-ID">
                <a:latin typeface="Open Sans" panose="020B0606030504020204" pitchFamily="34" charset="0"/>
              </a:rPr>
              <a:t>Robust to irrelevant attributes</a:t>
            </a:r>
          </a:p>
          <a:p>
            <a:pPr lvl="1">
              <a:lnSpc>
                <a:spcPct val="90000"/>
              </a:lnSpc>
            </a:pPr>
            <a:r>
              <a:rPr lang="en-US" altLang="id-ID">
                <a:latin typeface="Open Sans" panose="020B0606030504020204" pitchFamily="34" charset="0"/>
              </a:rPr>
              <a:t>Independence assumption may not hold for some attributes</a:t>
            </a:r>
          </a:p>
          <a:p>
            <a:pPr lvl="1">
              <a:lnSpc>
                <a:spcPct val="90000"/>
              </a:lnSpc>
            </a:pPr>
            <a:r>
              <a:rPr lang="en-US" altLang="id-ID">
                <a:latin typeface="Open Sans" panose="020B0606030504020204" pitchFamily="34" charset="0"/>
              </a:rPr>
              <a:t>Used by other techniques such as Bayesian Belief Networks (BBN)</a:t>
            </a:r>
          </a:p>
        </p:txBody>
      </p:sp>
      <p:sp>
        <p:nvSpPr>
          <p:cNvPr id="39940" name="Slide Number Placeholder 3">
            <a:extLst>
              <a:ext uri="{FF2B5EF4-FFF2-40B4-BE49-F238E27FC236}">
                <a16:creationId xmlns:a16="http://schemas.microsoft.com/office/drawing/2014/main" id="{241220AF-44D6-B1B6-66A0-6E20015A5C6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0061EC-3E77-454F-9333-688ED59238BC}" type="slidenum">
              <a:rPr lang="en-US" altLang="en-US" sz="1200">
                <a:solidFill>
                  <a:srgbClr val="898989"/>
                </a:solidFill>
              </a:rPr>
              <a:pPr>
                <a:spcBef>
                  <a:spcPct val="0"/>
                </a:spcBef>
                <a:buFontTx/>
                <a:buNone/>
              </a:pPr>
              <a:t>59</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1965" y="1214845"/>
            <a:ext cx="8530045" cy="3231654"/>
          </a:xfrm>
          <a:prstGeom prst="rect">
            <a:avLst/>
          </a:prstGeom>
          <a:noFill/>
        </p:spPr>
        <p:txBody>
          <a:bodyPr wrap="square" rtlCol="0">
            <a:spAutoFit/>
          </a:bodyPr>
          <a:lstStyle/>
          <a:p>
            <a:pPr algn="just">
              <a:spcAft>
                <a:spcPts val="600"/>
              </a:spcAft>
            </a:pPr>
            <a:r>
              <a:rPr lang="en-GB" sz="2800" dirty="0"/>
              <a:t>1.Compute the entropy for data-set</a:t>
            </a:r>
          </a:p>
          <a:p>
            <a:pPr algn="just">
              <a:spcAft>
                <a:spcPts val="600"/>
              </a:spcAft>
            </a:pPr>
            <a:r>
              <a:rPr lang="en-GB" sz="2800" dirty="0"/>
              <a:t>2.for every attribute/feature:</a:t>
            </a:r>
          </a:p>
          <a:p>
            <a:pPr marL="800100" lvl="1" indent="-342900" algn="just">
              <a:buFont typeface="Arial" panose="020B0604020202020204" pitchFamily="34" charset="0"/>
              <a:buChar char="•"/>
            </a:pPr>
            <a:r>
              <a:rPr lang="en-GB" sz="2400" dirty="0"/>
              <a:t>calculate entropy for all categorical values</a:t>
            </a:r>
          </a:p>
          <a:p>
            <a:pPr marL="800100" lvl="1" indent="-342900" algn="just">
              <a:buFont typeface="Arial" panose="020B0604020202020204" pitchFamily="34" charset="0"/>
              <a:buChar char="•"/>
            </a:pPr>
            <a:r>
              <a:rPr lang="en-GB" sz="2400" dirty="0"/>
              <a:t>take average information entropy for the current attribute</a:t>
            </a:r>
          </a:p>
          <a:p>
            <a:pPr marL="800100" lvl="1" indent="-342900" algn="just">
              <a:spcAft>
                <a:spcPts val="600"/>
              </a:spcAft>
              <a:buFont typeface="Arial" panose="020B0604020202020204" pitchFamily="34" charset="0"/>
              <a:buChar char="•"/>
            </a:pPr>
            <a:r>
              <a:rPr lang="en-GB" sz="2400" dirty="0"/>
              <a:t>calculate gain for the current attribute</a:t>
            </a:r>
            <a:endParaRPr lang="en-GB" sz="2800" dirty="0"/>
          </a:p>
          <a:p>
            <a:pPr algn="just">
              <a:spcAft>
                <a:spcPts val="600"/>
              </a:spcAft>
            </a:pPr>
            <a:r>
              <a:rPr lang="en-GB" sz="2800" dirty="0"/>
              <a:t>3. pick the highest gain attribute.</a:t>
            </a:r>
          </a:p>
          <a:p>
            <a:pPr algn="just">
              <a:spcAft>
                <a:spcPts val="600"/>
              </a:spcAft>
            </a:pPr>
            <a:r>
              <a:rPr lang="en-GB" sz="2800" dirty="0"/>
              <a:t>4. Repeat until we get the tree we desired.</a:t>
            </a:r>
            <a:endParaRPr lang="en-US" sz="2800" dirty="0"/>
          </a:p>
        </p:txBody>
      </p:sp>
      <p:sp>
        <p:nvSpPr>
          <p:cNvPr id="4" name="Rectangle 2"/>
          <p:cNvSpPr txBox="1">
            <a:spLocks noChangeArrowheads="1"/>
          </p:cNvSpPr>
          <p:nvPr/>
        </p:nvSpPr>
        <p:spPr>
          <a:xfrm>
            <a:off x="1031965" y="329337"/>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altLang="en-US" sz="3600" b="1" dirty="0">
                <a:solidFill>
                  <a:srgbClr val="C00000"/>
                </a:solidFill>
              </a:rPr>
              <a:t>ID3 ALGORITHM : EXAMPLES</a:t>
            </a:r>
            <a:endParaRPr lang="en-US" altLang="en-US" sz="3600" b="1" dirty="0">
              <a:solidFill>
                <a:srgbClr val="C00000"/>
              </a:solidFill>
            </a:endParaRPr>
          </a:p>
        </p:txBody>
      </p:sp>
    </p:spTree>
    <p:extLst>
      <p:ext uri="{BB962C8B-B14F-4D97-AF65-F5344CB8AC3E}">
        <p14:creationId xmlns:p14="http://schemas.microsoft.com/office/powerpoint/2010/main" val="321951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p:cNvSpPr txBox="1">
                <a:spLocks noChangeArrowheads="1"/>
              </p:cNvSpPr>
              <p:nvPr/>
            </p:nvSpPr>
            <p:spPr>
              <a:xfrm>
                <a:off x="881745" y="1086393"/>
                <a:ext cx="1007581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u="sng" dirty="0">
                    <a:cs typeface="Times New Roman" pitchFamily="18" charset="0"/>
                  </a:rPr>
                  <a:t>Determining which attribute is best (Entropy &amp; Gain)</a:t>
                </a:r>
                <a:endParaRPr lang="en-US" sz="2400" dirty="0">
                  <a:cs typeface="Times New Roman" pitchFamily="18" charset="0"/>
                </a:endParaRPr>
              </a:p>
              <a:p>
                <a:pPr algn="just"/>
                <a:r>
                  <a:rPr lang="en-US" sz="2400" b="1" dirty="0">
                    <a:solidFill>
                      <a:srgbClr val="FF0000"/>
                    </a:solidFill>
                    <a:cs typeface="Times New Roman" pitchFamily="18" charset="0"/>
                  </a:rPr>
                  <a:t>Entropy (E)</a:t>
                </a:r>
                <a:r>
                  <a:rPr lang="en-US" sz="2400" dirty="0">
                    <a:cs typeface="Times New Roman" pitchFamily="18" charset="0"/>
                  </a:rPr>
                  <a:t> is the minimum number of bits needed in order to classify an arbitrary example as yes or no</a:t>
                </a:r>
              </a:p>
              <a:p>
                <a:pPr algn="just"/>
                <a:r>
                  <a:rPr lang="en-US" sz="2400" dirty="0">
                    <a:cs typeface="Times New Roman" pitchFamily="18" charset="0"/>
                  </a:rPr>
                  <a:t>E(S) = </a:t>
                </a:r>
                <a14:m>
                  <m:oMath xmlns:m="http://schemas.openxmlformats.org/officeDocument/2006/math">
                    <m:nary>
                      <m:naryPr>
                        <m:chr m:val="∑"/>
                        <m:ctrlPr>
                          <a:rPr lang="en-US" sz="2400" i="1" dirty="0" smtClean="0">
                            <a:latin typeface="Cambria Math" panose="02040503050406030204" pitchFamily="18" charset="0"/>
                            <a:cs typeface="Times New Roman" pitchFamily="18" charset="0"/>
                            <a:sym typeface="Symbol" pitchFamily="18" charset="2"/>
                          </a:rPr>
                        </m:ctrlPr>
                      </m:naryPr>
                      <m:sub>
                        <m:r>
                          <m:rPr>
                            <m:brk m:alnAt="23"/>
                          </m:rPr>
                          <a:rPr lang="en-ID" sz="2400" b="0" i="1" dirty="0" smtClean="0">
                            <a:latin typeface="Cambria Math" panose="02040503050406030204" pitchFamily="18" charset="0"/>
                            <a:cs typeface="Times New Roman" pitchFamily="18" charset="0"/>
                            <a:sym typeface="Symbol" pitchFamily="18" charset="2"/>
                          </a:rPr>
                          <m:t>𝑖</m:t>
                        </m:r>
                      </m:sub>
                      <m:sup>
                        <m:r>
                          <a:rPr lang="en-ID" sz="2400" b="0" i="1" dirty="0" smtClean="0">
                            <a:latin typeface="Cambria Math" panose="02040503050406030204" pitchFamily="18" charset="0"/>
                            <a:cs typeface="Times New Roman" pitchFamily="18" charset="0"/>
                            <a:sym typeface="Symbol" pitchFamily="18" charset="2"/>
                          </a:rPr>
                          <m:t>𝑐</m:t>
                        </m:r>
                      </m:sup>
                      <m:e>
                        <m:r>
                          <m:rPr>
                            <m:nor/>
                          </m:rPr>
                          <a:rPr lang="en-US" sz="2400" dirty="0" smtClean="0">
                            <a:cs typeface="Times New Roman" pitchFamily="18" charset="0"/>
                          </a:rPr>
                          <m:t>–</m:t>
                        </m:r>
                        <m:r>
                          <m:rPr>
                            <m:nor/>
                          </m:rPr>
                          <a:rPr lang="en-US" sz="2400" dirty="0" smtClean="0">
                            <a:cs typeface="Times New Roman" pitchFamily="18" charset="0"/>
                          </a:rPr>
                          <m:t>pi</m:t>
                        </m:r>
                        <m:r>
                          <m:rPr>
                            <m:nor/>
                          </m:rPr>
                          <a:rPr lang="en-US" sz="2400" dirty="0" smtClean="0">
                            <a:cs typeface="Times New Roman" pitchFamily="18" charset="0"/>
                          </a:rPr>
                          <m:t> </m:t>
                        </m:r>
                        <m:r>
                          <m:rPr>
                            <m:nor/>
                          </m:rPr>
                          <a:rPr lang="en-US" sz="2400" dirty="0" smtClean="0">
                            <a:cs typeface="Times New Roman" pitchFamily="18" charset="0"/>
                          </a:rPr>
                          <m:t>log</m:t>
                        </m:r>
                        <m:r>
                          <m:rPr>
                            <m:nor/>
                          </m:rPr>
                          <a:rPr lang="en-US" sz="2400" baseline="-30000" dirty="0" smtClean="0">
                            <a:cs typeface="Times New Roman" pitchFamily="18" charset="0"/>
                          </a:rPr>
                          <m:t>2</m:t>
                        </m:r>
                        <m:r>
                          <m:rPr>
                            <m:nor/>
                          </m:rPr>
                          <a:rPr lang="en-US" sz="2400" dirty="0" smtClean="0">
                            <a:cs typeface="Times New Roman" pitchFamily="18" charset="0"/>
                          </a:rPr>
                          <m:t> </m:t>
                        </m:r>
                        <m:r>
                          <m:rPr>
                            <m:nor/>
                          </m:rPr>
                          <a:rPr lang="en-US" sz="2400" dirty="0" smtClean="0">
                            <a:cs typeface="Times New Roman" pitchFamily="18" charset="0"/>
                          </a:rPr>
                          <m:t>pi</m:t>
                        </m:r>
                      </m:e>
                    </m:nary>
                  </m:oMath>
                </a14:m>
                <a:endParaRPr lang="en-US" sz="2400" baseline="-30000" dirty="0">
                  <a:cs typeface="Times New Roman" pitchFamily="18" charset="0"/>
                </a:endParaRPr>
              </a:p>
              <a:p>
                <a:pPr lvl="1" algn="just"/>
                <a:r>
                  <a:rPr lang="en-US" sz="2000" dirty="0">
                    <a:cs typeface="Times New Roman" pitchFamily="18" charset="0"/>
                  </a:rPr>
                  <a:t>Where S is a set of training examples,</a:t>
                </a:r>
              </a:p>
              <a:p>
                <a:pPr lvl="1" algn="just"/>
                <a:r>
                  <a:rPr lang="en-US" sz="2000" dirty="0">
                    <a:cs typeface="Times New Roman" pitchFamily="18" charset="0"/>
                  </a:rPr>
                  <a:t>c is the number of classes, and</a:t>
                </a:r>
              </a:p>
              <a:p>
                <a:pPr lvl="1" algn="just"/>
                <a:r>
                  <a:rPr lang="en-US" sz="2000" dirty="0">
                    <a:cs typeface="Times New Roman" pitchFamily="18" charset="0"/>
                  </a:rPr>
                  <a:t>p</a:t>
                </a:r>
                <a:r>
                  <a:rPr lang="en-US" sz="2000" baseline="-25000" dirty="0">
                    <a:cs typeface="Times New Roman" pitchFamily="18" charset="0"/>
                  </a:rPr>
                  <a:t>i</a:t>
                </a:r>
                <a:r>
                  <a:rPr lang="en-US" sz="2000" dirty="0">
                    <a:cs typeface="Times New Roman" pitchFamily="18" charset="0"/>
                  </a:rPr>
                  <a:t> is the proportion of the training set that is of class </a:t>
                </a:r>
                <a:r>
                  <a:rPr lang="en-US" sz="2000" dirty="0" err="1">
                    <a:cs typeface="Times New Roman" pitchFamily="18" charset="0"/>
                  </a:rPr>
                  <a:t>i</a:t>
                </a:r>
                <a:endParaRPr lang="en-US" sz="2000" dirty="0">
                  <a:cs typeface="Times New Roman" pitchFamily="18" charset="0"/>
                </a:endParaRPr>
              </a:p>
              <a:p>
                <a:pPr algn="just"/>
                <a:r>
                  <a:rPr lang="en-US" sz="2400" dirty="0">
                    <a:cs typeface="Times New Roman" pitchFamily="18" charset="0"/>
                  </a:rPr>
                  <a:t>For our entropy equation 0 log</a:t>
                </a:r>
                <a:r>
                  <a:rPr lang="en-US" sz="2400" baseline="-30000" dirty="0">
                    <a:cs typeface="Times New Roman" pitchFamily="18" charset="0"/>
                  </a:rPr>
                  <a:t>2</a:t>
                </a:r>
                <a:r>
                  <a:rPr lang="en-US" sz="2400" dirty="0">
                    <a:cs typeface="Times New Roman" pitchFamily="18" charset="0"/>
                  </a:rPr>
                  <a:t> 0 = 0</a:t>
                </a:r>
              </a:p>
              <a:p>
                <a:pPr algn="just"/>
                <a:r>
                  <a:rPr lang="en-US" sz="2400" b="1" dirty="0">
                    <a:solidFill>
                      <a:srgbClr val="FF0000"/>
                    </a:solidFill>
                    <a:cs typeface="Times New Roman" pitchFamily="18" charset="0"/>
                  </a:rPr>
                  <a:t>The information gain G(S,A) </a:t>
                </a:r>
                <a:r>
                  <a:rPr lang="en-US" sz="2400" dirty="0">
                    <a:cs typeface="Times New Roman" pitchFamily="18" charset="0"/>
                  </a:rPr>
                  <a:t>where A is an attribute</a:t>
                </a:r>
              </a:p>
              <a:p>
                <a:pPr algn="just"/>
                <a:r>
                  <a:rPr lang="en-US" sz="2400" dirty="0">
                    <a:cs typeface="Times New Roman" pitchFamily="18" charset="0"/>
                  </a:rPr>
                  <a:t>G(S,A) </a:t>
                </a:r>
                <a:r>
                  <a:rPr lang="en-US" sz="2400" dirty="0">
                    <a:cs typeface="Times New Roman" pitchFamily="18" charset="0"/>
                    <a:sym typeface="Symbol" pitchFamily="18" charset="2"/>
                  </a:rPr>
                  <a:t></a:t>
                </a:r>
                <a:r>
                  <a:rPr lang="en-US" sz="2400" dirty="0">
                    <a:cs typeface="Times New Roman" pitchFamily="18" charset="0"/>
                  </a:rPr>
                  <a:t> E(S) - </a:t>
                </a:r>
                <a:r>
                  <a:rPr lang="en-US" sz="2400" dirty="0">
                    <a:cs typeface="Times New Roman" pitchFamily="18" charset="0"/>
                    <a:sym typeface="Symbol" pitchFamily="18" charset="2"/>
                  </a:rPr>
                  <a:t></a:t>
                </a:r>
                <a:r>
                  <a:rPr lang="en-US" sz="2400" baseline="-30000" dirty="0">
                    <a:cs typeface="Times New Roman" pitchFamily="18" charset="0"/>
                  </a:rPr>
                  <a:t>v in Values(A)  </a:t>
                </a:r>
                <a:r>
                  <a:rPr lang="en-US" sz="2400" dirty="0">
                    <a:cs typeface="Times New Roman" pitchFamily="18" charset="0"/>
                  </a:rPr>
                  <a:t>(|</a:t>
                </a:r>
                <a:r>
                  <a:rPr lang="en-US" sz="2400" dirty="0" err="1">
                    <a:cs typeface="Times New Roman" pitchFamily="18" charset="0"/>
                  </a:rPr>
                  <a:t>S</a:t>
                </a:r>
                <a:r>
                  <a:rPr lang="en-US" sz="2400" baseline="-30000" dirty="0" err="1">
                    <a:cs typeface="Times New Roman" pitchFamily="18" charset="0"/>
                  </a:rPr>
                  <a:t>v</a:t>
                </a:r>
                <a:r>
                  <a:rPr lang="en-US" sz="2400" dirty="0">
                    <a:cs typeface="Times New Roman" pitchFamily="18" charset="0"/>
                  </a:rPr>
                  <a:t>| / |S|)  * E(</a:t>
                </a:r>
                <a:r>
                  <a:rPr lang="en-US" sz="2400" dirty="0" err="1">
                    <a:cs typeface="Times New Roman" pitchFamily="18" charset="0"/>
                  </a:rPr>
                  <a:t>Sv</a:t>
                </a:r>
                <a:r>
                  <a:rPr lang="en-US" sz="2400" dirty="0">
                    <a:cs typeface="Times New Roman" pitchFamily="18" charset="0"/>
                  </a:rPr>
                  <a:t>) </a:t>
                </a:r>
              </a:p>
              <a:p>
                <a:pPr marL="0" indent="0">
                  <a:buNone/>
                </a:pPr>
                <a:endParaRPr lang="en-US" sz="2400" dirty="0"/>
              </a:p>
            </p:txBody>
          </p:sp>
        </mc:Choice>
        <mc:Fallback xmlns="">
          <p:sp>
            <p:nvSpPr>
              <p:cNvPr id="2" name="Rectangle 3"/>
              <p:cNvSpPr txBox="1">
                <a:spLocks noRot="1" noChangeAspect="1" noMove="1" noResize="1" noEditPoints="1" noAdjustHandles="1" noChangeArrowheads="1" noChangeShapeType="1" noTextEdit="1"/>
              </p:cNvSpPr>
              <p:nvPr/>
            </p:nvSpPr>
            <p:spPr>
              <a:xfrm>
                <a:off x="881745" y="1086393"/>
                <a:ext cx="10075818" cy="4114800"/>
              </a:xfrm>
              <a:prstGeom prst="rect">
                <a:avLst/>
              </a:prstGeom>
              <a:blipFill>
                <a:blip r:embed="rId2"/>
                <a:stretch>
                  <a:fillRect l="-847" t="-2074" r="-907" b="-1778"/>
                </a:stretch>
              </a:blipFill>
            </p:spPr>
            <p:txBody>
              <a:bodyPr/>
              <a:lstStyle/>
              <a:p>
                <a:r>
                  <a:rPr lang="en-US">
                    <a:noFill/>
                  </a:rPr>
                  <a:t> </a:t>
                </a:r>
              </a:p>
            </p:txBody>
          </p:sp>
        </mc:Fallback>
      </mc:AlternateContent>
      <p:sp>
        <p:nvSpPr>
          <p:cNvPr id="3" name="Rectangle 2"/>
          <p:cNvSpPr txBox="1">
            <a:spLocks noChangeArrowheads="1"/>
          </p:cNvSpPr>
          <p:nvPr/>
        </p:nvSpPr>
        <p:spPr>
          <a:xfrm>
            <a:off x="881745" y="185647"/>
            <a:ext cx="8229600" cy="569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altLang="en-US" sz="3600" b="1" dirty="0">
                <a:solidFill>
                  <a:srgbClr val="C00000"/>
                </a:solidFill>
              </a:rPr>
              <a:t>ID3 ALGORITHM : EXAMPLES</a:t>
            </a:r>
            <a:endParaRPr lang="en-US" altLang="en-US" sz="3600" b="1" dirty="0">
              <a:solidFill>
                <a:srgbClr val="C00000"/>
              </a:solidFill>
            </a:endParaRPr>
          </a:p>
        </p:txBody>
      </p:sp>
    </p:spTree>
    <p:extLst>
      <p:ext uri="{BB962C8B-B14F-4D97-AF65-F5344CB8AC3E}">
        <p14:creationId xmlns:p14="http://schemas.microsoft.com/office/powerpoint/2010/main" val="167396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14102" y="315685"/>
            <a:ext cx="10885715" cy="6124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noProof="1">
                <a:solidFill>
                  <a:srgbClr val="C00000"/>
                </a:solidFill>
              </a:rPr>
              <a:t>Let’s Try an Example!</a:t>
            </a:r>
          </a:p>
          <a:p>
            <a:r>
              <a:rPr lang="en-US" sz="2400" noProof="1"/>
              <a:t>Let</a:t>
            </a:r>
          </a:p>
          <a:p>
            <a:pPr lvl="1">
              <a:buFont typeface="Wingdings" panose="05000000000000000000" pitchFamily="2" charset="2"/>
              <a:buChar char="§"/>
            </a:pPr>
            <a:r>
              <a:rPr lang="en-US" sz="2200" noProof="1">
                <a:solidFill>
                  <a:srgbClr val="C00000"/>
                </a:solidFill>
              </a:rPr>
              <a:t>E([X+,X-]) represent that there are X positive training elements and X negative elements.</a:t>
            </a:r>
          </a:p>
          <a:p>
            <a:r>
              <a:rPr lang="en-US" sz="2400" noProof="1"/>
              <a:t>Therefore the Entropy for the training data, E(S), can be represented as E([9+,5-]) because of the 14 training examples 9 of them are </a:t>
            </a:r>
            <a:r>
              <a:rPr lang="en-US" sz="2400" b="1" noProof="1">
                <a:solidFill>
                  <a:srgbClr val="FF0000"/>
                </a:solidFill>
              </a:rPr>
              <a:t>yes</a:t>
            </a:r>
            <a:r>
              <a:rPr lang="en-US" sz="2400" b="1" noProof="1"/>
              <a:t> </a:t>
            </a:r>
            <a:r>
              <a:rPr lang="en-US" sz="2400" noProof="1"/>
              <a:t>and 5 of them are </a:t>
            </a:r>
            <a:r>
              <a:rPr lang="en-US" sz="2400" b="1" noProof="1">
                <a:solidFill>
                  <a:srgbClr val="FF0000"/>
                </a:solidFill>
              </a:rPr>
              <a:t>no</a:t>
            </a:r>
            <a:r>
              <a:rPr lang="en-US" sz="2400" noProof="1"/>
              <a:t>.</a:t>
            </a:r>
          </a:p>
          <a:p>
            <a:r>
              <a:rPr lang="en-US" sz="2400" noProof="1"/>
              <a:t>Let’s start off by calculating the Entropy of the Training Set.</a:t>
            </a:r>
          </a:p>
          <a:p>
            <a:pPr lvl="1">
              <a:buFont typeface="Wingdings" panose="05000000000000000000" pitchFamily="2" charset="2"/>
              <a:buChar char="§"/>
            </a:pPr>
            <a:r>
              <a:rPr lang="en-US" sz="2000" noProof="1">
                <a:solidFill>
                  <a:srgbClr val="C00000"/>
                </a:solidFill>
              </a:rPr>
              <a:t>E(S) = E([9+,5-]) = (-9/14 log</a:t>
            </a:r>
            <a:r>
              <a:rPr lang="en-US" sz="2000" baseline="-25000" noProof="1">
                <a:solidFill>
                  <a:srgbClr val="C00000"/>
                </a:solidFill>
              </a:rPr>
              <a:t>2</a:t>
            </a:r>
            <a:r>
              <a:rPr lang="en-US" sz="2000" noProof="1">
                <a:solidFill>
                  <a:srgbClr val="C00000"/>
                </a:solidFill>
              </a:rPr>
              <a:t> 9/14) + (-5/14 log</a:t>
            </a:r>
            <a:r>
              <a:rPr lang="en-US" sz="2000" baseline="-25000" noProof="1">
                <a:solidFill>
                  <a:srgbClr val="C00000"/>
                </a:solidFill>
              </a:rPr>
              <a:t>2</a:t>
            </a:r>
            <a:r>
              <a:rPr lang="en-US" sz="2000" noProof="1">
                <a:solidFill>
                  <a:srgbClr val="C00000"/>
                </a:solidFill>
              </a:rPr>
              <a:t> 5/14) = 0.94</a:t>
            </a:r>
            <a:endParaRPr lang="en-US" noProof="1">
              <a:solidFill>
                <a:srgbClr val="C00000"/>
              </a:solidFill>
            </a:endParaRPr>
          </a:p>
          <a:p>
            <a:r>
              <a:rPr lang="en-US" sz="2400" noProof="1"/>
              <a:t>Next we will need to calculate the information gain G(S,A) for each attribute A where A is taken from the set {Outlook, Temperature, Humidity, Wind}.</a:t>
            </a:r>
          </a:p>
          <a:p>
            <a:r>
              <a:rPr lang="en-US" sz="2400" b="1" noProof="1"/>
              <a:t>The information gain for Outlook is:</a:t>
            </a:r>
          </a:p>
          <a:p>
            <a:pPr lvl="1">
              <a:buFont typeface="Wingdings" panose="05000000000000000000" pitchFamily="2" charset="2"/>
              <a:buChar char="§"/>
            </a:pPr>
            <a:r>
              <a:rPr lang="en-US" sz="2000" noProof="1">
                <a:solidFill>
                  <a:srgbClr val="C00000"/>
                </a:solidFill>
              </a:rPr>
              <a:t>G(S,Outlook) = E(S) – [5/14 * E(Outlook=sunny) + 4/14 * E(Outlook = overcast) + 5/14 * 			       E(Outlook=rain)]</a:t>
            </a:r>
          </a:p>
          <a:p>
            <a:pPr lvl="1">
              <a:buFont typeface="Wingdings" panose="05000000000000000000" pitchFamily="2" charset="2"/>
              <a:buChar char="§"/>
            </a:pPr>
            <a:r>
              <a:rPr lang="en-US" sz="2000" noProof="1">
                <a:solidFill>
                  <a:srgbClr val="C00000"/>
                </a:solidFill>
              </a:rPr>
              <a:t>G(S,Outlook) = E([9+,5-]) – [5/14*E(2+,3-) + 4/14*E([4+,0-]) + 5/14*E([3+,2-])]</a:t>
            </a:r>
          </a:p>
          <a:p>
            <a:pPr lvl="1">
              <a:buFont typeface="Wingdings" panose="05000000000000000000" pitchFamily="2" charset="2"/>
              <a:buChar char="§"/>
            </a:pPr>
            <a:r>
              <a:rPr lang="en-US" sz="2000" noProof="1">
                <a:solidFill>
                  <a:srgbClr val="C00000"/>
                </a:solidFill>
              </a:rPr>
              <a:t>G(S,Outlook) = 0.94 – [5/14*0.971 + 4/14*0.0 + 5/14*0.971]</a:t>
            </a:r>
          </a:p>
          <a:p>
            <a:pPr lvl="1">
              <a:buFont typeface="Wingdings" panose="05000000000000000000" pitchFamily="2" charset="2"/>
              <a:buChar char="§"/>
            </a:pPr>
            <a:r>
              <a:rPr lang="en-US" sz="2000" b="1" noProof="1">
                <a:solidFill>
                  <a:srgbClr val="C00000"/>
                </a:solidFill>
              </a:rPr>
              <a:t>G(S,Outlook) = 0.246</a:t>
            </a:r>
          </a:p>
          <a:p>
            <a:endParaRPr lang="en-US" sz="2400" noProof="1"/>
          </a:p>
        </p:txBody>
      </p:sp>
    </p:spTree>
    <p:extLst>
      <p:ext uri="{BB962C8B-B14F-4D97-AF65-F5344CB8AC3E}">
        <p14:creationId xmlns:p14="http://schemas.microsoft.com/office/powerpoint/2010/main" val="205881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44731" y="498566"/>
            <a:ext cx="10715898" cy="57454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400" b="1" noProof="1"/>
              <a:t>The information gain for Temperature:</a:t>
            </a:r>
            <a:endParaRPr lang="id-ID" sz="2400" b="1" noProof="1">
              <a:solidFill>
                <a:srgbClr val="C00000"/>
              </a:solidFill>
            </a:endParaRPr>
          </a:p>
          <a:p>
            <a:pPr lvl="1">
              <a:buFont typeface="Wingdings" panose="05000000000000000000" pitchFamily="2" charset="2"/>
              <a:buChar char="§"/>
            </a:pPr>
            <a:r>
              <a:rPr lang="id-ID" sz="2000" noProof="1">
                <a:solidFill>
                  <a:srgbClr val="C00000"/>
                </a:solidFill>
              </a:rPr>
              <a:t>G(S,Temperature) = 0.94 – [4/14*E(Temperature=hot) + 6/14*E(Temperature=mild) 				+ 4/14*E(Temperature=cool)]</a:t>
            </a:r>
          </a:p>
          <a:p>
            <a:pPr lvl="1">
              <a:buFont typeface="Wingdings" panose="05000000000000000000" pitchFamily="2" charset="2"/>
              <a:buChar char="§"/>
            </a:pPr>
            <a:r>
              <a:rPr lang="id-ID" sz="2000" noProof="1">
                <a:solidFill>
                  <a:srgbClr val="C00000"/>
                </a:solidFill>
              </a:rPr>
              <a:t>G(S,Temperature) = 0.94 – [4/14*E([2+,2-]) +  6/14*E([4+,2-]) + 4/14*E([3+,1-])]</a:t>
            </a:r>
          </a:p>
          <a:p>
            <a:pPr lvl="1">
              <a:buFont typeface="Wingdings" panose="05000000000000000000" pitchFamily="2" charset="2"/>
              <a:buChar char="§"/>
            </a:pPr>
            <a:r>
              <a:rPr lang="id-ID" sz="2000" noProof="1">
                <a:solidFill>
                  <a:srgbClr val="C00000"/>
                </a:solidFill>
              </a:rPr>
              <a:t>G(S,Temperature) = 0.94 – [4/14 + 6/14*0.918 + 4/14*0.811]  </a:t>
            </a:r>
          </a:p>
          <a:p>
            <a:pPr lvl="1">
              <a:buFont typeface="Wingdings" panose="05000000000000000000" pitchFamily="2" charset="2"/>
              <a:buChar char="§"/>
            </a:pPr>
            <a:r>
              <a:rPr lang="id-ID" sz="2000" b="1" noProof="1">
                <a:solidFill>
                  <a:srgbClr val="C00000"/>
                </a:solidFill>
              </a:rPr>
              <a:t>G(S,Temperature) = 0.029</a:t>
            </a:r>
          </a:p>
          <a:p>
            <a:r>
              <a:rPr lang="id-ID" sz="2400" b="1" noProof="1"/>
              <a:t>The information gain for Humadity:</a:t>
            </a:r>
          </a:p>
          <a:p>
            <a:pPr lvl="1">
              <a:buFont typeface="Wingdings" panose="05000000000000000000" pitchFamily="2" charset="2"/>
              <a:buChar char="§"/>
            </a:pPr>
            <a:r>
              <a:rPr lang="id-ID" sz="2000" noProof="1">
                <a:solidFill>
                  <a:srgbClr val="C00000"/>
                </a:solidFill>
              </a:rPr>
              <a:t>G(S,Humidity) = 0.94 – [7/14*E(Humidity=high) + 7/14*E(Humidity=normal)]</a:t>
            </a:r>
          </a:p>
          <a:p>
            <a:pPr lvl="1">
              <a:buFont typeface="Wingdings" panose="05000000000000000000" pitchFamily="2" charset="2"/>
              <a:buChar char="§"/>
            </a:pPr>
            <a:r>
              <a:rPr lang="id-ID" sz="2000" noProof="1">
                <a:solidFill>
                  <a:srgbClr val="C00000"/>
                </a:solidFill>
              </a:rPr>
              <a:t>G(S,Humidity = 0.94 – [7/14*E([3+,4-]) + 7/14*E([6+,1-])]</a:t>
            </a:r>
          </a:p>
          <a:p>
            <a:pPr lvl="1">
              <a:buFont typeface="Wingdings" panose="05000000000000000000" pitchFamily="2" charset="2"/>
              <a:buChar char="§"/>
            </a:pPr>
            <a:r>
              <a:rPr lang="id-ID" sz="2000" noProof="1">
                <a:solidFill>
                  <a:srgbClr val="C00000"/>
                </a:solidFill>
              </a:rPr>
              <a:t>G(S,Humidity = 0.94 – [7/14*0.985 + 7/14*0.592]</a:t>
            </a:r>
          </a:p>
          <a:p>
            <a:pPr lvl="1">
              <a:buFont typeface="Wingdings" panose="05000000000000000000" pitchFamily="2" charset="2"/>
              <a:buChar char="§"/>
            </a:pPr>
            <a:r>
              <a:rPr lang="id-ID" sz="2000" b="1" noProof="1">
                <a:solidFill>
                  <a:srgbClr val="C00000"/>
                </a:solidFill>
              </a:rPr>
              <a:t>G(S,Humidity) = 0.1515</a:t>
            </a:r>
          </a:p>
          <a:p>
            <a:r>
              <a:rPr lang="id-ID" sz="2400" b="1" noProof="1"/>
              <a:t>The information gain for Wind</a:t>
            </a:r>
            <a:r>
              <a:rPr lang="en-ID" sz="2400" b="1" noProof="1"/>
              <a:t>y</a:t>
            </a:r>
            <a:r>
              <a:rPr lang="id-ID" sz="2400" b="1" noProof="1"/>
              <a:t>:</a:t>
            </a:r>
          </a:p>
          <a:p>
            <a:pPr lvl="1">
              <a:buFont typeface="Wingdings" panose="05000000000000000000" pitchFamily="2" charset="2"/>
              <a:buChar char="§"/>
            </a:pPr>
            <a:r>
              <a:rPr lang="id-ID" sz="2000" noProof="1">
                <a:solidFill>
                  <a:srgbClr val="C00000"/>
                </a:solidFill>
              </a:rPr>
              <a:t>G(S,Wind</a:t>
            </a:r>
            <a:r>
              <a:rPr lang="en-ID" sz="2000" noProof="1">
                <a:solidFill>
                  <a:srgbClr val="C00000"/>
                </a:solidFill>
              </a:rPr>
              <a:t>y</a:t>
            </a:r>
            <a:r>
              <a:rPr lang="id-ID" sz="2000" noProof="1">
                <a:solidFill>
                  <a:srgbClr val="C00000"/>
                </a:solidFill>
              </a:rPr>
              <a:t>) = 0.94 – [8/14*0.811 + 6/14*1.00]</a:t>
            </a:r>
          </a:p>
          <a:p>
            <a:pPr lvl="1">
              <a:buFont typeface="Wingdings" panose="05000000000000000000" pitchFamily="2" charset="2"/>
              <a:buChar char="§"/>
            </a:pPr>
            <a:r>
              <a:rPr lang="id-ID" sz="2000" b="1" noProof="1">
                <a:solidFill>
                  <a:srgbClr val="C00000"/>
                </a:solidFill>
              </a:rPr>
              <a:t>G(S,Wind</a:t>
            </a:r>
            <a:r>
              <a:rPr lang="en-ID" sz="2000" b="1" noProof="1">
                <a:solidFill>
                  <a:srgbClr val="C00000"/>
                </a:solidFill>
              </a:rPr>
              <a:t>y</a:t>
            </a:r>
            <a:r>
              <a:rPr lang="id-ID" sz="2000" b="1" noProof="1">
                <a:solidFill>
                  <a:srgbClr val="C00000"/>
                </a:solidFill>
              </a:rPr>
              <a:t>) = 0.048</a:t>
            </a:r>
          </a:p>
          <a:p>
            <a:endParaRPr lang="id-ID" sz="2400" b="1" noProof="1">
              <a:solidFill>
                <a:srgbClr val="C00000"/>
              </a:solidFill>
            </a:endParaRPr>
          </a:p>
        </p:txBody>
      </p:sp>
    </p:spTree>
    <p:extLst>
      <p:ext uri="{BB962C8B-B14F-4D97-AF65-F5344CB8AC3E}">
        <p14:creationId xmlns:p14="http://schemas.microsoft.com/office/powerpoint/2010/main" val="2554764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3631</Words>
  <Application>Microsoft Office PowerPoint</Application>
  <PresentationFormat>Widescreen</PresentationFormat>
  <Paragraphs>411</Paragraphs>
  <Slides>59</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3" baseType="lpstr">
      <vt:lpstr>Arial</vt:lpstr>
      <vt:lpstr>Arial Rounded MT Bold</vt:lpstr>
      <vt:lpstr>Calibri</vt:lpstr>
      <vt:lpstr>Calibri Light</vt:lpstr>
      <vt:lpstr>Cambria Math</vt:lpstr>
      <vt:lpstr>Garamond</vt:lpstr>
      <vt:lpstr>Open Sans</vt:lpstr>
      <vt:lpstr>Symbol</vt:lpstr>
      <vt:lpstr>Tahoma</vt:lpstr>
      <vt:lpstr>Times New Roman</vt:lpstr>
      <vt:lpstr>Wingdings</vt:lpstr>
      <vt:lpstr>Office Theme</vt:lpstr>
      <vt:lpstr>Equation</vt:lpstr>
      <vt:lpstr>Worksheet</vt:lpstr>
      <vt:lpstr>CLASSIFICATION TREES – KNN NAÏVE BAYES – SVM - ANN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SVM Mathematically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ARTIFICIAL VS BIOLOGICAL NEURON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Prediction Based on Bayes’ Theorem</vt:lpstr>
      <vt:lpstr>Classification is to Derive the Maximum Posteriori</vt:lpstr>
      <vt:lpstr>Naïve Bayes Classifier</vt:lpstr>
      <vt:lpstr>Naïve Bayes Classifier: Training Dataset</vt:lpstr>
      <vt:lpstr>Naïve Bayes Classifier: Example</vt:lpstr>
      <vt:lpstr>Avoiding the Zero-Probability Problem</vt:lpstr>
      <vt:lpstr>Summary on Naïve Bayes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Dr. Ir. Diaz D. Santika, M.Sc.</cp:lastModifiedBy>
  <cp:revision>50</cp:revision>
  <dcterms:created xsi:type="dcterms:W3CDTF">2020-05-17T02:25:16Z</dcterms:created>
  <dcterms:modified xsi:type="dcterms:W3CDTF">2023-12-12T05:08:12Z</dcterms:modified>
</cp:coreProperties>
</file>