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313" r:id="rId28"/>
    <p:sldId id="314" r:id="rId29"/>
    <p:sldId id="315" r:id="rId30"/>
    <p:sldId id="316" r:id="rId31"/>
    <p:sldId id="317" r:id="rId32"/>
    <p:sldId id="318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307" r:id="rId44"/>
    <p:sldId id="322" r:id="rId45"/>
    <p:sldId id="309" r:id="rId46"/>
    <p:sldId id="310" r:id="rId47"/>
    <p:sldId id="292" r:id="rId48"/>
    <p:sldId id="293" r:id="rId49"/>
    <p:sldId id="294" r:id="rId50"/>
    <p:sldId id="295" r:id="rId51"/>
    <p:sldId id="298" r:id="rId52"/>
    <p:sldId id="299" r:id="rId53"/>
    <p:sldId id="300" r:id="rId54"/>
    <p:sldId id="302" r:id="rId55"/>
    <p:sldId id="303" r:id="rId56"/>
    <p:sldId id="305" r:id="rId57"/>
    <p:sldId id="306" r:id="rId58"/>
    <p:sldId id="325" r:id="rId59"/>
    <p:sldId id="308" r:id="rId60"/>
    <p:sldId id="311" r:id="rId61"/>
    <p:sldId id="312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50" autoAdjust="0"/>
    <p:restoredTop sz="94660"/>
  </p:normalViewPr>
  <p:slideViewPr>
    <p:cSldViewPr snapToGrid="0">
      <p:cViewPr varScale="1">
        <p:scale>
          <a:sx n="72" d="100"/>
          <a:sy n="72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61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D3082-BE26-4351-A2AD-DF15D923DABD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B7E3BB-9125-4D0C-AC8F-E339CC595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63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s.byu.edu/files/images/neural_networking.jpg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Sources:</a:t>
            </a:r>
          </a:p>
          <a:p>
            <a:r>
              <a:rPr lang="en-US" dirty="0">
                <a:hlinkClick r:id="rId3"/>
              </a:rPr>
              <a:t>https://cs.byu.edu/files/images/neural_networking.jpg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198086-8D07-44BA-A845-7783A64E80A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08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5EF68-18AF-4571-B58B-17E6C86CF865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13438-0F0B-4923-A3B6-D6CA865F2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63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5EF68-18AF-4571-B58B-17E6C86CF865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13438-0F0B-4923-A3B6-D6CA865F2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61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5EF68-18AF-4571-B58B-17E6C86CF865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13438-0F0B-4923-A3B6-D6CA865F2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80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048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1905000"/>
            <a:ext cx="103632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4038600"/>
            <a:ext cx="103632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F11E143E-BF36-4AB8-8EE8-3BAB996F360C}" type="datetime1">
              <a:rPr lang="id-ID" altLang="zh-TW" smtClean="0"/>
              <a:t>09/10/2023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fr-FR" altLang="zh-TW"/>
              <a:t>Neural Networks                                                                 Lecture 7: Perceptron Modifications</a:t>
            </a: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6FCBFE3E-01D5-457F-991A-E921D262C38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09003688"/>
      </p:ext>
    </p:extLst>
  </p:cSld>
  <p:clrMapOvr>
    <a:masterClrMapping/>
  </p:clrMapOvr>
  <p:transition>
    <p:pull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00B939-EE23-4E39-AE52-62DCD684CF7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85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5EF68-18AF-4571-B58B-17E6C86CF865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13438-0F0B-4923-A3B6-D6CA865F2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8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5EF68-18AF-4571-B58B-17E6C86CF865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13438-0F0B-4923-A3B6-D6CA865F2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04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5EF68-18AF-4571-B58B-17E6C86CF865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13438-0F0B-4923-A3B6-D6CA865F2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53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5EF68-18AF-4571-B58B-17E6C86CF865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13438-0F0B-4923-A3B6-D6CA865F2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60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5EF68-18AF-4571-B58B-17E6C86CF865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13438-0F0B-4923-A3B6-D6CA865F2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061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5EF68-18AF-4571-B58B-17E6C86CF865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13438-0F0B-4923-A3B6-D6CA865F2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71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5EF68-18AF-4571-B58B-17E6C86CF865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13438-0F0B-4923-A3B6-D6CA865F2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0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5EF68-18AF-4571-B58B-17E6C86CF865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13438-0F0B-4923-A3B6-D6CA865F2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04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5EF68-18AF-4571-B58B-17E6C86CF865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13438-0F0B-4923-A3B6-D6CA865F2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10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39.wmf"/><Relationship Id="rId18" Type="http://schemas.openxmlformats.org/officeDocument/2006/relationships/image" Target="../media/image42.wmf"/><Relationship Id="rId26" Type="http://schemas.openxmlformats.org/officeDocument/2006/relationships/image" Target="../media/image46.wmf"/><Relationship Id="rId3" Type="http://schemas.openxmlformats.org/officeDocument/2006/relationships/image" Target="../media/image34.wmf"/><Relationship Id="rId21" Type="http://schemas.openxmlformats.org/officeDocument/2006/relationships/oleObject" Target="../embeddings/oleObject9.bin"/><Relationship Id="rId7" Type="http://schemas.openxmlformats.org/officeDocument/2006/relationships/image" Target="../media/image36.wmf"/><Relationship Id="rId12" Type="http://schemas.openxmlformats.org/officeDocument/2006/relationships/oleObject" Target="../embeddings/oleObject5.bin"/><Relationship Id="rId17" Type="http://schemas.openxmlformats.org/officeDocument/2006/relationships/oleObject" Target="../embeddings/oleObject7.bin"/><Relationship Id="rId25" Type="http://schemas.openxmlformats.org/officeDocument/2006/relationships/oleObject" Target="../embeddings/oleObject11.bin"/><Relationship Id="rId2" Type="http://schemas.openxmlformats.org/officeDocument/2006/relationships/image" Target="../media/image33.wmf"/><Relationship Id="rId16" Type="http://schemas.openxmlformats.org/officeDocument/2006/relationships/image" Target="../media/image41.wmf"/><Relationship Id="rId20" Type="http://schemas.openxmlformats.org/officeDocument/2006/relationships/image" Target="../media/image43.wmf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38.wmf"/><Relationship Id="rId24" Type="http://schemas.openxmlformats.org/officeDocument/2006/relationships/image" Target="../media/image45.wmf"/><Relationship Id="rId5" Type="http://schemas.openxmlformats.org/officeDocument/2006/relationships/image" Target="../media/image35.wmf"/><Relationship Id="rId15" Type="http://schemas.openxmlformats.org/officeDocument/2006/relationships/oleObject" Target="../embeddings/oleObject6.bin"/><Relationship Id="rId23" Type="http://schemas.openxmlformats.org/officeDocument/2006/relationships/oleObject" Target="../embeddings/oleObject10.bin"/><Relationship Id="rId10" Type="http://schemas.openxmlformats.org/officeDocument/2006/relationships/oleObject" Target="../embeddings/oleObject4.bin"/><Relationship Id="rId19" Type="http://schemas.openxmlformats.org/officeDocument/2006/relationships/oleObject" Target="../embeddings/oleObject8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7.wmf"/><Relationship Id="rId14" Type="http://schemas.openxmlformats.org/officeDocument/2006/relationships/image" Target="../media/image40.wmf"/><Relationship Id="rId22" Type="http://schemas.openxmlformats.org/officeDocument/2006/relationships/image" Target="../media/image44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image" Target="../media/image47.emf"/><Relationship Id="rId7" Type="http://schemas.openxmlformats.org/officeDocument/2006/relationships/image" Target="../media/image49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48.e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50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emf"/><Relationship Id="rId4" Type="http://schemas.openxmlformats.org/officeDocument/2006/relationships/oleObject" Target="../embeddings/oleObject17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emf"/><Relationship Id="rId4" Type="http://schemas.openxmlformats.org/officeDocument/2006/relationships/oleObject" Target="../embeddings/oleObject19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image" Target="../media/image62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63.emf"/><Relationship Id="rId4" Type="http://schemas.openxmlformats.org/officeDocument/2006/relationships/oleObject" Target="../embeddings/oleObject20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image" Target="../media/image6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image" Target="../media/image6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image" Target="../media/image66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image" Target="../media/image68.png"/><Relationship Id="rId4" Type="http://schemas.openxmlformats.org/officeDocument/2006/relationships/image" Target="../media/image67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image" Target="../media/image69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image" Target="../media/image7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image" Target="../media/image71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D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REVIEW NOTES ON </a:t>
            </a:r>
            <a:br>
              <a:rPr lang="en-ID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D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ARTIFICIAL NEURAL NETWORK</a:t>
            </a:r>
            <a:endParaRPr 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75593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47528" y="116633"/>
            <a:ext cx="4754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Single-Neuron Perceptron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7528" y="692698"/>
            <a:ext cx="8496944" cy="4896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60317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47528" y="116633"/>
            <a:ext cx="56669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Investigation of the Boundaries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7529" y="692697"/>
            <a:ext cx="8496943" cy="5760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4799856" y="6165304"/>
            <a:ext cx="331236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38472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47528" y="188641"/>
            <a:ext cx="56669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Investigation of the Boundaries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7529" y="692698"/>
            <a:ext cx="8496944" cy="4896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39817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47529" y="188641"/>
            <a:ext cx="69857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Perceptron Learning Rule - Derivation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7528" y="692698"/>
            <a:ext cx="8496944" cy="547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00585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47528" y="116633"/>
            <a:ext cx="53797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Test Problem – Starting Point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7528" y="692696"/>
            <a:ext cx="8496944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02159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47528" y="116633"/>
            <a:ext cx="71732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Test Problem – Tentative Learning Rule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7529" y="692696"/>
            <a:ext cx="8496944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21664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47528" y="116633"/>
            <a:ext cx="6488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Test Problem – Second Input Vector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7528" y="692697"/>
            <a:ext cx="8496944" cy="5760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11058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7529" y="692696"/>
            <a:ext cx="8496943" cy="576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847528" y="116633"/>
            <a:ext cx="6253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Test Problem – Third Input Vector</a:t>
            </a:r>
          </a:p>
        </p:txBody>
      </p:sp>
    </p:spTree>
    <p:extLst>
      <p:ext uri="{BB962C8B-B14F-4D97-AF65-F5344CB8AC3E}">
        <p14:creationId xmlns:p14="http://schemas.microsoft.com/office/powerpoint/2010/main" val="1785023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47529" y="116633"/>
            <a:ext cx="4128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Unified Learning Rule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7529" y="692697"/>
            <a:ext cx="8496944" cy="576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49361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47528" y="116633"/>
            <a:ext cx="4256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 Layer of Perceptrons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7529" y="692696"/>
            <a:ext cx="8568951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35800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90222" y="125760"/>
            <a:ext cx="10563577" cy="1143000"/>
          </a:xfrm>
        </p:spPr>
        <p:txBody>
          <a:bodyPr>
            <a:normAutofit/>
          </a:bodyPr>
          <a:lstStyle/>
          <a:p>
            <a:r>
              <a:rPr lang="id-ID" sz="4000" b="1" dirty="0">
                <a:solidFill>
                  <a:srgbClr val="C00000"/>
                </a:solidFill>
              </a:rPr>
              <a:t>ARTIFICIAL </a:t>
            </a:r>
            <a:r>
              <a:rPr lang="en-ID" sz="4000" b="1" dirty="0">
                <a:solidFill>
                  <a:srgbClr val="C00000"/>
                </a:solidFill>
              </a:rPr>
              <a:t>VS</a:t>
            </a:r>
            <a:r>
              <a:rPr lang="id-ID" sz="4000" b="1" dirty="0">
                <a:solidFill>
                  <a:srgbClr val="C00000"/>
                </a:solidFill>
              </a:rPr>
              <a:t> BIOLOGICAL NEURON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174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331BEFF8-36DC-456D-9D57-5F47D27A5828}" type="slidenum">
              <a:rPr lang="en-US" sz="1400">
                <a:latin typeface="Tahoma" pitchFamily="34" charset="0"/>
              </a:rPr>
              <a:pPr eaLnBrk="1" hangingPunct="1"/>
              <a:t>2</a:t>
            </a:fld>
            <a:endParaRPr lang="en-US" sz="1400">
              <a:latin typeface="Tahoma" pitchFamily="34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0222" y="1086485"/>
            <a:ext cx="81534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110" y="2797719"/>
            <a:ext cx="9603446" cy="295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562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47528" y="116633"/>
            <a:ext cx="6803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Perceptron Learning Law - Summary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7529" y="692697"/>
            <a:ext cx="8496943" cy="5760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59916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47528" y="116633"/>
            <a:ext cx="5628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Perceptron – Stopping Criteria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7528" y="692696"/>
            <a:ext cx="8496944" cy="3822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05201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47528" y="116633"/>
            <a:ext cx="64762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An Example – Apple/Banana Sorter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7528" y="692696"/>
            <a:ext cx="8496944" cy="576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53973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47529" y="116633"/>
            <a:ext cx="4344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Apple/Banana Example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7528" y="692696"/>
            <a:ext cx="8496944" cy="576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425269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47529" y="116633"/>
            <a:ext cx="72507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Apple/Banana Example – First Iteration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7529" y="692696"/>
            <a:ext cx="8496943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827786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7529" y="692698"/>
            <a:ext cx="8496943" cy="468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847528" y="116633"/>
            <a:ext cx="766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Apple/Banana Example – Second Iteration</a:t>
            </a:r>
          </a:p>
        </p:txBody>
      </p:sp>
    </p:spTree>
    <p:extLst>
      <p:ext uri="{BB962C8B-B14F-4D97-AF65-F5344CB8AC3E}">
        <p14:creationId xmlns:p14="http://schemas.microsoft.com/office/powerpoint/2010/main" val="6535572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47528" y="116633"/>
            <a:ext cx="5803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Apple/Banana Example - Check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7528" y="692697"/>
            <a:ext cx="8496944" cy="4104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726946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3512" y="404664"/>
            <a:ext cx="8784976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876966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7568" y="692696"/>
            <a:ext cx="828092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198914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1624" y="764704"/>
            <a:ext cx="7056784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68081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9573" y="854810"/>
            <a:ext cx="8496944" cy="540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89573" y="208479"/>
            <a:ext cx="4482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600" b="1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SINGLE-INPUT NEURON</a:t>
            </a:r>
          </a:p>
        </p:txBody>
      </p:sp>
    </p:spTree>
    <p:extLst>
      <p:ext uri="{BB962C8B-B14F-4D97-AF65-F5344CB8AC3E}">
        <p14:creationId xmlns:p14="http://schemas.microsoft.com/office/powerpoint/2010/main" val="31010490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3593" y="620688"/>
            <a:ext cx="7344815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902235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552" y="548680"/>
            <a:ext cx="8280920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549879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9576" y="692696"/>
            <a:ext cx="7704856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268247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ADALINE Network</a:t>
            </a:r>
          </a:p>
        </p:txBody>
      </p:sp>
      <p:sp>
        <p:nvSpPr>
          <p:cNvPr id="235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zh-TW" b="1" dirty="0">
                <a:solidFill>
                  <a:srgbClr val="C00000"/>
                </a:solidFill>
              </a:rPr>
              <a:t>ADALINE</a:t>
            </a:r>
            <a:r>
              <a:rPr lang="en-US" altLang="zh-TW" dirty="0">
                <a:solidFill>
                  <a:srgbClr val="C00000"/>
                </a:solidFill>
              </a:rPr>
              <a:t> (</a:t>
            </a:r>
            <a:r>
              <a:rPr lang="en-US" altLang="zh-TW" b="1" u="sng" dirty="0">
                <a:solidFill>
                  <a:srgbClr val="C00000"/>
                </a:solidFill>
              </a:rPr>
              <a:t>Ada</a:t>
            </a:r>
            <a:r>
              <a:rPr lang="en-US" altLang="zh-TW" dirty="0">
                <a:solidFill>
                  <a:srgbClr val="C00000"/>
                </a:solidFill>
              </a:rPr>
              <a:t>ptive </a:t>
            </a:r>
            <a:r>
              <a:rPr lang="en-US" altLang="zh-TW" b="1" u="sng" dirty="0">
                <a:solidFill>
                  <a:srgbClr val="C00000"/>
                </a:solidFill>
              </a:rPr>
              <a:t>Li</a:t>
            </a:r>
            <a:r>
              <a:rPr lang="en-US" altLang="zh-TW" dirty="0">
                <a:solidFill>
                  <a:srgbClr val="C00000"/>
                </a:solidFill>
              </a:rPr>
              <a:t>near </a:t>
            </a:r>
            <a:r>
              <a:rPr lang="en-US" altLang="zh-TW" b="1" u="sng" dirty="0">
                <a:solidFill>
                  <a:srgbClr val="C00000"/>
                </a:solidFill>
              </a:rPr>
              <a:t>Ne</a:t>
            </a:r>
            <a:r>
              <a:rPr lang="en-US" altLang="zh-TW" dirty="0">
                <a:solidFill>
                  <a:srgbClr val="C00000"/>
                </a:solidFill>
              </a:rPr>
              <a:t>uron) </a:t>
            </a:r>
            <a:r>
              <a:rPr lang="en-US" altLang="zh-TW" dirty="0">
                <a:solidFill>
                  <a:srgbClr val="002060"/>
                </a:solidFill>
              </a:rPr>
              <a:t>network and its learning rule, </a:t>
            </a:r>
            <a:r>
              <a:rPr lang="en-US" altLang="zh-TW" b="1" dirty="0">
                <a:solidFill>
                  <a:srgbClr val="002060"/>
                </a:solidFill>
              </a:rPr>
              <a:t>LMS</a:t>
            </a:r>
            <a:r>
              <a:rPr lang="en-US" altLang="zh-TW" dirty="0">
                <a:solidFill>
                  <a:srgbClr val="002060"/>
                </a:solidFill>
              </a:rPr>
              <a:t> (</a:t>
            </a:r>
            <a:r>
              <a:rPr lang="en-US" altLang="zh-TW" b="1" dirty="0">
                <a:solidFill>
                  <a:srgbClr val="002060"/>
                </a:solidFill>
              </a:rPr>
              <a:t>L</a:t>
            </a:r>
            <a:r>
              <a:rPr lang="en-US" altLang="zh-TW" dirty="0">
                <a:solidFill>
                  <a:srgbClr val="002060"/>
                </a:solidFill>
              </a:rPr>
              <a:t>east </a:t>
            </a:r>
            <a:r>
              <a:rPr lang="en-US" altLang="zh-TW" b="1" dirty="0">
                <a:solidFill>
                  <a:srgbClr val="002060"/>
                </a:solidFill>
              </a:rPr>
              <a:t>M</a:t>
            </a:r>
            <a:r>
              <a:rPr lang="en-US" altLang="zh-TW" dirty="0">
                <a:solidFill>
                  <a:srgbClr val="002060"/>
                </a:solidFill>
              </a:rPr>
              <a:t>ean </a:t>
            </a:r>
            <a:r>
              <a:rPr lang="en-US" altLang="zh-TW" b="1" dirty="0">
                <a:solidFill>
                  <a:srgbClr val="002060"/>
                </a:solidFill>
              </a:rPr>
              <a:t>S</a:t>
            </a:r>
            <a:r>
              <a:rPr lang="en-US" altLang="zh-TW" dirty="0">
                <a:solidFill>
                  <a:srgbClr val="002060"/>
                </a:solidFill>
              </a:rPr>
              <a:t>quare) algorithm are proposed by </a:t>
            </a:r>
            <a:r>
              <a:rPr lang="en-US" altLang="zh-TW" dirty="0" err="1">
                <a:solidFill>
                  <a:srgbClr val="002060"/>
                </a:solidFill>
              </a:rPr>
              <a:t>Widrow</a:t>
            </a:r>
            <a:r>
              <a:rPr lang="en-US" altLang="zh-TW" dirty="0">
                <a:solidFill>
                  <a:srgbClr val="002060"/>
                </a:solidFill>
              </a:rPr>
              <a:t> and </a:t>
            </a:r>
            <a:r>
              <a:rPr lang="en-US" altLang="zh-TW" dirty="0" err="1">
                <a:solidFill>
                  <a:srgbClr val="002060"/>
                </a:solidFill>
              </a:rPr>
              <a:t>Marcian</a:t>
            </a:r>
            <a:r>
              <a:rPr lang="en-US" altLang="zh-TW" dirty="0">
                <a:solidFill>
                  <a:srgbClr val="002060"/>
                </a:solidFill>
              </a:rPr>
              <a:t> Hoff in 1960.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zh-TW" dirty="0">
                <a:solidFill>
                  <a:srgbClr val="002060"/>
                </a:solidFill>
              </a:rPr>
              <a:t>Both </a:t>
            </a:r>
            <a:r>
              <a:rPr lang="en-US" altLang="zh-TW" b="1" dirty="0">
                <a:solidFill>
                  <a:srgbClr val="C00000"/>
                </a:solidFill>
              </a:rPr>
              <a:t>ADALINE network</a:t>
            </a:r>
            <a:r>
              <a:rPr lang="en-US" altLang="zh-TW" dirty="0">
                <a:solidFill>
                  <a:srgbClr val="C00000"/>
                </a:solidFill>
              </a:rPr>
              <a:t> </a:t>
            </a:r>
            <a:r>
              <a:rPr lang="en-US" altLang="zh-TW" dirty="0">
                <a:solidFill>
                  <a:srgbClr val="002060"/>
                </a:solidFill>
              </a:rPr>
              <a:t>and the </a:t>
            </a:r>
            <a:r>
              <a:rPr lang="en-US" altLang="zh-TW" b="1" dirty="0" err="1">
                <a:solidFill>
                  <a:srgbClr val="C00000"/>
                </a:solidFill>
              </a:rPr>
              <a:t>perceptron</a:t>
            </a:r>
            <a:r>
              <a:rPr lang="en-US" altLang="zh-TW" dirty="0">
                <a:solidFill>
                  <a:srgbClr val="002060"/>
                </a:solidFill>
              </a:rPr>
              <a:t> suffer from the same inherent limitation: they can only solve linearly separable problems.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zh-TW" dirty="0">
                <a:solidFill>
                  <a:srgbClr val="002060"/>
                </a:solidFill>
              </a:rPr>
              <a:t>The </a:t>
            </a:r>
            <a:r>
              <a:rPr lang="en-US" altLang="zh-TW" b="1" dirty="0">
                <a:solidFill>
                  <a:srgbClr val="002060"/>
                </a:solidFill>
              </a:rPr>
              <a:t>LMS algorithm</a:t>
            </a:r>
            <a:r>
              <a:rPr lang="en-US" altLang="zh-TW" dirty="0">
                <a:solidFill>
                  <a:srgbClr val="002060"/>
                </a:solidFill>
              </a:rPr>
              <a:t> minimizes mean square error (MSE), and therefore tires to </a:t>
            </a:r>
            <a:r>
              <a:rPr lang="en-US" altLang="zh-TW" i="1" dirty="0">
                <a:solidFill>
                  <a:srgbClr val="002060"/>
                </a:solidFill>
              </a:rPr>
              <a:t>move the </a:t>
            </a:r>
            <a:r>
              <a:rPr lang="en-US" altLang="zh-TW" b="1" i="1" dirty="0">
                <a:solidFill>
                  <a:srgbClr val="002060"/>
                </a:solidFill>
              </a:rPr>
              <a:t>decision boundaries</a:t>
            </a:r>
            <a:r>
              <a:rPr lang="en-US" altLang="zh-TW" i="1" dirty="0">
                <a:solidFill>
                  <a:srgbClr val="002060"/>
                </a:solidFill>
              </a:rPr>
              <a:t> as far from the training patterns as possible</a:t>
            </a:r>
            <a:r>
              <a:rPr lang="en-US" altLang="zh-TW" dirty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96ADF-CA59-4DB1-B0EC-F745051FA626}" type="datetime1">
              <a:rPr lang="id-ID" altLang="zh-TW" smtClean="0"/>
              <a:t>09/10/2023</a:t>
            </a:fld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CE2D-1B89-4238-86D7-B2AE4891CEC6}" type="slidenum">
              <a:rPr lang="en-US" altLang="zh-TW" smtClean="0"/>
              <a:pPr/>
              <a:t>33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744013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dirty="0" err="1">
                <a:solidFill>
                  <a:srgbClr val="C00000"/>
                </a:solidFill>
              </a:rPr>
              <a:t>Widrow</a:t>
            </a:r>
            <a:r>
              <a:rPr lang="en-US" altLang="zh-TW" b="1" dirty="0">
                <a:solidFill>
                  <a:srgbClr val="C00000"/>
                </a:solidFill>
              </a:rPr>
              <a:t>-Hoff learning</a:t>
            </a:r>
            <a:r>
              <a:rPr lang="en-US" altLang="zh-TW" dirty="0">
                <a:solidFill>
                  <a:srgbClr val="C00000"/>
                </a:solidFill>
              </a:rPr>
              <a:t> </a:t>
            </a:r>
            <a:r>
              <a:rPr lang="en-US" altLang="zh-TW" dirty="0">
                <a:solidFill>
                  <a:srgbClr val="002060"/>
                </a:solidFill>
              </a:rPr>
              <a:t>is an </a:t>
            </a:r>
            <a:r>
              <a:rPr lang="en-US" altLang="zh-TW" b="1" dirty="0">
                <a:solidFill>
                  <a:srgbClr val="002060"/>
                </a:solidFill>
              </a:rPr>
              <a:t>approximate steepest descent algorithm</a:t>
            </a:r>
            <a:r>
              <a:rPr lang="en-US" altLang="zh-TW" dirty="0">
                <a:solidFill>
                  <a:srgbClr val="002060"/>
                </a:solidFill>
              </a:rPr>
              <a:t>, in which the </a:t>
            </a:r>
            <a:r>
              <a:rPr lang="en-US" altLang="zh-TW" b="1" dirty="0">
                <a:solidFill>
                  <a:srgbClr val="002060"/>
                </a:solidFill>
              </a:rPr>
              <a:t>performance index</a:t>
            </a:r>
            <a:r>
              <a:rPr lang="en-US" altLang="zh-TW" dirty="0">
                <a:solidFill>
                  <a:srgbClr val="002060"/>
                </a:solidFill>
              </a:rPr>
              <a:t> is </a:t>
            </a:r>
            <a:r>
              <a:rPr lang="en-US" altLang="zh-TW" b="1" dirty="0">
                <a:solidFill>
                  <a:srgbClr val="002060"/>
                </a:solidFill>
              </a:rPr>
              <a:t>mean square error</a:t>
            </a:r>
            <a:r>
              <a:rPr lang="en-US" altLang="zh-TW" dirty="0">
                <a:solidFill>
                  <a:srgbClr val="002060"/>
                </a:solidFill>
              </a:rPr>
              <a:t>.</a:t>
            </a:r>
          </a:p>
          <a:p>
            <a:r>
              <a:rPr lang="en-US" altLang="zh-TW" dirty="0">
                <a:solidFill>
                  <a:srgbClr val="002060"/>
                </a:solidFill>
              </a:rPr>
              <a:t>It is widely used today in many </a:t>
            </a:r>
            <a:r>
              <a:rPr lang="en-US" altLang="zh-TW" b="1" dirty="0">
                <a:solidFill>
                  <a:srgbClr val="002060"/>
                </a:solidFill>
              </a:rPr>
              <a:t>signal processing applications</a:t>
            </a:r>
            <a:r>
              <a:rPr lang="en-US" altLang="zh-TW" dirty="0">
                <a:solidFill>
                  <a:srgbClr val="002060"/>
                </a:solidFill>
              </a:rPr>
              <a:t>.</a:t>
            </a:r>
          </a:p>
          <a:p>
            <a:r>
              <a:rPr lang="en-US" altLang="zh-TW" dirty="0">
                <a:solidFill>
                  <a:srgbClr val="002060"/>
                </a:solidFill>
              </a:rPr>
              <a:t>It is precursor to the </a:t>
            </a:r>
            <a:r>
              <a:rPr lang="en-US" altLang="zh-TW" b="1" dirty="0">
                <a:solidFill>
                  <a:srgbClr val="C00000"/>
                </a:solidFill>
              </a:rPr>
              <a:t>backpropagation algorithm</a:t>
            </a:r>
            <a:r>
              <a:rPr lang="en-US" altLang="zh-TW" dirty="0">
                <a:solidFill>
                  <a:srgbClr val="C00000"/>
                </a:solidFill>
              </a:rPr>
              <a:t> </a:t>
            </a:r>
            <a:r>
              <a:rPr lang="en-US" altLang="zh-TW" dirty="0">
                <a:solidFill>
                  <a:srgbClr val="002060"/>
                </a:solidFill>
              </a:rPr>
              <a:t>for </a:t>
            </a:r>
            <a:r>
              <a:rPr lang="en-US" altLang="zh-TW" b="1" dirty="0">
                <a:solidFill>
                  <a:srgbClr val="002060"/>
                </a:solidFill>
              </a:rPr>
              <a:t>multilayer networks</a:t>
            </a:r>
            <a:r>
              <a:rPr lang="en-US" altLang="zh-TW" dirty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91B57-82C2-4836-9BD7-C599F940B1E6}" type="datetime1">
              <a:rPr lang="id-ID" altLang="zh-TW" smtClean="0"/>
              <a:t>09/10/2023</a:t>
            </a:fld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CE2D-1B89-4238-86D7-B2AE4891CEC6}" type="slidenum">
              <a:rPr lang="en-US" altLang="zh-TW" smtClean="0"/>
              <a:pPr/>
              <a:t>34</a:t>
            </a:fld>
            <a:endParaRPr lang="en-US" altLang="zh-TW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ADALINE Network</a:t>
            </a:r>
          </a:p>
        </p:txBody>
      </p:sp>
    </p:spTree>
    <p:extLst>
      <p:ext uri="{BB962C8B-B14F-4D97-AF65-F5344CB8AC3E}">
        <p14:creationId xmlns:p14="http://schemas.microsoft.com/office/powerpoint/2010/main" val="24960907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58814" y="325824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ADALINE Network</a:t>
            </a:r>
          </a:p>
        </p:txBody>
      </p:sp>
      <p:sp>
        <p:nvSpPr>
          <p:cNvPr id="24620" name="Text Box 44"/>
          <p:cNvSpPr txBox="1">
            <a:spLocks noChangeArrowheads="1"/>
          </p:cNvSpPr>
          <p:nvPr/>
        </p:nvSpPr>
        <p:spPr bwMode="auto">
          <a:xfrm>
            <a:off x="4525329" y="2261690"/>
            <a:ext cx="15224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solidFill>
                  <a:srgbClr val="002060"/>
                </a:solidFill>
                <a:latin typeface="Times New Roman" pitchFamily="18" charset="0"/>
              </a:rPr>
              <a:t>n </a:t>
            </a:r>
            <a:r>
              <a:rPr lang="en-US" altLang="zh-TW">
                <a:solidFill>
                  <a:srgbClr val="002060"/>
                </a:solidFill>
                <a:latin typeface="Times New Roman" pitchFamily="18" charset="0"/>
              </a:rPr>
              <a:t>= </a:t>
            </a:r>
            <a:r>
              <a:rPr lang="en-US" altLang="zh-TW" b="1">
                <a:solidFill>
                  <a:srgbClr val="002060"/>
                </a:solidFill>
                <a:latin typeface="Times New Roman" pitchFamily="18" charset="0"/>
              </a:rPr>
              <a:t>Wp </a:t>
            </a:r>
            <a:r>
              <a:rPr lang="en-US" altLang="zh-TW">
                <a:solidFill>
                  <a:srgbClr val="002060"/>
                </a:solidFill>
                <a:latin typeface="Times New Roman" pitchFamily="18" charset="0"/>
              </a:rPr>
              <a:t>+ </a:t>
            </a:r>
            <a:r>
              <a:rPr lang="en-US" altLang="zh-TW" b="1">
                <a:solidFill>
                  <a:srgbClr val="00206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24621" name="Text Box 45"/>
          <p:cNvSpPr txBox="1">
            <a:spLocks noChangeArrowheads="1"/>
          </p:cNvSpPr>
          <p:nvPr/>
        </p:nvSpPr>
        <p:spPr bwMode="auto">
          <a:xfrm>
            <a:off x="7565392" y="2221775"/>
            <a:ext cx="27511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dirty="0">
                <a:solidFill>
                  <a:srgbClr val="002060"/>
                </a:solidFill>
                <a:latin typeface="Times New Roman" pitchFamily="18" charset="0"/>
              </a:rPr>
              <a:t>a </a:t>
            </a:r>
            <a:r>
              <a:rPr lang="en-US" altLang="zh-TW" dirty="0">
                <a:solidFill>
                  <a:srgbClr val="002060"/>
                </a:solidFill>
                <a:latin typeface="Times New Roman" pitchFamily="18" charset="0"/>
              </a:rPr>
              <a:t>= </a:t>
            </a:r>
            <a:r>
              <a:rPr lang="en-US" altLang="zh-TW" sz="2400" dirty="0" err="1">
                <a:solidFill>
                  <a:srgbClr val="002060"/>
                </a:solidFill>
                <a:latin typeface="Times New Roman" pitchFamily="18" charset="0"/>
              </a:rPr>
              <a:t>purelin</a:t>
            </a:r>
            <a:r>
              <a:rPr lang="en-US" altLang="zh-TW" sz="2400" dirty="0">
                <a:solidFill>
                  <a:srgbClr val="002060"/>
                </a:solidFill>
                <a:latin typeface="Times New Roman" pitchFamily="18" charset="0"/>
              </a:rPr>
              <a:t>(</a:t>
            </a:r>
            <a:r>
              <a:rPr lang="en-US" altLang="zh-TW" sz="2400" b="1" dirty="0" err="1">
                <a:solidFill>
                  <a:srgbClr val="002060"/>
                </a:solidFill>
                <a:latin typeface="Times New Roman" pitchFamily="18" charset="0"/>
              </a:rPr>
              <a:t>Wp</a:t>
            </a:r>
            <a:r>
              <a:rPr lang="en-US" altLang="zh-TW" b="1" dirty="0">
                <a:solidFill>
                  <a:srgbClr val="002060"/>
                </a:solidFill>
                <a:latin typeface="Times New Roman" pitchFamily="18" charset="0"/>
              </a:rPr>
              <a:t> </a:t>
            </a:r>
            <a:r>
              <a:rPr lang="en-US" altLang="zh-TW" dirty="0">
                <a:solidFill>
                  <a:srgbClr val="002060"/>
                </a:solidFill>
                <a:latin typeface="Times New Roman" pitchFamily="18" charset="0"/>
              </a:rPr>
              <a:t>+ </a:t>
            </a:r>
            <a:r>
              <a:rPr lang="en-US" altLang="zh-TW" b="1" dirty="0">
                <a:solidFill>
                  <a:srgbClr val="002060"/>
                </a:solidFill>
                <a:latin typeface="Times New Roman" pitchFamily="18" charset="0"/>
              </a:rPr>
              <a:t>b</a:t>
            </a:r>
            <a:r>
              <a:rPr lang="en-US" altLang="zh-TW" dirty="0">
                <a:solidFill>
                  <a:srgbClr val="002060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24660" name="Oval 84"/>
          <p:cNvSpPr>
            <a:spLocks noChangeArrowheads="1"/>
          </p:cNvSpPr>
          <p:nvPr/>
        </p:nvSpPr>
        <p:spPr bwMode="auto">
          <a:xfrm>
            <a:off x="7515931" y="5080001"/>
            <a:ext cx="503238" cy="503238"/>
          </a:xfrm>
          <a:prstGeom prst="ellipse">
            <a:avLst/>
          </a:prstGeom>
          <a:noFill/>
          <a:ln w="38100">
            <a:solidFill>
              <a:srgbClr val="00206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3200">
                <a:solidFill>
                  <a:srgbClr val="C00000"/>
                </a:solidFill>
                <a:latin typeface="Arial" charset="0"/>
              </a:rPr>
              <a:t>+</a:t>
            </a:r>
          </a:p>
        </p:txBody>
      </p:sp>
      <p:grpSp>
        <p:nvGrpSpPr>
          <p:cNvPr id="24661" name="Group 85"/>
          <p:cNvGrpSpPr>
            <a:grpSpLocks/>
          </p:cNvGrpSpPr>
          <p:nvPr/>
        </p:nvGrpSpPr>
        <p:grpSpPr bwMode="auto">
          <a:xfrm>
            <a:off x="9536818" y="4387851"/>
            <a:ext cx="860425" cy="738188"/>
            <a:chOff x="3690" y="1620"/>
            <a:chExt cx="542" cy="465"/>
          </a:xfrm>
        </p:grpSpPr>
        <p:sp>
          <p:nvSpPr>
            <p:cNvPr id="24662" name="Line 86"/>
            <p:cNvSpPr>
              <a:spLocks noChangeShapeType="1"/>
            </p:cNvSpPr>
            <p:nvPr/>
          </p:nvSpPr>
          <p:spPr bwMode="auto">
            <a:xfrm>
              <a:off x="3690" y="1925"/>
              <a:ext cx="542" cy="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id-ID">
                <a:solidFill>
                  <a:srgbClr val="C00000"/>
                </a:solidFill>
              </a:endParaRPr>
            </a:p>
          </p:txBody>
        </p:sp>
        <p:sp>
          <p:nvSpPr>
            <p:cNvPr id="24663" name="Text Box 87"/>
            <p:cNvSpPr txBox="1">
              <a:spLocks noChangeArrowheads="1"/>
            </p:cNvSpPr>
            <p:nvPr/>
          </p:nvSpPr>
          <p:spPr bwMode="auto">
            <a:xfrm>
              <a:off x="3801" y="1620"/>
              <a:ext cx="21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800" b="1" dirty="0">
                  <a:solidFill>
                    <a:srgbClr val="C000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4664" name="Rectangle 88"/>
            <p:cNvSpPr>
              <a:spLocks noChangeArrowheads="1"/>
            </p:cNvSpPr>
            <p:nvPr/>
          </p:nvSpPr>
          <p:spPr bwMode="auto">
            <a:xfrm>
              <a:off x="3763" y="1897"/>
              <a:ext cx="332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>
              <a:spAutoFit/>
            </a:bodyPr>
            <a:lstStyle/>
            <a:p>
              <a:pPr algn="ctr"/>
              <a:r>
                <a:rPr lang="en-US" altLang="zh-TW" i="1" dirty="0">
                  <a:solidFill>
                    <a:srgbClr val="C00000"/>
                  </a:solidFill>
                  <a:latin typeface="Times New Roman" pitchFamily="18" charset="0"/>
                </a:rPr>
                <a:t>S</a:t>
              </a:r>
              <a:r>
                <a:rPr lang="en-US" altLang="zh-TW" dirty="0">
                  <a:solidFill>
                    <a:srgbClr val="C00000"/>
                  </a:solidFill>
                  <a:latin typeface="Times New Roman" pitchFamily="18" charset="0"/>
                  <a:sym typeface="Symbol" pitchFamily="18" charset="2"/>
                </a:rPr>
                <a:t>1</a:t>
              </a:r>
              <a:endParaRPr lang="en-US" altLang="zh-TW" i="1" dirty="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24665" name="Group 89"/>
          <p:cNvGrpSpPr>
            <a:grpSpLocks/>
          </p:cNvGrpSpPr>
          <p:nvPr/>
        </p:nvGrpSpPr>
        <p:grpSpPr bwMode="auto">
          <a:xfrm>
            <a:off x="8003293" y="4862513"/>
            <a:ext cx="860425" cy="774700"/>
            <a:chOff x="2724" y="1919"/>
            <a:chExt cx="542" cy="488"/>
          </a:xfrm>
        </p:grpSpPr>
        <p:sp>
          <p:nvSpPr>
            <p:cNvPr id="24666" name="Line 90"/>
            <p:cNvSpPr>
              <a:spLocks noChangeShapeType="1"/>
            </p:cNvSpPr>
            <p:nvPr/>
          </p:nvSpPr>
          <p:spPr bwMode="auto">
            <a:xfrm>
              <a:off x="2724" y="2213"/>
              <a:ext cx="542" cy="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id-ID">
                <a:solidFill>
                  <a:srgbClr val="C00000"/>
                </a:solidFill>
              </a:endParaRPr>
            </a:p>
          </p:txBody>
        </p:sp>
        <p:sp>
          <p:nvSpPr>
            <p:cNvPr id="24667" name="Text Box 91"/>
            <p:cNvSpPr txBox="1">
              <a:spLocks noChangeArrowheads="1"/>
            </p:cNvSpPr>
            <p:nvPr/>
          </p:nvSpPr>
          <p:spPr bwMode="auto">
            <a:xfrm>
              <a:off x="2836" y="1919"/>
              <a:ext cx="21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800" b="1" dirty="0">
                  <a:solidFill>
                    <a:srgbClr val="C00000"/>
                  </a:solidFill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24668" name="Rectangle 92"/>
            <p:cNvSpPr>
              <a:spLocks noChangeArrowheads="1"/>
            </p:cNvSpPr>
            <p:nvPr/>
          </p:nvSpPr>
          <p:spPr bwMode="auto">
            <a:xfrm>
              <a:off x="2786" y="2219"/>
              <a:ext cx="332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>
              <a:spAutoFit/>
            </a:bodyPr>
            <a:lstStyle/>
            <a:p>
              <a:pPr algn="ctr"/>
              <a:r>
                <a:rPr lang="en-US" altLang="zh-TW" i="1" dirty="0">
                  <a:solidFill>
                    <a:srgbClr val="C00000"/>
                  </a:solidFill>
                  <a:latin typeface="Times New Roman" pitchFamily="18" charset="0"/>
                </a:rPr>
                <a:t>S</a:t>
              </a:r>
              <a:r>
                <a:rPr lang="en-US" altLang="zh-TW" dirty="0">
                  <a:solidFill>
                    <a:srgbClr val="C00000"/>
                  </a:solidFill>
                  <a:latin typeface="Times New Roman" pitchFamily="18" charset="0"/>
                  <a:sym typeface="Symbol" pitchFamily="18" charset="2"/>
                </a:rPr>
                <a:t>1</a:t>
              </a:r>
              <a:endParaRPr lang="en-US" altLang="zh-TW" i="1" dirty="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24669" name="Group 93"/>
          <p:cNvGrpSpPr>
            <a:grpSpLocks/>
          </p:cNvGrpSpPr>
          <p:nvPr/>
        </p:nvGrpSpPr>
        <p:grpSpPr bwMode="auto">
          <a:xfrm>
            <a:off x="5715706" y="5446713"/>
            <a:ext cx="1863725" cy="900113"/>
            <a:chOff x="1283" y="2287"/>
            <a:chExt cx="1174" cy="567"/>
          </a:xfrm>
        </p:grpSpPr>
        <p:sp>
          <p:nvSpPr>
            <p:cNvPr id="24670" name="Line 94"/>
            <p:cNvSpPr>
              <a:spLocks noChangeShapeType="1"/>
            </p:cNvSpPr>
            <p:nvPr/>
          </p:nvSpPr>
          <p:spPr bwMode="auto">
            <a:xfrm>
              <a:off x="1442" y="2501"/>
              <a:ext cx="271" cy="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id-ID">
                <a:solidFill>
                  <a:srgbClr val="C00000"/>
                </a:solidFill>
              </a:endParaRPr>
            </a:p>
          </p:txBody>
        </p:sp>
        <p:sp>
          <p:nvSpPr>
            <p:cNvPr id="24671" name="Text Box 95"/>
            <p:cNvSpPr txBox="1">
              <a:spLocks noChangeArrowheads="1"/>
            </p:cNvSpPr>
            <p:nvPr/>
          </p:nvSpPr>
          <p:spPr bwMode="auto">
            <a:xfrm>
              <a:off x="1283" y="2331"/>
              <a:ext cx="21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800" dirty="0">
                  <a:solidFill>
                    <a:srgbClr val="C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4672" name="Line 96"/>
            <p:cNvSpPr>
              <a:spLocks noChangeShapeType="1"/>
            </p:cNvSpPr>
            <p:nvPr/>
          </p:nvSpPr>
          <p:spPr bwMode="auto">
            <a:xfrm flipV="1">
              <a:off x="2129" y="2287"/>
              <a:ext cx="328" cy="226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id-ID">
                <a:solidFill>
                  <a:srgbClr val="C00000"/>
                </a:solidFill>
              </a:endParaRPr>
            </a:p>
          </p:txBody>
        </p:sp>
        <p:grpSp>
          <p:nvGrpSpPr>
            <p:cNvPr id="24673" name="Group 97"/>
            <p:cNvGrpSpPr>
              <a:grpSpLocks/>
            </p:cNvGrpSpPr>
            <p:nvPr/>
          </p:nvGrpSpPr>
          <p:grpSpPr bwMode="auto">
            <a:xfrm>
              <a:off x="1733" y="2298"/>
              <a:ext cx="395" cy="556"/>
              <a:chOff x="1733" y="2298"/>
              <a:chExt cx="395" cy="556"/>
            </a:xfrm>
          </p:grpSpPr>
          <p:grpSp>
            <p:nvGrpSpPr>
              <p:cNvPr id="24674" name="Group 98"/>
              <p:cNvGrpSpPr>
                <a:grpSpLocks/>
              </p:cNvGrpSpPr>
              <p:nvPr/>
            </p:nvGrpSpPr>
            <p:grpSpPr bwMode="auto">
              <a:xfrm>
                <a:off x="1733" y="2298"/>
                <a:ext cx="395" cy="384"/>
                <a:chOff x="1733" y="2298"/>
                <a:chExt cx="395" cy="384"/>
              </a:xfrm>
            </p:grpSpPr>
            <p:sp>
              <p:nvSpPr>
                <p:cNvPr id="24675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1808" y="2315"/>
                  <a:ext cx="215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TW" sz="2800" b="1">
                      <a:solidFill>
                        <a:srgbClr val="C00000"/>
                      </a:solidFill>
                      <a:latin typeface="Times New Roman" pitchFamily="18" charset="0"/>
                    </a:rPr>
                    <a:t>b</a:t>
                  </a:r>
                </a:p>
              </p:txBody>
            </p:sp>
            <p:sp>
              <p:nvSpPr>
                <p:cNvPr id="24676" name="Rectangle 100"/>
                <p:cNvSpPr>
                  <a:spLocks noChangeArrowheads="1"/>
                </p:cNvSpPr>
                <p:nvPr/>
              </p:nvSpPr>
              <p:spPr bwMode="auto">
                <a:xfrm>
                  <a:off x="1733" y="2298"/>
                  <a:ext cx="395" cy="384"/>
                </a:xfrm>
                <a:prstGeom prst="rect">
                  <a:avLst/>
                </a:prstGeom>
                <a:noFill/>
                <a:ln w="38100">
                  <a:solidFill>
                    <a:srgbClr val="00206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id-ID">
                    <a:solidFill>
                      <a:srgbClr val="C00000"/>
                    </a:solidFill>
                  </a:endParaRPr>
                </a:p>
              </p:txBody>
            </p:sp>
          </p:grpSp>
          <p:sp>
            <p:nvSpPr>
              <p:cNvPr id="24677" name="Rectangle 101"/>
              <p:cNvSpPr>
                <a:spLocks noChangeArrowheads="1"/>
              </p:cNvSpPr>
              <p:nvPr/>
            </p:nvSpPr>
            <p:spPr bwMode="auto">
              <a:xfrm>
                <a:off x="1752" y="2666"/>
                <a:ext cx="366" cy="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>
                <a:spAutoFit/>
              </a:bodyPr>
              <a:lstStyle/>
              <a:p>
                <a:pPr algn="ctr"/>
                <a:r>
                  <a:rPr lang="en-US" altLang="zh-TW" i="1" dirty="0">
                    <a:solidFill>
                      <a:srgbClr val="C00000"/>
                    </a:solidFill>
                    <a:latin typeface="Times New Roman" pitchFamily="18" charset="0"/>
                  </a:rPr>
                  <a:t>S</a:t>
                </a:r>
                <a:r>
                  <a:rPr lang="en-US" altLang="zh-TW" dirty="0">
                    <a:solidFill>
                      <a:srgbClr val="C00000"/>
                    </a:solidFill>
                    <a:latin typeface="Times New Roman" pitchFamily="18" charset="0"/>
                    <a:sym typeface="Symbol" pitchFamily="18" charset="2"/>
                  </a:rPr>
                  <a:t>1</a:t>
                </a:r>
                <a:endParaRPr lang="en-US" altLang="zh-TW" i="1" dirty="0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24679" name="Line 103"/>
          <p:cNvSpPr>
            <a:spLocks noChangeShapeType="1"/>
          </p:cNvSpPr>
          <p:nvPr/>
        </p:nvSpPr>
        <p:spPr bwMode="auto">
          <a:xfrm>
            <a:off x="7049206" y="4846638"/>
            <a:ext cx="520700" cy="358775"/>
          </a:xfrm>
          <a:prstGeom prst="line">
            <a:avLst/>
          </a:prstGeom>
          <a:noFill/>
          <a:ln w="38100">
            <a:solidFill>
              <a:srgbClr val="00206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id-ID">
              <a:solidFill>
                <a:srgbClr val="C00000"/>
              </a:solidFill>
            </a:endParaRPr>
          </a:p>
        </p:txBody>
      </p:sp>
      <p:sp>
        <p:nvSpPr>
          <p:cNvPr id="24682" name="Text Box 106"/>
          <p:cNvSpPr txBox="1">
            <a:spLocks noChangeArrowheads="1"/>
          </p:cNvSpPr>
          <p:nvPr/>
        </p:nvSpPr>
        <p:spPr bwMode="auto">
          <a:xfrm>
            <a:off x="6474532" y="4629151"/>
            <a:ext cx="5381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 b="1" dirty="0">
                <a:solidFill>
                  <a:srgbClr val="C00000"/>
                </a:solidFill>
                <a:latin typeface="Times New Roman" pitchFamily="18" charset="0"/>
              </a:rPr>
              <a:t>W</a:t>
            </a:r>
          </a:p>
        </p:txBody>
      </p:sp>
      <p:sp>
        <p:nvSpPr>
          <p:cNvPr id="24683" name="Rectangle 107"/>
          <p:cNvSpPr>
            <a:spLocks noChangeArrowheads="1"/>
          </p:cNvSpPr>
          <p:nvPr/>
        </p:nvSpPr>
        <p:spPr bwMode="auto">
          <a:xfrm>
            <a:off x="6422144" y="4559301"/>
            <a:ext cx="627063" cy="609600"/>
          </a:xfrm>
          <a:prstGeom prst="rect">
            <a:avLst/>
          </a:prstGeom>
          <a:noFill/>
          <a:ln w="38100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>
              <a:solidFill>
                <a:srgbClr val="C00000"/>
              </a:solidFill>
            </a:endParaRPr>
          </a:p>
        </p:txBody>
      </p:sp>
      <p:sp>
        <p:nvSpPr>
          <p:cNvPr id="24684" name="Rectangle 108"/>
          <p:cNvSpPr>
            <a:spLocks noChangeArrowheads="1"/>
          </p:cNvSpPr>
          <p:nvPr/>
        </p:nvSpPr>
        <p:spPr bwMode="auto">
          <a:xfrm>
            <a:off x="6417381" y="4164013"/>
            <a:ext cx="6000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r>
              <a:rPr lang="en-US" altLang="zh-TW" i="1" dirty="0">
                <a:solidFill>
                  <a:srgbClr val="C00000"/>
                </a:solidFill>
                <a:latin typeface="Times New Roman" pitchFamily="18" charset="0"/>
              </a:rPr>
              <a:t>S</a:t>
            </a:r>
            <a:r>
              <a:rPr lang="en-US" altLang="zh-TW" dirty="0">
                <a:solidFill>
                  <a:srgbClr val="C00000"/>
                </a:solidFill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zh-TW" i="1" dirty="0">
                <a:solidFill>
                  <a:srgbClr val="C00000"/>
                </a:solidFill>
                <a:latin typeface="Times New Roman" pitchFamily="18" charset="0"/>
                <a:sym typeface="Symbol" pitchFamily="18" charset="2"/>
              </a:rPr>
              <a:t>R</a:t>
            </a:r>
            <a:endParaRPr lang="en-US" altLang="zh-TW" i="1" dirty="0">
              <a:solidFill>
                <a:srgbClr val="C00000"/>
              </a:solidFill>
              <a:latin typeface="Times New Roman" pitchFamily="18" charset="0"/>
            </a:endParaRPr>
          </a:p>
        </p:txBody>
      </p:sp>
      <p:grpSp>
        <p:nvGrpSpPr>
          <p:cNvPr id="24685" name="Group 109"/>
          <p:cNvGrpSpPr>
            <a:grpSpLocks/>
          </p:cNvGrpSpPr>
          <p:nvPr/>
        </p:nvGrpSpPr>
        <p:grpSpPr bwMode="auto">
          <a:xfrm>
            <a:off x="5485518" y="4316413"/>
            <a:ext cx="900113" cy="2028825"/>
            <a:chOff x="1138" y="1575"/>
            <a:chExt cx="567" cy="1278"/>
          </a:xfrm>
        </p:grpSpPr>
        <p:sp>
          <p:nvSpPr>
            <p:cNvPr id="24686" name="Rectangle 110"/>
            <p:cNvSpPr>
              <a:spLocks noChangeArrowheads="1"/>
            </p:cNvSpPr>
            <p:nvPr/>
          </p:nvSpPr>
          <p:spPr bwMode="auto">
            <a:xfrm>
              <a:off x="1141" y="1717"/>
              <a:ext cx="146" cy="96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00206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>
                <a:solidFill>
                  <a:srgbClr val="C00000"/>
                </a:solidFill>
              </a:endParaRPr>
            </a:p>
          </p:txBody>
        </p:sp>
        <p:sp>
          <p:nvSpPr>
            <p:cNvPr id="24687" name="Rectangle 111"/>
            <p:cNvSpPr>
              <a:spLocks noChangeArrowheads="1"/>
            </p:cNvSpPr>
            <p:nvPr/>
          </p:nvSpPr>
          <p:spPr bwMode="auto">
            <a:xfrm>
              <a:off x="1138" y="2679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0">
              <a:spAutoFit/>
            </a:bodyPr>
            <a:lstStyle/>
            <a:p>
              <a:r>
                <a:rPr lang="en-US" altLang="zh-TW" i="1" dirty="0">
                  <a:solidFill>
                    <a:srgbClr val="C00000"/>
                  </a:solidFill>
                  <a:latin typeface="Times New Roman" pitchFamily="18" charset="0"/>
                </a:rPr>
                <a:t>R</a:t>
              </a:r>
            </a:p>
          </p:txBody>
        </p:sp>
        <p:grpSp>
          <p:nvGrpSpPr>
            <p:cNvPr id="24688" name="Group 112"/>
            <p:cNvGrpSpPr>
              <a:grpSpLocks/>
            </p:cNvGrpSpPr>
            <p:nvPr/>
          </p:nvGrpSpPr>
          <p:grpSpPr bwMode="auto">
            <a:xfrm>
              <a:off x="1276" y="1575"/>
              <a:ext cx="429" cy="536"/>
              <a:chOff x="1276" y="1575"/>
              <a:chExt cx="429" cy="536"/>
            </a:xfrm>
          </p:grpSpPr>
          <p:sp>
            <p:nvSpPr>
              <p:cNvPr id="24689" name="Line 113"/>
              <p:cNvSpPr>
                <a:spLocks noChangeShapeType="1"/>
              </p:cNvSpPr>
              <p:nvPr/>
            </p:nvSpPr>
            <p:spPr bwMode="auto">
              <a:xfrm>
                <a:off x="1276" y="1920"/>
                <a:ext cx="429" cy="0"/>
              </a:xfrm>
              <a:prstGeom prst="line">
                <a:avLst/>
              </a:prstGeom>
              <a:noFill/>
              <a:ln w="38100">
                <a:solidFill>
                  <a:srgbClr val="00206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id-ID">
                  <a:solidFill>
                    <a:srgbClr val="C00000"/>
                  </a:solidFill>
                </a:endParaRPr>
              </a:p>
            </p:txBody>
          </p:sp>
          <p:sp>
            <p:nvSpPr>
              <p:cNvPr id="24690" name="Text Box 114"/>
              <p:cNvSpPr txBox="1">
                <a:spLocks noChangeArrowheads="1"/>
              </p:cNvSpPr>
              <p:nvPr/>
            </p:nvSpPr>
            <p:spPr bwMode="auto">
              <a:xfrm>
                <a:off x="1384" y="1575"/>
                <a:ext cx="21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800" b="1" dirty="0">
                    <a:solidFill>
                      <a:srgbClr val="C00000"/>
                    </a:solidFill>
                    <a:latin typeface="Times New Roman" pitchFamily="18" charset="0"/>
                  </a:rPr>
                  <a:t>p</a:t>
                </a:r>
              </a:p>
            </p:txBody>
          </p:sp>
          <p:sp>
            <p:nvSpPr>
              <p:cNvPr id="24691" name="Rectangle 115"/>
              <p:cNvSpPr>
                <a:spLocks noChangeArrowheads="1"/>
              </p:cNvSpPr>
              <p:nvPr/>
            </p:nvSpPr>
            <p:spPr bwMode="auto">
              <a:xfrm>
                <a:off x="1306" y="1923"/>
                <a:ext cx="354" cy="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>
                <a:spAutoFit/>
              </a:bodyPr>
              <a:lstStyle/>
              <a:p>
                <a:r>
                  <a:rPr lang="en-US" altLang="zh-TW" i="1" dirty="0">
                    <a:solidFill>
                      <a:srgbClr val="C00000"/>
                    </a:solidFill>
                    <a:latin typeface="Times New Roman" pitchFamily="18" charset="0"/>
                  </a:rPr>
                  <a:t>R</a:t>
                </a:r>
                <a:r>
                  <a:rPr lang="en-US" altLang="zh-TW" dirty="0">
                    <a:solidFill>
                      <a:srgbClr val="C00000"/>
                    </a:solidFill>
                    <a:latin typeface="Times New Roman" pitchFamily="18" charset="0"/>
                    <a:sym typeface="Symbol" pitchFamily="18" charset="2"/>
                  </a:rPr>
                  <a:t>1</a:t>
                </a:r>
                <a:endParaRPr lang="en-US" altLang="zh-TW" i="1" dirty="0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</p:grpSp>
      </p:grpSp>
      <p:grpSp>
        <p:nvGrpSpPr>
          <p:cNvPr id="24707" name="Group 131"/>
          <p:cNvGrpSpPr>
            <a:grpSpLocks/>
          </p:cNvGrpSpPr>
          <p:nvPr/>
        </p:nvGrpSpPr>
        <p:grpSpPr bwMode="auto">
          <a:xfrm>
            <a:off x="8860543" y="4541838"/>
            <a:ext cx="681038" cy="1830388"/>
            <a:chOff x="4241" y="2703"/>
            <a:chExt cx="429" cy="1153"/>
          </a:xfrm>
        </p:grpSpPr>
        <p:sp>
          <p:nvSpPr>
            <p:cNvPr id="24695" name="Rectangle 119"/>
            <p:cNvSpPr>
              <a:spLocks noChangeArrowheads="1"/>
            </p:cNvSpPr>
            <p:nvPr/>
          </p:nvSpPr>
          <p:spPr bwMode="auto">
            <a:xfrm>
              <a:off x="4241" y="2703"/>
              <a:ext cx="429" cy="982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00206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>
                <a:solidFill>
                  <a:srgbClr val="C00000"/>
                </a:solidFill>
              </a:endParaRPr>
            </a:p>
          </p:txBody>
        </p:sp>
        <p:grpSp>
          <p:nvGrpSpPr>
            <p:cNvPr id="24706" name="Group 130"/>
            <p:cNvGrpSpPr>
              <a:grpSpLocks/>
            </p:cNvGrpSpPr>
            <p:nvPr/>
          </p:nvGrpSpPr>
          <p:grpSpPr bwMode="auto">
            <a:xfrm>
              <a:off x="4291" y="2995"/>
              <a:ext cx="328" cy="384"/>
              <a:chOff x="4291" y="2995"/>
              <a:chExt cx="328" cy="384"/>
            </a:xfrm>
          </p:grpSpPr>
          <p:sp>
            <p:nvSpPr>
              <p:cNvPr id="24693" name="Line 117"/>
              <p:cNvSpPr>
                <a:spLocks noChangeShapeType="1"/>
              </p:cNvSpPr>
              <p:nvPr/>
            </p:nvSpPr>
            <p:spPr bwMode="auto">
              <a:xfrm>
                <a:off x="4291" y="3193"/>
                <a:ext cx="328" cy="0"/>
              </a:xfrm>
              <a:prstGeom prst="line">
                <a:avLst/>
              </a:prstGeom>
              <a:noFill/>
              <a:ln w="19050">
                <a:solidFill>
                  <a:srgbClr val="00206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id-ID">
                  <a:solidFill>
                    <a:srgbClr val="C00000"/>
                  </a:solidFill>
                </a:endParaRPr>
              </a:p>
            </p:txBody>
          </p:sp>
          <p:grpSp>
            <p:nvGrpSpPr>
              <p:cNvPr id="24696" name="Group 120"/>
              <p:cNvGrpSpPr>
                <a:grpSpLocks/>
              </p:cNvGrpSpPr>
              <p:nvPr/>
            </p:nvGrpSpPr>
            <p:grpSpPr bwMode="auto">
              <a:xfrm>
                <a:off x="4295" y="2995"/>
                <a:ext cx="282" cy="384"/>
                <a:chOff x="3840" y="2112"/>
                <a:chExt cx="378" cy="384"/>
              </a:xfrm>
            </p:grpSpPr>
            <p:sp>
              <p:nvSpPr>
                <p:cNvPr id="24697" name="Line 121"/>
                <p:cNvSpPr>
                  <a:spLocks noChangeShapeType="1"/>
                </p:cNvSpPr>
                <p:nvPr/>
              </p:nvSpPr>
              <p:spPr bwMode="auto">
                <a:xfrm>
                  <a:off x="3840" y="2491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rgbClr val="002060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id-ID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24698" name="Line 122"/>
                <p:cNvSpPr>
                  <a:spLocks noChangeShapeType="1"/>
                </p:cNvSpPr>
                <p:nvPr/>
              </p:nvSpPr>
              <p:spPr bwMode="auto">
                <a:xfrm flipV="1">
                  <a:off x="4032" y="2112"/>
                  <a:ext cx="0" cy="384"/>
                </a:xfrm>
                <a:prstGeom prst="line">
                  <a:avLst/>
                </a:prstGeom>
                <a:noFill/>
                <a:ln w="28575">
                  <a:solidFill>
                    <a:srgbClr val="002060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id-ID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24699" name="Line 123"/>
                <p:cNvSpPr>
                  <a:spLocks noChangeShapeType="1"/>
                </p:cNvSpPr>
                <p:nvPr/>
              </p:nvSpPr>
              <p:spPr bwMode="auto">
                <a:xfrm>
                  <a:off x="4026" y="2118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rgbClr val="002060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id-ID">
                    <a:solidFill>
                      <a:srgbClr val="C00000"/>
                    </a:solidFill>
                  </a:endParaRPr>
                </a:p>
              </p:txBody>
            </p:sp>
          </p:grpSp>
        </p:grpSp>
        <p:sp>
          <p:nvSpPr>
            <p:cNvPr id="24700" name="Rectangle 124"/>
            <p:cNvSpPr>
              <a:spLocks noChangeArrowheads="1"/>
            </p:cNvSpPr>
            <p:nvPr/>
          </p:nvSpPr>
          <p:spPr bwMode="auto">
            <a:xfrm>
              <a:off x="4346" y="3682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0">
              <a:spAutoFit/>
            </a:bodyPr>
            <a:lstStyle/>
            <a:p>
              <a:pPr algn="ctr"/>
              <a:r>
                <a:rPr lang="en-US" altLang="zh-TW" i="1">
                  <a:solidFill>
                    <a:srgbClr val="C00000"/>
                  </a:solidFill>
                  <a:latin typeface="Times New Roman" pitchFamily="18" charset="0"/>
                </a:rPr>
                <a:t>S</a:t>
              </a:r>
            </a:p>
          </p:txBody>
        </p:sp>
      </p:grpSp>
      <p:sp>
        <p:nvSpPr>
          <p:cNvPr id="24703" name="Text Box 127"/>
          <p:cNvSpPr txBox="1">
            <a:spLocks noChangeArrowheads="1"/>
          </p:cNvSpPr>
          <p:nvPr/>
        </p:nvSpPr>
        <p:spPr bwMode="auto">
          <a:xfrm>
            <a:off x="3387726" y="4895851"/>
            <a:ext cx="188436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TW" b="1" dirty="0">
                <a:solidFill>
                  <a:srgbClr val="002060"/>
                </a:solidFill>
              </a:rPr>
              <a:t>SINGLE-LAYER PERCEPTRON</a:t>
            </a:r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>
            <a:off x="6592889" y="2455862"/>
            <a:ext cx="860425" cy="0"/>
          </a:xfrm>
          <a:prstGeom prst="line">
            <a:avLst/>
          </a:prstGeom>
          <a:noFill/>
          <a:ln w="38100">
            <a:solidFill>
              <a:srgbClr val="00206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id-ID">
              <a:solidFill>
                <a:srgbClr val="C00000"/>
              </a:solidFill>
            </a:endParaRP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6769102" y="1971675"/>
            <a:ext cx="3413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 b="1">
                <a:solidFill>
                  <a:srgbClr val="C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6707983" y="2451100"/>
            <a:ext cx="527050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0800" rIns="18000" bIns="10800">
            <a:spAutoFit/>
          </a:bodyPr>
          <a:lstStyle/>
          <a:p>
            <a:pPr algn="ctr"/>
            <a:r>
              <a:rPr lang="en-US" altLang="zh-TW" b="1" i="1">
                <a:solidFill>
                  <a:srgbClr val="C00000"/>
                </a:solidFill>
                <a:latin typeface="Times New Roman" pitchFamily="18" charset="0"/>
              </a:rPr>
              <a:t>S</a:t>
            </a:r>
            <a:r>
              <a:rPr lang="en-US" altLang="zh-TW" b="1">
                <a:solidFill>
                  <a:srgbClr val="C00000"/>
                </a:solidFill>
                <a:latin typeface="Times New Roman" pitchFamily="18" charset="0"/>
                <a:sym typeface="Symbol" pitchFamily="18" charset="2"/>
              </a:rPr>
              <a:t>1</a:t>
            </a:r>
            <a:endParaRPr lang="en-US" altLang="zh-TW" b="1" i="1">
              <a:solidFill>
                <a:srgbClr val="C00000"/>
              </a:solidFill>
              <a:latin typeface="Times New Roman" pitchFamily="18" charset="0"/>
            </a:endParaRPr>
          </a:p>
        </p:txBody>
      </p:sp>
      <p:sp>
        <p:nvSpPr>
          <p:cNvPr id="24579" name="Oval 3"/>
          <p:cNvSpPr>
            <a:spLocks noChangeArrowheads="1"/>
          </p:cNvSpPr>
          <p:nvPr/>
        </p:nvSpPr>
        <p:spPr bwMode="auto">
          <a:xfrm>
            <a:off x="4572002" y="2663825"/>
            <a:ext cx="503238" cy="503237"/>
          </a:xfrm>
          <a:prstGeom prst="ellipse">
            <a:avLst/>
          </a:prstGeom>
          <a:noFill/>
          <a:ln w="38100">
            <a:solidFill>
              <a:srgbClr val="00206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3200">
                <a:solidFill>
                  <a:srgbClr val="C00000"/>
                </a:solidFill>
                <a:latin typeface="Arial" charset="0"/>
              </a:rPr>
              <a:t>+</a:t>
            </a:r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5059364" y="2913063"/>
            <a:ext cx="860425" cy="0"/>
          </a:xfrm>
          <a:prstGeom prst="line">
            <a:avLst/>
          </a:prstGeom>
          <a:noFill/>
          <a:ln w="38100">
            <a:solidFill>
              <a:srgbClr val="00206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id-ID">
              <a:solidFill>
                <a:srgbClr val="C00000"/>
              </a:solidFill>
            </a:endParaRPr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5237164" y="2446338"/>
            <a:ext cx="3413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 b="1">
                <a:solidFill>
                  <a:srgbClr val="C00000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5157789" y="2922588"/>
            <a:ext cx="527050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0800" rIns="18000" bIns="10800">
            <a:spAutoFit/>
          </a:bodyPr>
          <a:lstStyle/>
          <a:p>
            <a:pPr algn="ctr"/>
            <a:r>
              <a:rPr lang="en-US" altLang="zh-TW" i="1">
                <a:solidFill>
                  <a:srgbClr val="C00000"/>
                </a:solidFill>
                <a:latin typeface="Times New Roman" pitchFamily="18" charset="0"/>
              </a:rPr>
              <a:t>S</a:t>
            </a:r>
            <a:r>
              <a:rPr lang="en-US" altLang="zh-TW">
                <a:solidFill>
                  <a:srgbClr val="C00000"/>
                </a:solidFill>
                <a:latin typeface="Times New Roman" pitchFamily="18" charset="0"/>
                <a:sym typeface="Symbol" pitchFamily="18" charset="2"/>
              </a:rPr>
              <a:t>1</a:t>
            </a:r>
            <a:endParaRPr lang="en-US" altLang="zh-TW" i="1">
              <a:solidFill>
                <a:srgbClr val="C00000"/>
              </a:solidFill>
              <a:latin typeface="Times New Roman" pitchFamily="18" charset="0"/>
            </a:endParaRPr>
          </a:p>
        </p:txBody>
      </p:sp>
      <p:sp>
        <p:nvSpPr>
          <p:cNvPr id="24589" name="Line 13"/>
          <p:cNvSpPr>
            <a:spLocks noChangeShapeType="1"/>
          </p:cNvSpPr>
          <p:nvPr/>
        </p:nvSpPr>
        <p:spPr bwMode="auto">
          <a:xfrm>
            <a:off x="3024190" y="3370263"/>
            <a:ext cx="430213" cy="0"/>
          </a:xfrm>
          <a:prstGeom prst="line">
            <a:avLst/>
          </a:prstGeom>
          <a:noFill/>
          <a:ln w="38100">
            <a:solidFill>
              <a:srgbClr val="00206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id-ID">
              <a:solidFill>
                <a:srgbClr val="C00000"/>
              </a:solidFill>
            </a:endParaRPr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2771777" y="3100388"/>
            <a:ext cx="3413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>
                <a:solidFill>
                  <a:srgbClr val="C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4591" name="Line 15"/>
          <p:cNvSpPr>
            <a:spLocks noChangeShapeType="1"/>
          </p:cNvSpPr>
          <p:nvPr/>
        </p:nvSpPr>
        <p:spPr bwMode="auto">
          <a:xfrm flipV="1">
            <a:off x="4114802" y="3030538"/>
            <a:ext cx="520700" cy="358775"/>
          </a:xfrm>
          <a:prstGeom prst="line">
            <a:avLst/>
          </a:prstGeom>
          <a:noFill/>
          <a:ln w="38100">
            <a:solidFill>
              <a:srgbClr val="00206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id-ID">
              <a:solidFill>
                <a:srgbClr val="C00000"/>
              </a:solidFill>
            </a:endParaRPr>
          </a:p>
        </p:txBody>
      </p:sp>
      <p:grpSp>
        <p:nvGrpSpPr>
          <p:cNvPr id="24592" name="Group 16"/>
          <p:cNvGrpSpPr>
            <a:grpSpLocks/>
          </p:cNvGrpSpPr>
          <p:nvPr/>
        </p:nvGrpSpPr>
        <p:grpSpPr bwMode="auto">
          <a:xfrm>
            <a:off x="3486152" y="3048000"/>
            <a:ext cx="627063" cy="882650"/>
            <a:chOff x="1733" y="2298"/>
            <a:chExt cx="395" cy="556"/>
          </a:xfrm>
          <a:noFill/>
        </p:grpSpPr>
        <p:grpSp>
          <p:nvGrpSpPr>
            <p:cNvPr id="24593" name="Group 17"/>
            <p:cNvGrpSpPr>
              <a:grpSpLocks/>
            </p:cNvGrpSpPr>
            <p:nvPr/>
          </p:nvGrpSpPr>
          <p:grpSpPr bwMode="auto">
            <a:xfrm>
              <a:off x="1733" y="2298"/>
              <a:ext cx="395" cy="384"/>
              <a:chOff x="1733" y="2298"/>
              <a:chExt cx="395" cy="384"/>
            </a:xfrm>
            <a:grpFill/>
          </p:grpSpPr>
          <p:sp>
            <p:nvSpPr>
              <p:cNvPr id="24594" name="Text Box 18"/>
              <p:cNvSpPr txBox="1">
                <a:spLocks noChangeArrowheads="1"/>
              </p:cNvSpPr>
              <p:nvPr/>
            </p:nvSpPr>
            <p:spPr bwMode="auto">
              <a:xfrm>
                <a:off x="1808" y="2315"/>
                <a:ext cx="215" cy="32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800" b="1">
                    <a:solidFill>
                      <a:srgbClr val="C00000"/>
                    </a:solidFill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24595" name="Rectangle 19"/>
              <p:cNvSpPr>
                <a:spLocks noChangeArrowheads="1"/>
              </p:cNvSpPr>
              <p:nvPr/>
            </p:nvSpPr>
            <p:spPr bwMode="auto">
              <a:xfrm>
                <a:off x="1733" y="2298"/>
                <a:ext cx="395" cy="384"/>
              </a:xfrm>
              <a:prstGeom prst="rect">
                <a:avLst/>
              </a:prstGeom>
              <a:grpFill/>
              <a:ln w="38100">
                <a:solidFill>
                  <a:srgbClr val="00206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d-ID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24596" name="Rectangle 20"/>
            <p:cNvSpPr>
              <a:spLocks noChangeArrowheads="1"/>
            </p:cNvSpPr>
            <p:nvPr/>
          </p:nvSpPr>
          <p:spPr bwMode="auto">
            <a:xfrm>
              <a:off x="1752" y="2666"/>
              <a:ext cx="366" cy="1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>
              <a:spAutoFit/>
            </a:bodyPr>
            <a:lstStyle/>
            <a:p>
              <a:pPr algn="ctr"/>
              <a:r>
                <a:rPr lang="en-US" altLang="zh-TW" b="1" i="1" dirty="0">
                  <a:solidFill>
                    <a:srgbClr val="C00000"/>
                  </a:solidFill>
                  <a:latin typeface="Times New Roman" pitchFamily="18" charset="0"/>
                </a:rPr>
                <a:t>S</a:t>
              </a:r>
              <a:r>
                <a:rPr lang="en-US" altLang="zh-TW" b="1" dirty="0">
                  <a:solidFill>
                    <a:srgbClr val="C00000"/>
                  </a:solidFill>
                  <a:latin typeface="Times New Roman" pitchFamily="18" charset="0"/>
                  <a:sym typeface="Symbol" pitchFamily="18" charset="2"/>
                </a:rPr>
                <a:t>1</a:t>
              </a:r>
              <a:endParaRPr lang="en-US" altLang="zh-TW" b="1" i="1" dirty="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24598" name="Line 22"/>
          <p:cNvSpPr>
            <a:spLocks noChangeShapeType="1"/>
          </p:cNvSpPr>
          <p:nvPr/>
        </p:nvSpPr>
        <p:spPr bwMode="auto">
          <a:xfrm>
            <a:off x="4105277" y="2430463"/>
            <a:ext cx="520700" cy="358775"/>
          </a:xfrm>
          <a:prstGeom prst="line">
            <a:avLst/>
          </a:prstGeom>
          <a:noFill/>
          <a:ln w="38100">
            <a:solidFill>
              <a:srgbClr val="00206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id-ID">
              <a:solidFill>
                <a:srgbClr val="C00000"/>
              </a:solidFill>
            </a:endParaRPr>
          </a:p>
        </p:txBody>
      </p:sp>
      <p:grpSp>
        <p:nvGrpSpPr>
          <p:cNvPr id="24600" name="Group 24"/>
          <p:cNvGrpSpPr>
            <a:grpSpLocks/>
          </p:cNvGrpSpPr>
          <p:nvPr/>
        </p:nvGrpSpPr>
        <p:grpSpPr bwMode="auto">
          <a:xfrm>
            <a:off x="3478215" y="2143126"/>
            <a:ext cx="627063" cy="609600"/>
            <a:chOff x="1728" y="1728"/>
            <a:chExt cx="395" cy="384"/>
          </a:xfrm>
          <a:noFill/>
        </p:grpSpPr>
        <p:sp>
          <p:nvSpPr>
            <p:cNvPr id="24601" name="Text Box 25"/>
            <p:cNvSpPr txBox="1">
              <a:spLocks noChangeArrowheads="1"/>
            </p:cNvSpPr>
            <p:nvPr/>
          </p:nvSpPr>
          <p:spPr bwMode="auto">
            <a:xfrm>
              <a:off x="1761" y="1772"/>
              <a:ext cx="339" cy="327"/>
            </a:xfrm>
            <a:prstGeom prst="rect">
              <a:avLst/>
            </a:prstGeom>
            <a:grpFill/>
            <a:ln w="9525">
              <a:solidFill>
                <a:srgbClr val="00206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800" b="1">
                  <a:solidFill>
                    <a:srgbClr val="C00000"/>
                  </a:solidFill>
                  <a:latin typeface="Times New Roman" pitchFamily="18" charset="0"/>
                </a:rPr>
                <a:t>W</a:t>
              </a:r>
            </a:p>
          </p:txBody>
        </p:sp>
        <p:sp>
          <p:nvSpPr>
            <p:cNvPr id="24602" name="Rectangle 26"/>
            <p:cNvSpPr>
              <a:spLocks noChangeArrowheads="1"/>
            </p:cNvSpPr>
            <p:nvPr/>
          </p:nvSpPr>
          <p:spPr bwMode="auto">
            <a:xfrm>
              <a:off x="1728" y="1728"/>
              <a:ext cx="395" cy="384"/>
            </a:xfrm>
            <a:prstGeom prst="rect">
              <a:avLst/>
            </a:prstGeom>
            <a:grp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>
                <a:solidFill>
                  <a:srgbClr val="C00000"/>
                </a:solidFill>
              </a:endParaRPr>
            </a:p>
          </p:txBody>
        </p:sp>
      </p:grpSp>
      <p:sp>
        <p:nvSpPr>
          <p:cNvPr id="24603" name="Rectangle 27"/>
          <p:cNvSpPr>
            <a:spLocks noChangeArrowheads="1"/>
          </p:cNvSpPr>
          <p:nvPr/>
        </p:nvSpPr>
        <p:spPr bwMode="auto">
          <a:xfrm>
            <a:off x="3513140" y="1865313"/>
            <a:ext cx="6000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r>
              <a:rPr lang="en-US" altLang="zh-TW" b="1" i="1" dirty="0">
                <a:solidFill>
                  <a:srgbClr val="C00000"/>
                </a:solidFill>
                <a:latin typeface="Times New Roman" pitchFamily="18" charset="0"/>
              </a:rPr>
              <a:t>S</a:t>
            </a:r>
            <a:r>
              <a:rPr lang="en-US" altLang="zh-TW" b="1" dirty="0">
                <a:solidFill>
                  <a:srgbClr val="C00000"/>
                </a:solidFill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zh-TW" b="1" i="1" dirty="0">
                <a:solidFill>
                  <a:srgbClr val="C00000"/>
                </a:solidFill>
                <a:latin typeface="Times New Roman" pitchFamily="18" charset="0"/>
                <a:sym typeface="Symbol" pitchFamily="18" charset="2"/>
              </a:rPr>
              <a:t>R</a:t>
            </a:r>
            <a:endParaRPr lang="en-US" altLang="zh-TW" b="1" i="1" dirty="0">
              <a:solidFill>
                <a:srgbClr val="C00000"/>
              </a:solidFill>
              <a:latin typeface="Times New Roman" pitchFamily="18" charset="0"/>
            </a:endParaRPr>
          </a:p>
        </p:txBody>
      </p:sp>
      <p:sp>
        <p:nvSpPr>
          <p:cNvPr id="24605" name="Rectangle 29"/>
          <p:cNvSpPr>
            <a:spLocks noChangeArrowheads="1"/>
          </p:cNvSpPr>
          <p:nvPr/>
        </p:nvSpPr>
        <p:spPr bwMode="auto">
          <a:xfrm>
            <a:off x="2546352" y="2125663"/>
            <a:ext cx="231775" cy="1524000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>
              <a:solidFill>
                <a:srgbClr val="C00000"/>
              </a:solidFill>
            </a:endParaRPr>
          </a:p>
        </p:txBody>
      </p:sp>
      <p:sp>
        <p:nvSpPr>
          <p:cNvPr id="24606" name="Rectangle 30"/>
          <p:cNvSpPr>
            <a:spLocks noChangeArrowheads="1"/>
          </p:cNvSpPr>
          <p:nvPr/>
        </p:nvSpPr>
        <p:spPr bwMode="auto">
          <a:xfrm>
            <a:off x="2541589" y="3652838"/>
            <a:ext cx="29368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r>
              <a:rPr lang="en-US" altLang="zh-TW" i="1">
                <a:solidFill>
                  <a:srgbClr val="C00000"/>
                </a:solidFill>
                <a:latin typeface="Times New Roman" pitchFamily="18" charset="0"/>
              </a:rPr>
              <a:t>R</a:t>
            </a:r>
          </a:p>
        </p:txBody>
      </p:sp>
      <p:sp>
        <p:nvSpPr>
          <p:cNvPr id="24608" name="Line 32"/>
          <p:cNvSpPr>
            <a:spLocks noChangeShapeType="1"/>
          </p:cNvSpPr>
          <p:nvPr/>
        </p:nvSpPr>
        <p:spPr bwMode="auto">
          <a:xfrm>
            <a:off x="2760664" y="2447926"/>
            <a:ext cx="681038" cy="0"/>
          </a:xfrm>
          <a:prstGeom prst="line">
            <a:avLst/>
          </a:prstGeom>
          <a:noFill/>
          <a:ln w="38100">
            <a:solidFill>
              <a:srgbClr val="00206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id-ID">
              <a:solidFill>
                <a:srgbClr val="C00000"/>
              </a:solidFill>
            </a:endParaRPr>
          </a:p>
        </p:txBody>
      </p:sp>
      <p:sp>
        <p:nvSpPr>
          <p:cNvPr id="24609" name="Text Box 33"/>
          <p:cNvSpPr txBox="1">
            <a:spLocks noChangeArrowheads="1"/>
          </p:cNvSpPr>
          <p:nvPr/>
        </p:nvSpPr>
        <p:spPr bwMode="auto">
          <a:xfrm>
            <a:off x="2932114" y="1900238"/>
            <a:ext cx="3413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 b="1">
                <a:solidFill>
                  <a:srgbClr val="C00000"/>
                </a:solidFill>
                <a:latin typeface="Times New Roman" pitchFamily="18" charset="0"/>
              </a:rPr>
              <a:t>p</a:t>
            </a:r>
          </a:p>
        </p:txBody>
      </p:sp>
      <p:sp>
        <p:nvSpPr>
          <p:cNvPr id="24610" name="Rectangle 34"/>
          <p:cNvSpPr>
            <a:spLocks noChangeArrowheads="1"/>
          </p:cNvSpPr>
          <p:nvPr/>
        </p:nvSpPr>
        <p:spPr bwMode="auto">
          <a:xfrm>
            <a:off x="2808289" y="2452688"/>
            <a:ext cx="56197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0800" rIns="18000" bIns="10800">
            <a:spAutoFit/>
          </a:bodyPr>
          <a:lstStyle/>
          <a:p>
            <a:r>
              <a:rPr lang="en-US" altLang="zh-TW" i="1" dirty="0">
                <a:solidFill>
                  <a:srgbClr val="C00000"/>
                </a:solidFill>
                <a:latin typeface="Times New Roman" pitchFamily="18" charset="0"/>
              </a:rPr>
              <a:t>R</a:t>
            </a:r>
            <a:r>
              <a:rPr lang="en-US" altLang="zh-TW" dirty="0">
                <a:solidFill>
                  <a:srgbClr val="C00000"/>
                </a:solidFill>
                <a:latin typeface="Times New Roman" pitchFamily="18" charset="0"/>
                <a:sym typeface="Symbol" pitchFamily="18" charset="2"/>
              </a:rPr>
              <a:t>1</a:t>
            </a:r>
            <a:endParaRPr lang="en-US" altLang="zh-TW" i="1" dirty="0">
              <a:solidFill>
                <a:srgbClr val="C00000"/>
              </a:solidFill>
              <a:latin typeface="Times New Roman" pitchFamily="18" charset="0"/>
            </a:endParaRPr>
          </a:p>
        </p:txBody>
      </p:sp>
      <p:grpSp>
        <p:nvGrpSpPr>
          <p:cNvPr id="24711" name="Group 135"/>
          <p:cNvGrpSpPr>
            <a:grpSpLocks/>
          </p:cNvGrpSpPr>
          <p:nvPr/>
        </p:nvGrpSpPr>
        <p:grpSpPr bwMode="auto">
          <a:xfrm>
            <a:off x="5916614" y="2125663"/>
            <a:ext cx="681038" cy="1830387"/>
            <a:chOff x="2767" y="1339"/>
            <a:chExt cx="429" cy="1153"/>
          </a:xfrm>
          <a:noFill/>
        </p:grpSpPr>
        <p:sp>
          <p:nvSpPr>
            <p:cNvPr id="24619" name="Rectangle 43"/>
            <p:cNvSpPr>
              <a:spLocks noChangeArrowheads="1"/>
            </p:cNvSpPr>
            <p:nvPr/>
          </p:nvSpPr>
          <p:spPr bwMode="auto">
            <a:xfrm>
              <a:off x="2894" y="2318"/>
              <a:ext cx="185" cy="174"/>
            </a:xfrm>
            <a:prstGeom prst="rect">
              <a:avLst/>
            </a:prstGeom>
            <a:grpFill/>
            <a:ln w="9525">
              <a:solidFill>
                <a:srgbClr val="002060"/>
              </a:solidFill>
              <a:miter lim="800000"/>
              <a:headEnd/>
              <a:tailEnd/>
            </a:ln>
            <a:effectLst/>
          </p:spPr>
          <p:txBody>
            <a:bodyPr lIns="18000" tIns="0" rIns="18000" bIns="0">
              <a:spAutoFit/>
            </a:bodyPr>
            <a:lstStyle/>
            <a:p>
              <a:pPr algn="ctr"/>
              <a:r>
                <a:rPr lang="en-US" altLang="zh-TW" i="1">
                  <a:solidFill>
                    <a:srgbClr val="C00000"/>
                  </a:solidFill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24614" name="Rectangle 38"/>
            <p:cNvSpPr>
              <a:spLocks noChangeArrowheads="1"/>
            </p:cNvSpPr>
            <p:nvPr/>
          </p:nvSpPr>
          <p:spPr bwMode="auto">
            <a:xfrm>
              <a:off x="2767" y="1339"/>
              <a:ext cx="429" cy="982"/>
            </a:xfrm>
            <a:prstGeom prst="rect">
              <a:avLst/>
            </a:prstGeom>
            <a:grpFill/>
            <a:ln w="38100">
              <a:solidFill>
                <a:srgbClr val="00206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>
                <a:solidFill>
                  <a:srgbClr val="C00000"/>
                </a:solidFill>
              </a:endParaRPr>
            </a:p>
          </p:txBody>
        </p:sp>
        <p:grpSp>
          <p:nvGrpSpPr>
            <p:cNvPr id="24710" name="Group 134"/>
            <p:cNvGrpSpPr>
              <a:grpSpLocks/>
            </p:cNvGrpSpPr>
            <p:nvPr/>
          </p:nvGrpSpPr>
          <p:grpSpPr bwMode="auto">
            <a:xfrm>
              <a:off x="2817" y="1632"/>
              <a:ext cx="328" cy="384"/>
              <a:chOff x="2817" y="1632"/>
              <a:chExt cx="328" cy="384"/>
            </a:xfrm>
            <a:grpFill/>
          </p:grpSpPr>
          <p:sp>
            <p:nvSpPr>
              <p:cNvPr id="24612" name="Line 36"/>
              <p:cNvSpPr>
                <a:spLocks noChangeShapeType="1"/>
              </p:cNvSpPr>
              <p:nvPr/>
            </p:nvSpPr>
            <p:spPr bwMode="auto">
              <a:xfrm>
                <a:off x="2817" y="1840"/>
                <a:ext cx="328" cy="0"/>
              </a:xfrm>
              <a:prstGeom prst="line">
                <a:avLst/>
              </a:prstGeom>
              <a:grpFill/>
              <a:ln w="19050">
                <a:solidFill>
                  <a:srgbClr val="00206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id-ID">
                  <a:solidFill>
                    <a:srgbClr val="C00000"/>
                  </a:solidFill>
                </a:endParaRPr>
              </a:p>
            </p:txBody>
          </p:sp>
          <p:sp>
            <p:nvSpPr>
              <p:cNvPr id="24623" name="Line 47"/>
              <p:cNvSpPr>
                <a:spLocks noChangeShapeType="1"/>
              </p:cNvSpPr>
              <p:nvPr/>
            </p:nvSpPr>
            <p:spPr bwMode="auto">
              <a:xfrm flipV="1">
                <a:off x="2832" y="1632"/>
                <a:ext cx="288" cy="384"/>
              </a:xfrm>
              <a:prstGeom prst="line">
                <a:avLst/>
              </a:prstGeom>
              <a:grpFill/>
              <a:ln w="38100">
                <a:solidFill>
                  <a:srgbClr val="00206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id-ID">
                  <a:solidFill>
                    <a:srgbClr val="C00000"/>
                  </a:solidFill>
                </a:endParaRPr>
              </a:p>
            </p:txBody>
          </p:sp>
        </p:grpSp>
      </p:grpSp>
      <p:sp>
        <p:nvSpPr>
          <p:cNvPr id="90" name="Date Placeholder 8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28E6A-C2A8-48A3-B9C5-D7D871B751CE}" type="datetime1">
              <a:rPr lang="id-ID" altLang="zh-TW" smtClean="0"/>
              <a:t>09/10/2023</a:t>
            </a:fld>
            <a:endParaRPr lang="en-US" altLang="zh-TW"/>
          </a:p>
        </p:txBody>
      </p:sp>
      <p:sp>
        <p:nvSpPr>
          <p:cNvPr id="91" name="Slide Number Placeholder 9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810F-9C63-42FA-82DD-B78BAF02D900}" type="slidenum">
              <a:rPr lang="en-US" altLang="zh-TW" smtClean="0"/>
              <a:pPr/>
              <a:t>35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163760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68" name="Rectangle 68"/>
          <p:cNvSpPr>
            <a:spLocks noChangeAspect="1" noChangeArrowheads="1"/>
          </p:cNvSpPr>
          <p:nvPr/>
        </p:nvSpPr>
        <p:spPr bwMode="auto">
          <a:xfrm rot="2880000">
            <a:off x="8816975" y="5476875"/>
            <a:ext cx="179388" cy="179388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rot="10800000" vert="eaVert" wrap="none" anchor="ctr"/>
          <a:lstStyle/>
          <a:p>
            <a:pPr algn="ctr"/>
            <a:endParaRPr lang="id-ID">
              <a:solidFill>
                <a:schemeClr val="tx2"/>
              </a:solidFill>
            </a:endParaRP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60770"/>
            <a:ext cx="10363200" cy="1143000"/>
          </a:xfrm>
        </p:spPr>
        <p:txBody>
          <a:bodyPr/>
          <a:lstStyle/>
          <a:p>
            <a:r>
              <a:rPr lang="en-US" altLang="zh-TW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 ADALINE</a:t>
            </a:r>
          </a:p>
        </p:txBody>
      </p:sp>
      <p:sp>
        <p:nvSpPr>
          <p:cNvPr id="25604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2362200" y="4038600"/>
            <a:ext cx="4795838" cy="2159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/>
              <a:t>Set </a:t>
            </a:r>
            <a:r>
              <a:rPr lang="en-US" altLang="zh-TW" sz="2400" i="1">
                <a:latin typeface="Times New Roman" pitchFamily="18" charset="0"/>
              </a:rPr>
              <a:t>n</a:t>
            </a:r>
            <a:r>
              <a:rPr lang="en-US" altLang="zh-TW" sz="2400">
                <a:latin typeface="Times New Roman" pitchFamily="18" charset="0"/>
              </a:rPr>
              <a:t> = 0</a:t>
            </a:r>
            <a:r>
              <a:rPr lang="en-US" altLang="zh-TW" sz="2400"/>
              <a:t>, then </a:t>
            </a:r>
            <a:r>
              <a:rPr lang="en-US" altLang="zh-TW" sz="2400" b="1">
                <a:latin typeface="Times New Roman" pitchFamily="18" charset="0"/>
              </a:rPr>
              <a:t>Wp</a:t>
            </a:r>
            <a:r>
              <a:rPr lang="en-US" altLang="zh-TW" sz="2400">
                <a:latin typeface="Times New Roman" pitchFamily="18" charset="0"/>
              </a:rPr>
              <a:t> + </a:t>
            </a:r>
            <a:r>
              <a:rPr lang="en-US" altLang="zh-TW" sz="2400" i="1">
                <a:latin typeface="Times New Roman" pitchFamily="18" charset="0"/>
              </a:rPr>
              <a:t>b</a:t>
            </a:r>
            <a:r>
              <a:rPr lang="en-US" altLang="zh-TW" sz="2400">
                <a:latin typeface="Times New Roman" pitchFamily="18" charset="0"/>
              </a:rPr>
              <a:t> = 0</a:t>
            </a:r>
            <a:r>
              <a:rPr lang="en-US" altLang="zh-TW" sz="2400"/>
              <a:t> specifies a </a:t>
            </a:r>
            <a:r>
              <a:rPr lang="en-US" altLang="zh-TW" sz="2400" b="1">
                <a:solidFill>
                  <a:srgbClr val="CC00CC"/>
                </a:solidFill>
              </a:rPr>
              <a:t>decision boundary</a:t>
            </a:r>
            <a:r>
              <a:rPr lang="en-US" altLang="zh-TW" sz="2400"/>
              <a:t>.</a:t>
            </a:r>
          </a:p>
          <a:p>
            <a:pPr>
              <a:lnSpc>
                <a:spcPct val="90000"/>
              </a:lnSpc>
            </a:pPr>
            <a:r>
              <a:rPr lang="en-US" altLang="zh-TW" sz="2400"/>
              <a:t>The </a:t>
            </a:r>
            <a:r>
              <a:rPr lang="en-US" altLang="zh-TW" sz="2400" b="1"/>
              <a:t>ADALINE</a:t>
            </a:r>
            <a:r>
              <a:rPr lang="en-US" altLang="zh-TW" sz="2400"/>
              <a:t> can be used to classify objects into </a:t>
            </a:r>
            <a:r>
              <a:rPr lang="en-US" altLang="zh-TW" sz="2400" b="1"/>
              <a:t>two categories</a:t>
            </a:r>
            <a:r>
              <a:rPr lang="en-US" altLang="zh-TW" sz="2400"/>
              <a:t> if they are </a:t>
            </a:r>
            <a:r>
              <a:rPr lang="en-US" altLang="zh-TW" sz="2400" b="1">
                <a:solidFill>
                  <a:srgbClr val="CC00CC"/>
                </a:solidFill>
              </a:rPr>
              <a:t>linearly separable</a:t>
            </a:r>
            <a:r>
              <a:rPr lang="en-US" altLang="zh-TW" sz="2400"/>
              <a:t>.</a:t>
            </a:r>
          </a:p>
        </p:txBody>
      </p:sp>
      <p:pic>
        <p:nvPicPr>
          <p:cNvPr id="25607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98802" y="1825626"/>
            <a:ext cx="4318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608" name="Line 8"/>
          <p:cNvSpPr>
            <a:spLocks noChangeShapeType="1"/>
          </p:cNvSpPr>
          <p:nvPr/>
        </p:nvSpPr>
        <p:spPr bwMode="auto">
          <a:xfrm rot="7800000">
            <a:off x="3168652" y="1863726"/>
            <a:ext cx="209550" cy="79057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oval" w="med" len="med"/>
          </a:ln>
          <a:effectLst/>
        </p:spPr>
        <p:txBody>
          <a:bodyPr wrap="none"/>
          <a:lstStyle/>
          <a:p>
            <a:endParaRPr lang="id-ID"/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 rot="13800000" flipV="1">
            <a:off x="3187702" y="2227264"/>
            <a:ext cx="165100" cy="84772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oval" w="med" len="med"/>
          </a:ln>
          <a:effectLst/>
        </p:spPr>
        <p:txBody>
          <a:bodyPr wrap="none"/>
          <a:lstStyle/>
          <a:p>
            <a:endParaRPr lang="id-ID"/>
          </a:p>
        </p:txBody>
      </p:sp>
      <p:pic>
        <p:nvPicPr>
          <p:cNvPr id="25610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81339" y="2632076"/>
            <a:ext cx="4572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5611" name="Object 11"/>
          <p:cNvGraphicFramePr>
            <a:graphicFrameLocks noChangeAspect="1"/>
          </p:cNvGraphicFramePr>
          <p:nvPr/>
        </p:nvGraphicFramePr>
        <p:xfrm>
          <a:off x="2497139" y="1811339"/>
          <a:ext cx="355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7480" imgH="215640" progId="">
                  <p:embed/>
                </p:oleObj>
              </mc:Choice>
              <mc:Fallback>
                <p:oleObj name="Equation" r:id="rId4" imgW="177480" imgH="215640" progId="">
                  <p:embed/>
                  <p:pic>
                    <p:nvPicPr>
                      <p:cNvPr id="2561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7139" y="1811339"/>
                        <a:ext cx="3556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2" name="Object 12"/>
          <p:cNvGraphicFramePr>
            <a:graphicFrameLocks noChangeAspect="1"/>
          </p:cNvGraphicFramePr>
          <p:nvPr/>
        </p:nvGraphicFramePr>
        <p:xfrm>
          <a:off x="2490789" y="2609851"/>
          <a:ext cx="381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0440" imgH="215640" progId="">
                  <p:embed/>
                </p:oleObj>
              </mc:Choice>
              <mc:Fallback>
                <p:oleObj name="Equation" r:id="rId6" imgW="190440" imgH="215640" progId="">
                  <p:embed/>
                  <p:pic>
                    <p:nvPicPr>
                      <p:cNvPr id="2561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0789" y="2609851"/>
                        <a:ext cx="3810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4" name="Line 14"/>
          <p:cNvSpPr>
            <a:spLocks noChangeShapeType="1"/>
          </p:cNvSpPr>
          <p:nvPr/>
        </p:nvSpPr>
        <p:spPr bwMode="auto">
          <a:xfrm>
            <a:off x="4310064" y="2436814"/>
            <a:ext cx="592138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id-ID"/>
          </a:p>
        </p:txBody>
      </p:sp>
      <p:sp>
        <p:nvSpPr>
          <p:cNvPr id="25616" name="Text Box 16"/>
          <p:cNvSpPr txBox="1">
            <a:spLocks noChangeArrowheads="1"/>
          </p:cNvSpPr>
          <p:nvPr/>
        </p:nvSpPr>
        <p:spPr bwMode="auto">
          <a:xfrm>
            <a:off x="3797302" y="2197101"/>
            <a:ext cx="341313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0800" rIns="18000" bIns="10800">
            <a:spAutoFit/>
          </a:bodyPr>
          <a:lstStyle/>
          <a:p>
            <a:pPr algn="ctr" eaLnBrk="0" hangingPunct="0"/>
            <a:r>
              <a:rPr lang="en-US" altLang="zh-TW" sz="3200" b="1" dirty="0">
                <a:solidFill>
                  <a:srgbClr val="002060"/>
                </a:solidFill>
                <a:latin typeface="Times New Roman" pitchFamily="18" charset="0"/>
                <a:sym typeface="Symbol" pitchFamily="18" charset="2"/>
              </a:rPr>
              <a:t></a:t>
            </a:r>
            <a:endParaRPr lang="en-US" altLang="zh-TW" sz="3200" b="1" dirty="0">
              <a:solidFill>
                <a:srgbClr val="002060"/>
              </a:solidFill>
              <a:latin typeface="Times New Roman" pitchFamily="18" charset="0"/>
            </a:endParaRPr>
          </a:p>
        </p:txBody>
      </p:sp>
      <p:sp>
        <p:nvSpPr>
          <p:cNvPr id="25617" name="Rectangle 17"/>
          <p:cNvSpPr>
            <a:spLocks noChangeArrowheads="1"/>
          </p:cNvSpPr>
          <p:nvPr/>
        </p:nvSpPr>
        <p:spPr bwMode="auto">
          <a:xfrm>
            <a:off x="3660777" y="2152651"/>
            <a:ext cx="627063" cy="609600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25619" name="Rectangle 19"/>
          <p:cNvSpPr>
            <a:spLocks noChangeArrowheads="1"/>
          </p:cNvSpPr>
          <p:nvPr/>
        </p:nvSpPr>
        <p:spPr bwMode="auto">
          <a:xfrm>
            <a:off x="4903789" y="2128839"/>
            <a:ext cx="627063" cy="627062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grpSp>
        <p:nvGrpSpPr>
          <p:cNvPr id="25660" name="Group 60"/>
          <p:cNvGrpSpPr>
            <a:grpSpLocks/>
          </p:cNvGrpSpPr>
          <p:nvPr/>
        </p:nvGrpSpPr>
        <p:grpSpPr bwMode="auto">
          <a:xfrm>
            <a:off x="4968877" y="2435226"/>
            <a:ext cx="484188" cy="7937"/>
            <a:chOff x="2170" y="2053"/>
            <a:chExt cx="305" cy="5"/>
          </a:xfrm>
        </p:grpSpPr>
        <p:sp>
          <p:nvSpPr>
            <p:cNvPr id="25621" name="Line 21"/>
            <p:cNvSpPr>
              <a:spLocks noChangeShapeType="1"/>
            </p:cNvSpPr>
            <p:nvPr/>
          </p:nvSpPr>
          <p:spPr bwMode="auto">
            <a:xfrm>
              <a:off x="2180" y="2058"/>
              <a:ext cx="294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25624" name="Line 24"/>
            <p:cNvSpPr>
              <a:spLocks noChangeShapeType="1"/>
            </p:cNvSpPr>
            <p:nvPr/>
          </p:nvSpPr>
          <p:spPr bwMode="auto">
            <a:xfrm rot="2705994" flipV="1">
              <a:off x="2322" y="1901"/>
              <a:ext cx="1" cy="305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id-ID"/>
            </a:p>
          </p:txBody>
        </p:sp>
      </p:grpSp>
      <p:graphicFrame>
        <p:nvGraphicFramePr>
          <p:cNvPr id="25626" name="Object 26"/>
          <p:cNvGraphicFramePr>
            <a:graphicFrameLocks noChangeAspect="1"/>
          </p:cNvGraphicFramePr>
          <p:nvPr/>
        </p:nvGraphicFramePr>
        <p:xfrm>
          <a:off x="4432302" y="2165351"/>
          <a:ext cx="252413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6720" imgH="139680" progId="">
                  <p:embed/>
                </p:oleObj>
              </mc:Choice>
              <mc:Fallback>
                <p:oleObj name="Equation" r:id="rId8" imgW="126720" imgH="139680" progId="">
                  <p:embed/>
                  <p:pic>
                    <p:nvPicPr>
                      <p:cNvPr id="25626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2302" y="2165351"/>
                        <a:ext cx="252413" cy="277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7" name="Line 27"/>
          <p:cNvSpPr>
            <a:spLocks noChangeShapeType="1"/>
          </p:cNvSpPr>
          <p:nvPr/>
        </p:nvSpPr>
        <p:spPr bwMode="auto">
          <a:xfrm>
            <a:off x="5553077" y="2436814"/>
            <a:ext cx="592138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id-ID"/>
          </a:p>
        </p:txBody>
      </p:sp>
      <p:graphicFrame>
        <p:nvGraphicFramePr>
          <p:cNvPr id="25628" name="Object 28"/>
          <p:cNvGraphicFramePr>
            <a:graphicFrameLocks noChangeAspect="1"/>
          </p:cNvGraphicFramePr>
          <p:nvPr/>
        </p:nvGraphicFramePr>
        <p:xfrm>
          <a:off x="5676902" y="2152651"/>
          <a:ext cx="252413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6720" imgH="139680" progId="">
                  <p:embed/>
                </p:oleObj>
              </mc:Choice>
              <mc:Fallback>
                <p:oleObj name="Equation" r:id="rId10" imgW="126720" imgH="139680" progId="">
                  <p:embed/>
                  <p:pic>
                    <p:nvPicPr>
                      <p:cNvPr id="25628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6902" y="2152651"/>
                        <a:ext cx="252413" cy="277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9" name="Line 29"/>
          <p:cNvSpPr>
            <a:spLocks noChangeShapeType="1"/>
          </p:cNvSpPr>
          <p:nvPr/>
        </p:nvSpPr>
        <p:spPr bwMode="auto">
          <a:xfrm>
            <a:off x="3962402" y="2768601"/>
            <a:ext cx="0" cy="4699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oval" w="med" len="med"/>
          </a:ln>
          <a:effectLst/>
        </p:spPr>
        <p:txBody>
          <a:bodyPr wrap="none"/>
          <a:lstStyle/>
          <a:p>
            <a:endParaRPr lang="id-ID"/>
          </a:p>
        </p:txBody>
      </p:sp>
      <p:graphicFrame>
        <p:nvGraphicFramePr>
          <p:cNvPr id="25630" name="Object 30"/>
          <p:cNvGraphicFramePr>
            <a:graphicFrameLocks noChangeAspect="1"/>
          </p:cNvGraphicFramePr>
          <p:nvPr/>
        </p:nvGraphicFramePr>
        <p:xfrm>
          <a:off x="3887789" y="3328989"/>
          <a:ext cx="179388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88560" imgH="164880" progId="">
                  <p:embed/>
                </p:oleObj>
              </mc:Choice>
              <mc:Fallback>
                <p:oleObj name="Equation" r:id="rId12" imgW="88560" imgH="164880" progId="">
                  <p:embed/>
                  <p:pic>
                    <p:nvPicPr>
                      <p:cNvPr id="2563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7789" y="3328989"/>
                        <a:ext cx="179388" cy="331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631" name="Picture 31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013202" y="2819401"/>
            <a:ext cx="2524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5632" name="Object 32"/>
          <p:cNvGraphicFramePr>
            <a:graphicFrameLocks noChangeAspect="1"/>
          </p:cNvGraphicFramePr>
          <p:nvPr/>
        </p:nvGraphicFramePr>
        <p:xfrm>
          <a:off x="6735763" y="1912938"/>
          <a:ext cx="3200400" cy="170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333440" imgH="711000" progId="">
                  <p:embed/>
                </p:oleObj>
              </mc:Choice>
              <mc:Fallback>
                <p:oleObj name="Equation" r:id="rId15" imgW="1333440" imgH="711000" progId="">
                  <p:embed/>
                  <p:pic>
                    <p:nvPicPr>
                      <p:cNvPr id="25632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5763" y="1912938"/>
                        <a:ext cx="3200400" cy="170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66" name="AutoShape 66"/>
          <p:cNvSpPr>
            <a:spLocks noChangeArrowheads="1"/>
          </p:cNvSpPr>
          <p:nvPr/>
        </p:nvSpPr>
        <p:spPr bwMode="auto">
          <a:xfrm rot="5400000" flipV="1">
            <a:off x="7782720" y="4409283"/>
            <a:ext cx="2098675" cy="1830387"/>
          </a:xfrm>
          <a:prstGeom prst="rtTriangle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25665" name="Line 65"/>
          <p:cNvSpPr>
            <a:spLocks noChangeShapeType="1"/>
          </p:cNvSpPr>
          <p:nvPr/>
        </p:nvSpPr>
        <p:spPr bwMode="auto">
          <a:xfrm>
            <a:off x="7924800" y="4284664"/>
            <a:ext cx="1828800" cy="2116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id-ID"/>
          </a:p>
        </p:txBody>
      </p:sp>
      <p:sp>
        <p:nvSpPr>
          <p:cNvPr id="25667" name="Line 67"/>
          <p:cNvSpPr>
            <a:spLocks noChangeAspect="1" noChangeShapeType="1"/>
          </p:cNvSpPr>
          <p:nvPr/>
        </p:nvSpPr>
        <p:spPr bwMode="auto">
          <a:xfrm rot="16200000">
            <a:off x="8612188" y="4795838"/>
            <a:ext cx="914400" cy="1057275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id-ID"/>
          </a:p>
        </p:txBody>
      </p:sp>
      <p:sp>
        <p:nvSpPr>
          <p:cNvPr id="25663" name="Line 63"/>
          <p:cNvSpPr>
            <a:spLocks noChangeShapeType="1"/>
          </p:cNvSpPr>
          <p:nvPr/>
        </p:nvSpPr>
        <p:spPr bwMode="auto">
          <a:xfrm>
            <a:off x="7916863" y="5791200"/>
            <a:ext cx="2159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id-ID"/>
          </a:p>
        </p:txBody>
      </p:sp>
      <p:sp>
        <p:nvSpPr>
          <p:cNvPr id="25664" name="Line 64"/>
          <p:cNvSpPr>
            <a:spLocks noChangeShapeType="1"/>
          </p:cNvSpPr>
          <p:nvPr/>
        </p:nvSpPr>
        <p:spPr bwMode="auto">
          <a:xfrm rot="16200000">
            <a:off x="7459663" y="5299075"/>
            <a:ext cx="2159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id-ID"/>
          </a:p>
        </p:txBody>
      </p:sp>
      <p:graphicFrame>
        <p:nvGraphicFramePr>
          <p:cNvPr id="25669" name="Object 69"/>
          <p:cNvGraphicFramePr>
            <a:graphicFrameLocks noChangeAspect="1"/>
          </p:cNvGraphicFramePr>
          <p:nvPr/>
        </p:nvGraphicFramePr>
        <p:xfrm>
          <a:off x="10071101" y="5610226"/>
          <a:ext cx="30162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52280" imgH="190440" progId="">
                  <p:embed/>
                </p:oleObj>
              </mc:Choice>
              <mc:Fallback>
                <p:oleObj name="Equation" r:id="rId17" imgW="152280" imgH="190440" progId="">
                  <p:embed/>
                  <p:pic>
                    <p:nvPicPr>
                      <p:cNvPr id="25669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71101" y="5610226"/>
                        <a:ext cx="301625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70" name="Object 70"/>
          <p:cNvGraphicFramePr>
            <a:graphicFrameLocks noChangeAspect="1"/>
          </p:cNvGraphicFramePr>
          <p:nvPr/>
        </p:nvGraphicFramePr>
        <p:xfrm>
          <a:off x="8355014" y="3852864"/>
          <a:ext cx="35242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77480" imgH="190440" progId="">
                  <p:embed/>
                </p:oleObj>
              </mc:Choice>
              <mc:Fallback>
                <p:oleObj name="Equation" r:id="rId19" imgW="177480" imgH="190440" progId="">
                  <p:embed/>
                  <p:pic>
                    <p:nvPicPr>
                      <p:cNvPr id="2567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5014" y="3852864"/>
                        <a:ext cx="352425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71" name="Object 71"/>
          <p:cNvGraphicFramePr>
            <a:graphicFrameLocks noChangeAspect="1"/>
          </p:cNvGraphicFramePr>
          <p:nvPr/>
        </p:nvGraphicFramePr>
        <p:xfrm>
          <a:off x="9504364" y="4640264"/>
          <a:ext cx="352425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77480" imgH="152280" progId="">
                  <p:embed/>
                </p:oleObj>
              </mc:Choice>
              <mc:Fallback>
                <p:oleObj name="Equation" r:id="rId21" imgW="177480" imgH="152280" progId="">
                  <p:embed/>
                  <p:pic>
                    <p:nvPicPr>
                      <p:cNvPr id="25671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04364" y="4640264"/>
                        <a:ext cx="352425" cy="30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72" name="Object 72"/>
          <p:cNvGraphicFramePr>
            <a:graphicFrameLocks noChangeAspect="1"/>
          </p:cNvGraphicFramePr>
          <p:nvPr/>
        </p:nvGraphicFramePr>
        <p:xfrm>
          <a:off x="8758239" y="4303714"/>
          <a:ext cx="611187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304560" imgH="152280" progId="">
                  <p:embed/>
                </p:oleObj>
              </mc:Choice>
              <mc:Fallback>
                <p:oleObj name="Equation" r:id="rId23" imgW="304560" imgH="152280" progId="">
                  <p:embed/>
                  <p:pic>
                    <p:nvPicPr>
                      <p:cNvPr id="25672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58239" y="4303714"/>
                        <a:ext cx="611187" cy="306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73" name="Object 73"/>
          <p:cNvGraphicFramePr>
            <a:graphicFrameLocks noChangeAspect="1"/>
          </p:cNvGraphicFramePr>
          <p:nvPr/>
        </p:nvGraphicFramePr>
        <p:xfrm>
          <a:off x="7558089" y="4678364"/>
          <a:ext cx="611187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304560" imgH="152280" progId="">
                  <p:embed/>
                </p:oleObj>
              </mc:Choice>
              <mc:Fallback>
                <p:oleObj name="Equation" r:id="rId25" imgW="304560" imgH="152280" progId="">
                  <p:embed/>
                  <p:pic>
                    <p:nvPicPr>
                      <p:cNvPr id="25673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8089" y="4678364"/>
                        <a:ext cx="611187" cy="306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Date Placeholder 3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B75D2-3906-4D58-9F59-101CC855CDCC}" type="datetime1">
              <a:rPr lang="id-ID" altLang="zh-TW" smtClean="0"/>
              <a:t>09/10/2023</a:t>
            </a:fld>
            <a:endParaRPr lang="en-US" altLang="zh-TW"/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BFE3E-01D5-457F-991A-E921D262C387}" type="slidenum">
              <a:rPr lang="en-US" altLang="zh-TW" smtClean="0"/>
              <a:pPr/>
              <a:t>36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52087104"/>
      </p:ext>
    </p:extLst>
  </p:cSld>
  <p:clrMapOvr>
    <a:masterClrMapping/>
  </p:clrMapOvr>
  <p:transition>
    <p:pull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DC9A08-CEAD-44D3-8011-2D6454A0FF79}" type="slidenum">
              <a:rPr lang="en-CA" smtClean="0"/>
              <a:pPr/>
              <a:t>37</a:t>
            </a:fld>
            <a:endParaRPr lang="en-CA"/>
          </a:p>
        </p:txBody>
      </p:sp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3" y="479425"/>
            <a:ext cx="9144000" cy="762000"/>
          </a:xfrm>
        </p:spPr>
        <p:txBody>
          <a:bodyPr/>
          <a:lstStyle/>
          <a:p>
            <a:pPr>
              <a:defRPr/>
            </a:pPr>
            <a:r>
              <a:rPr lang="en-US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Adaline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Schematic</a:t>
            </a:r>
            <a:endParaRPr lang="en-CA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3505200"/>
            <a:ext cx="1752600" cy="1219200"/>
          </a:xfrm>
        </p:spPr>
        <p:txBody>
          <a:bodyPr/>
          <a:lstStyle/>
          <a:p>
            <a:pPr marL="0" indent="0">
              <a:spcBef>
                <a:spcPct val="10000"/>
              </a:spcBef>
              <a:spcAft>
                <a:spcPct val="30000"/>
              </a:spcAft>
              <a:defRPr/>
            </a:pPr>
            <a:r>
              <a:rPr lang="en-US" dirty="0">
                <a:sym typeface="Symbol"/>
              </a:rPr>
              <a:t>Adjust weights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276600" y="1600200"/>
            <a:ext cx="838200" cy="1600200"/>
          </a:xfrm>
          <a:prstGeom prst="rect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342900" indent="-342900">
              <a:defRPr/>
            </a:pPr>
            <a:endParaRPr lang="en-US"/>
          </a:p>
        </p:txBody>
      </p:sp>
      <p:cxnSp>
        <p:nvCxnSpPr>
          <p:cNvPr id="6152" name="Straight Arrow Connector 8"/>
          <p:cNvCxnSpPr>
            <a:cxnSpLocks noChangeShapeType="1"/>
          </p:cNvCxnSpPr>
          <p:nvPr/>
        </p:nvCxnSpPr>
        <p:spPr bwMode="auto">
          <a:xfrm>
            <a:off x="2286000" y="1828800"/>
            <a:ext cx="990600" cy="1588"/>
          </a:xfrm>
          <a:prstGeom prst="straightConnector1">
            <a:avLst/>
          </a:prstGeom>
          <a:noFill/>
          <a:ln w="28575" algn="ctr">
            <a:solidFill>
              <a:srgbClr val="FF3300"/>
            </a:solidFill>
            <a:round/>
            <a:headEnd/>
            <a:tailEnd type="arrow" w="med" len="med"/>
          </a:ln>
        </p:spPr>
      </p:cxnSp>
      <p:cxnSp>
        <p:nvCxnSpPr>
          <p:cNvPr id="6153" name="Straight Arrow Connector 9"/>
          <p:cNvCxnSpPr>
            <a:cxnSpLocks noChangeShapeType="1"/>
          </p:cNvCxnSpPr>
          <p:nvPr/>
        </p:nvCxnSpPr>
        <p:spPr bwMode="auto">
          <a:xfrm>
            <a:off x="2286000" y="2209800"/>
            <a:ext cx="990600" cy="1588"/>
          </a:xfrm>
          <a:prstGeom prst="straightConnector1">
            <a:avLst/>
          </a:prstGeom>
          <a:noFill/>
          <a:ln w="28575" algn="ctr">
            <a:solidFill>
              <a:srgbClr val="FF3300"/>
            </a:solidFill>
            <a:round/>
            <a:headEnd/>
            <a:tailEnd type="arrow" w="med" len="med"/>
          </a:ln>
        </p:spPr>
      </p:cxnSp>
      <p:cxnSp>
        <p:nvCxnSpPr>
          <p:cNvPr id="6154" name="Straight Arrow Connector 10"/>
          <p:cNvCxnSpPr>
            <a:cxnSpLocks noChangeShapeType="1"/>
          </p:cNvCxnSpPr>
          <p:nvPr/>
        </p:nvCxnSpPr>
        <p:spPr bwMode="auto">
          <a:xfrm>
            <a:off x="2286000" y="2895600"/>
            <a:ext cx="990600" cy="1588"/>
          </a:xfrm>
          <a:prstGeom prst="straightConnector1">
            <a:avLst/>
          </a:prstGeom>
          <a:noFill/>
          <a:ln w="28575" algn="ctr">
            <a:solidFill>
              <a:srgbClr val="FF3300"/>
            </a:solidFill>
            <a:round/>
            <a:headEnd/>
            <a:tailEnd type="arrow" w="med" len="med"/>
          </a:ln>
        </p:spPr>
      </p:cxn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752600" y="1524000"/>
            <a:ext cx="83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lnSpc>
                <a:spcPct val="90000"/>
              </a:lnSpc>
              <a:spcBef>
                <a:spcPct val="10000"/>
              </a:spcBef>
              <a:spcAft>
                <a:spcPct val="30000"/>
              </a:spcAft>
              <a:defRPr/>
            </a:pPr>
            <a:r>
              <a:rPr lang="en-US" kern="0" dirty="0">
                <a:effectLst>
                  <a:outerShdw blurRad="38100" dist="38100" dir="2700000" algn="tl">
                    <a:srgbClr val="000000"/>
                  </a:outerShdw>
                </a:effectLst>
                <a:sym typeface="Symbol"/>
              </a:rPr>
              <a:t>i</a:t>
            </a:r>
            <a:r>
              <a:rPr lang="en-US" kern="0" baseline="-25000" dirty="0">
                <a:effectLst>
                  <a:outerShdw blurRad="38100" dist="38100" dir="2700000" algn="tl">
                    <a:srgbClr val="000000"/>
                  </a:outerShdw>
                </a:effectLst>
                <a:sym typeface="Symbol"/>
              </a:rPr>
              <a:t>1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752600" y="1905000"/>
            <a:ext cx="83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lnSpc>
                <a:spcPct val="90000"/>
              </a:lnSpc>
              <a:spcBef>
                <a:spcPct val="10000"/>
              </a:spcBef>
              <a:spcAft>
                <a:spcPct val="30000"/>
              </a:spcAft>
              <a:defRPr/>
            </a:pPr>
            <a:r>
              <a:rPr lang="en-US" kern="0" dirty="0">
                <a:effectLst>
                  <a:outerShdw blurRad="38100" dist="38100" dir="2700000" algn="tl">
                    <a:srgbClr val="000000"/>
                  </a:outerShdw>
                </a:effectLst>
                <a:sym typeface="Symbol"/>
              </a:rPr>
              <a:t>i</a:t>
            </a:r>
            <a:r>
              <a:rPr lang="en-US" kern="0" baseline="-25000" dirty="0">
                <a:effectLst>
                  <a:outerShdw blurRad="38100" dist="38100" dir="2700000" algn="tl">
                    <a:srgbClr val="000000"/>
                  </a:outerShdw>
                </a:effectLst>
                <a:sym typeface="Symbol"/>
              </a:rPr>
              <a:t>2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1752600" y="2590800"/>
            <a:ext cx="83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lnSpc>
                <a:spcPct val="90000"/>
              </a:lnSpc>
              <a:spcBef>
                <a:spcPct val="10000"/>
              </a:spcBef>
              <a:spcAft>
                <a:spcPct val="30000"/>
              </a:spcAft>
              <a:defRPr/>
            </a:pPr>
            <a:r>
              <a:rPr lang="en-US" kern="0" dirty="0">
                <a:effectLst>
                  <a:outerShdw blurRad="38100" dist="38100" dir="2700000" algn="tl">
                    <a:srgbClr val="000000"/>
                  </a:outerShdw>
                </a:effectLst>
                <a:sym typeface="Symbol"/>
              </a:rPr>
              <a:t>i</a:t>
            </a:r>
            <a:r>
              <a:rPr lang="en-US" kern="0" baseline="-25000" dirty="0">
                <a:effectLst>
                  <a:outerShdw blurRad="38100" dist="38100" dir="2700000" algn="tl">
                    <a:srgbClr val="000000"/>
                  </a:outerShdw>
                </a:effectLst>
                <a:sym typeface="Symbol"/>
              </a:rPr>
              <a:t>n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1752600" y="2286000"/>
            <a:ext cx="83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lnSpc>
                <a:spcPct val="90000"/>
              </a:lnSpc>
              <a:spcBef>
                <a:spcPct val="10000"/>
              </a:spcBef>
              <a:spcAft>
                <a:spcPct val="30000"/>
              </a:spcAft>
              <a:defRPr/>
            </a:pPr>
            <a:r>
              <a:rPr lang="en-US" kern="0" baseline="-25000" dirty="0">
                <a:effectLst>
                  <a:outerShdw blurRad="38100" dist="38100" dir="2700000" algn="tl">
                    <a:srgbClr val="000000"/>
                  </a:outerShdw>
                </a:effectLst>
                <a:sym typeface="Symbol"/>
              </a:rPr>
              <a:t>…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3352800" y="2057400"/>
            <a:ext cx="685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lnSpc>
                <a:spcPct val="90000"/>
              </a:lnSpc>
              <a:spcBef>
                <a:spcPct val="10000"/>
              </a:spcBef>
              <a:spcAft>
                <a:spcPct val="30000"/>
              </a:spcAft>
              <a:defRPr/>
            </a:pPr>
            <a:r>
              <a:rPr lang="en-US" sz="4800" kern="0" dirty="0">
                <a:effectLst>
                  <a:outerShdw blurRad="38100" dist="38100" dir="2700000" algn="tl">
                    <a:srgbClr val="000000"/>
                  </a:outerShdw>
                </a:effectLst>
                <a:sym typeface="Symbol"/>
              </a:rPr>
              <a:t></a:t>
            </a:r>
          </a:p>
        </p:txBody>
      </p:sp>
      <p:cxnSp>
        <p:nvCxnSpPr>
          <p:cNvPr id="6160" name="Straight Arrow Connector 16"/>
          <p:cNvCxnSpPr>
            <a:cxnSpLocks noChangeShapeType="1"/>
          </p:cNvCxnSpPr>
          <p:nvPr/>
        </p:nvCxnSpPr>
        <p:spPr bwMode="auto">
          <a:xfrm>
            <a:off x="4114800" y="2362200"/>
            <a:ext cx="3352800" cy="1588"/>
          </a:xfrm>
          <a:prstGeom prst="straightConnector1">
            <a:avLst/>
          </a:prstGeom>
          <a:noFill/>
          <a:ln w="28575" algn="ctr">
            <a:solidFill>
              <a:srgbClr val="FF3300"/>
            </a:solidFill>
            <a:round/>
            <a:headEnd/>
            <a:tailEnd type="arrow" w="med" len="med"/>
          </a:ln>
        </p:spPr>
      </p:cxn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267200" y="1828800"/>
            <a:ext cx="3733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lnSpc>
                <a:spcPct val="90000"/>
              </a:lnSpc>
              <a:spcBef>
                <a:spcPct val="10000"/>
              </a:spcBef>
              <a:spcAft>
                <a:spcPct val="30000"/>
              </a:spcAft>
              <a:defRPr/>
            </a:pPr>
            <a:r>
              <a:rPr lang="en-US" sz="2400" kern="0" dirty="0">
                <a:effectLst>
                  <a:outerShdw blurRad="38100" dist="38100" dir="2700000" algn="tl">
                    <a:srgbClr val="000000"/>
                  </a:outerShdw>
                </a:effectLst>
                <a:sym typeface="Symbol"/>
              </a:rPr>
              <a:t>w</a:t>
            </a:r>
            <a:r>
              <a:rPr lang="en-US" sz="2400" kern="0" baseline="-25000" dirty="0">
                <a:effectLst>
                  <a:outerShdw blurRad="38100" dist="38100" dir="2700000" algn="tl">
                    <a:srgbClr val="000000"/>
                  </a:outerShdw>
                </a:effectLst>
                <a:sym typeface="Symbol"/>
              </a:rPr>
              <a:t>0</a:t>
            </a:r>
            <a:r>
              <a:rPr lang="en-US" sz="2400" kern="0" dirty="0">
                <a:effectLst>
                  <a:outerShdw blurRad="38100" dist="38100" dir="2700000" algn="tl">
                    <a:srgbClr val="000000"/>
                  </a:outerShdw>
                </a:effectLst>
                <a:sym typeface="Symbol"/>
              </a:rPr>
              <a:t> + w</a:t>
            </a:r>
            <a:r>
              <a:rPr lang="en-US" sz="2400" kern="0" baseline="-25000" dirty="0">
                <a:effectLst>
                  <a:outerShdw blurRad="38100" dist="38100" dir="2700000" algn="tl">
                    <a:srgbClr val="000000"/>
                  </a:outerShdw>
                </a:effectLst>
                <a:sym typeface="Symbol"/>
              </a:rPr>
              <a:t>1</a:t>
            </a:r>
            <a:r>
              <a:rPr lang="en-US" sz="2400" kern="0" dirty="0">
                <a:effectLst>
                  <a:outerShdw blurRad="38100" dist="38100" dir="2700000" algn="tl">
                    <a:srgbClr val="000000"/>
                  </a:outerShdw>
                </a:effectLst>
                <a:sym typeface="Symbol"/>
              </a:rPr>
              <a:t>i</a:t>
            </a:r>
            <a:r>
              <a:rPr lang="en-US" sz="2400" kern="0" baseline="-25000" dirty="0">
                <a:effectLst>
                  <a:outerShdw blurRad="38100" dist="38100" dir="2700000" algn="tl">
                    <a:srgbClr val="000000"/>
                  </a:outerShdw>
                </a:effectLst>
                <a:sym typeface="Symbol"/>
              </a:rPr>
              <a:t>1</a:t>
            </a:r>
            <a:r>
              <a:rPr lang="en-US" sz="2400" kern="0" dirty="0">
                <a:effectLst>
                  <a:outerShdw blurRad="38100" dist="38100" dir="2700000" algn="tl">
                    <a:srgbClr val="000000"/>
                  </a:outerShdw>
                </a:effectLst>
                <a:sym typeface="Symbol"/>
              </a:rPr>
              <a:t> + … + </a:t>
            </a:r>
            <a:r>
              <a:rPr lang="en-US" sz="2400" kern="0" dirty="0" err="1">
                <a:effectLst>
                  <a:outerShdw blurRad="38100" dist="38100" dir="2700000" algn="tl">
                    <a:srgbClr val="000000"/>
                  </a:outerShdw>
                </a:effectLst>
                <a:sym typeface="Symbol"/>
              </a:rPr>
              <a:t>w</a:t>
            </a:r>
            <a:r>
              <a:rPr lang="en-US" sz="2400" kern="0" baseline="-25000" dirty="0" err="1">
                <a:effectLst>
                  <a:outerShdw blurRad="38100" dist="38100" dir="2700000" algn="tl">
                    <a:srgbClr val="000000"/>
                  </a:outerShdw>
                </a:effectLst>
                <a:sym typeface="Symbol"/>
              </a:rPr>
              <a:t>n</a:t>
            </a:r>
            <a:r>
              <a:rPr lang="en-US" sz="2400" kern="0" dirty="0" err="1">
                <a:effectLst>
                  <a:outerShdw blurRad="38100" dist="38100" dir="2700000" algn="tl">
                    <a:srgbClr val="000000"/>
                  </a:outerShdw>
                </a:effectLst>
                <a:sym typeface="Symbol"/>
              </a:rPr>
              <a:t>i</a:t>
            </a:r>
            <a:r>
              <a:rPr lang="en-US" sz="2400" kern="0" baseline="-25000" dirty="0" err="1">
                <a:effectLst>
                  <a:outerShdw blurRad="38100" dist="38100" dir="2700000" algn="tl">
                    <a:srgbClr val="000000"/>
                  </a:outerShdw>
                </a:effectLst>
                <a:sym typeface="Symbol"/>
              </a:rPr>
              <a:t>n</a:t>
            </a:r>
            <a:endParaRPr lang="en-US" sz="2400" kern="0" baseline="-25000" dirty="0">
              <a:effectLst>
                <a:outerShdw blurRad="38100" dist="38100" dir="2700000" algn="tl">
                  <a:srgbClr val="000000"/>
                </a:outerShdw>
              </a:effectLst>
              <a:sym typeface="Symbol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7467600" y="1828800"/>
            <a:ext cx="1219200" cy="1143000"/>
          </a:xfrm>
          <a:prstGeom prst="ellips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342900" indent="-342900">
              <a:defRPr/>
            </a:pPr>
            <a:endParaRPr lang="en-US"/>
          </a:p>
        </p:txBody>
      </p:sp>
      <p:cxnSp>
        <p:nvCxnSpPr>
          <p:cNvPr id="6163" name="Straight Connector 22"/>
          <p:cNvCxnSpPr>
            <a:cxnSpLocks noChangeShapeType="1"/>
          </p:cNvCxnSpPr>
          <p:nvPr/>
        </p:nvCxnSpPr>
        <p:spPr bwMode="auto">
          <a:xfrm>
            <a:off x="7696200" y="2590800"/>
            <a:ext cx="381000" cy="1588"/>
          </a:xfrm>
          <a:prstGeom prst="lin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</p:cxnSp>
      <p:cxnSp>
        <p:nvCxnSpPr>
          <p:cNvPr id="6164" name="Straight Connector 23"/>
          <p:cNvCxnSpPr>
            <a:cxnSpLocks noChangeShapeType="1"/>
          </p:cNvCxnSpPr>
          <p:nvPr/>
        </p:nvCxnSpPr>
        <p:spPr bwMode="auto">
          <a:xfrm>
            <a:off x="8077200" y="2209800"/>
            <a:ext cx="381000" cy="1588"/>
          </a:xfrm>
          <a:prstGeom prst="lin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</p:cxnSp>
      <p:cxnSp>
        <p:nvCxnSpPr>
          <p:cNvPr id="6165" name="Straight Connector 24"/>
          <p:cNvCxnSpPr>
            <a:cxnSpLocks noChangeShapeType="1"/>
          </p:cNvCxnSpPr>
          <p:nvPr/>
        </p:nvCxnSpPr>
        <p:spPr bwMode="auto">
          <a:xfrm rot="5400000">
            <a:off x="7886701" y="2400301"/>
            <a:ext cx="381000" cy="3175"/>
          </a:xfrm>
          <a:prstGeom prst="line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</p:spPr>
      </p:cxnSp>
      <p:cxnSp>
        <p:nvCxnSpPr>
          <p:cNvPr id="6166" name="Straight Arrow Connector 36"/>
          <p:cNvCxnSpPr>
            <a:cxnSpLocks noChangeShapeType="1"/>
          </p:cNvCxnSpPr>
          <p:nvPr/>
        </p:nvCxnSpPr>
        <p:spPr bwMode="auto">
          <a:xfrm>
            <a:off x="8686800" y="2362200"/>
            <a:ext cx="533400" cy="1588"/>
          </a:xfrm>
          <a:prstGeom prst="straightConnector1">
            <a:avLst/>
          </a:prstGeom>
          <a:noFill/>
          <a:ln w="28575" algn="ctr">
            <a:solidFill>
              <a:srgbClr val="FF3300"/>
            </a:solidFill>
            <a:round/>
            <a:headEnd/>
            <a:tailEnd type="arrow" w="med" len="med"/>
          </a:ln>
        </p:spPr>
      </p:cxnSp>
      <p:sp>
        <p:nvSpPr>
          <p:cNvPr id="39" name="Rectangle 3"/>
          <p:cNvSpPr txBox="1">
            <a:spLocks noChangeArrowheads="1"/>
          </p:cNvSpPr>
          <p:nvPr/>
        </p:nvSpPr>
        <p:spPr bwMode="auto">
          <a:xfrm>
            <a:off x="9220200" y="2133600"/>
            <a:ext cx="1447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lnSpc>
                <a:spcPct val="90000"/>
              </a:lnSpc>
              <a:spcBef>
                <a:spcPct val="10000"/>
              </a:spcBef>
              <a:spcAft>
                <a:spcPct val="30000"/>
              </a:spcAft>
              <a:defRPr/>
            </a:pPr>
            <a:r>
              <a:rPr lang="en-US" kern="0" dirty="0">
                <a:effectLst>
                  <a:outerShdw blurRad="38100" dist="38100" dir="2700000" algn="tl">
                    <a:srgbClr val="000000"/>
                  </a:outerShdw>
                </a:effectLst>
                <a:sym typeface="Symbol"/>
              </a:rPr>
              <a:t>Output</a:t>
            </a:r>
          </a:p>
        </p:txBody>
      </p:sp>
      <p:cxnSp>
        <p:nvCxnSpPr>
          <p:cNvPr id="6168" name="Straight Arrow Connector 40"/>
          <p:cNvCxnSpPr>
            <a:cxnSpLocks noChangeShapeType="1"/>
          </p:cNvCxnSpPr>
          <p:nvPr/>
        </p:nvCxnSpPr>
        <p:spPr bwMode="auto">
          <a:xfrm rot="5400000">
            <a:off x="5181601" y="3124201"/>
            <a:ext cx="1524000" cy="3175"/>
          </a:xfrm>
          <a:prstGeom prst="straightConnector1">
            <a:avLst/>
          </a:prstGeom>
          <a:noFill/>
          <a:ln w="28575" algn="ctr">
            <a:solidFill>
              <a:srgbClr val="FF3300"/>
            </a:solidFill>
            <a:round/>
            <a:headEnd/>
            <a:tailEnd type="arrow" w="med" len="med"/>
          </a:ln>
        </p:spPr>
      </p:cxnSp>
      <p:sp>
        <p:nvSpPr>
          <p:cNvPr id="43" name="Rectangle 42"/>
          <p:cNvSpPr/>
          <p:nvPr/>
        </p:nvSpPr>
        <p:spPr bwMode="auto">
          <a:xfrm>
            <a:off x="4572000" y="3886200"/>
            <a:ext cx="2819400" cy="1371600"/>
          </a:xfrm>
          <a:prstGeom prst="rect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342900" indent="-342900">
              <a:defRPr/>
            </a:pPr>
            <a:endParaRPr lang="en-US"/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 bwMode="auto">
          <a:xfrm>
            <a:off x="4648200" y="3962400"/>
            <a:ext cx="2819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lnSpc>
                <a:spcPct val="90000"/>
              </a:lnSpc>
              <a:spcBef>
                <a:spcPct val="10000"/>
              </a:spcBef>
              <a:spcAft>
                <a:spcPct val="30000"/>
              </a:spcAft>
              <a:defRPr/>
            </a:pPr>
            <a:r>
              <a:rPr lang="en-US" kern="0" dirty="0">
                <a:effectLst>
                  <a:outerShdw blurRad="38100" dist="38100" dir="2700000" algn="tl">
                    <a:srgbClr val="000000"/>
                  </a:outerShdw>
                </a:effectLst>
                <a:sym typeface="Symbol"/>
              </a:rPr>
              <a:t>Compare with desired value</a:t>
            </a:r>
            <a:br>
              <a:rPr lang="en-US" kern="0" dirty="0">
                <a:effectLst>
                  <a:outerShdw blurRad="38100" dist="38100" dir="2700000" algn="tl">
                    <a:srgbClr val="000000"/>
                  </a:outerShdw>
                </a:effectLst>
                <a:sym typeface="Symbol"/>
              </a:rPr>
            </a:br>
            <a:r>
              <a:rPr lang="en-US" kern="0" dirty="0">
                <a:effectLst>
                  <a:outerShdw blurRad="38100" dist="38100" dir="2700000" algn="tl">
                    <a:srgbClr val="000000"/>
                  </a:outerShdw>
                </a:effectLst>
                <a:sym typeface="Symbol"/>
              </a:rPr>
              <a:t>class(</a:t>
            </a:r>
            <a:r>
              <a:rPr lang="en-US" b="1" kern="0" dirty="0" err="1">
                <a:effectLst>
                  <a:outerShdw blurRad="38100" dist="38100" dir="2700000" algn="tl">
                    <a:srgbClr val="000000"/>
                  </a:outerShdw>
                </a:effectLst>
                <a:sym typeface="Symbol"/>
              </a:rPr>
              <a:t>i</a:t>
            </a:r>
            <a:r>
              <a:rPr lang="en-US" kern="0" dirty="0">
                <a:effectLst>
                  <a:outerShdw blurRad="38100" dist="38100" dir="2700000" algn="tl">
                    <a:srgbClr val="000000"/>
                  </a:outerShdw>
                </a:effectLst>
                <a:sym typeface="Symbol"/>
              </a:rPr>
              <a:t>) (1 or -1)</a:t>
            </a:r>
          </a:p>
          <a:p>
            <a:pPr eaLnBrk="0" hangingPunct="0">
              <a:lnSpc>
                <a:spcPct val="90000"/>
              </a:lnSpc>
              <a:spcBef>
                <a:spcPct val="10000"/>
              </a:spcBef>
              <a:spcAft>
                <a:spcPct val="30000"/>
              </a:spcAft>
              <a:defRPr/>
            </a:pPr>
            <a:endParaRPr lang="en-US" kern="0" dirty="0">
              <a:effectLst>
                <a:outerShdw blurRad="38100" dist="38100" dir="2700000" algn="tl">
                  <a:srgbClr val="000000"/>
                </a:outerShdw>
              </a:effectLst>
              <a:sym typeface="Symbol"/>
            </a:endParaRPr>
          </a:p>
        </p:txBody>
      </p:sp>
      <p:cxnSp>
        <p:nvCxnSpPr>
          <p:cNvPr id="6171" name="Elbow Connector 45"/>
          <p:cNvCxnSpPr>
            <a:cxnSpLocks noChangeShapeType="1"/>
            <a:stCxn id="43" idx="1"/>
            <a:endCxn id="7" idx="2"/>
          </p:cNvCxnSpPr>
          <p:nvPr/>
        </p:nvCxnSpPr>
        <p:spPr bwMode="auto">
          <a:xfrm rot="10800000">
            <a:off x="3695700" y="3200400"/>
            <a:ext cx="876300" cy="1371600"/>
          </a:xfrm>
          <a:prstGeom prst="bentConnector2">
            <a:avLst/>
          </a:prstGeom>
          <a:noFill/>
          <a:ln w="28575" algn="ctr">
            <a:solidFill>
              <a:srgbClr val="FF3300"/>
            </a:solidFill>
            <a:round/>
            <a:headEnd/>
            <a:tailEnd type="arrow" w="med" len="med"/>
          </a:ln>
        </p:spPr>
      </p:cxn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75B9D2-61B7-4837-9EC3-0D9278F7996D}" type="datetime1">
              <a:rPr lang="id-ID" smtClean="0"/>
              <a:t>09/10/2023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52542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D83AADBB-F19A-40F3-8CA7-1FF599165BAF}" type="datetime1">
              <a:rPr lang="id-ID" smtClean="0"/>
              <a:t>09/10/2023</a:t>
            </a:fld>
            <a:endParaRPr lang="en-CA"/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D0D6AA-3353-4E8E-BAAD-6940AF9EB16F}" type="slidenum">
              <a:rPr lang="en-CA" smtClean="0"/>
              <a:pPr/>
              <a:t>38</a:t>
            </a:fld>
            <a:endParaRPr lang="en-CA"/>
          </a:p>
        </p:txBody>
      </p:sp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9531" y="352697"/>
            <a:ext cx="9144000" cy="762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b="1" dirty="0">
                <a:solidFill>
                  <a:srgbClr val="C00000"/>
                </a:solidFill>
              </a:rPr>
              <a:t>The </a:t>
            </a:r>
            <a:r>
              <a:rPr lang="en-US" sz="4000" b="1" dirty="0" err="1">
                <a:solidFill>
                  <a:srgbClr val="C00000"/>
                </a:solidFill>
              </a:rPr>
              <a:t>Adaline</a:t>
            </a:r>
            <a:r>
              <a:rPr lang="en-US" sz="4000" b="1" dirty="0">
                <a:solidFill>
                  <a:srgbClr val="C00000"/>
                </a:solidFill>
              </a:rPr>
              <a:t> Learning Algorithm </a:t>
            </a:r>
            <a:endParaRPr lang="en-CA" sz="4000" b="1" dirty="0">
              <a:solidFill>
                <a:srgbClr val="C00000"/>
              </a:solidFill>
            </a:endParaRPr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9531" y="1268367"/>
            <a:ext cx="10086703" cy="4296410"/>
          </a:xfrm>
        </p:spPr>
        <p:txBody>
          <a:bodyPr/>
          <a:lstStyle/>
          <a:p>
            <a:pPr algn="just">
              <a:spcBef>
                <a:spcPct val="10000"/>
              </a:spcBef>
              <a:spcAft>
                <a:spcPct val="30000"/>
              </a:spcAft>
              <a:defRPr/>
            </a:pPr>
            <a:r>
              <a:rPr lang="en-US" dirty="0">
                <a:solidFill>
                  <a:srgbClr val="002060"/>
                </a:solidFill>
                <a:sym typeface="Symbol" pitchFamily="18" charset="2"/>
              </a:rPr>
              <a:t>The </a:t>
            </a:r>
            <a:r>
              <a:rPr lang="en-US" dirty="0" err="1">
                <a:solidFill>
                  <a:srgbClr val="002060"/>
                </a:solidFill>
                <a:sym typeface="Symbol" pitchFamily="18" charset="2"/>
              </a:rPr>
              <a:t>Adaline</a:t>
            </a:r>
            <a:r>
              <a:rPr lang="en-US" dirty="0">
                <a:solidFill>
                  <a:srgbClr val="002060"/>
                </a:solidFill>
                <a:sym typeface="Symbol" pitchFamily="18" charset="2"/>
              </a:rPr>
              <a:t> uses gradient descent to determine the weight vector that leads to minimal error.</a:t>
            </a:r>
          </a:p>
          <a:p>
            <a:pPr algn="just">
              <a:spcBef>
                <a:spcPct val="10000"/>
              </a:spcBef>
              <a:spcAft>
                <a:spcPct val="30000"/>
              </a:spcAft>
              <a:defRPr/>
            </a:pPr>
            <a:r>
              <a:rPr lang="en-US" dirty="0">
                <a:solidFill>
                  <a:srgbClr val="002060"/>
                </a:solidFill>
                <a:sym typeface="Symbol" pitchFamily="18" charset="2"/>
              </a:rPr>
              <a:t>Error is defined as the MSE between the neuron’s net input </a:t>
            </a:r>
            <a:r>
              <a:rPr lang="en-US" dirty="0" err="1">
                <a:solidFill>
                  <a:srgbClr val="002060"/>
                </a:solidFill>
                <a:sym typeface="Symbol" pitchFamily="18" charset="2"/>
              </a:rPr>
              <a:t>net</a:t>
            </a:r>
            <a:r>
              <a:rPr lang="en-US" baseline="-25000" dirty="0" err="1">
                <a:solidFill>
                  <a:srgbClr val="002060"/>
                </a:solidFill>
                <a:sym typeface="Symbol" pitchFamily="18" charset="2"/>
              </a:rPr>
              <a:t>j</a:t>
            </a:r>
            <a:r>
              <a:rPr lang="en-US" dirty="0">
                <a:solidFill>
                  <a:srgbClr val="002060"/>
                </a:solidFill>
                <a:sym typeface="Symbol" pitchFamily="18" charset="2"/>
              </a:rPr>
              <a:t> and its desired output </a:t>
            </a:r>
            <a:r>
              <a:rPr lang="id-ID" dirty="0">
                <a:solidFill>
                  <a:srgbClr val="002060"/>
                </a:solidFill>
                <a:sym typeface="Symbol" pitchFamily="18" charset="2"/>
              </a:rPr>
              <a:t>t</a:t>
            </a:r>
            <a:r>
              <a:rPr lang="en-US" baseline="-25000" dirty="0">
                <a:solidFill>
                  <a:srgbClr val="002060"/>
                </a:solidFill>
                <a:sym typeface="Symbol" pitchFamily="18" charset="2"/>
              </a:rPr>
              <a:t>j</a:t>
            </a:r>
            <a:r>
              <a:rPr lang="en-US" dirty="0">
                <a:solidFill>
                  <a:srgbClr val="002060"/>
                </a:solidFill>
                <a:sym typeface="Symbol" pitchFamily="18" charset="2"/>
              </a:rPr>
              <a:t> (= class(</a:t>
            </a:r>
            <a:r>
              <a:rPr lang="en-US" b="1" dirty="0" err="1">
                <a:solidFill>
                  <a:srgbClr val="002060"/>
                </a:solidFill>
                <a:sym typeface="Symbol" pitchFamily="18" charset="2"/>
              </a:rPr>
              <a:t>i</a:t>
            </a:r>
            <a:r>
              <a:rPr lang="en-US" baseline="-25000" dirty="0" err="1">
                <a:solidFill>
                  <a:srgbClr val="002060"/>
                </a:solidFill>
                <a:sym typeface="Symbol" pitchFamily="18" charset="2"/>
              </a:rPr>
              <a:t>j</a:t>
            </a:r>
            <a:r>
              <a:rPr lang="en-US" dirty="0">
                <a:solidFill>
                  <a:srgbClr val="002060"/>
                </a:solidFill>
                <a:sym typeface="Symbol" pitchFamily="18" charset="2"/>
              </a:rPr>
              <a:t>)) across all training samples </a:t>
            </a:r>
            <a:r>
              <a:rPr lang="en-US" b="1" dirty="0" err="1">
                <a:solidFill>
                  <a:srgbClr val="002060"/>
                </a:solidFill>
                <a:sym typeface="Symbol" pitchFamily="18" charset="2"/>
              </a:rPr>
              <a:t>i</a:t>
            </a:r>
            <a:r>
              <a:rPr lang="en-US" baseline="-25000" dirty="0" err="1">
                <a:solidFill>
                  <a:srgbClr val="002060"/>
                </a:solidFill>
                <a:sym typeface="Symbol" pitchFamily="18" charset="2"/>
              </a:rPr>
              <a:t>j</a:t>
            </a:r>
            <a:r>
              <a:rPr lang="en-US" dirty="0">
                <a:solidFill>
                  <a:srgbClr val="002060"/>
                </a:solidFill>
                <a:sym typeface="Symbol" pitchFamily="18" charset="2"/>
              </a:rPr>
              <a:t>.</a:t>
            </a:r>
          </a:p>
          <a:p>
            <a:pPr algn="just">
              <a:spcBef>
                <a:spcPct val="10000"/>
              </a:spcBef>
              <a:spcAft>
                <a:spcPct val="30000"/>
              </a:spcAft>
              <a:defRPr/>
            </a:pPr>
            <a:r>
              <a:rPr lang="en-US" dirty="0">
                <a:solidFill>
                  <a:srgbClr val="002060"/>
                </a:solidFill>
                <a:sym typeface="Symbol" pitchFamily="18" charset="2"/>
              </a:rPr>
              <a:t>The idea is to pick samples in random order and perform (slow) gradient descent in their individual error functions. </a:t>
            </a:r>
          </a:p>
          <a:p>
            <a:pPr algn="just">
              <a:spcBef>
                <a:spcPct val="10000"/>
              </a:spcBef>
              <a:spcAft>
                <a:spcPct val="30000"/>
              </a:spcAft>
              <a:defRPr/>
            </a:pPr>
            <a:r>
              <a:rPr lang="en-US" dirty="0">
                <a:solidFill>
                  <a:srgbClr val="002060"/>
                </a:solidFill>
                <a:sym typeface="Symbol" pitchFamily="18" charset="2"/>
              </a:rPr>
              <a:t>This technique allows incremental learning, i.e., refining of the weights as more training samples are added.</a:t>
            </a:r>
          </a:p>
        </p:txBody>
      </p:sp>
    </p:spTree>
    <p:extLst>
      <p:ext uri="{BB962C8B-B14F-4D97-AF65-F5344CB8AC3E}">
        <p14:creationId xmlns:p14="http://schemas.microsoft.com/office/powerpoint/2010/main" val="25660013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8C7ECB4E-83DF-4FDE-8122-564FBAC5FBA2}" type="datetime1">
              <a:rPr lang="id-ID" smtClean="0"/>
              <a:t>09/10/2023</a:t>
            </a:fld>
            <a:endParaRPr lang="en-CA"/>
          </a:p>
        </p:txBody>
      </p:sp>
      <p:sp>
        <p:nvSpPr>
          <p:cNvPr id="10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762C8B-7033-45D5-B354-7DF2746743DD}" type="slidenum">
              <a:rPr lang="en-CA" smtClean="0"/>
              <a:pPr/>
              <a:t>39</a:t>
            </a:fld>
            <a:endParaRPr lang="en-CA"/>
          </a:p>
        </p:txBody>
      </p:sp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19869"/>
            <a:ext cx="9144000" cy="762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4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Adaline</a:t>
            </a:r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Learning Algorithm </a:t>
            </a:r>
            <a:endParaRPr lang="en-CA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5435601"/>
            <a:ext cx="9605554" cy="838200"/>
          </a:xfrm>
        </p:spPr>
        <p:txBody>
          <a:bodyPr>
            <a:normAutofit lnSpcReduction="10000"/>
          </a:bodyPr>
          <a:lstStyle/>
          <a:p>
            <a:pPr>
              <a:spcBef>
                <a:spcPct val="10000"/>
              </a:spcBef>
              <a:spcAft>
                <a:spcPct val="30000"/>
              </a:spcAft>
              <a:defRPr/>
            </a:pPr>
            <a:r>
              <a:rPr lang="en-US" dirty="0">
                <a:solidFill>
                  <a:srgbClr val="002060"/>
                </a:solidFill>
                <a:sym typeface="Symbol" pitchFamily="18" charset="2"/>
              </a:rPr>
              <a:t>The </a:t>
            </a:r>
            <a:r>
              <a:rPr lang="en-US" dirty="0" err="1">
                <a:solidFill>
                  <a:srgbClr val="002060"/>
                </a:solidFill>
                <a:sym typeface="Symbol" pitchFamily="18" charset="2"/>
              </a:rPr>
              <a:t>Adaline</a:t>
            </a:r>
            <a:r>
              <a:rPr lang="en-US" dirty="0">
                <a:solidFill>
                  <a:srgbClr val="002060"/>
                </a:solidFill>
                <a:sym typeface="Symbol" pitchFamily="18" charset="2"/>
              </a:rPr>
              <a:t> uses gradient descent to determine the weight vector that leads to minimal error.</a:t>
            </a:r>
          </a:p>
        </p:txBody>
      </p:sp>
      <p:graphicFrame>
        <p:nvGraphicFramePr>
          <p:cNvPr id="411652" name="Object 4"/>
          <p:cNvGraphicFramePr>
            <a:graphicFrameLocks noChangeAspect="1"/>
          </p:cNvGraphicFramePr>
          <p:nvPr/>
        </p:nvGraphicFramePr>
        <p:xfrm>
          <a:off x="2286001" y="990600"/>
          <a:ext cx="2441575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02960" imgH="253800" progId="Equation.3">
                  <p:embed/>
                </p:oleObj>
              </mc:Choice>
              <mc:Fallback>
                <p:oleObj name="Equation" r:id="rId2" imgW="1002960" imgH="253800" progId="Equation.3">
                  <p:embed/>
                  <p:pic>
                    <p:nvPicPr>
                      <p:cNvPr id="4116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1" y="990600"/>
                        <a:ext cx="2441575" cy="617538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2133601" y="1828800"/>
          <a:ext cx="4665663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17360" imgH="431640" progId="Equation.3">
                  <p:embed/>
                </p:oleObj>
              </mc:Choice>
              <mc:Fallback>
                <p:oleObj name="Equation" r:id="rId4" imgW="1917360" imgH="431640" progId="Equation.3">
                  <p:embed/>
                  <p:pic>
                    <p:nvPicPr>
                      <p:cNvPr id="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1" y="1828800"/>
                        <a:ext cx="4665663" cy="1049338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16" name="Object 2"/>
          <p:cNvGraphicFramePr>
            <a:graphicFrameLocks noChangeAspect="1"/>
          </p:cNvGraphicFramePr>
          <p:nvPr/>
        </p:nvGraphicFramePr>
        <p:xfrm>
          <a:off x="2819401" y="3048000"/>
          <a:ext cx="4632325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04760" imgH="457200" progId="Equation.3">
                  <p:embed/>
                </p:oleObj>
              </mc:Choice>
              <mc:Fallback>
                <p:oleObj name="Equation" r:id="rId6" imgW="1904760" imgH="457200" progId="Equation.3">
                  <p:embed/>
                  <p:pic>
                    <p:nvPicPr>
                      <p:cNvPr id="14131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3048000"/>
                        <a:ext cx="4632325" cy="1112838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2819400" y="4572001"/>
          <a:ext cx="274955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30040" imgH="241200" progId="Equation.3">
                  <p:embed/>
                </p:oleObj>
              </mc:Choice>
              <mc:Fallback>
                <p:oleObj name="Equation" r:id="rId8" imgW="1130040" imgH="241200" progId="Equation.3">
                  <p:embed/>
                  <p:pic>
                    <p:nvPicPr>
                      <p:cNvPr id="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572001"/>
                        <a:ext cx="2749550" cy="587375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1445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9536" y="1196752"/>
            <a:ext cx="8496944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919536" y="332657"/>
            <a:ext cx="39893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Step Transfer Function</a:t>
            </a:r>
          </a:p>
        </p:txBody>
      </p:sp>
    </p:spTree>
    <p:extLst>
      <p:ext uri="{BB962C8B-B14F-4D97-AF65-F5344CB8AC3E}">
        <p14:creationId xmlns:p14="http://schemas.microsoft.com/office/powerpoint/2010/main" val="31562116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2030A3B-AC85-45D5-958F-F19679E1AF21}" type="datetime1">
              <a:rPr lang="id-ID" smtClean="0"/>
              <a:t>09/10/2023</a:t>
            </a:fld>
            <a:endParaRPr lang="en-CA"/>
          </a:p>
        </p:txBody>
      </p:sp>
      <p:sp>
        <p:nvSpPr>
          <p:cNvPr id="20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CBF7DC-776B-4DE1-9239-6552E1DED18E}" type="slidenum">
              <a:rPr lang="en-CA" smtClean="0"/>
              <a:pPr/>
              <a:t>40</a:t>
            </a:fld>
            <a:endParaRPr lang="en-CA"/>
          </a:p>
        </p:txBody>
      </p:sp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390651" y="266700"/>
            <a:ext cx="9144000" cy="762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4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Adaline</a:t>
            </a:r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Learning Algorithm </a:t>
            </a:r>
            <a:endParaRPr lang="en-CA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990600"/>
            <a:ext cx="8686800" cy="838200"/>
          </a:xfrm>
        </p:spPr>
        <p:txBody>
          <a:bodyPr/>
          <a:lstStyle/>
          <a:p>
            <a:pPr marL="0" indent="0">
              <a:spcBef>
                <a:spcPct val="10000"/>
              </a:spcBef>
              <a:spcAft>
                <a:spcPct val="30000"/>
              </a:spcAft>
              <a:defRPr/>
            </a:pPr>
            <a:r>
              <a:rPr lang="en-US" dirty="0">
                <a:sym typeface="Symbol" pitchFamily="18" charset="2"/>
              </a:rPr>
              <a:t>The gradient is then given by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4006898" y="1524000"/>
          <a:ext cx="3614737" cy="253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85720" imgH="1041120" progId="Equation.3">
                  <p:embed/>
                </p:oleObj>
              </mc:Choice>
              <mc:Fallback>
                <p:oleObj name="Equation" r:id="rId2" imgW="1485720" imgH="1041120" progId="Equation.3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6898" y="1524000"/>
                        <a:ext cx="3614737" cy="2533650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828799" y="4114800"/>
            <a:ext cx="9366069" cy="530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lnSpc>
                <a:spcPct val="90000"/>
              </a:lnSpc>
              <a:spcBef>
                <a:spcPct val="10000"/>
              </a:spcBef>
              <a:spcAft>
                <a:spcPct val="30000"/>
              </a:spcAft>
              <a:defRPr/>
            </a:pPr>
            <a:r>
              <a:rPr lang="en-US" sz="2400" kern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For gradient descent, </a:t>
            </a:r>
            <a:r>
              <a:rPr lang="en-US" sz="2400" kern="0" dirty="0">
                <a:effectLst>
                  <a:outerShdw blurRad="38100" dist="38100" dir="2700000" algn="tl">
                    <a:srgbClr val="000000"/>
                  </a:outerShdw>
                </a:effectLst>
                <a:sym typeface="Symbol"/>
              </a:rPr>
              <a:t></a:t>
            </a:r>
            <a:r>
              <a:rPr lang="en-US" sz="2400" b="1" kern="0" dirty="0">
                <a:effectLst>
                  <a:outerShdw blurRad="38100" dist="38100" dir="2700000" algn="tl">
                    <a:srgbClr val="000000"/>
                  </a:outerShdw>
                </a:effectLst>
                <a:sym typeface="Symbol"/>
              </a:rPr>
              <a:t>w</a:t>
            </a:r>
            <a:r>
              <a:rPr lang="en-US" sz="2400" kern="0" dirty="0">
                <a:effectLst>
                  <a:outerShdw blurRad="38100" dist="38100" dir="2700000" algn="tl">
                    <a:srgbClr val="000000"/>
                  </a:outerShdw>
                </a:effectLst>
                <a:sym typeface="Symbol"/>
              </a:rPr>
              <a:t> should be a negative multiple of the gradient: </a:t>
            </a:r>
            <a:endParaRPr lang="en-US" sz="2400" kern="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1828799" y="4914900"/>
          <a:ext cx="8685213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68680" imgH="241200" progId="Equation.3">
                  <p:embed/>
                </p:oleObj>
              </mc:Choice>
              <mc:Fallback>
                <p:oleObj name="Equation" r:id="rId4" imgW="3568680" imgH="241200" progId="Equation.3">
                  <p:embed/>
                  <p:pic>
                    <p:nvPicPr>
                      <p:cNvPr id="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799" y="4914900"/>
                        <a:ext cx="8685213" cy="587375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88783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845FEF88-DC8C-4DCA-9445-40440AB71BE7}" type="datetime1">
              <a:rPr lang="id-ID" smtClean="0"/>
              <a:t>09/10/2023</a:t>
            </a:fld>
            <a:endParaRPr lang="en-CA"/>
          </a:p>
        </p:txBody>
      </p:sp>
      <p:sp>
        <p:nvSpPr>
          <p:cNvPr id="30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20132E-1323-4623-9439-2D142940B8BA}" type="slidenum">
              <a:rPr lang="en-CA" smtClean="0"/>
              <a:pPr/>
              <a:t>41</a:t>
            </a:fld>
            <a:endParaRPr lang="en-CA"/>
          </a:p>
        </p:txBody>
      </p:sp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42900"/>
            <a:ext cx="9144000" cy="762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4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Widrow</a:t>
            </a:r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-Hoff Delta Rule</a:t>
            </a:r>
            <a:endParaRPr lang="en-CA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990600"/>
            <a:ext cx="8686800" cy="838200"/>
          </a:xfrm>
        </p:spPr>
        <p:txBody>
          <a:bodyPr/>
          <a:lstStyle/>
          <a:p>
            <a:pPr marL="0" indent="0">
              <a:spcBef>
                <a:spcPct val="10000"/>
              </a:spcBef>
              <a:spcAft>
                <a:spcPct val="30000"/>
              </a:spcAft>
              <a:defRPr/>
            </a:pPr>
            <a:r>
              <a:rPr lang="en-US" dirty="0">
                <a:sym typeface="Symbol" pitchFamily="18" charset="2"/>
              </a:rPr>
              <a:t>In the original learning rule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752600" y="2530475"/>
            <a:ext cx="8686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lnSpc>
                <a:spcPct val="90000"/>
              </a:lnSpc>
              <a:spcBef>
                <a:spcPct val="10000"/>
              </a:spcBef>
              <a:spcAft>
                <a:spcPct val="30000"/>
              </a:spcAft>
              <a:defRPr/>
            </a:pPr>
            <a:r>
              <a:rPr lang="en-US" sz="2400" kern="0" dirty="0"/>
              <a:t>Longer input vectors result in greater weight changes, which can cause problems if there are extreme differences in vector length in the training set.</a:t>
            </a:r>
          </a:p>
          <a:p>
            <a:pPr eaLnBrk="0" hangingPunct="0">
              <a:lnSpc>
                <a:spcPct val="90000"/>
              </a:lnSpc>
              <a:spcBef>
                <a:spcPct val="10000"/>
              </a:spcBef>
              <a:spcAft>
                <a:spcPct val="30000"/>
              </a:spcAft>
              <a:defRPr/>
            </a:pPr>
            <a:r>
              <a:rPr lang="en-US" sz="2400" kern="0" dirty="0" err="1"/>
              <a:t>Widrow</a:t>
            </a:r>
            <a:r>
              <a:rPr lang="en-US" sz="2400" kern="0" dirty="0"/>
              <a:t> and Hoff (1960) suggested the following modification of the learning rule:</a:t>
            </a:r>
          </a:p>
          <a:p>
            <a:pPr eaLnBrk="0" hangingPunct="0">
              <a:lnSpc>
                <a:spcPct val="90000"/>
              </a:lnSpc>
              <a:spcBef>
                <a:spcPct val="10000"/>
              </a:spcBef>
              <a:spcAft>
                <a:spcPct val="30000"/>
              </a:spcAft>
              <a:defRPr/>
            </a:pPr>
            <a:endParaRPr lang="en-US" sz="2400" kern="0" dirty="0"/>
          </a:p>
        </p:txBody>
      </p:sp>
      <p:graphicFrame>
        <p:nvGraphicFramePr>
          <p:cNvPr id="141316" name="Object 2"/>
          <p:cNvGraphicFramePr>
            <a:graphicFrameLocks noChangeAspect="1"/>
          </p:cNvGraphicFramePr>
          <p:nvPr/>
        </p:nvGraphicFramePr>
        <p:xfrm>
          <a:off x="2771186" y="1600201"/>
          <a:ext cx="3027362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44520" imgH="241200" progId="Equation.3">
                  <p:embed/>
                </p:oleObj>
              </mc:Choice>
              <mc:Fallback>
                <p:oleObj name="Equation" r:id="rId2" imgW="1244520" imgH="241200" progId="Equation.3">
                  <p:embed/>
                  <p:pic>
                    <p:nvPicPr>
                      <p:cNvPr id="14131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186" y="1600201"/>
                        <a:ext cx="3027362" cy="587375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2668861" y="4572000"/>
          <a:ext cx="3554412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60160" imgH="469800" progId="Equation.3">
                  <p:embed/>
                </p:oleObj>
              </mc:Choice>
              <mc:Fallback>
                <p:oleObj name="Equation" r:id="rId4" imgW="1460160" imgH="469800" progId="Equation.3">
                  <p:embed/>
                  <p:pic>
                    <p:nvPicPr>
                      <p:cNvPr id="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8861" y="4572000"/>
                        <a:ext cx="3554412" cy="1169988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71719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858" y="822961"/>
            <a:ext cx="9091748" cy="515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5471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0342" y="836023"/>
            <a:ext cx="1022821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/>
              <a:t>Latih</a:t>
            </a:r>
            <a:r>
              <a:rPr lang="en-US" sz="2200" dirty="0"/>
              <a:t> (train) </a:t>
            </a:r>
            <a:r>
              <a:rPr lang="en-US" sz="2200" dirty="0" err="1"/>
              <a:t>sebuah</a:t>
            </a:r>
            <a:r>
              <a:rPr lang="en-US" sz="2200" dirty="0"/>
              <a:t> single neuron ANN </a:t>
            </a:r>
            <a:r>
              <a:rPr lang="en-US" sz="2200" dirty="0" err="1"/>
              <a:t>dengan</a:t>
            </a:r>
            <a:r>
              <a:rPr lang="en-US" sz="2200" dirty="0"/>
              <a:t> ADALINE yang </a:t>
            </a:r>
            <a:r>
              <a:rPr lang="en-US" sz="2200" dirty="0" err="1"/>
              <a:t>mampu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tepat</a:t>
            </a:r>
            <a:r>
              <a:rPr lang="en-US" sz="2200" dirty="0"/>
              <a:t> </a:t>
            </a:r>
            <a:r>
              <a:rPr lang="en-US" sz="2200" dirty="0" err="1"/>
              <a:t>mengklasifikasikan</a:t>
            </a:r>
            <a:r>
              <a:rPr lang="en-US" sz="2200" dirty="0"/>
              <a:t> 5 data set (X, t) </a:t>
            </a:r>
            <a:r>
              <a:rPr lang="en-US" sz="2200" dirty="0" err="1"/>
              <a:t>sebagaimana</a:t>
            </a:r>
            <a:r>
              <a:rPr lang="en-US" sz="2200" dirty="0"/>
              <a:t> </a:t>
            </a:r>
            <a:r>
              <a:rPr lang="en-US" sz="2200" dirty="0" err="1"/>
              <a:t>terlihat</a:t>
            </a:r>
            <a:r>
              <a:rPr lang="en-US" sz="2200" dirty="0"/>
              <a:t> </a:t>
            </a:r>
            <a:r>
              <a:rPr lang="en-US" sz="2200" dirty="0" err="1"/>
              <a:t>pada</a:t>
            </a:r>
            <a:r>
              <a:rPr lang="en-US" sz="2200" dirty="0"/>
              <a:t> </a:t>
            </a:r>
            <a:r>
              <a:rPr lang="en-US" sz="2200" dirty="0" err="1"/>
              <a:t>gambar</a:t>
            </a:r>
            <a:r>
              <a:rPr lang="en-US" sz="2200" dirty="0"/>
              <a:t> di </a:t>
            </a:r>
            <a:r>
              <a:rPr lang="en-US" sz="2200" dirty="0" err="1"/>
              <a:t>atas</a:t>
            </a:r>
            <a:r>
              <a:rPr lang="en-US" sz="2200" dirty="0"/>
              <a:t>. </a:t>
            </a:r>
            <a:r>
              <a:rPr lang="en-US" sz="2200" dirty="0" err="1"/>
              <a:t>Gunakan</a:t>
            </a:r>
            <a:r>
              <a:rPr lang="en-US" sz="2200" dirty="0"/>
              <a:t> LMS Learning Rules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bobot</a:t>
            </a:r>
            <a:r>
              <a:rPr lang="en-US" sz="2200" dirty="0"/>
              <a:t> </a:t>
            </a:r>
            <a:r>
              <a:rPr lang="en-US" sz="2200" dirty="0" err="1"/>
              <a:t>awal</a:t>
            </a:r>
            <a:r>
              <a:rPr lang="en-US" sz="2200" dirty="0"/>
              <a:t> W11 = 3.0, W12 = 1.0, b = 1.0 </a:t>
            </a:r>
            <a:r>
              <a:rPr lang="en-US" sz="2200" dirty="0" err="1"/>
              <a:t>dan</a:t>
            </a:r>
            <a:r>
              <a:rPr lang="en-US" sz="2200" dirty="0"/>
              <a:t> learning rate </a:t>
            </a:r>
            <a:r>
              <a:rPr lang="el-GR" sz="2200" dirty="0"/>
              <a:t>α = .05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menghitung</a:t>
            </a:r>
            <a:r>
              <a:rPr lang="en-US" sz="2200" dirty="0"/>
              <a:t>  </a:t>
            </a:r>
            <a:r>
              <a:rPr lang="en-US" sz="2200" dirty="0" err="1"/>
              <a:t>nilai</a:t>
            </a:r>
            <a:r>
              <a:rPr lang="en-US" sz="2200" dirty="0"/>
              <a:t> </a:t>
            </a:r>
            <a:r>
              <a:rPr lang="en-US" sz="2200" dirty="0" err="1"/>
              <a:t>bobot</a:t>
            </a:r>
            <a:r>
              <a:rPr lang="en-US" sz="2200" dirty="0"/>
              <a:t> W </a:t>
            </a:r>
            <a:r>
              <a:rPr lang="en-US" sz="2200" dirty="0" err="1"/>
              <a:t>dan</a:t>
            </a:r>
            <a:r>
              <a:rPr lang="en-US" sz="2200" dirty="0"/>
              <a:t> bias b </a:t>
            </a:r>
            <a:r>
              <a:rPr lang="en-US" sz="2200" dirty="0" err="1"/>
              <a:t>berikutnya</a:t>
            </a:r>
            <a:r>
              <a:rPr lang="en-US" sz="2200" dirty="0"/>
              <a:t>. </a:t>
            </a:r>
            <a:r>
              <a:rPr lang="en-US" sz="2200" dirty="0" err="1"/>
              <a:t>Lakukan</a:t>
            </a:r>
            <a:r>
              <a:rPr lang="en-US" sz="2200" dirty="0"/>
              <a:t> </a:t>
            </a:r>
            <a:r>
              <a:rPr lang="en-US" sz="2200" dirty="0" err="1"/>
              <a:t>perhitungan</a:t>
            </a:r>
            <a:r>
              <a:rPr lang="en-US" sz="2200" dirty="0"/>
              <a:t> 3 epoch </a:t>
            </a:r>
            <a:r>
              <a:rPr lang="en-US" sz="2200" dirty="0" err="1"/>
              <a:t>pertama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berdasarkan</a:t>
            </a:r>
            <a:r>
              <a:rPr lang="en-US" sz="2200" dirty="0"/>
              <a:t> </a:t>
            </a:r>
            <a:r>
              <a:rPr lang="en-US" sz="2200" dirty="0" err="1"/>
              <a:t>hasil</a:t>
            </a:r>
            <a:r>
              <a:rPr lang="en-US" sz="2200" dirty="0"/>
              <a:t> proses training </a:t>
            </a:r>
            <a:r>
              <a:rPr lang="en-US" sz="2200" dirty="0" err="1"/>
              <a:t>tsb</a:t>
            </a:r>
            <a:r>
              <a:rPr lang="en-US" sz="2200" dirty="0"/>
              <a:t>, </a:t>
            </a:r>
            <a:r>
              <a:rPr lang="en-US" sz="2200" dirty="0" err="1"/>
              <a:t>turunkan</a:t>
            </a:r>
            <a:r>
              <a:rPr lang="en-US" sz="2200" dirty="0"/>
              <a:t> </a:t>
            </a:r>
            <a:r>
              <a:rPr lang="en-US" sz="2200" dirty="0" err="1"/>
              <a:t>persamaan</a:t>
            </a:r>
            <a:r>
              <a:rPr lang="en-US" sz="2200" dirty="0"/>
              <a:t> </a:t>
            </a:r>
            <a:r>
              <a:rPr lang="en-US" sz="2200" dirty="0" err="1"/>
              <a:t>garis</a:t>
            </a:r>
            <a:r>
              <a:rPr lang="en-US" sz="2200" dirty="0"/>
              <a:t> boundary decision model ADALINE </a:t>
            </a:r>
            <a:r>
              <a:rPr lang="en-US" sz="2200" dirty="0" err="1"/>
              <a:t>Sdr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hitung</a:t>
            </a:r>
            <a:r>
              <a:rPr lang="en-US" sz="2200" dirty="0"/>
              <a:t> Loss yang </a:t>
            </a:r>
            <a:r>
              <a:rPr lang="en-US" sz="2200" dirty="0" err="1"/>
              <a:t>Sdr</a:t>
            </a:r>
            <a:r>
              <a:rPr lang="en-US" sz="2200" dirty="0"/>
              <a:t> </a:t>
            </a:r>
            <a:r>
              <a:rPr lang="en-US" sz="2200" dirty="0" err="1"/>
              <a:t>peroleh</a:t>
            </a:r>
            <a:r>
              <a:rPr lang="en-US" sz="2200" dirty="0"/>
              <a:t>. </a:t>
            </a:r>
            <a:r>
              <a:rPr lang="en-US" sz="2200" dirty="0" err="1"/>
              <a:t>Berikan</a:t>
            </a:r>
            <a:r>
              <a:rPr lang="en-US" sz="2200" dirty="0"/>
              <a:t> </a:t>
            </a:r>
            <a:r>
              <a:rPr lang="en-US" sz="2200" dirty="0" err="1"/>
              <a:t>justifikasi</a:t>
            </a:r>
            <a:r>
              <a:rPr lang="en-US" sz="2200" dirty="0"/>
              <a:t> </a:t>
            </a:r>
            <a:r>
              <a:rPr lang="en-US" sz="2200" dirty="0" err="1"/>
              <a:t>Sdr</a:t>
            </a:r>
            <a:r>
              <a:rPr lang="en-US" sz="2200" dirty="0"/>
              <a:t> </a:t>
            </a:r>
            <a:r>
              <a:rPr lang="en-US" sz="2200" dirty="0" err="1"/>
              <a:t>apakah</a:t>
            </a:r>
            <a:r>
              <a:rPr lang="en-US" sz="2200" dirty="0"/>
              <a:t> proses training </a:t>
            </a:r>
            <a:r>
              <a:rPr lang="en-US" sz="2200" dirty="0" err="1"/>
              <a:t>Adaline</a:t>
            </a:r>
            <a:r>
              <a:rPr lang="en-US" sz="2200" dirty="0"/>
              <a:t> </a:t>
            </a:r>
            <a:r>
              <a:rPr lang="en-US" sz="2200" dirty="0" err="1"/>
              <a:t>tsb</a:t>
            </a:r>
            <a:r>
              <a:rPr lang="en-US" sz="2200" dirty="0"/>
              <a:t> </a:t>
            </a:r>
            <a:r>
              <a:rPr lang="en-US" sz="2200" dirty="0" err="1"/>
              <a:t>akan</a:t>
            </a:r>
            <a:r>
              <a:rPr lang="en-US" sz="2200" dirty="0"/>
              <a:t> </a:t>
            </a:r>
            <a:r>
              <a:rPr lang="en-US" sz="2200" dirty="0" err="1"/>
              <a:t>mampu</a:t>
            </a:r>
            <a:r>
              <a:rPr lang="en-US" sz="2200" dirty="0"/>
              <a:t> </a:t>
            </a:r>
            <a:r>
              <a:rPr lang="en-US" sz="2200" dirty="0" err="1"/>
              <a:t>menghasilkan</a:t>
            </a:r>
            <a:r>
              <a:rPr lang="en-US" sz="2200" dirty="0"/>
              <a:t> </a:t>
            </a:r>
            <a:r>
              <a:rPr lang="en-US" sz="2200" dirty="0" err="1"/>
              <a:t>generalisasi</a:t>
            </a:r>
            <a:r>
              <a:rPr lang="en-US" sz="2200" dirty="0"/>
              <a:t> yang optimal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10342" y="222068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600" b="1" dirty="0">
                <a:solidFill>
                  <a:srgbClr val="C00000"/>
                </a:solidFill>
              </a:rPr>
              <a:t>PROBLEM</a:t>
            </a:r>
            <a:endParaRPr lang="en-US" sz="3600" b="1" dirty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297" y="3396343"/>
            <a:ext cx="4362995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9430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4032" y="981500"/>
            <a:ext cx="10189030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Initial Weight =  [1. 3. 1.]</a:t>
            </a:r>
          </a:p>
          <a:p>
            <a:r>
              <a:rPr lang="en-US" dirty="0"/>
              <a:t>target: [ 1  1  1 -1 -1]   Output: [ 0.  3.  8. -2. -6.]    Error: [ 1. -2. -7.  1.  5.] </a:t>
            </a:r>
          </a:p>
          <a:p>
            <a:r>
              <a:rPr lang="en-US" dirty="0"/>
              <a:t>Bias: 0.9     W1: 1.4      W2: 1.2</a:t>
            </a:r>
          </a:p>
          <a:p>
            <a:r>
              <a:rPr lang="en-US" dirty="0"/>
              <a:t>SSE :  40.0</a:t>
            </a:r>
          </a:p>
          <a:p>
            <a:r>
              <a:rPr lang="en-US" b="1" dirty="0">
                <a:solidFill>
                  <a:srgbClr val="FF0000"/>
                </a:solidFill>
              </a:rPr>
              <a:t>Cost: [40.0]</a:t>
            </a:r>
          </a:p>
          <a:p>
            <a:endParaRPr lang="en-US" dirty="0"/>
          </a:p>
          <a:p>
            <a:r>
              <a:rPr lang="en-US" dirty="0"/>
              <a:t>target: [ 1  1  1 -1 -1]    Output: [ 1.9  3.3  2.7 -2.7 -3.1]     Error: [-0.9 -2.3 -1.7  1.7  2.1]</a:t>
            </a:r>
          </a:p>
          <a:p>
            <a:r>
              <a:rPr lang="en-US" dirty="0"/>
              <a:t>Bias: 0.845      W1: 0.98       W2: 0.69</a:t>
            </a:r>
          </a:p>
          <a:p>
            <a:r>
              <a:rPr lang="en-US" dirty="0"/>
              <a:t>SSE :  8.145</a:t>
            </a:r>
          </a:p>
          <a:p>
            <a:r>
              <a:rPr lang="en-US" b="1" dirty="0">
                <a:solidFill>
                  <a:srgbClr val="FF0000"/>
                </a:solidFill>
              </a:rPr>
              <a:t>Cost: [40.0, 8.145]</a:t>
            </a:r>
          </a:p>
          <a:p>
            <a:endParaRPr lang="en-US" dirty="0"/>
          </a:p>
          <a:p>
            <a:r>
              <a:rPr lang="en-US" dirty="0"/>
              <a:t>target: [ 1  1  1 -1 -1] Output: [ 1.245  2.225  2.405 -1.225 -1.805] Error: [-0.245 -1.225 -1.405  0.225  0.805]</a:t>
            </a:r>
          </a:p>
          <a:p>
            <a:r>
              <a:rPr lang="en-US" dirty="0"/>
              <a:t>Bias: 0.75275 W1: 0.701 W2: 0.6095</a:t>
            </a:r>
          </a:p>
          <a:p>
            <a:r>
              <a:rPr lang="en-US" dirty="0"/>
              <a:t>SSE :  2.117</a:t>
            </a:r>
          </a:p>
          <a:p>
            <a:r>
              <a:rPr lang="en-US" b="1" dirty="0">
                <a:solidFill>
                  <a:srgbClr val="FF0000"/>
                </a:solidFill>
              </a:rPr>
              <a:t>Cost: [40.0, 8.145, 2.117]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sz="2200" b="1" dirty="0">
                <a:solidFill>
                  <a:srgbClr val="FF0000"/>
                </a:solidFill>
              </a:rPr>
              <a:t>Weight: [wo, w1, w2] :  [0.75275   0.701   0.6095 ]</a:t>
            </a:r>
          </a:p>
          <a:p>
            <a:r>
              <a:rPr lang="en-US" sz="2200" b="1" dirty="0">
                <a:solidFill>
                  <a:srgbClr val="FF0000"/>
                </a:solidFill>
              </a:rPr>
              <a:t>a: -1.1501230516817063 b: -1.2350287120590648 (PARAMETER DECISION LINE) </a:t>
            </a:r>
          </a:p>
        </p:txBody>
      </p:sp>
      <p:sp>
        <p:nvSpPr>
          <p:cNvPr id="3" name="TextBox 2"/>
          <p:cNvSpPr txBox="1"/>
          <p:nvPr/>
        </p:nvSpPr>
        <p:spPr>
          <a:xfrm rot="16200000">
            <a:off x="507663" y="1438483"/>
            <a:ext cx="1123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>
                <a:solidFill>
                  <a:srgbClr val="FF0000"/>
                </a:solidFill>
              </a:rPr>
              <a:t>EPOCH 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16200000">
            <a:off x="517720" y="2994802"/>
            <a:ext cx="1123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>
                <a:solidFill>
                  <a:srgbClr val="FF0000"/>
                </a:solidFill>
              </a:rPr>
              <a:t>EPOCH 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16200000">
            <a:off x="517720" y="4319830"/>
            <a:ext cx="1123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>
                <a:solidFill>
                  <a:srgbClr val="FF0000"/>
                </a:solidFill>
              </a:rPr>
              <a:t>EPOCH 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971E07-A64E-4201-A8A2-1FE979CF01E5}"/>
              </a:ext>
            </a:extLst>
          </p:cNvPr>
          <p:cNvSpPr txBox="1"/>
          <p:nvPr/>
        </p:nvSpPr>
        <p:spPr>
          <a:xfrm>
            <a:off x="9953731" y="745985"/>
            <a:ext cx="148933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dirty="0"/>
              <a:t>Inputs =</a:t>
            </a:r>
          </a:p>
          <a:p>
            <a:pPr algn="ctr"/>
            <a:r>
              <a:rPr lang="en-ID" dirty="0"/>
              <a:t>[ 1. -1.  2.]</a:t>
            </a:r>
          </a:p>
          <a:p>
            <a:pPr algn="ctr"/>
            <a:r>
              <a:rPr lang="en-ID" dirty="0"/>
              <a:t>[ 1.  0.  2.]</a:t>
            </a:r>
          </a:p>
          <a:p>
            <a:pPr algn="ctr"/>
            <a:r>
              <a:rPr lang="en-ID" dirty="0"/>
              <a:t>[ 1.  3. -2.]</a:t>
            </a:r>
          </a:p>
          <a:p>
            <a:pPr algn="ctr"/>
            <a:r>
              <a:rPr lang="en-ID" dirty="0"/>
              <a:t>[ 1.  0. -3.]</a:t>
            </a:r>
          </a:p>
          <a:p>
            <a:pPr algn="ctr"/>
            <a:r>
              <a:rPr lang="en-ID" dirty="0"/>
              <a:t>[ 1. -2. -1.]</a:t>
            </a:r>
          </a:p>
        </p:txBody>
      </p:sp>
    </p:spTree>
    <p:extLst>
      <p:ext uri="{BB962C8B-B14F-4D97-AF65-F5344CB8AC3E}">
        <p14:creationId xmlns:p14="http://schemas.microsoft.com/office/powerpoint/2010/main" val="37589082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714260"/>
            <a:ext cx="6096851" cy="34294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7" y="1328058"/>
            <a:ext cx="5495592" cy="42889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6849" y="1612334"/>
            <a:ext cx="6260973" cy="384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7814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3182"/>
            <a:ext cx="5931453" cy="432384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037" y="1530616"/>
            <a:ext cx="5810706" cy="384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2272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64356" y="3608394"/>
            <a:ext cx="8763000" cy="16002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GB" sz="3200" b="1" dirty="0">
                <a:solidFill>
                  <a:srgbClr val="002060"/>
                </a:solidFill>
              </a:rPr>
              <a:t>Backward pass phase</a:t>
            </a:r>
            <a:r>
              <a:rPr lang="en-GB" sz="2800" dirty="0">
                <a:solidFill>
                  <a:srgbClr val="C00000"/>
                </a:solidFill>
              </a:rPr>
              <a:t>:  computes ‘error signal’, </a:t>
            </a:r>
            <a:r>
              <a:rPr lang="en-GB" sz="2800" i="1" dirty="0">
                <a:solidFill>
                  <a:srgbClr val="C00000"/>
                </a:solidFill>
              </a:rPr>
              <a:t>propagates</a:t>
            </a:r>
            <a:r>
              <a:rPr lang="en-GB" sz="2800" dirty="0">
                <a:solidFill>
                  <a:srgbClr val="C00000"/>
                </a:solidFill>
              </a:rPr>
              <a:t> </a:t>
            </a:r>
          </a:p>
          <a:p>
            <a:r>
              <a:rPr lang="en-GB" sz="2800" dirty="0">
                <a:solidFill>
                  <a:srgbClr val="C00000"/>
                </a:solidFill>
              </a:rPr>
              <a:t>the error </a:t>
            </a:r>
            <a:r>
              <a:rPr lang="en-GB" sz="2800" i="1" dirty="0">
                <a:solidFill>
                  <a:srgbClr val="C00000"/>
                </a:solidFill>
              </a:rPr>
              <a:t>backwards</a:t>
            </a:r>
            <a:r>
              <a:rPr lang="en-GB" sz="2800" dirty="0">
                <a:solidFill>
                  <a:srgbClr val="C00000"/>
                </a:solidFill>
              </a:rPr>
              <a:t>  through network starting at output units </a:t>
            </a:r>
          </a:p>
          <a:p>
            <a:r>
              <a:rPr lang="en-GB" sz="2800" dirty="0">
                <a:solidFill>
                  <a:srgbClr val="C00000"/>
                </a:solidFill>
              </a:rPr>
              <a:t>(where the error is the difference between actual and desired </a:t>
            </a:r>
          </a:p>
          <a:p>
            <a:r>
              <a:rPr lang="en-GB" sz="2800" dirty="0">
                <a:solidFill>
                  <a:srgbClr val="C00000"/>
                </a:solidFill>
              </a:rPr>
              <a:t>output values) 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21507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264356" y="2164290"/>
            <a:ext cx="8839200" cy="11430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GB" sz="2800" b="1" u="sng" dirty="0">
                <a:solidFill>
                  <a:srgbClr val="002060"/>
                </a:solidFill>
              </a:rPr>
              <a:t>Forward pass phase</a:t>
            </a:r>
            <a:r>
              <a:rPr lang="en-GB" sz="2800" dirty="0">
                <a:solidFill>
                  <a:srgbClr val="C00000"/>
                </a:solidFill>
              </a:rPr>
              <a:t>: computes ‘functional signal’, feed forward </a:t>
            </a:r>
          </a:p>
          <a:p>
            <a:r>
              <a:rPr lang="en-GB" sz="2800" dirty="0">
                <a:solidFill>
                  <a:srgbClr val="C00000"/>
                </a:solidFill>
              </a:rPr>
              <a:t>propagation of input pattern signals through network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2150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264356" y="327863"/>
            <a:ext cx="8894762" cy="196720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en-GB" sz="3600" b="1" dirty="0">
                <a:solidFill>
                  <a:srgbClr val="002060"/>
                </a:solidFill>
              </a:rPr>
              <a:t>Backpropagation learning algorithm ‘BP’</a:t>
            </a:r>
            <a:endParaRPr lang="en-GB" sz="3600" dirty="0">
              <a:solidFill>
                <a:srgbClr val="002060"/>
              </a:solidFill>
            </a:endParaRPr>
          </a:p>
          <a:p>
            <a:pPr defTabSz="762000"/>
            <a:r>
              <a:rPr lang="en-GB" dirty="0"/>
              <a:t>Solution to credit assignment problem in MLP. </a:t>
            </a:r>
            <a:r>
              <a:rPr lang="en-GB" i="1" dirty="0" err="1"/>
              <a:t>Rumelhart</a:t>
            </a:r>
            <a:r>
              <a:rPr lang="en-GB" i="1" dirty="0"/>
              <a:t>, Hinton and Williams (1986) (</a:t>
            </a:r>
            <a:r>
              <a:rPr lang="en-GB" dirty="0"/>
              <a:t>though actually invented earlier in a PhD thesis relating to economics)</a:t>
            </a:r>
            <a:endParaRPr lang="en-GB" i="1" dirty="0"/>
          </a:p>
          <a:p>
            <a:pPr defTabSz="762000"/>
            <a:endParaRPr lang="en-GB" dirty="0"/>
          </a:p>
          <a:p>
            <a:pPr defTabSz="762000"/>
            <a:r>
              <a:rPr lang="en-GB" sz="3200" b="1" dirty="0">
                <a:solidFill>
                  <a:srgbClr val="002060"/>
                </a:solidFill>
              </a:rPr>
              <a:t>BP has two phases</a:t>
            </a:r>
            <a:r>
              <a:rPr lang="en-GB" sz="3200" dirty="0">
                <a:solidFill>
                  <a:srgbClr val="002060"/>
                </a:solidFill>
              </a:rPr>
              <a:t>:</a:t>
            </a:r>
          </a:p>
        </p:txBody>
      </p:sp>
      <p:sp>
        <p:nvSpPr>
          <p:cNvPr id="21509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EE3F462-DA50-4E29-9B97-FE275FFF097D}" type="slidenum">
              <a:rPr lang="en-GB"/>
              <a:pPr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312862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395412" y="239184"/>
            <a:ext cx="10130543" cy="11430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</a:rPr>
              <a:t>Conceptually: Forward Activity - Backward Error</a:t>
            </a:r>
          </a:p>
        </p:txBody>
      </p:sp>
      <p:pic>
        <p:nvPicPr>
          <p:cNvPr id="22531" name="Picture 4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66988" y="1382184"/>
            <a:ext cx="6985000" cy="4736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53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C1DD5F6-E55D-4E3A-A472-BB35DBFC5830}" type="slidenum">
              <a:rPr lang="en-GB"/>
              <a:pPr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3659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208213" y="260350"/>
            <a:ext cx="7772400" cy="731838"/>
          </a:xfrm>
        </p:spPr>
        <p:txBody>
          <a:bodyPr/>
          <a:lstStyle/>
          <a:p>
            <a:r>
              <a:rPr lang="en-US" sz="4000"/>
              <a:t>Forward Propagation of Activity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117600" y="1196976"/>
            <a:ext cx="9821333" cy="5040313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b="1" dirty="0">
                <a:solidFill>
                  <a:srgbClr val="002060"/>
                </a:solidFill>
              </a:rPr>
              <a:t>Step 1</a:t>
            </a:r>
            <a:r>
              <a:rPr lang="en-US" dirty="0">
                <a:solidFill>
                  <a:srgbClr val="002060"/>
                </a:solidFill>
              </a:rPr>
              <a:t>: Initialize weights at random, choose a learning rate η </a:t>
            </a:r>
          </a:p>
          <a:p>
            <a:pPr>
              <a:lnSpc>
                <a:spcPct val="80000"/>
              </a:lnSpc>
            </a:pPr>
            <a:r>
              <a:rPr lang="en-US" b="1" dirty="0">
                <a:solidFill>
                  <a:srgbClr val="C00000"/>
                </a:solidFill>
              </a:rPr>
              <a:t>Until network is trained:</a:t>
            </a:r>
          </a:p>
          <a:p>
            <a:pPr lvl="1">
              <a:lnSpc>
                <a:spcPct val="80000"/>
              </a:lnSpc>
            </a:pPr>
            <a:r>
              <a:rPr lang="en-US" dirty="0">
                <a:solidFill>
                  <a:srgbClr val="002060"/>
                </a:solidFill>
              </a:rPr>
              <a:t>For each training example i.e. input pattern and target output(s):</a:t>
            </a:r>
          </a:p>
          <a:p>
            <a:pPr lvl="1">
              <a:lnSpc>
                <a:spcPct val="80000"/>
              </a:lnSpc>
            </a:pPr>
            <a:r>
              <a:rPr lang="en-US" b="1" dirty="0">
                <a:solidFill>
                  <a:srgbClr val="C00000"/>
                </a:solidFill>
              </a:rPr>
              <a:t>Step 2</a:t>
            </a:r>
            <a:r>
              <a:rPr lang="en-US" dirty="0">
                <a:solidFill>
                  <a:srgbClr val="002060"/>
                </a:solidFill>
              </a:rPr>
              <a:t>: Do forward pass through net (with fixed weights) to produce output(s)</a:t>
            </a:r>
          </a:p>
          <a:p>
            <a:pPr lvl="2">
              <a:lnSpc>
                <a:spcPct val="80000"/>
              </a:lnSpc>
            </a:pPr>
            <a:r>
              <a:rPr lang="en-US" dirty="0">
                <a:solidFill>
                  <a:srgbClr val="002060"/>
                </a:solidFill>
              </a:rPr>
              <a:t>i.e., in Forward Direction, layer by layer:</a:t>
            </a:r>
          </a:p>
          <a:p>
            <a:pPr lvl="3">
              <a:lnSpc>
                <a:spcPct val="80000"/>
              </a:lnSpc>
            </a:pPr>
            <a:r>
              <a:rPr lang="en-US" sz="2200" dirty="0">
                <a:solidFill>
                  <a:srgbClr val="002060"/>
                </a:solidFill>
              </a:rPr>
              <a:t>Inputs applied</a:t>
            </a:r>
          </a:p>
          <a:p>
            <a:pPr lvl="3">
              <a:lnSpc>
                <a:spcPct val="80000"/>
              </a:lnSpc>
            </a:pPr>
            <a:r>
              <a:rPr lang="en-US" sz="2200" dirty="0">
                <a:solidFill>
                  <a:srgbClr val="002060"/>
                </a:solidFill>
              </a:rPr>
              <a:t>Multiplied by weights</a:t>
            </a:r>
          </a:p>
          <a:p>
            <a:pPr lvl="3">
              <a:lnSpc>
                <a:spcPct val="80000"/>
              </a:lnSpc>
            </a:pPr>
            <a:r>
              <a:rPr lang="en-US" sz="2200" dirty="0">
                <a:solidFill>
                  <a:srgbClr val="002060"/>
                </a:solidFill>
              </a:rPr>
              <a:t>Summed</a:t>
            </a:r>
          </a:p>
          <a:p>
            <a:pPr lvl="3">
              <a:lnSpc>
                <a:spcPct val="80000"/>
              </a:lnSpc>
            </a:pPr>
            <a:r>
              <a:rPr lang="en-US" sz="2200" dirty="0">
                <a:solidFill>
                  <a:srgbClr val="002060"/>
                </a:solidFill>
              </a:rPr>
              <a:t>‘Squashed’ by sigmoid activation function</a:t>
            </a:r>
          </a:p>
          <a:p>
            <a:pPr lvl="3">
              <a:lnSpc>
                <a:spcPct val="80000"/>
              </a:lnSpc>
            </a:pPr>
            <a:r>
              <a:rPr lang="en-US" sz="2200" dirty="0">
                <a:solidFill>
                  <a:srgbClr val="002060"/>
                </a:solidFill>
              </a:rPr>
              <a:t>Output passed to each neuron in next layer</a:t>
            </a:r>
          </a:p>
          <a:p>
            <a:pPr lvl="1">
              <a:lnSpc>
                <a:spcPct val="80000"/>
              </a:lnSpc>
            </a:pPr>
            <a:r>
              <a:rPr lang="en-US" b="1" dirty="0">
                <a:solidFill>
                  <a:srgbClr val="C00000"/>
                </a:solidFill>
              </a:rPr>
              <a:t>Repeat</a:t>
            </a:r>
            <a:r>
              <a:rPr lang="en-US" dirty="0">
                <a:solidFill>
                  <a:srgbClr val="002060"/>
                </a:solidFill>
              </a:rPr>
              <a:t> above until network output(s) produced</a:t>
            </a:r>
          </a:p>
        </p:txBody>
      </p:sp>
      <p:sp>
        <p:nvSpPr>
          <p:cNvPr id="2355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5528C78-9CAC-4FA3-AE89-104A4A0B60D6}" type="slidenum">
              <a:rPr lang="en-GB"/>
              <a:pPr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331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47528" y="188641"/>
            <a:ext cx="42796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Linear Transfer Function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7528" y="692697"/>
            <a:ext cx="8496944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279239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914400" y="437322"/>
            <a:ext cx="9177867" cy="477079"/>
          </a:xfrm>
          <a:solidFill>
            <a:srgbClr val="FF0000"/>
          </a:solidFill>
        </p:spPr>
        <p:txBody>
          <a:bodyPr>
            <a:normAutofit fontScale="90000"/>
          </a:bodyPr>
          <a:lstStyle/>
          <a:p>
            <a:r>
              <a:rPr lang="en-US" dirty="0"/>
              <a:t>Step 3. Back-propagation of error</a:t>
            </a:r>
          </a:p>
        </p:txBody>
      </p:sp>
      <p:graphicFrame>
        <p:nvGraphicFramePr>
          <p:cNvPr id="24579" name="Object 4"/>
          <p:cNvGraphicFramePr>
            <a:graphicFrameLocks noGrp="1" noChangeAspect="1"/>
          </p:cNvGraphicFramePr>
          <p:nvPr>
            <p:ph sz="half" idx="2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85150108"/>
              </p:ext>
            </p:extLst>
          </p:nvPr>
        </p:nvGraphicFramePr>
        <p:xfrm>
          <a:off x="1010002" y="1185234"/>
          <a:ext cx="8986662" cy="4707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6088943" imgH="4363863" progId="Word.Document.8">
                  <p:embed/>
                </p:oleObj>
              </mc:Choice>
              <mc:Fallback>
                <p:oleObj name="Document" r:id="rId4" imgW="6088943" imgH="4363863" progId="Word.Document.8">
                  <p:embed/>
                  <p:pic>
                    <p:nvPicPr>
                      <p:cNvPr id="2457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0002" y="1185234"/>
                        <a:ext cx="8986662" cy="470729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6FD4FB4-BBFC-4601-91C5-03D67AF93DA1}" type="slidenum">
              <a:rPr lang="en-GB"/>
              <a:pPr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28785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C00000"/>
                </a:solidFill>
              </a:rPr>
              <a:t>MLP/BP: A worked example</a:t>
            </a:r>
          </a:p>
        </p:txBody>
      </p:sp>
      <p:pic>
        <p:nvPicPr>
          <p:cNvPr id="27652" name="Picture 4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79650" y="1916113"/>
            <a:ext cx="7704138" cy="420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65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1F7E6B9-0D2D-491A-B015-DF6A2EF3A05D}" type="slidenum">
              <a:rPr lang="en-GB"/>
              <a:pPr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04164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76414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Worked example: Forward Pass</a:t>
            </a:r>
          </a:p>
        </p:txBody>
      </p:sp>
      <p:pic>
        <p:nvPicPr>
          <p:cNvPr id="28675" name="Picture 4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80444" y="1309511"/>
            <a:ext cx="8189031" cy="4999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67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BEFF111-EEEF-474C-A12D-4A1D7BEDC616}" type="slidenum">
              <a:rPr lang="en-GB"/>
              <a:pPr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5700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9" name="Picture 4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19288" y="1773238"/>
            <a:ext cx="8388350" cy="432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70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7914E8E-D4F5-417A-A6F6-5D37BE5EE101}" type="slidenum">
              <a:rPr lang="en-GB"/>
              <a:pPr/>
              <a:t>53</a:t>
            </a:fld>
            <a:endParaRPr lang="en-GB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76414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Worked example: Forward Pass</a:t>
            </a:r>
          </a:p>
        </p:txBody>
      </p:sp>
    </p:spTree>
    <p:extLst>
      <p:ext uri="{BB962C8B-B14F-4D97-AF65-F5344CB8AC3E}">
        <p14:creationId xmlns:p14="http://schemas.microsoft.com/office/powerpoint/2010/main" val="31730970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5802796" y="228876"/>
            <a:ext cx="5615608" cy="132556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Worked example: Backward Pass</a:t>
            </a:r>
          </a:p>
        </p:txBody>
      </p:sp>
      <p:pic>
        <p:nvPicPr>
          <p:cNvPr id="30723" name="Picture 4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68693" y="1554439"/>
            <a:ext cx="7632700" cy="416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72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6683A87-6EB0-41BA-A307-CB08EB896763}" type="slidenum">
              <a:rPr lang="en-GB"/>
              <a:pPr/>
              <a:t>54</a:t>
            </a:fld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339524-9A57-42FC-8FE8-8E242BD058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010" y="325369"/>
            <a:ext cx="5558785" cy="266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3827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1365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Worked example: </a:t>
            </a:r>
            <a:br>
              <a:rPr lang="en-US" sz="4000" b="1" dirty="0">
                <a:solidFill>
                  <a:srgbClr val="C00000"/>
                </a:solidFill>
              </a:rPr>
            </a:br>
            <a:r>
              <a:rPr lang="en-US" sz="4000" b="1" dirty="0">
                <a:solidFill>
                  <a:srgbClr val="C00000"/>
                </a:solidFill>
              </a:rPr>
              <a:t>Update Weights Using Generalized Delta Rule (BP)</a:t>
            </a:r>
          </a:p>
        </p:txBody>
      </p:sp>
      <p:pic>
        <p:nvPicPr>
          <p:cNvPr id="31747" name="Picture 4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07419" y="1563423"/>
            <a:ext cx="7777162" cy="4691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74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DF32EEA-AF80-4838-A5CE-03CB3E3732C7}" type="slidenum">
              <a:rPr lang="en-GB"/>
              <a:pPr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8338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C00000"/>
                </a:solidFill>
              </a:rPr>
              <a:t>Similarly for the all weights </a:t>
            </a:r>
            <a:r>
              <a:rPr lang="en-US" sz="4000" b="1" dirty="0" err="1">
                <a:solidFill>
                  <a:srgbClr val="C00000"/>
                </a:solidFill>
              </a:rPr>
              <a:t>wij</a:t>
            </a:r>
            <a:r>
              <a:rPr lang="en-US" sz="4000" b="1" dirty="0">
                <a:solidFill>
                  <a:srgbClr val="C00000"/>
                </a:solidFill>
              </a:rPr>
              <a:t>:</a:t>
            </a:r>
          </a:p>
        </p:txBody>
      </p:sp>
      <p:pic>
        <p:nvPicPr>
          <p:cNvPr id="32771" name="Picture 4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51088" y="1700214"/>
            <a:ext cx="6985000" cy="43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77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F86442C-DF90-45A9-825A-A64EA0B55957}" type="slidenum">
              <a:rPr lang="en-GB"/>
              <a:pPr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240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Verification that it works</a:t>
            </a:r>
          </a:p>
        </p:txBody>
      </p:sp>
      <p:pic>
        <p:nvPicPr>
          <p:cNvPr id="33795" name="Picture 4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92314" y="1628775"/>
            <a:ext cx="8135937" cy="455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79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F2EA536-7A6B-4644-9408-E782445D5CD0}" type="slidenum">
              <a:rPr lang="en-GB"/>
              <a:pPr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964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DE9F70E-9D58-4EC5-82CF-70CC2726C638}"/>
              </a:ext>
            </a:extLst>
          </p:cNvPr>
          <p:cNvSpPr txBox="1"/>
          <p:nvPr/>
        </p:nvSpPr>
        <p:spPr>
          <a:xfrm>
            <a:off x="781877" y="3327666"/>
            <a:ext cx="1036320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Initial hidden weights: [3. 6.] [4. 5.]</a:t>
            </a:r>
          </a:p>
          <a:p>
            <a:r>
              <a:rPr lang="en-ID" dirty="0"/>
              <a:t>Initial hidden biases: [ 1. -6.]</a:t>
            </a:r>
          </a:p>
          <a:p>
            <a:r>
              <a:rPr lang="en-ID" dirty="0"/>
              <a:t>Initial output weights: [2.] [4.]</a:t>
            </a:r>
          </a:p>
          <a:p>
            <a:r>
              <a:rPr lang="en-ID" dirty="0"/>
              <a:t>Initial output biases: [-3.93]</a:t>
            </a:r>
          </a:p>
          <a:p>
            <a:r>
              <a:rPr lang="en-ID" u="sng" dirty="0">
                <a:solidFill>
                  <a:srgbClr val="FF0000"/>
                </a:solidFill>
              </a:rPr>
              <a:t>Final hidden weights</a:t>
            </a:r>
            <a:r>
              <a:rPr lang="en-ID" dirty="0"/>
              <a:t>: [3.92794571 9.8071798 ] [3.9279819  9.80020041]</a:t>
            </a:r>
          </a:p>
          <a:p>
            <a:r>
              <a:rPr lang="en-ID" u="sng" dirty="0">
                <a:solidFill>
                  <a:srgbClr val="FF0000"/>
                </a:solidFill>
              </a:rPr>
              <a:t>Final hidden bias</a:t>
            </a:r>
            <a:r>
              <a:rPr lang="en-ID" dirty="0"/>
              <a:t>: [-5.87200846 -2.43171093]</a:t>
            </a:r>
          </a:p>
          <a:p>
            <a:r>
              <a:rPr lang="en-ID" u="sng" dirty="0">
                <a:solidFill>
                  <a:srgbClr val="FF0000"/>
                </a:solidFill>
              </a:rPr>
              <a:t>Final output weights</a:t>
            </a:r>
            <a:r>
              <a:rPr lang="en-ID" dirty="0"/>
              <a:t>: [-8.40883702] [8.42301753]</a:t>
            </a:r>
          </a:p>
          <a:p>
            <a:r>
              <a:rPr lang="en-ID" u="sng" dirty="0">
                <a:solidFill>
                  <a:srgbClr val="FF0000"/>
                </a:solidFill>
              </a:rPr>
              <a:t>Final output bias</a:t>
            </a:r>
            <a:r>
              <a:rPr lang="en-ID" dirty="0"/>
              <a:t>: [-4.10619277]</a:t>
            </a:r>
          </a:p>
          <a:p>
            <a:endParaRPr lang="en-ID" dirty="0"/>
          </a:p>
          <a:p>
            <a:r>
              <a:rPr lang="en-ID" b="1" dirty="0">
                <a:solidFill>
                  <a:srgbClr val="FF0000"/>
                </a:solidFill>
              </a:rPr>
              <a:t>Output from neural network after 100,000 epochs: [0.03078948] [0.96298378] [0.96298127] [0.0441378]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EE5BF5-096A-4426-A592-461F54E1C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406" y="306170"/>
            <a:ext cx="5188099" cy="286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4635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5211" y="198277"/>
            <a:ext cx="8460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800" b="1" dirty="0">
                <a:solidFill>
                  <a:srgbClr val="FF0000"/>
                </a:solidFill>
              </a:rPr>
              <a:t>ASSIGNMENT: BACKPROPAGATION NEURAL NETWORKS</a:t>
            </a:r>
            <a:endParaRPr lang="id-ID" sz="2800" b="1" dirty="0">
              <a:solidFill>
                <a:srgbClr val="FF0000"/>
              </a:solidFill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7568" y="2676922"/>
            <a:ext cx="7704138" cy="420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6082829" y="4810320"/>
            <a:ext cx="360040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d-ID" sz="2400" b="1" dirty="0"/>
              <a:t>Training example (e.g.for logical XOR problem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5211" y="583520"/>
            <a:ext cx="108029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400" dirty="0">
                <a:ea typeface="Tahoma" panose="020B0604030504040204" pitchFamily="34" charset="0"/>
                <a:cs typeface="Tahoma" panose="020B0604030504040204" pitchFamily="34" charset="0"/>
              </a:rPr>
              <a:t>The following figure shows an ANN consisting of 2 input (u1, u2) and bias (u0), 1 hidden layer with 2 neuron (u3, u4), and 1 output neuron (u5) respectively. Let the activation function employed for each neuron (u3, u4, and u5) is sigmoid function. If the ANN is designed to tackle Logical XOR problem, update </a:t>
            </a:r>
            <a:r>
              <a:rPr lang="en-GB" sz="2400" b="1" i="1" dirty="0" err="1"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  <a:r>
              <a:rPr lang="en-GB" sz="2400" b="1" i="1" baseline="-25000" dirty="0" err="1">
                <a:ea typeface="Tahoma" panose="020B0604030504040204" pitchFamily="34" charset="0"/>
                <a:cs typeface="Tahoma" panose="020B0604030504040204" pitchFamily="34" charset="0"/>
              </a:rPr>
              <a:t>ij</a:t>
            </a:r>
            <a:r>
              <a:rPr lang="en-GB" sz="2400" dirty="0">
                <a:ea typeface="Tahoma" panose="020B0604030504040204" pitchFamily="34" charset="0"/>
                <a:cs typeface="Tahoma" panose="020B0604030504040204" pitchFamily="34" charset="0"/>
              </a:rPr>
              <a:t> after 1 (ONE) EPOCH ONLY using backpropagation algorithm with learning rate  </a:t>
            </a:r>
            <a:r>
              <a:rPr lang="en-GB" sz="2400" dirty="0">
                <a:latin typeface="Symbol" panose="05050102010706020507" pitchFamily="18" charset="2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lang="en-GB" sz="2400" dirty="0">
                <a:ea typeface="Tahoma" panose="020B0604030504040204" pitchFamily="34" charset="0"/>
                <a:cs typeface="Tahoma" panose="020B0604030504040204" pitchFamily="34" charset="0"/>
              </a:rPr>
              <a:t> = 0.1. Please also check if the error is reduced.</a:t>
            </a:r>
          </a:p>
        </p:txBody>
      </p:sp>
    </p:spTree>
    <p:extLst>
      <p:ext uri="{BB962C8B-B14F-4D97-AF65-F5344CB8AC3E}">
        <p14:creationId xmlns:p14="http://schemas.microsoft.com/office/powerpoint/2010/main" val="2470595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7528" y="1052736"/>
            <a:ext cx="8496944" cy="540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859943" y="304553"/>
            <a:ext cx="45954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Sigmoid Transfer Function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4943872" y="5373216"/>
            <a:ext cx="5472608" cy="1224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4397322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0693" y="802600"/>
            <a:ext cx="6059923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WEIGHTS-TO-HIDDEN </a:t>
            </a:r>
            <a:r>
              <a:rPr lang="en-GB" sz="2000" b="1" dirty="0"/>
              <a:t>:</a:t>
            </a:r>
          </a:p>
          <a:p>
            <a:r>
              <a:rPr lang="en-GB" sz="2000" dirty="0"/>
              <a:t> [[ 1.  3.  4.]</a:t>
            </a:r>
          </a:p>
          <a:p>
            <a:r>
              <a:rPr lang="en-GB" sz="2000" dirty="0"/>
              <a:t> [-6.  6.  5.]]</a:t>
            </a:r>
          </a:p>
          <a:p>
            <a:endParaRPr lang="en-GB" sz="2000" dirty="0"/>
          </a:p>
          <a:p>
            <a:r>
              <a:rPr lang="en-GB" sz="2000" b="1" dirty="0">
                <a:solidFill>
                  <a:srgbClr val="FF0000"/>
                </a:solidFill>
              </a:rPr>
              <a:t>BIAS + INPUTS : </a:t>
            </a:r>
          </a:p>
          <a:p>
            <a:r>
              <a:rPr lang="en-GB" sz="2000" dirty="0"/>
              <a:t>[[1. 1. 1. 1.]          </a:t>
            </a:r>
            <a:r>
              <a:rPr lang="en-GB" sz="2000" b="1" dirty="0">
                <a:solidFill>
                  <a:srgbClr val="FF0000"/>
                </a:solidFill>
              </a:rPr>
              <a:t>BIAS</a:t>
            </a:r>
            <a:endParaRPr lang="en-GB" sz="2000" dirty="0"/>
          </a:p>
          <a:p>
            <a:r>
              <a:rPr lang="en-GB" sz="2000" dirty="0"/>
              <a:t> [0. 1. 0. 1.]</a:t>
            </a:r>
          </a:p>
          <a:p>
            <a:r>
              <a:rPr lang="en-GB" sz="2000" dirty="0"/>
              <a:t> [0. 0. 1. 1.]]</a:t>
            </a:r>
          </a:p>
          <a:p>
            <a:endParaRPr lang="en-GB" sz="2000" dirty="0"/>
          </a:p>
          <a:p>
            <a:r>
              <a:rPr lang="en-GB" sz="2000" b="1" dirty="0">
                <a:solidFill>
                  <a:srgbClr val="FF0000"/>
                </a:solidFill>
              </a:rPr>
              <a:t>NET INPUT TO HIDDEN :</a:t>
            </a:r>
          </a:p>
          <a:p>
            <a:r>
              <a:rPr lang="en-GB" sz="2000" dirty="0"/>
              <a:t>[[ 1.  4.  5.  8.]</a:t>
            </a:r>
          </a:p>
          <a:p>
            <a:r>
              <a:rPr lang="en-GB" sz="2000" dirty="0"/>
              <a:t> [-6.  0. -1.  5.]]</a:t>
            </a:r>
          </a:p>
          <a:p>
            <a:endParaRPr lang="en-GB" sz="2000" dirty="0"/>
          </a:p>
          <a:p>
            <a:r>
              <a:rPr lang="en-GB" sz="2000" b="1" dirty="0">
                <a:solidFill>
                  <a:srgbClr val="FF0000"/>
                </a:solidFill>
              </a:rPr>
              <a:t>HIDDEN OUTPUT : 1/(1+e</a:t>
            </a:r>
            <a:r>
              <a:rPr lang="en-GB" sz="2000" b="1" baseline="30000" dirty="0">
                <a:solidFill>
                  <a:srgbClr val="FF0000"/>
                </a:solidFill>
              </a:rPr>
              <a:t>-net</a:t>
            </a:r>
            <a:r>
              <a:rPr lang="en-GB" sz="2000" b="1" dirty="0">
                <a:solidFill>
                  <a:srgbClr val="FF0000"/>
                </a:solidFill>
              </a:rPr>
              <a:t>)</a:t>
            </a:r>
          </a:p>
          <a:p>
            <a:r>
              <a:rPr lang="en-GB" sz="2000" dirty="0"/>
              <a:t>[[0.73105858   0.98201379   0.99330715   0.99966465]</a:t>
            </a:r>
          </a:p>
          <a:p>
            <a:r>
              <a:rPr lang="en-GB" sz="2000" dirty="0"/>
              <a:t> [0.00247262   0.5                   0.26894142   0.99330715]]</a:t>
            </a:r>
          </a:p>
          <a:p>
            <a:endParaRPr lang="en-GB" sz="2000" dirty="0"/>
          </a:p>
          <a:p>
            <a:r>
              <a:rPr lang="en-GB" sz="2000" b="1" dirty="0">
                <a:solidFill>
                  <a:srgbClr val="FF0000"/>
                </a:solidFill>
              </a:rPr>
              <a:t>WEIGHT-TO-OUTPUT :</a:t>
            </a:r>
          </a:p>
          <a:p>
            <a:r>
              <a:rPr lang="en-US" sz="2000" dirty="0"/>
              <a:t>[[-3.93  2.    4.  ]]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60270" y="587830"/>
            <a:ext cx="64704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D" sz="2000" dirty="0"/>
          </a:p>
          <a:p>
            <a:r>
              <a:rPr lang="en-ID" sz="2000" b="1" dirty="0">
                <a:solidFill>
                  <a:srgbClr val="FF0000"/>
                </a:solidFill>
              </a:rPr>
              <a:t>FROM HIDDEN TO OUPUT :</a:t>
            </a:r>
          </a:p>
          <a:p>
            <a:r>
              <a:rPr lang="en-US" sz="2000" dirty="0"/>
              <a:t>[[-2.45799235   0.03402758   -0.86762002  2.0425579 ]]</a:t>
            </a:r>
          </a:p>
          <a:p>
            <a:endParaRPr lang="en-ID" sz="2000" dirty="0"/>
          </a:p>
          <a:p>
            <a:r>
              <a:rPr lang="en-ID" sz="2000" b="1" dirty="0">
                <a:solidFill>
                  <a:srgbClr val="FF0000"/>
                </a:solidFill>
              </a:rPr>
              <a:t>OUTPUT : </a:t>
            </a:r>
            <a:r>
              <a:rPr lang="en-GB" sz="2000" b="1" dirty="0">
                <a:solidFill>
                  <a:srgbClr val="FF0000"/>
                </a:solidFill>
              </a:rPr>
              <a:t>1/(1+e</a:t>
            </a:r>
            <a:r>
              <a:rPr lang="en-GB" sz="2000" b="1" baseline="30000" dirty="0">
                <a:solidFill>
                  <a:srgbClr val="FF0000"/>
                </a:solidFill>
              </a:rPr>
              <a:t>-net</a:t>
            </a:r>
            <a:r>
              <a:rPr lang="en-GB" sz="2000" b="1" dirty="0">
                <a:solidFill>
                  <a:srgbClr val="FF0000"/>
                </a:solidFill>
              </a:rPr>
              <a:t>)</a:t>
            </a:r>
            <a:endParaRPr lang="en-ID" sz="2000" b="1" dirty="0">
              <a:solidFill>
                <a:srgbClr val="FF0000"/>
              </a:solidFill>
            </a:endParaRPr>
          </a:p>
          <a:p>
            <a:r>
              <a:rPr lang="en-US" sz="2000" dirty="0"/>
              <a:t>[[0.07885605   0.50850607  0.29574977    0.88519347]]</a:t>
            </a:r>
          </a:p>
          <a:p>
            <a:endParaRPr lang="en-ID" sz="2000" dirty="0"/>
          </a:p>
          <a:p>
            <a:r>
              <a:rPr lang="en-ID" sz="2000" b="1" dirty="0">
                <a:solidFill>
                  <a:srgbClr val="FF0000"/>
                </a:solidFill>
              </a:rPr>
              <a:t>ERRORS : </a:t>
            </a:r>
            <a:r>
              <a:rPr lang="en-ID" sz="2000" b="1" u="sng" dirty="0">
                <a:solidFill>
                  <a:srgbClr val="FF0000"/>
                </a:solidFill>
              </a:rPr>
              <a:t>1.58265</a:t>
            </a:r>
            <a:endParaRPr lang="en-ID" sz="2000" b="1" dirty="0">
              <a:solidFill>
                <a:srgbClr val="FF0000"/>
              </a:solidFill>
            </a:endParaRPr>
          </a:p>
          <a:p>
            <a:r>
              <a:rPr lang="en-US" sz="2000" dirty="0"/>
              <a:t>[[-0.07885605  0.49149393  0.70425023  -0.88519347]]</a:t>
            </a:r>
          </a:p>
        </p:txBody>
      </p:sp>
      <p:sp>
        <p:nvSpPr>
          <p:cNvPr id="4" name="Rectangle 3"/>
          <p:cNvSpPr/>
          <p:nvPr/>
        </p:nvSpPr>
        <p:spPr>
          <a:xfrm>
            <a:off x="5473332" y="2664825"/>
            <a:ext cx="5917478" cy="82296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flipH="1">
            <a:off x="372109" y="181112"/>
            <a:ext cx="6714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200" b="1" u="sng" dirty="0"/>
              <a:t>XOR-BPNN SOLUTION</a:t>
            </a:r>
            <a:endParaRPr lang="en-US" sz="3200" b="1" u="sng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093B90-81C0-483B-B437-863D18BFBD97}"/>
              </a:ext>
            </a:extLst>
          </p:cNvPr>
          <p:cNvCxnSpPr>
            <a:cxnSpLocks/>
          </p:cNvCxnSpPr>
          <p:nvPr/>
        </p:nvCxnSpPr>
        <p:spPr>
          <a:xfrm flipH="1">
            <a:off x="1921566" y="2544417"/>
            <a:ext cx="344556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AFBD9281-A640-4280-BB80-7BC826FCB4E1}"/>
              </a:ext>
            </a:extLst>
          </p:cNvPr>
          <p:cNvSpPr/>
          <p:nvPr/>
        </p:nvSpPr>
        <p:spPr>
          <a:xfrm>
            <a:off x="510693" y="5075583"/>
            <a:ext cx="1569898" cy="7156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3904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368" y="228418"/>
            <a:ext cx="475252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Output (</a:t>
            </a:r>
            <a:r>
              <a:rPr lang="en-US" b="1" dirty="0">
                <a:solidFill>
                  <a:srgbClr val="FF0000"/>
                </a:solidFill>
                <a:latin typeface="Symbol" panose="05050102010706020507" pitchFamily="18" charset="2"/>
              </a:rPr>
              <a:t>d</a:t>
            </a:r>
            <a:r>
              <a:rPr lang="en-US" b="1" dirty="0">
                <a:solidFill>
                  <a:srgbClr val="FF0000"/>
                </a:solidFill>
              </a:rPr>
              <a:t>5) : y5(1-y5) * (target-y5)</a:t>
            </a:r>
          </a:p>
          <a:p>
            <a:r>
              <a:rPr lang="en-US" dirty="0"/>
              <a:t>[[-0.00572793]</a:t>
            </a:r>
          </a:p>
          <a:p>
            <a:r>
              <a:rPr lang="en-US" dirty="0"/>
              <a:t> [ 0.12283792]</a:t>
            </a:r>
          </a:p>
          <a:p>
            <a:r>
              <a:rPr lang="en-US" dirty="0"/>
              <a:t> [ 0.14668254]</a:t>
            </a:r>
          </a:p>
          <a:p>
            <a:r>
              <a:rPr lang="en-US" dirty="0"/>
              <a:t> [-0.08995866]]</a:t>
            </a:r>
          </a:p>
          <a:p>
            <a:endParaRPr lang="en-US" dirty="0"/>
          </a:p>
          <a:p>
            <a:r>
              <a:rPr lang="en-US" b="1" dirty="0" err="1">
                <a:solidFill>
                  <a:srgbClr val="FF0000"/>
                </a:solidFill>
              </a:rPr>
              <a:t>Error_Hidden</a:t>
            </a:r>
            <a:r>
              <a:rPr lang="en-US" b="1" dirty="0">
                <a:solidFill>
                  <a:srgbClr val="FF0000"/>
                </a:solidFill>
              </a:rPr>
              <a:t> : w35*</a:t>
            </a:r>
            <a:r>
              <a:rPr lang="en-US" b="1" dirty="0">
                <a:solidFill>
                  <a:srgbClr val="FF0000"/>
                </a:solidFill>
                <a:latin typeface="Symbol" panose="05050102010706020507" pitchFamily="18" charset="2"/>
              </a:rPr>
              <a:t> d</a:t>
            </a:r>
            <a:r>
              <a:rPr lang="en-US" b="1" dirty="0">
                <a:solidFill>
                  <a:srgbClr val="FF0000"/>
                </a:solidFill>
              </a:rPr>
              <a:t>5 and w45 * </a:t>
            </a:r>
            <a:r>
              <a:rPr lang="en-US" b="1" dirty="0">
                <a:solidFill>
                  <a:srgbClr val="FF0000"/>
                </a:solidFill>
                <a:latin typeface="Symbol" panose="05050102010706020507" pitchFamily="18" charset="2"/>
              </a:rPr>
              <a:t>d</a:t>
            </a:r>
            <a:r>
              <a:rPr lang="en-US" b="1" dirty="0">
                <a:solidFill>
                  <a:srgbClr val="FF0000"/>
                </a:solidFill>
              </a:rPr>
              <a:t>5</a:t>
            </a:r>
          </a:p>
          <a:p>
            <a:r>
              <a:rPr lang="en-US" dirty="0"/>
              <a:t>[[-0.01145585 -0.02291171]</a:t>
            </a:r>
          </a:p>
          <a:p>
            <a:r>
              <a:rPr lang="en-US" dirty="0"/>
              <a:t> [ 0.24567584  0.49135168]</a:t>
            </a:r>
          </a:p>
          <a:p>
            <a:r>
              <a:rPr lang="en-US" dirty="0"/>
              <a:t> [ 0.29336507  0.58673014]</a:t>
            </a:r>
          </a:p>
          <a:p>
            <a:r>
              <a:rPr lang="en-US" dirty="0"/>
              <a:t> [-0.17991732 -0.35983465]]</a:t>
            </a:r>
          </a:p>
          <a:p>
            <a:endParaRPr lang="en-US" dirty="0"/>
          </a:p>
          <a:p>
            <a:r>
              <a:rPr lang="en-US" b="1" dirty="0" err="1">
                <a:solidFill>
                  <a:srgbClr val="FF0000"/>
                </a:solidFill>
              </a:rPr>
              <a:t>hiddenLayer_Delta</a:t>
            </a:r>
            <a:r>
              <a:rPr lang="en-US" b="1" dirty="0">
                <a:solidFill>
                  <a:srgbClr val="FF0000"/>
                </a:solidFill>
              </a:rPr>
              <a:t> (</a:t>
            </a:r>
            <a:r>
              <a:rPr lang="en-US" b="1" dirty="0">
                <a:solidFill>
                  <a:srgbClr val="FF0000"/>
                </a:solidFill>
                <a:latin typeface="Symbol" panose="05050102010706020507" pitchFamily="18" charset="2"/>
              </a:rPr>
              <a:t>d3</a:t>
            </a:r>
            <a:r>
              <a:rPr lang="en-US" b="1" dirty="0">
                <a:solidFill>
                  <a:srgbClr val="FF0000"/>
                </a:solidFill>
              </a:rPr>
              <a:t> &amp; </a:t>
            </a:r>
            <a:r>
              <a:rPr lang="en-US" b="1" dirty="0">
                <a:solidFill>
                  <a:srgbClr val="FF0000"/>
                </a:solidFill>
                <a:latin typeface="Symbol" panose="05050102010706020507" pitchFamily="18" charset="2"/>
              </a:rPr>
              <a:t>d4</a:t>
            </a:r>
            <a:r>
              <a:rPr lang="en-US" b="1" dirty="0">
                <a:solidFill>
                  <a:srgbClr val="FF0000"/>
                </a:solidFill>
              </a:rPr>
              <a:t>): y3(1-y3)*w35*</a:t>
            </a:r>
            <a:r>
              <a:rPr lang="en-US" b="1" dirty="0">
                <a:solidFill>
                  <a:srgbClr val="FF0000"/>
                </a:solidFill>
                <a:latin typeface="Symbol" panose="05050102010706020507" pitchFamily="18" charset="2"/>
              </a:rPr>
              <a:t> d</a:t>
            </a:r>
            <a:r>
              <a:rPr lang="en-US" b="1" dirty="0">
                <a:solidFill>
                  <a:srgbClr val="FF0000"/>
                </a:solidFill>
              </a:rPr>
              <a:t>5</a:t>
            </a:r>
          </a:p>
          <a:p>
            <a:r>
              <a:rPr lang="en-US" dirty="0"/>
              <a:t> [[-2.25235769e-03 -5.65119428e-05]</a:t>
            </a:r>
          </a:p>
          <a:p>
            <a:r>
              <a:rPr lang="en-US" dirty="0"/>
              <a:t> [ 4.33930019e-03  1.22837920e-01]</a:t>
            </a:r>
          </a:p>
          <a:p>
            <a:r>
              <a:rPr lang="en-US" dirty="0"/>
              <a:t> [ 1.95030763e-03  1.15358148e-01]</a:t>
            </a:r>
          </a:p>
          <a:p>
            <a:r>
              <a:rPr lang="en-US" dirty="0"/>
              <a:t> [-6.03150644e-05 -2.39220112e-03]]</a:t>
            </a:r>
          </a:p>
          <a:p>
            <a:endParaRPr lang="en-ID" dirty="0"/>
          </a:p>
          <a:p>
            <a:r>
              <a:rPr lang="en-ID" b="1" dirty="0" err="1">
                <a:solidFill>
                  <a:srgbClr val="FF0000"/>
                </a:solidFill>
              </a:rPr>
              <a:t>Delta_output_weight</a:t>
            </a:r>
            <a:r>
              <a:rPr lang="en-ID" b="1" dirty="0">
                <a:solidFill>
                  <a:srgbClr val="FF0000"/>
                </a:solidFill>
              </a:rPr>
              <a:t> = </a:t>
            </a:r>
            <a:r>
              <a:rPr lang="en-ID" b="1" dirty="0">
                <a:solidFill>
                  <a:srgbClr val="FF0000"/>
                </a:solidFill>
                <a:latin typeface="Symbol" panose="05050102010706020507" pitchFamily="18" charset="2"/>
              </a:rPr>
              <a:t>h</a:t>
            </a:r>
            <a:r>
              <a:rPr lang="en-ID" b="1" dirty="0">
                <a:solidFill>
                  <a:srgbClr val="FF0000"/>
                </a:solidFill>
              </a:rPr>
              <a:t> * </a:t>
            </a:r>
            <a:r>
              <a:rPr lang="en-ID" b="1" dirty="0">
                <a:solidFill>
                  <a:srgbClr val="FF0000"/>
                </a:solidFill>
                <a:latin typeface="Symbol" panose="05050102010706020507" pitchFamily="18" charset="2"/>
              </a:rPr>
              <a:t>d</a:t>
            </a:r>
            <a:r>
              <a:rPr lang="en-ID" b="1" dirty="0">
                <a:solidFill>
                  <a:srgbClr val="FF0000"/>
                </a:solidFill>
              </a:rPr>
              <a:t>5 * </a:t>
            </a:r>
            <a:r>
              <a:rPr lang="en-ID" b="1" dirty="0" err="1">
                <a:solidFill>
                  <a:srgbClr val="FF0000"/>
                </a:solidFill>
              </a:rPr>
              <a:t>Hidden_Output</a:t>
            </a:r>
            <a:endParaRPr lang="en-ID" b="1" dirty="0">
              <a:solidFill>
                <a:srgbClr val="FF0000"/>
              </a:solidFill>
            </a:endParaRPr>
          </a:p>
          <a:p>
            <a:r>
              <a:rPr lang="en-US" dirty="0"/>
              <a:t>[[0.01722134] →  W</a:t>
            </a:r>
            <a:r>
              <a:rPr lang="en-US" baseline="-25000" dirty="0"/>
              <a:t>53</a:t>
            </a:r>
            <a:r>
              <a:rPr lang="en-US" dirty="0"/>
              <a:t> = 2.0 + 0.01722</a:t>
            </a:r>
          </a:p>
          <a:p>
            <a:r>
              <a:rPr lang="en-US" dirty="0"/>
              <a:t> [0.00114972]] →  W</a:t>
            </a:r>
            <a:r>
              <a:rPr lang="en-US" baseline="-25000" dirty="0"/>
              <a:t>54</a:t>
            </a:r>
            <a:r>
              <a:rPr lang="en-US" dirty="0"/>
              <a:t> = 4.0 + 0.00115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90903" y="228418"/>
            <a:ext cx="6309359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err="1">
                <a:solidFill>
                  <a:srgbClr val="FF0000"/>
                </a:solidFill>
              </a:rPr>
              <a:t>Delta_hidden_weight</a:t>
            </a:r>
            <a:r>
              <a:rPr lang="en-ID" b="1" dirty="0">
                <a:solidFill>
                  <a:srgbClr val="FF0000"/>
                </a:solidFill>
              </a:rPr>
              <a:t> </a:t>
            </a:r>
            <a:r>
              <a:rPr lang="en-ID" b="1" dirty="0">
                <a:solidFill>
                  <a:srgbClr val="FF0000"/>
                </a:solidFill>
                <a:latin typeface="Symbol" panose="05050102010706020507" pitchFamily="18" charset="2"/>
              </a:rPr>
              <a:t>= h * d3 </a:t>
            </a:r>
            <a:r>
              <a:rPr lang="en-ID" b="1" dirty="0">
                <a:solidFill>
                  <a:srgbClr val="FF0000"/>
                </a:solidFill>
              </a:rPr>
              <a:t>* input and </a:t>
            </a:r>
            <a:r>
              <a:rPr lang="en-ID" b="1" dirty="0">
                <a:solidFill>
                  <a:srgbClr val="FF0000"/>
                </a:solidFill>
                <a:latin typeface="Symbol" panose="05050102010706020507" pitchFamily="18" charset="2"/>
              </a:rPr>
              <a:t>h * d4 </a:t>
            </a:r>
            <a:r>
              <a:rPr lang="en-ID" b="1" dirty="0">
                <a:solidFill>
                  <a:srgbClr val="FF0000"/>
                </a:solidFill>
              </a:rPr>
              <a:t>* input</a:t>
            </a:r>
          </a:p>
          <a:p>
            <a:r>
              <a:rPr lang="en-US" dirty="0"/>
              <a:t>[[0.0004279  0.01204457]</a:t>
            </a:r>
          </a:p>
          <a:p>
            <a:r>
              <a:rPr lang="en-US" dirty="0"/>
              <a:t> [0.000189   0.01129659]]</a:t>
            </a:r>
          </a:p>
          <a:p>
            <a:endParaRPr lang="en-ID" dirty="0"/>
          </a:p>
          <a:p>
            <a:r>
              <a:rPr lang="en-ID" b="1" dirty="0">
                <a:solidFill>
                  <a:srgbClr val="C00000"/>
                </a:solidFill>
              </a:rPr>
              <a:t>W</a:t>
            </a:r>
            <a:r>
              <a:rPr lang="en-ID" b="1" baseline="-25000" dirty="0">
                <a:solidFill>
                  <a:srgbClr val="C00000"/>
                </a:solidFill>
              </a:rPr>
              <a:t>31</a:t>
            </a:r>
            <a:r>
              <a:rPr lang="en-ID" b="1" dirty="0">
                <a:solidFill>
                  <a:srgbClr val="C00000"/>
                </a:solidFill>
              </a:rPr>
              <a:t> = 3.0 + 0.00043</a:t>
            </a:r>
            <a:endParaRPr lang="en-US" b="1" dirty="0">
              <a:solidFill>
                <a:srgbClr val="C00000"/>
              </a:solidFill>
            </a:endParaRPr>
          </a:p>
          <a:p>
            <a:r>
              <a:rPr lang="en-ID" b="1" dirty="0">
                <a:solidFill>
                  <a:srgbClr val="C00000"/>
                </a:solidFill>
              </a:rPr>
              <a:t>W</a:t>
            </a:r>
            <a:r>
              <a:rPr lang="en-ID" b="1" baseline="-25000" dirty="0">
                <a:solidFill>
                  <a:srgbClr val="C00000"/>
                </a:solidFill>
              </a:rPr>
              <a:t>32</a:t>
            </a:r>
            <a:r>
              <a:rPr lang="en-ID" b="1" dirty="0">
                <a:solidFill>
                  <a:srgbClr val="C00000"/>
                </a:solidFill>
              </a:rPr>
              <a:t> = 4.0 + 0.00019</a:t>
            </a:r>
          </a:p>
          <a:p>
            <a:endParaRPr lang="en-ID" b="1" dirty="0">
              <a:solidFill>
                <a:srgbClr val="C00000"/>
              </a:solidFill>
            </a:endParaRPr>
          </a:p>
          <a:p>
            <a:r>
              <a:rPr lang="en-ID" b="1" dirty="0">
                <a:solidFill>
                  <a:srgbClr val="C00000"/>
                </a:solidFill>
              </a:rPr>
              <a:t>W</a:t>
            </a:r>
            <a:r>
              <a:rPr lang="en-ID" b="1" baseline="-25000" dirty="0">
                <a:solidFill>
                  <a:srgbClr val="C00000"/>
                </a:solidFill>
              </a:rPr>
              <a:t>41</a:t>
            </a:r>
            <a:r>
              <a:rPr lang="en-ID" b="1" dirty="0">
                <a:solidFill>
                  <a:srgbClr val="C00000"/>
                </a:solidFill>
              </a:rPr>
              <a:t> = 6.0 + 0.01204</a:t>
            </a:r>
          </a:p>
          <a:p>
            <a:r>
              <a:rPr lang="en-ID" b="1" dirty="0">
                <a:solidFill>
                  <a:srgbClr val="C00000"/>
                </a:solidFill>
              </a:rPr>
              <a:t>W</a:t>
            </a:r>
            <a:r>
              <a:rPr lang="en-ID" b="1" baseline="-25000" dirty="0">
                <a:solidFill>
                  <a:srgbClr val="C00000"/>
                </a:solidFill>
              </a:rPr>
              <a:t>42</a:t>
            </a:r>
            <a:r>
              <a:rPr lang="en-ID" b="1" dirty="0">
                <a:solidFill>
                  <a:srgbClr val="C00000"/>
                </a:solidFill>
              </a:rPr>
              <a:t> = 5.0 + 0.01129</a:t>
            </a:r>
          </a:p>
          <a:p>
            <a:endParaRPr lang="en-ID" dirty="0"/>
          </a:p>
          <a:p>
            <a:r>
              <a:rPr lang="en-ID" b="1" dirty="0">
                <a:solidFill>
                  <a:srgbClr val="FF0000"/>
                </a:solidFill>
              </a:rPr>
              <a:t>Output 2</a:t>
            </a:r>
            <a:r>
              <a:rPr lang="en-ID" b="1" baseline="30000" dirty="0">
                <a:solidFill>
                  <a:srgbClr val="FF0000"/>
                </a:solidFill>
              </a:rPr>
              <a:t>nd</a:t>
            </a:r>
            <a:r>
              <a:rPr lang="en-ID" b="1" dirty="0">
                <a:solidFill>
                  <a:srgbClr val="FF0000"/>
                </a:solidFill>
              </a:rPr>
              <a:t> epoch :</a:t>
            </a:r>
          </a:p>
          <a:p>
            <a:r>
              <a:rPr lang="en-ID" dirty="0"/>
              <a:t>[[0.0810904 ]</a:t>
            </a:r>
          </a:p>
          <a:p>
            <a:r>
              <a:rPr lang="en-ID" dirty="0"/>
              <a:t> [0.52611437]</a:t>
            </a:r>
          </a:p>
          <a:p>
            <a:r>
              <a:rPr lang="en-ID" dirty="0"/>
              <a:t> [0.30892259]</a:t>
            </a:r>
          </a:p>
          <a:p>
            <a:r>
              <a:rPr lang="en-ID" dirty="0"/>
              <a:t> [0.88889655]]</a:t>
            </a:r>
          </a:p>
          <a:p>
            <a:endParaRPr lang="en-ID" dirty="0"/>
          </a:p>
          <a:p>
            <a:r>
              <a:rPr lang="en-ID" sz="2400" b="1" dirty="0">
                <a:solidFill>
                  <a:srgbClr val="FF0000"/>
                </a:solidFill>
              </a:rPr>
              <a:t>New error : </a:t>
            </a:r>
            <a:r>
              <a:rPr lang="en-ID" b="1" dirty="0">
                <a:solidFill>
                  <a:srgbClr val="FF0000"/>
                </a:solidFill>
              </a:rPr>
              <a:t>∑ </a:t>
            </a:r>
            <a:r>
              <a:rPr lang="en-ID" sz="2400" b="1" dirty="0">
                <a:solidFill>
                  <a:srgbClr val="FF0000"/>
                </a:solidFill>
              </a:rPr>
              <a:t>e</a:t>
            </a:r>
            <a:r>
              <a:rPr lang="en-ID" sz="2400" b="1" baseline="30000" dirty="0">
                <a:solidFill>
                  <a:srgbClr val="FF0000"/>
                </a:solidFill>
              </a:rPr>
              <a:t>2 </a:t>
            </a:r>
            <a:r>
              <a:rPr lang="en-ID" sz="2400" b="1" dirty="0">
                <a:solidFill>
                  <a:srgbClr val="FF0000"/>
                </a:solidFill>
              </a:rPr>
              <a:t>= </a:t>
            </a:r>
            <a:r>
              <a:rPr lang="en-ID" sz="2400" b="1" u="sng" dirty="0">
                <a:solidFill>
                  <a:srgbClr val="FF0000"/>
                </a:solidFill>
              </a:rPr>
              <a:t>1.49884</a:t>
            </a:r>
          </a:p>
          <a:p>
            <a:r>
              <a:rPr lang="en-ID" dirty="0"/>
              <a:t>[[-0.0810904 ]  [ 0.47388563]  [ 0.69107741]  [-0.88889655]]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90903" y="5626491"/>
            <a:ext cx="53285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>
                <a:solidFill>
                  <a:srgbClr val="FF0000"/>
                </a:solidFill>
              </a:rPr>
              <a:t>PREVIOUS ERRORS : </a:t>
            </a:r>
            <a:r>
              <a:rPr lang="en-ID" sz="2400" b="1" u="sng" dirty="0">
                <a:solidFill>
                  <a:srgbClr val="FF0000"/>
                </a:solidFill>
              </a:rPr>
              <a:t>1.58265</a:t>
            </a:r>
          </a:p>
          <a:p>
            <a:r>
              <a:rPr lang="en-US" dirty="0"/>
              <a:t>[[-0.07885605  0.49149393  0.70425023  -.88519347]]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07137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32842" y="332657"/>
            <a:ext cx="40108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Multiple Input Neuron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7528" y="980728"/>
            <a:ext cx="8496944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58306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47529" y="188641"/>
            <a:ext cx="77944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 Layer of Neuron : Network Architectures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7528" y="692696"/>
            <a:ext cx="8496944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4295800" y="5517232"/>
            <a:ext cx="136815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68655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47528" y="116633"/>
            <a:ext cx="38368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Multilayer Networks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7529" y="692696"/>
            <a:ext cx="8496943" cy="576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495735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</TotalTime>
  <Words>1797</Words>
  <Application>Microsoft Office PowerPoint</Application>
  <PresentationFormat>Widescreen</PresentationFormat>
  <Paragraphs>270</Paragraphs>
  <Slides>61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61</vt:i4>
      </vt:variant>
    </vt:vector>
  </HeadingPairs>
  <TitlesOfParts>
    <vt:vector size="70" baseType="lpstr">
      <vt:lpstr>Arial</vt:lpstr>
      <vt:lpstr>Calibri</vt:lpstr>
      <vt:lpstr>Calibri Light</vt:lpstr>
      <vt:lpstr>Symbol</vt:lpstr>
      <vt:lpstr>Tahoma</vt:lpstr>
      <vt:lpstr>Times New Roman</vt:lpstr>
      <vt:lpstr>Office Theme</vt:lpstr>
      <vt:lpstr>Equation</vt:lpstr>
      <vt:lpstr>Document</vt:lpstr>
      <vt:lpstr>REVIEW NOTES ON  ARTIFICIAL NEURAL NETWORK</vt:lpstr>
      <vt:lpstr>ARTIFICIAL VS BIOLOGICAL NEURON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ADALINE Network</vt:lpstr>
      <vt:lpstr>ADALINE Network</vt:lpstr>
      <vt:lpstr>ADALINE Network</vt:lpstr>
      <vt:lpstr>Single ADALINE</vt:lpstr>
      <vt:lpstr>Adaline Schematic</vt:lpstr>
      <vt:lpstr>The Adaline Learning Algorithm </vt:lpstr>
      <vt:lpstr>The Adaline Learning Algorithm </vt:lpstr>
      <vt:lpstr>The Adaline Learning Algorithm </vt:lpstr>
      <vt:lpstr>The Widrow-Hoff Delta Rule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Conceptually: Forward Activity - Backward Error</vt:lpstr>
      <vt:lpstr>Forward Propagation of Activity</vt:lpstr>
      <vt:lpstr>Step 3. Back-propagation of error</vt:lpstr>
      <vt:lpstr>MLP/BP: A worked example</vt:lpstr>
      <vt:lpstr>Worked example: Forward Pass</vt:lpstr>
      <vt:lpstr>Worked example: Forward Pass</vt:lpstr>
      <vt:lpstr>Worked example: Backward Pass</vt:lpstr>
      <vt:lpstr>Worked example:  Update Weights Using Generalized Delta Rule (BP)</vt:lpstr>
      <vt:lpstr>Similarly for the all weights wij:</vt:lpstr>
      <vt:lpstr>Verification that it works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ON  ARTIFICIAL NEURAL NETWORK</dc:title>
  <dc:creator>User</dc:creator>
  <cp:lastModifiedBy>Dr. Ir. Diaz D. Santika, M.Sc.</cp:lastModifiedBy>
  <cp:revision>33</cp:revision>
  <dcterms:created xsi:type="dcterms:W3CDTF">2021-01-06T01:44:00Z</dcterms:created>
  <dcterms:modified xsi:type="dcterms:W3CDTF">2023-10-09T01:39:24Z</dcterms:modified>
</cp:coreProperties>
</file>