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6" r:id="rId21"/>
    <p:sldId id="323" r:id="rId22"/>
    <p:sldId id="328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7" r:id="rId31"/>
    <p:sldId id="270" r:id="rId32"/>
    <p:sldId id="327" r:id="rId33"/>
    <p:sldId id="278" r:id="rId34"/>
    <p:sldId id="279" r:id="rId35"/>
    <p:sldId id="280" r:id="rId36"/>
    <p:sldId id="281" r:id="rId37"/>
    <p:sldId id="282" r:id="rId38"/>
    <p:sldId id="283" r:id="rId39"/>
    <p:sldId id="301" r:id="rId40"/>
    <p:sldId id="302" r:id="rId41"/>
    <p:sldId id="284" r:id="rId42"/>
    <p:sldId id="329" r:id="rId43"/>
    <p:sldId id="330" r:id="rId44"/>
    <p:sldId id="331" r:id="rId45"/>
    <p:sldId id="303" r:id="rId46"/>
    <p:sldId id="332" r:id="rId47"/>
    <p:sldId id="333" r:id="rId48"/>
    <p:sldId id="334" r:id="rId49"/>
    <p:sldId id="335" r:id="rId50"/>
    <p:sldId id="336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B8AB-354C-412C-99F2-583AF867693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AD85-1806-4A4F-8DE9-B2564EAF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1122363"/>
            <a:ext cx="10972800" cy="2387600"/>
          </a:xfrm>
        </p:spPr>
        <p:txBody>
          <a:bodyPr>
            <a:normAutofit/>
          </a:bodyPr>
          <a:lstStyle/>
          <a:p>
            <a:r>
              <a:rPr lang="en-ID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&amp; CLASSIFICATION USING REGRESSION IN ML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50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39" y="1431047"/>
            <a:ext cx="8327858" cy="477967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60220" y="288047"/>
            <a:ext cx="691569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>
                <a:solidFill>
                  <a:srgbClr val="C00000"/>
                </a:solidFill>
                <a:latin typeface="Open Sans" pitchFamily="34" charset="0"/>
              </a:rPr>
              <a:t>How to Find Fitted Line?</a:t>
            </a:r>
            <a:endParaRPr lang="en-US" altLang="en-US" sz="3600" b="1" cap="all" dirty="0">
              <a:solidFill>
                <a:srgbClr val="C0000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7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11218" y="614739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7B1C8-5BD0-457C-A715-59AAD851F98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43" y="1297580"/>
            <a:ext cx="35052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93" y="1348380"/>
            <a:ext cx="2647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43" y="2111968"/>
            <a:ext cx="2895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06" y="3131143"/>
            <a:ext cx="3695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3" y="4266205"/>
            <a:ext cx="41640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3" y="5312368"/>
            <a:ext cx="18288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10943" y="4737693"/>
            <a:ext cx="91440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18968" y="5958480"/>
            <a:ext cx="106680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31" y="5702893"/>
            <a:ext cx="350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167743" y="329206"/>
            <a:ext cx="6324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>
                <a:solidFill>
                  <a:srgbClr val="C00000"/>
                </a:solidFill>
                <a:latin typeface="Open Sans" pitchFamily="34" charset="0"/>
              </a:rPr>
              <a:t>Parameters Estimation</a:t>
            </a:r>
            <a:endParaRPr lang="en-US" altLang="en-US" sz="3600" b="1" cap="all" dirty="0">
              <a:solidFill>
                <a:srgbClr val="C0000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87" y="1566910"/>
            <a:ext cx="7809653" cy="456020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867297" y="537754"/>
            <a:ext cx="6324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>
                <a:solidFill>
                  <a:srgbClr val="C00000"/>
                </a:solidFill>
                <a:latin typeface="Open Sans" pitchFamily="34" charset="0"/>
              </a:rPr>
              <a:t>Prediction</a:t>
            </a:r>
            <a:endParaRPr lang="en-US" altLang="en-US" sz="3600" b="1" cap="all" dirty="0">
              <a:solidFill>
                <a:srgbClr val="C0000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9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49" y="1663337"/>
            <a:ext cx="5313363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2005149" y="1206137"/>
            <a:ext cx="8229600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Open Sans" pitchFamily="34" charset="0"/>
              </a:rPr>
              <a:t>Given the following data: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2027374" y="5332050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800">
                <a:latin typeface="Open Sans" pitchFamily="34" charset="0"/>
              </a:rPr>
              <a:t>Should we use </a:t>
            </a:r>
            <a:r>
              <a:rPr lang="en-US" altLang="en-US" sz="2800">
                <a:solidFill>
                  <a:srgbClr val="0070C0"/>
                </a:solidFill>
                <a:latin typeface="Open Sans" pitchFamily="34" charset="0"/>
              </a:rPr>
              <a:t>linear</a:t>
            </a:r>
            <a:r>
              <a:rPr lang="en-US" altLang="en-US" sz="2800">
                <a:latin typeface="Open Sans" pitchFamily="34" charset="0"/>
              </a:rPr>
              <a:t> or </a:t>
            </a:r>
            <a:r>
              <a:rPr lang="en-US" altLang="en-US" sz="2800">
                <a:solidFill>
                  <a:srgbClr val="0070C0"/>
                </a:solidFill>
                <a:latin typeface="Open Sans" pitchFamily="34" charset="0"/>
              </a:rPr>
              <a:t>nonlinear</a:t>
            </a:r>
            <a:r>
              <a:rPr lang="en-US" altLang="en-US" sz="2800">
                <a:latin typeface="Open Sans" pitchFamily="34" charset="0"/>
              </a:rPr>
              <a:t> regression?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580607" y="381000"/>
            <a:ext cx="915706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 dirty="0">
                <a:solidFill>
                  <a:srgbClr val="C00000"/>
                </a:solidFill>
                <a:latin typeface="Open Sans" pitchFamily="34" charset="0"/>
              </a:rPr>
              <a:t>Linear or Nonlinear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39790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1580607" y="381000"/>
            <a:ext cx="915706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 dirty="0">
                <a:solidFill>
                  <a:srgbClr val="C00000"/>
                </a:solidFill>
                <a:latin typeface="Open Sans" pitchFamily="34" charset="0"/>
              </a:rPr>
              <a:t>Linear or Nonlinear Regression?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1743892" y="1219200"/>
            <a:ext cx="8229600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Open Sans" pitchFamily="34" charset="0"/>
              </a:rPr>
              <a:t>Use linear model (degree 1):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6836592" y="4148138"/>
            <a:ext cx="32766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400">
                <a:latin typeface="Open Sans" pitchFamily="34" charset="0"/>
              </a:rPr>
              <a:t>R</a:t>
            </a:r>
            <a:r>
              <a:rPr lang="en-US" altLang="en-US" sz="1400" baseline="30000">
                <a:latin typeface="Open Sans" pitchFamily="34" charset="0"/>
              </a:rPr>
              <a:t>2</a:t>
            </a:r>
            <a:r>
              <a:rPr lang="en-US" altLang="en-US" sz="1400">
                <a:latin typeface="Open Sans" pitchFamily="34" charset="0"/>
              </a:rPr>
              <a:t> or R-squared (</a:t>
            </a:r>
            <a:r>
              <a:rPr lang="en-US" altLang="en-US" sz="1400" i="1">
                <a:latin typeface="Open Sans" pitchFamily="34" charset="0"/>
              </a:rPr>
              <a:t>coefficient of determination</a:t>
            </a:r>
            <a:r>
              <a:rPr lang="en-US" altLang="en-US" sz="1400">
                <a:latin typeface="Open Sans" pitchFamily="34" charset="0"/>
              </a:rPr>
              <a:t>): how close the data are to the fitted regression line.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92" y="1854200"/>
            <a:ext cx="4660900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11192" y="1900238"/>
            <a:ext cx="3124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Root Mean Squared Error (RMSE) of linear regression is </a:t>
            </a:r>
            <a:r>
              <a:rPr lang="en-US" sz="2400" b="1" dirty="0">
                <a:latin typeface="+mj-lt"/>
              </a:rPr>
              <a:t>15.91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R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score of linear regression is </a:t>
            </a:r>
            <a:r>
              <a:rPr lang="en-US" sz="2400" b="1" dirty="0">
                <a:latin typeface="+mj-lt"/>
              </a:rPr>
              <a:t>0.64.</a:t>
            </a:r>
            <a:endParaRPr lang="id-ID" sz="2400" dirty="0">
              <a:latin typeface="+mj-lt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743892" y="5319713"/>
            <a:ext cx="82296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Open Sans" pitchFamily="34" charset="0"/>
              </a:rPr>
              <a:t>Many data points are “far” from the line.</a:t>
            </a:r>
          </a:p>
          <a:p>
            <a:r>
              <a:rPr lang="en-US" altLang="en-US" sz="2400">
                <a:latin typeface="Open Sans" pitchFamily="34" charset="0"/>
              </a:rPr>
              <a:t>Condition: </a:t>
            </a:r>
            <a:r>
              <a:rPr lang="en-US" altLang="en-US" sz="2400" b="1">
                <a:solidFill>
                  <a:srgbClr val="0070C0"/>
                </a:solidFill>
                <a:latin typeface="Open Sans" pitchFamily="34" charset="0"/>
              </a:rPr>
              <a:t>under-fitting</a:t>
            </a:r>
            <a:endParaRPr lang="en-US" altLang="en-US" sz="2400">
              <a:solidFill>
                <a:srgbClr val="0070C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9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1580607" y="381000"/>
            <a:ext cx="915706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 dirty="0">
                <a:solidFill>
                  <a:srgbClr val="C00000"/>
                </a:solidFill>
                <a:latin typeface="Open Sans" pitchFamily="34" charset="0"/>
              </a:rPr>
              <a:t>Linear or Nonlinear Regression?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044337" y="1394551"/>
            <a:ext cx="8229600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Open Sans" pitchFamily="34" charset="0"/>
              </a:rPr>
              <a:t>Use nonlinear/quadratic model (degree 2):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6062" y="2683601"/>
            <a:ext cx="3055938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RMSE of polynomial regression is </a:t>
            </a:r>
            <a:r>
              <a:rPr lang="en-US" sz="2400" b="1" dirty="0">
                <a:latin typeface="+mj-lt"/>
              </a:rPr>
              <a:t>10.12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R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score of polynomial regression is </a:t>
            </a:r>
            <a:r>
              <a:rPr lang="en-US" sz="2400" b="1" dirty="0">
                <a:latin typeface="+mj-lt"/>
              </a:rPr>
              <a:t>0.85.</a:t>
            </a:r>
            <a:endParaRPr lang="id-ID" sz="2400" dirty="0">
              <a:latin typeface="+mj-lt"/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37" y="2004151"/>
            <a:ext cx="44005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2044337" y="5302976"/>
            <a:ext cx="82296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>
                <a:latin typeface="Open Sans" pitchFamily="34" charset="0"/>
              </a:rPr>
              <a:t>The line model is closer to the data distribution.</a:t>
            </a:r>
            <a:endParaRPr lang="en-US" altLang="en-US" sz="2400" dirty="0">
              <a:solidFill>
                <a:srgbClr val="0070C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6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1580607" y="381000"/>
            <a:ext cx="915706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 dirty="0">
                <a:solidFill>
                  <a:srgbClr val="C00000"/>
                </a:solidFill>
                <a:latin typeface="Open Sans" pitchFamily="34" charset="0"/>
              </a:rPr>
              <a:t>Linear or Nonlinear Regression?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1783080" y="1211670"/>
            <a:ext cx="8229600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Open Sans" pitchFamily="34" charset="0"/>
              </a:rPr>
              <a:t>Use nonlinear/cubic model (degree 3):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4805" y="2500720"/>
            <a:ext cx="3055938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RMSE of cubic regression is </a:t>
            </a:r>
            <a:r>
              <a:rPr lang="en-US" sz="2400" b="1" dirty="0">
                <a:latin typeface="+mj-lt"/>
              </a:rPr>
              <a:t>3.45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R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score of cubic regression is </a:t>
            </a:r>
            <a:r>
              <a:rPr lang="en-US" sz="2400" b="1" dirty="0">
                <a:latin typeface="+mj-lt"/>
              </a:rPr>
              <a:t>0.98.</a:t>
            </a:r>
            <a:endParaRPr lang="id-ID" sz="2400" dirty="0">
              <a:latin typeface="+mj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706880" y="5247095"/>
            <a:ext cx="8229600" cy="996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/>
              <a:t>The line model is even much closer to the data distribution.</a:t>
            </a:r>
          </a:p>
          <a:p>
            <a:pPr>
              <a:defRPr/>
            </a:pPr>
            <a:r>
              <a:rPr lang="en-US" sz="2000" dirty="0"/>
              <a:t>Condition: </a:t>
            </a:r>
            <a:r>
              <a:rPr lang="en-US" sz="2000" b="1" dirty="0">
                <a:solidFill>
                  <a:srgbClr val="0070C0"/>
                </a:solidFill>
              </a:rPr>
              <a:t>appropriate-fitting / correct-fit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1894295"/>
            <a:ext cx="42767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44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1580607" y="381000"/>
            <a:ext cx="915706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 dirty="0">
                <a:solidFill>
                  <a:srgbClr val="C00000"/>
                </a:solidFill>
                <a:latin typeface="Open Sans" pitchFamily="34" charset="0"/>
              </a:rPr>
              <a:t>COMPARING THE THREE MODELS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70017" y="1310640"/>
            <a:ext cx="8229600" cy="495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>
                <a:latin typeface="Open Sans" pitchFamily="34" charset="0"/>
              </a:rPr>
              <a:t>Comparison between linear, quadratic, and cubic model: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387" y="2170113"/>
            <a:ext cx="610870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15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697480" y="1362892"/>
            <a:ext cx="8229600" cy="495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Open Sans" pitchFamily="34" charset="0"/>
              </a:rPr>
              <a:t>Let’s say using degree 20:</a:t>
            </a:r>
          </a:p>
          <a:p>
            <a:endParaRPr lang="en-US" altLang="en-US">
              <a:latin typeface="Open Sans" pitchFamily="34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0" y="1972492"/>
            <a:ext cx="47244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2697480" y="5480867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Open Sans" pitchFamily="34" charset="0"/>
              </a:rPr>
              <a:t>The line model also goes through “noise” data.</a:t>
            </a:r>
          </a:p>
          <a:p>
            <a:r>
              <a:rPr lang="en-US" altLang="en-US" sz="2400">
                <a:latin typeface="Open Sans" pitchFamily="34" charset="0"/>
              </a:rPr>
              <a:t>Condition: </a:t>
            </a:r>
            <a:r>
              <a:rPr lang="en-US" altLang="en-US" sz="2400" b="1">
                <a:solidFill>
                  <a:srgbClr val="0070C0"/>
                </a:solidFill>
                <a:latin typeface="Open Sans" pitchFamily="34" charset="0"/>
              </a:rPr>
              <a:t>over-fitting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580607" y="381000"/>
            <a:ext cx="915706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 dirty="0">
                <a:solidFill>
                  <a:srgbClr val="C00000"/>
                </a:solidFill>
                <a:latin typeface="Open Sans" pitchFamily="34" charset="0"/>
              </a:rPr>
              <a:t>What about other degree ?</a:t>
            </a:r>
          </a:p>
        </p:txBody>
      </p:sp>
    </p:spTree>
    <p:extLst>
      <p:ext uri="{BB962C8B-B14F-4D97-AF65-F5344CB8AC3E}">
        <p14:creationId xmlns:p14="http://schemas.microsoft.com/office/powerpoint/2010/main" val="22915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fitting,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03" y="2373085"/>
            <a:ext cx="8229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540724" y="603068"/>
            <a:ext cx="858883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cap="all" dirty="0" err="1">
                <a:solidFill>
                  <a:srgbClr val="C00000"/>
                </a:solidFill>
                <a:latin typeface="Open Sans" pitchFamily="34" charset="0"/>
              </a:rPr>
              <a:t>Underfitting</a:t>
            </a:r>
            <a:r>
              <a:rPr lang="en-US" altLang="en-US" sz="4000" b="1" cap="all" dirty="0">
                <a:solidFill>
                  <a:srgbClr val="C00000"/>
                </a:solidFill>
                <a:latin typeface="Open Sans" pitchFamily="34" charset="0"/>
              </a:rPr>
              <a:t> vs Overfitting</a:t>
            </a:r>
          </a:p>
        </p:txBody>
      </p:sp>
    </p:spTree>
    <p:extLst>
      <p:ext uri="{BB962C8B-B14F-4D97-AF65-F5344CB8AC3E}">
        <p14:creationId xmlns:p14="http://schemas.microsoft.com/office/powerpoint/2010/main" val="268134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44" y="1127529"/>
            <a:ext cx="8364437" cy="533446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586445" y="339634"/>
            <a:ext cx="73914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cap="all" dirty="0">
                <a:solidFill>
                  <a:srgbClr val="C00000"/>
                </a:solidFill>
                <a:latin typeface="Open Sans" pitchFamily="34" charset="0"/>
              </a:rPr>
              <a:t>Regression vs Classification</a:t>
            </a:r>
            <a:endParaRPr lang="id-ID" altLang="en-US" sz="3200" b="1" cap="all" dirty="0">
              <a:solidFill>
                <a:srgbClr val="C0000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1031965" y="1240971"/>
            <a:ext cx="10580914" cy="5287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b="1" dirty="0">
                <a:solidFill>
                  <a:srgbClr val="C00000"/>
                </a:solidFill>
              </a:rPr>
              <a:t>Components of generalization error </a:t>
            </a:r>
          </a:p>
          <a:p>
            <a:pPr lvl="1" algn="just">
              <a:defRPr/>
            </a:pPr>
            <a:r>
              <a:rPr lang="en-US" b="1" dirty="0"/>
              <a:t>Bias:</a:t>
            </a:r>
            <a:r>
              <a:rPr lang="en-US" dirty="0"/>
              <a:t> how much the average model over all training sets differ from the true model?</a:t>
            </a:r>
          </a:p>
          <a:p>
            <a:pPr lvl="1" algn="just">
              <a:defRPr/>
            </a:pPr>
            <a:r>
              <a:rPr lang="en-US" dirty="0"/>
              <a:t>Error due to inaccurate assumptions/simplifications made by the model</a:t>
            </a:r>
          </a:p>
          <a:p>
            <a:pPr lvl="1" algn="just">
              <a:defRPr/>
            </a:pPr>
            <a:r>
              <a:rPr lang="en-US" b="1" dirty="0"/>
              <a:t>Variance:</a:t>
            </a:r>
            <a:r>
              <a:rPr lang="en-US" dirty="0"/>
              <a:t> how much models estimated from different training sets differ from each other</a:t>
            </a:r>
          </a:p>
          <a:p>
            <a:pPr algn="just">
              <a:defRPr/>
            </a:pPr>
            <a:r>
              <a:rPr lang="en-US" b="1" dirty="0" err="1">
                <a:solidFill>
                  <a:srgbClr val="C00000"/>
                </a:solidFill>
              </a:rPr>
              <a:t>Underfitting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sz="2400" dirty="0"/>
              <a:t>model is too “simple” to represent all the relevant class characteristics</a:t>
            </a:r>
          </a:p>
          <a:p>
            <a:pPr lvl="1" algn="just">
              <a:defRPr/>
            </a:pPr>
            <a:r>
              <a:rPr lang="en-US" sz="2000" dirty="0"/>
              <a:t>High bias and low variance</a:t>
            </a:r>
          </a:p>
          <a:p>
            <a:pPr lvl="1" algn="just">
              <a:defRPr/>
            </a:pPr>
            <a:r>
              <a:rPr lang="en-US" sz="2000" dirty="0"/>
              <a:t>High training error and high test error</a:t>
            </a:r>
          </a:p>
          <a:p>
            <a:pPr algn="just">
              <a:defRPr/>
            </a:pPr>
            <a:r>
              <a:rPr lang="en-US" b="1" dirty="0">
                <a:solidFill>
                  <a:srgbClr val="C00000"/>
                </a:solidFill>
              </a:rPr>
              <a:t>Overfitting:</a:t>
            </a:r>
            <a:r>
              <a:rPr lang="en-US" dirty="0"/>
              <a:t> </a:t>
            </a:r>
            <a:r>
              <a:rPr lang="en-US" sz="2400" dirty="0"/>
              <a:t>model is too “complex” and fits irrelevant characteristics (noise) in the data</a:t>
            </a:r>
          </a:p>
          <a:p>
            <a:pPr lvl="1" algn="just">
              <a:defRPr/>
            </a:pPr>
            <a:r>
              <a:rPr lang="en-US" sz="2000" dirty="0"/>
              <a:t>Low bias and high variance</a:t>
            </a:r>
          </a:p>
          <a:p>
            <a:pPr lvl="1" algn="just">
              <a:defRPr/>
            </a:pPr>
            <a:r>
              <a:rPr lang="en-US" sz="2000" dirty="0"/>
              <a:t>Low training error and high test error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28007" y="263433"/>
            <a:ext cx="858883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cap="all" dirty="0">
                <a:solidFill>
                  <a:srgbClr val="C00000"/>
                </a:solidFill>
                <a:latin typeface="Open Sans" pitchFamily="34" charset="0"/>
              </a:rPr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2255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122713" y="1127760"/>
            <a:ext cx="9176657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u="sng"/>
              <a:t>Bias</a:t>
            </a:r>
          </a:p>
          <a:p>
            <a:pPr>
              <a:defRPr/>
            </a:pPr>
            <a:r>
              <a:rPr lang="en-US" b="1"/>
              <a:t>Bias </a:t>
            </a:r>
            <a:r>
              <a:rPr lang="en-US"/>
              <a:t>refers to an error from erroneous assumptions in a learning algorithm. </a:t>
            </a:r>
          </a:p>
          <a:p>
            <a:pPr>
              <a:defRPr/>
            </a:pPr>
            <a:r>
              <a:rPr lang="en-US"/>
              <a:t>High bias can cause an algorithm to miss the relevant relations between features and target outputs (</a:t>
            </a:r>
            <a:r>
              <a:rPr lang="en-US">
                <a:solidFill>
                  <a:srgbClr val="0070C0"/>
                </a:solidFill>
              </a:rPr>
              <a:t>underfitting</a:t>
            </a:r>
            <a:r>
              <a:rPr lang="en-US"/>
              <a:t>).</a:t>
            </a:r>
            <a:endParaRPr lang="en-US" b="1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u="sng"/>
              <a:t>Variance</a:t>
            </a:r>
          </a:p>
          <a:p>
            <a:pPr>
              <a:defRPr/>
            </a:pPr>
            <a:r>
              <a:rPr lang="en-US" b="1"/>
              <a:t>Variance </a:t>
            </a:r>
            <a:r>
              <a:rPr lang="en-US"/>
              <a:t>refers to an error from sensitivity to small fluctuations in the training set. </a:t>
            </a:r>
          </a:p>
          <a:p>
            <a:pPr>
              <a:defRPr/>
            </a:pPr>
            <a:r>
              <a:rPr lang="en-US"/>
              <a:t>High variance can cause an algorithm to model the random noise in the training data, rather than the intended outputs (</a:t>
            </a:r>
            <a:r>
              <a:rPr lang="en-US">
                <a:solidFill>
                  <a:srgbClr val="0070C0"/>
                </a:solidFill>
              </a:rPr>
              <a:t>overfitting</a:t>
            </a:r>
            <a:r>
              <a:rPr lang="en-US"/>
              <a:t>).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63240" y="276497"/>
            <a:ext cx="6324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>
                <a:solidFill>
                  <a:srgbClr val="C00000"/>
                </a:solidFill>
                <a:latin typeface="Open Sans" pitchFamily="34" charset="0"/>
              </a:rPr>
              <a:t>Bias vs Variance</a:t>
            </a:r>
            <a:endParaRPr lang="en-US" altLang="en-US" sz="3600" b="1" cap="all" dirty="0">
              <a:solidFill>
                <a:srgbClr val="C0000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1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0" y="861391"/>
            <a:ext cx="9819861" cy="57085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60220" y="288047"/>
            <a:ext cx="691569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>
                <a:solidFill>
                  <a:srgbClr val="C00000"/>
                </a:solidFill>
                <a:latin typeface="Open Sans" pitchFamily="34" charset="0"/>
              </a:rPr>
              <a:t>How to Find Fitted Line?</a:t>
            </a:r>
            <a:endParaRPr lang="en-US" altLang="en-US" sz="3600" b="1" cap="all" dirty="0">
              <a:solidFill>
                <a:srgbClr val="C0000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3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337" y="509452"/>
            <a:ext cx="107115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3200" b="1" dirty="0">
                <a:solidFill>
                  <a:srgbClr val="C00000"/>
                </a:solidFill>
              </a:rPr>
              <a:t>The MSE (COST FUNCTION)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It is an absolute blunder to set </a:t>
            </a:r>
            <a:r>
              <a:rPr lang="en-GB" sz="2400" dirty="0">
                <a:solidFill>
                  <a:srgbClr val="C00000"/>
                </a:solidFill>
              </a:rPr>
              <a:t>‘</a:t>
            </a:r>
            <a:r>
              <a:rPr lang="en-GB" sz="2400" dirty="0">
                <a:solidFill>
                  <a:srgbClr val="C00000"/>
                </a:solidFill>
                <a:latin typeface="Symbol" panose="05050102010706020507" pitchFamily="18" charset="2"/>
              </a:rPr>
              <a:t>q</a:t>
            </a:r>
            <a:r>
              <a:rPr lang="en-GB" sz="2400" baseline="-25000" dirty="0">
                <a:solidFill>
                  <a:srgbClr val="C00000"/>
                </a:solidFill>
                <a:latin typeface="Symbol" panose="05050102010706020507" pitchFamily="18" charset="2"/>
              </a:rPr>
              <a:t>1</a:t>
            </a:r>
            <a:r>
              <a:rPr lang="en-GB" sz="2400" dirty="0">
                <a:solidFill>
                  <a:srgbClr val="C00000"/>
                </a:solidFill>
              </a:rPr>
              <a:t>’ and ‘</a:t>
            </a:r>
            <a:r>
              <a:rPr lang="en-GB" sz="2400" dirty="0">
                <a:solidFill>
                  <a:srgbClr val="C00000"/>
                </a:solidFill>
                <a:latin typeface="Symbol" panose="05050102010706020507" pitchFamily="18" charset="2"/>
              </a:rPr>
              <a:t>q</a:t>
            </a:r>
            <a:r>
              <a:rPr lang="en-GB" sz="2400" baseline="-25000" dirty="0">
                <a:solidFill>
                  <a:srgbClr val="C00000"/>
                </a:solidFill>
                <a:latin typeface="Symbol" panose="05050102010706020507" pitchFamily="18" charset="2"/>
              </a:rPr>
              <a:t>0</a:t>
            </a:r>
            <a:r>
              <a:rPr lang="en-GB" sz="2400" dirty="0">
                <a:solidFill>
                  <a:srgbClr val="C00000"/>
                </a:solidFill>
              </a:rPr>
              <a:t>’ </a:t>
            </a:r>
            <a:r>
              <a:rPr lang="en-GB" sz="2400" dirty="0"/>
              <a:t>to zero for the above dataset. But how do we program the computer so that it knows how to evaluate whether a particular choice of parameters is poor or not.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This is where </a:t>
            </a:r>
            <a:r>
              <a:rPr lang="en-GB" sz="2400" b="1" dirty="0"/>
              <a:t>cost function</a:t>
            </a:r>
            <a:r>
              <a:rPr lang="en-GB" sz="2400" dirty="0"/>
              <a:t> comes into picture. </a:t>
            </a:r>
            <a:r>
              <a:rPr lang="en-GB" sz="2400" b="1" dirty="0"/>
              <a:t>Cost function</a:t>
            </a:r>
            <a:r>
              <a:rPr lang="en-GB" sz="2400" dirty="0"/>
              <a:t> </a:t>
            </a:r>
            <a:r>
              <a:rPr lang="en-GB" sz="2400" i="1" dirty="0"/>
              <a:t>is a function which tells the computer whether a particular choice of parameters is optimal or not. 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There are several cost functions available, but one which is in our interests, and is also most widely used in regression based tasks is the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Squared Error (MSE) Cost Function</a:t>
            </a:r>
            <a:r>
              <a:rPr lang="en-GB" sz="2400" dirty="0"/>
              <a:t>, denoted by J(</a:t>
            </a:r>
            <a:r>
              <a:rPr lang="el-GR" sz="2400" dirty="0"/>
              <a:t>θ</a:t>
            </a:r>
            <a:r>
              <a:rPr lang="en-GB" sz="2400" dirty="0"/>
              <a:t>).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76" y="4582068"/>
            <a:ext cx="6139543" cy="15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0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561703"/>
            <a:ext cx="1098586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3200" b="1" dirty="0">
                <a:solidFill>
                  <a:srgbClr val="C00000"/>
                </a:solidFill>
              </a:rPr>
              <a:t>INTUITION BEHIND MSE COST FUNCTION</a:t>
            </a:r>
            <a:endParaRPr lang="en-GB" sz="2400" b="1" dirty="0">
              <a:solidFill>
                <a:srgbClr val="002060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In MSE, the core operation being performed is the </a:t>
            </a:r>
            <a:r>
              <a:rPr lang="en-GB" sz="2400" b="1" i="1" dirty="0">
                <a:solidFill>
                  <a:srgbClr val="002060"/>
                </a:solidFill>
              </a:rPr>
              <a:t>difference</a:t>
            </a:r>
            <a:r>
              <a:rPr lang="en-GB" sz="2400" dirty="0">
                <a:solidFill>
                  <a:srgbClr val="002060"/>
                </a:solidFill>
              </a:rPr>
              <a:t> between the predicted output value, </a:t>
            </a:r>
            <a:r>
              <a:rPr lang="en-GB" sz="2400" i="1" dirty="0">
                <a:solidFill>
                  <a:srgbClr val="002060"/>
                </a:solidFill>
              </a:rPr>
              <a:t>h(x)</a:t>
            </a:r>
            <a:r>
              <a:rPr lang="en-GB" sz="2400" dirty="0">
                <a:solidFill>
                  <a:srgbClr val="002060"/>
                </a:solidFill>
              </a:rPr>
              <a:t> and the actual output value, </a:t>
            </a:r>
            <a:r>
              <a:rPr lang="en-GB" sz="2400" i="1" dirty="0">
                <a:solidFill>
                  <a:srgbClr val="002060"/>
                </a:solidFill>
              </a:rPr>
              <a:t>y</a:t>
            </a:r>
            <a:r>
              <a:rPr lang="en-GB" sz="2400" dirty="0">
                <a:solidFill>
                  <a:srgbClr val="002060"/>
                </a:solidFill>
              </a:rPr>
              <a:t>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Furthermore, we square the difference because the predicted value might be greater than the actual value, or vice versa. It is crucial to remember that we would like to know the </a:t>
            </a:r>
            <a:r>
              <a:rPr lang="en-GB" sz="2400" b="1" dirty="0">
                <a:solidFill>
                  <a:srgbClr val="002060"/>
                </a:solidFill>
              </a:rPr>
              <a:t>magnitude of difference</a:t>
            </a:r>
            <a:r>
              <a:rPr lang="en-GB" sz="2400" dirty="0">
                <a:solidFill>
                  <a:srgbClr val="002060"/>
                </a:solidFill>
              </a:rPr>
              <a:t>, and not the </a:t>
            </a:r>
            <a:r>
              <a:rPr lang="en-GB" sz="2400" b="1" dirty="0">
                <a:solidFill>
                  <a:srgbClr val="002060"/>
                </a:solidFill>
              </a:rPr>
              <a:t>direction of difference</a:t>
            </a:r>
            <a:r>
              <a:rPr lang="en-GB" sz="2400" dirty="0">
                <a:solidFill>
                  <a:srgbClr val="002060"/>
                </a:solidFill>
              </a:rPr>
              <a:t>. As a side note, traditionally, this difference is also called as an </a:t>
            </a:r>
            <a:r>
              <a:rPr lang="en-GB" sz="2400" b="1" i="1" dirty="0">
                <a:solidFill>
                  <a:srgbClr val="002060"/>
                </a:solidFill>
              </a:rPr>
              <a:t>error</a:t>
            </a:r>
            <a:r>
              <a:rPr lang="en-GB" sz="2400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It is not sufficient to simply calculate how different our model’s output value is from the actual output value for one example alone. 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The superscript ‘</a:t>
            </a:r>
            <a:r>
              <a:rPr lang="en-GB" sz="2200" i="1" dirty="0" err="1">
                <a:solidFill>
                  <a:srgbClr val="002060"/>
                </a:solidFill>
              </a:rPr>
              <a:t>i</a:t>
            </a:r>
            <a:r>
              <a:rPr lang="en-GB" sz="2200" dirty="0">
                <a:solidFill>
                  <a:srgbClr val="002060"/>
                </a:solidFill>
              </a:rPr>
              <a:t>’ denotes ‘</a:t>
            </a:r>
            <a:r>
              <a:rPr lang="en-GB" sz="2200" i="1" dirty="0" err="1">
                <a:solidFill>
                  <a:srgbClr val="002060"/>
                </a:solidFill>
              </a:rPr>
              <a:t>i</a:t>
            </a:r>
            <a:r>
              <a:rPr lang="en-GB" sz="2200" dirty="0">
                <a:solidFill>
                  <a:srgbClr val="002060"/>
                </a:solidFill>
              </a:rPr>
              <a:t>’</a:t>
            </a:r>
            <a:r>
              <a:rPr lang="en-GB" sz="2200" i="1" dirty="0">
                <a:solidFill>
                  <a:srgbClr val="002060"/>
                </a:solidFill>
              </a:rPr>
              <a:t>-</a:t>
            </a:r>
            <a:r>
              <a:rPr lang="en-GB" sz="2200" i="1" dirty="0" err="1">
                <a:solidFill>
                  <a:srgbClr val="002060"/>
                </a:solidFill>
              </a:rPr>
              <a:t>th</a:t>
            </a:r>
            <a:r>
              <a:rPr lang="en-GB" sz="2200" dirty="0">
                <a:solidFill>
                  <a:srgbClr val="002060"/>
                </a:solidFill>
              </a:rPr>
              <a:t> input example, and we perform a summation over all ‘</a:t>
            </a:r>
            <a:r>
              <a:rPr lang="en-GB" sz="2200" i="1" dirty="0">
                <a:solidFill>
                  <a:srgbClr val="002060"/>
                </a:solidFill>
              </a:rPr>
              <a:t>m</a:t>
            </a:r>
            <a:r>
              <a:rPr lang="en-GB" sz="2200" dirty="0">
                <a:solidFill>
                  <a:srgbClr val="002060"/>
                </a:solidFill>
              </a:rPr>
              <a:t>’ input examples and divide by the total number of examples to calculate the final difference between our model’s predictions and the actual output values.</a:t>
            </a:r>
          </a:p>
          <a:p>
            <a:pPr algn="just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4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337" y="470263"/>
            <a:ext cx="1048947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3200" b="1" dirty="0">
                <a:solidFill>
                  <a:srgbClr val="C00000"/>
                </a:solidFill>
              </a:rPr>
              <a:t>GRADIENT DESCENT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With the help of a cost function, how to determine whether a particular choice of parameters (</a:t>
            </a:r>
            <a:r>
              <a:rPr lang="en-GB" sz="2400" dirty="0">
                <a:solidFill>
                  <a:srgbClr val="C00000"/>
                </a:solidFill>
              </a:rPr>
              <a:t>‘</a:t>
            </a:r>
            <a:r>
              <a:rPr lang="en-GB" sz="2400" dirty="0">
                <a:solidFill>
                  <a:srgbClr val="C00000"/>
                </a:solidFill>
                <a:latin typeface="Symbol" panose="05050102010706020507" pitchFamily="18" charset="2"/>
              </a:rPr>
              <a:t>q</a:t>
            </a:r>
            <a:r>
              <a:rPr lang="en-GB" sz="2400" baseline="-25000" dirty="0">
                <a:solidFill>
                  <a:srgbClr val="C00000"/>
                </a:solidFill>
                <a:latin typeface="Symbol" panose="05050102010706020507" pitchFamily="18" charset="2"/>
              </a:rPr>
              <a:t>1</a:t>
            </a:r>
            <a:r>
              <a:rPr lang="en-GB" sz="2400" dirty="0">
                <a:solidFill>
                  <a:srgbClr val="C00000"/>
                </a:solidFill>
              </a:rPr>
              <a:t>’ and ‘</a:t>
            </a:r>
            <a:r>
              <a:rPr lang="en-GB" sz="2400" dirty="0">
                <a:solidFill>
                  <a:srgbClr val="C00000"/>
                </a:solidFill>
                <a:latin typeface="Symbol" panose="05050102010706020507" pitchFamily="18" charset="2"/>
              </a:rPr>
              <a:t>q</a:t>
            </a:r>
            <a:r>
              <a:rPr lang="en-GB" sz="2400" baseline="-25000" dirty="0">
                <a:solidFill>
                  <a:srgbClr val="C00000"/>
                </a:solidFill>
                <a:latin typeface="Symbol" panose="05050102010706020507" pitchFamily="18" charset="2"/>
              </a:rPr>
              <a:t>0</a:t>
            </a:r>
            <a:r>
              <a:rPr lang="en-GB" sz="2400" dirty="0">
                <a:solidFill>
                  <a:srgbClr val="C00000"/>
                </a:solidFill>
              </a:rPr>
              <a:t>’ </a:t>
            </a:r>
            <a:r>
              <a:rPr lang="en-GB" sz="2400" dirty="0">
                <a:solidFill>
                  <a:srgbClr val="002060"/>
                </a:solidFill>
              </a:rPr>
              <a:t>here) are good or bad. </a:t>
            </a:r>
            <a:r>
              <a:rPr lang="en-GB" sz="2400" b="1" dirty="0">
                <a:solidFill>
                  <a:srgbClr val="C00000"/>
                </a:solidFill>
              </a:rPr>
              <a:t>If the cost function outputs a zero value for our chosen </a:t>
            </a:r>
            <a:r>
              <a:rPr lang="en-GB" sz="2400" dirty="0">
                <a:solidFill>
                  <a:srgbClr val="C00000"/>
                </a:solidFill>
              </a:rPr>
              <a:t>‘</a:t>
            </a:r>
            <a:r>
              <a:rPr lang="en-GB" sz="2400" dirty="0">
                <a:solidFill>
                  <a:srgbClr val="C00000"/>
                </a:solidFill>
                <a:latin typeface="Symbol" panose="05050102010706020507" pitchFamily="18" charset="2"/>
              </a:rPr>
              <a:t>q</a:t>
            </a:r>
            <a:r>
              <a:rPr lang="en-GB" sz="2400" baseline="-25000" dirty="0">
                <a:solidFill>
                  <a:srgbClr val="C00000"/>
                </a:solidFill>
                <a:latin typeface="Symbol" panose="05050102010706020507" pitchFamily="18" charset="2"/>
              </a:rPr>
              <a:t>1</a:t>
            </a:r>
            <a:r>
              <a:rPr lang="en-GB" sz="2400" dirty="0">
                <a:solidFill>
                  <a:srgbClr val="C00000"/>
                </a:solidFill>
              </a:rPr>
              <a:t>’ and ‘</a:t>
            </a:r>
            <a:r>
              <a:rPr lang="en-GB" sz="2400" dirty="0">
                <a:solidFill>
                  <a:srgbClr val="C00000"/>
                </a:solidFill>
                <a:latin typeface="Symbol" panose="05050102010706020507" pitchFamily="18" charset="2"/>
              </a:rPr>
              <a:t>q</a:t>
            </a:r>
            <a:r>
              <a:rPr lang="en-GB" sz="2400" baseline="-25000" dirty="0">
                <a:solidFill>
                  <a:srgbClr val="C00000"/>
                </a:solidFill>
                <a:latin typeface="Symbol" panose="05050102010706020507" pitchFamily="18" charset="2"/>
              </a:rPr>
              <a:t>0</a:t>
            </a:r>
            <a:r>
              <a:rPr lang="en-GB" sz="2400" dirty="0">
                <a:solidFill>
                  <a:srgbClr val="C00000"/>
                </a:solidFill>
              </a:rPr>
              <a:t>’ </a:t>
            </a:r>
            <a:r>
              <a:rPr lang="en-GB" sz="2400" b="1" dirty="0">
                <a:solidFill>
                  <a:srgbClr val="C00000"/>
                </a:solidFill>
              </a:rPr>
              <a:t>values, then Eureka! We have figured out the optimal parameters for our model.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This is far less likely to happen. Once our cost function outputs a positive value, we need to figure out a way to modify our parameters — read as tweaking the parameters — so that the new parameters yield a lower cost function value.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Mathematically, </a:t>
            </a:r>
            <a:r>
              <a:rPr lang="en-GB" sz="2400" b="1" dirty="0">
                <a:solidFill>
                  <a:srgbClr val="C00000"/>
                </a:solidFill>
              </a:rPr>
              <a:t>gradient descent </a:t>
            </a:r>
            <a:r>
              <a:rPr lang="en-GB" sz="2400" dirty="0">
                <a:solidFill>
                  <a:srgbClr val="002060"/>
                </a:solidFill>
              </a:rPr>
              <a:t>performs the minimisation of the cost function J(θ). Let us see how the plot of J(θ) with respect to the parameter values θ</a:t>
            </a:r>
            <a:r>
              <a:rPr lang="en-GB" sz="2400" baseline="-25000" dirty="0">
                <a:solidFill>
                  <a:srgbClr val="002060"/>
                </a:solidFill>
              </a:rPr>
              <a:t>0</a:t>
            </a:r>
            <a:r>
              <a:rPr lang="en-GB" sz="2400" dirty="0">
                <a:solidFill>
                  <a:srgbClr val="002060"/>
                </a:solidFill>
              </a:rPr>
              <a:t> and θ</a:t>
            </a:r>
            <a:r>
              <a:rPr lang="en-GB" sz="2400" baseline="-25000" dirty="0">
                <a:solidFill>
                  <a:srgbClr val="002060"/>
                </a:solidFill>
              </a:rPr>
              <a:t>1</a:t>
            </a:r>
            <a:r>
              <a:rPr lang="en-GB" sz="2400" dirty="0">
                <a:solidFill>
                  <a:srgbClr val="002060"/>
                </a:solidFill>
              </a:rPr>
              <a:t> actually looks like: …….</a:t>
            </a:r>
          </a:p>
          <a:p>
            <a:pPr algn="just">
              <a:spcAft>
                <a:spcPts val="600"/>
              </a:spcAft>
            </a:pPr>
            <a:endParaRPr lang="en-GB" dirty="0"/>
          </a:p>
          <a:p>
            <a:pPr algn="just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2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82880"/>
            <a:ext cx="6779623" cy="46242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8541" y="4807131"/>
            <a:ext cx="969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C00000"/>
                </a:solidFill>
              </a:rPr>
              <a:t>x and y axis correspond to θ</a:t>
            </a:r>
            <a:r>
              <a:rPr lang="en-GB" sz="2400" b="1" baseline="-25000" dirty="0">
                <a:solidFill>
                  <a:srgbClr val="C00000"/>
                </a:solidFill>
              </a:rPr>
              <a:t>0</a:t>
            </a:r>
            <a:r>
              <a:rPr lang="en-GB" sz="2400" b="1" dirty="0">
                <a:solidFill>
                  <a:srgbClr val="C00000"/>
                </a:solidFill>
              </a:rPr>
              <a:t> and θ</a:t>
            </a:r>
            <a:r>
              <a:rPr lang="en-GB" sz="2400" b="1" baseline="-25000" dirty="0">
                <a:solidFill>
                  <a:srgbClr val="C00000"/>
                </a:solidFill>
              </a:rPr>
              <a:t>1</a:t>
            </a:r>
            <a:r>
              <a:rPr lang="en-GB" sz="2400" b="1" dirty="0">
                <a:solidFill>
                  <a:srgbClr val="C00000"/>
                </a:solidFill>
              </a:rPr>
              <a:t> respectively, whereas the z axis corresponds to the cost, J(θ)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3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666206"/>
            <a:ext cx="104894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Our task now boils down to a standard optimisation problem in mathematics. Formally, we can describe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 </a:t>
            </a:r>
            <a:r>
              <a:rPr lang="en-GB" sz="2400" dirty="0"/>
              <a:t>as follows: (Note: In the below figure ‘θ</a:t>
            </a:r>
            <a:r>
              <a:rPr lang="en-GB" sz="2400" baseline="-25000" dirty="0"/>
              <a:t>1</a:t>
            </a:r>
            <a:r>
              <a:rPr lang="en-GB" sz="2400" dirty="0"/>
              <a:t>’ is θ</a:t>
            </a:r>
            <a:r>
              <a:rPr lang="en-GB" sz="2400" baseline="-25000" dirty="0"/>
              <a:t>2</a:t>
            </a:r>
            <a:r>
              <a:rPr lang="en-GB" sz="2400" dirty="0"/>
              <a:t> and ‘θ</a:t>
            </a:r>
            <a:r>
              <a:rPr lang="en-GB" sz="2400" baseline="-25000" dirty="0"/>
              <a:t>0</a:t>
            </a:r>
            <a:r>
              <a:rPr lang="en-GB" sz="2400" dirty="0"/>
              <a:t>’ is θ</a:t>
            </a:r>
            <a:r>
              <a:rPr lang="en-GB" sz="2400" baseline="-25000" dirty="0"/>
              <a:t>1</a:t>
            </a:r>
            <a:r>
              <a:rPr lang="en-GB" sz="2400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19" y="2311060"/>
            <a:ext cx="5667376" cy="23262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47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708" y="313510"/>
            <a:ext cx="1037190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2400" b="1" cap="all" dirty="0">
                <a:solidFill>
                  <a:srgbClr val="C00000"/>
                </a:solidFill>
              </a:rPr>
              <a:t>Two subtle things in the above equations which are responsible for learning: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u="sng" dirty="0">
                <a:solidFill>
                  <a:srgbClr val="002060"/>
                </a:solidFill>
              </a:rPr>
              <a:t>In which direction to descend?</a:t>
            </a:r>
            <a:r>
              <a:rPr lang="en-GB" sz="2200" b="1" dirty="0">
                <a:solidFill>
                  <a:srgbClr val="002060"/>
                </a:solidFill>
              </a:rPr>
              <a:t> </a:t>
            </a:r>
            <a:r>
              <a:rPr lang="en-GB" sz="2200" dirty="0">
                <a:solidFill>
                  <a:srgbClr val="002060"/>
                </a:solidFill>
              </a:rPr>
              <a:t>The slope of a curve (or a line for that matter) gives us a positive value when the curve is increasing and a negative value when the curve is decreasing. Furthermore, note that at a particular point, when a curve is increasing, then there will definitely be a minima towards its left, and vice-versa. Combining these two facts we get: 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i="1" dirty="0">
                <a:solidFill>
                  <a:srgbClr val="C00000"/>
                </a:solidFill>
              </a:rPr>
              <a:t>“When the slope of a curve is positive, then move towards left and when slope is negative, move towards right — because that’s where minima lies”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u="sng" dirty="0">
                <a:solidFill>
                  <a:srgbClr val="002060"/>
                </a:solidFill>
              </a:rPr>
              <a:t>How much to descend in one step? </a:t>
            </a:r>
            <a:r>
              <a:rPr lang="en-GB" sz="2200" dirty="0">
                <a:solidFill>
                  <a:srgbClr val="002060"/>
                </a:solidFill>
              </a:rPr>
              <a:t>This is our </a:t>
            </a:r>
            <a:r>
              <a:rPr lang="en-GB" sz="2200" b="1" dirty="0">
                <a:solidFill>
                  <a:srgbClr val="C00000"/>
                </a:solidFill>
              </a:rPr>
              <a:t>learning rate ⍺</a:t>
            </a:r>
            <a:r>
              <a:rPr lang="en-GB" sz="2200" dirty="0">
                <a:solidFill>
                  <a:srgbClr val="002060"/>
                </a:solidFill>
              </a:rPr>
              <a:t>. Intuitively, to make the algorithm run faster we might want to choose as high a value as possible. While this logic seems to be right, there is a risk of over-shooting the minima and thereby making the algorithm slower to converge, or worse yet, diverging. Hence the step, in a single iteration, by which the gradient descent algorithm descends is the learning rate ⍺.</a:t>
            </a:r>
          </a:p>
          <a:p>
            <a:pPr algn="just">
              <a:spcAft>
                <a:spcPts val="600"/>
              </a:spcAft>
            </a:pPr>
            <a:r>
              <a:rPr lang="en-GB" sz="2200" dirty="0">
                <a:solidFill>
                  <a:srgbClr val="002060"/>
                </a:solidFill>
              </a:rPr>
              <a:t>Note: </a:t>
            </a:r>
            <a:r>
              <a:rPr lang="en-GB" sz="2200" b="1" dirty="0">
                <a:solidFill>
                  <a:srgbClr val="002060"/>
                </a:solidFill>
              </a:rPr>
              <a:t>Learning rate ⍺ is also called as a hyper-parameter</a:t>
            </a:r>
            <a:r>
              <a:rPr lang="en-GB" sz="2200" dirty="0">
                <a:solidFill>
                  <a:srgbClr val="002060"/>
                </a:solidFill>
              </a:rPr>
              <a:t>. Hyper-parameter is a parameter whose value is set before the learning process begins. </a:t>
            </a:r>
          </a:p>
        </p:txBody>
      </p:sp>
    </p:spTree>
    <p:extLst>
      <p:ext uri="{BB962C8B-B14F-4D97-AF65-F5344CB8AC3E}">
        <p14:creationId xmlns:p14="http://schemas.microsoft.com/office/powerpoint/2010/main" val="203281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35" y="2091978"/>
            <a:ext cx="9560859" cy="4308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1966" y="679269"/>
            <a:ext cx="1022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Information: </a:t>
            </a:r>
            <a:r>
              <a:rPr lang="en-GB" sz="2400" dirty="0">
                <a:solidFill>
                  <a:srgbClr val="C00000"/>
                </a:solidFill>
              </a:rPr>
              <a:t>If you are curious to know how the gradient descent works (or descends) when the learning rate, alpha, is varied: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18" y="953809"/>
            <a:ext cx="7791363" cy="495038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586445" y="339634"/>
            <a:ext cx="73914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cap="all" dirty="0">
                <a:solidFill>
                  <a:srgbClr val="C00000"/>
                </a:solidFill>
                <a:latin typeface="Open Sans" pitchFamily="34" charset="0"/>
              </a:rPr>
              <a:t>CHECK IT OUT…….?</a:t>
            </a:r>
            <a:endParaRPr lang="id-ID" altLang="en-US" sz="3200" b="1" cap="all" dirty="0">
              <a:solidFill>
                <a:srgbClr val="C0000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0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89" y="522514"/>
            <a:ext cx="1012371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200" b="1" dirty="0">
                <a:solidFill>
                  <a:srgbClr val="C00000"/>
                </a:solidFill>
              </a:rPr>
              <a:t>THE ALGORITHM OF SLR MODEL</a:t>
            </a:r>
          </a:p>
          <a:p>
            <a:pPr>
              <a:spcAft>
                <a:spcPts val="600"/>
              </a:spcAft>
            </a:pPr>
            <a:r>
              <a:rPr lang="en-GB" sz="2400" dirty="0"/>
              <a:t>We have talked about cost function and gradient descent. Let’s put them together in our linear regression model: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Grab the input dataset. Figure out what are the features, and what is the output variable which we are going to predict.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Initialise the weights of the features to zero and repeat the following two steps until convergence:</a:t>
            </a:r>
          </a:p>
          <a:p>
            <a:pPr lvl="1">
              <a:spcAft>
                <a:spcPts val="600"/>
              </a:spcAft>
            </a:pPr>
            <a:r>
              <a:rPr lang="en-GB" sz="2200" b="1" dirty="0">
                <a:solidFill>
                  <a:srgbClr val="C00000"/>
                </a:solidFill>
              </a:rPr>
              <a:t>(a) Calculate the cost of our model for the selected parameters</a:t>
            </a:r>
          </a:p>
          <a:p>
            <a:pPr lvl="1">
              <a:spcAft>
                <a:spcPts val="600"/>
              </a:spcAft>
            </a:pPr>
            <a:r>
              <a:rPr lang="en-GB" sz="2200" b="1" dirty="0">
                <a:solidFill>
                  <a:srgbClr val="C00000"/>
                </a:solidFill>
              </a:rPr>
              <a:t>(b) Update the parameters with gradient descent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After convergence, you get the final parameters for your model which hopefully will give you the correct predictions for unseen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u="sng" dirty="0">
                <a:solidFill>
                  <a:srgbClr val="C00000"/>
                </a:solidFill>
              </a:rPr>
              <a:t>Convergence:</a:t>
            </a:r>
            <a:r>
              <a:rPr lang="en-GB" sz="2400" dirty="0"/>
              <a:t> Simply put, it is an instance where there is no point in making a parameter update using gradient descent because the cost function has remained constant for quite some time. </a:t>
            </a:r>
          </a:p>
        </p:txBody>
      </p:sp>
    </p:spTree>
    <p:extLst>
      <p:ext uri="{BB962C8B-B14F-4D97-AF65-F5344CB8AC3E}">
        <p14:creationId xmlns:p14="http://schemas.microsoft.com/office/powerpoint/2010/main" val="2340974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1" y="378823"/>
            <a:ext cx="107115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Practically, one can plot the variation of the cost function at every iteration of the above loop, and if the implementation is correct, you will see a curve which is more or less similar to the following figure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Evidently, we can see that after 4000 iterations, the cost function stagnates. This is how we determine the convergence.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2143910"/>
            <a:ext cx="6962503" cy="45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46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999" y="1752600"/>
            <a:ext cx="107202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d-ID" sz="2800" dirty="0">
                <a:solidFill>
                  <a:srgbClr val="292929"/>
                </a:solidFill>
              </a:rPr>
              <a:t>Sebagai seorang Data Scientist Sdr diminta melatih sebuah model multiple linear regression (MLR) yang akan digunakan untuk memprediksi PROFIT (dependent variable) suatu perusahaan berdasarkan 4 opsi atribut (independent variables) yaitu </a:t>
            </a:r>
            <a:r>
              <a:rPr lang="id-ID" sz="2800" cap="all" dirty="0">
                <a:solidFill>
                  <a:srgbClr val="292929"/>
                </a:solidFill>
              </a:rPr>
              <a:t>R&amp;D SPEND, ADMINISTRATION, MARKETING SPEND</a:t>
            </a:r>
            <a:r>
              <a:rPr lang="id-ID" sz="2800" dirty="0">
                <a:solidFill>
                  <a:srgbClr val="292929"/>
                </a:solidFill>
              </a:rPr>
              <a:t>, dan </a:t>
            </a:r>
            <a:r>
              <a:rPr lang="id-ID" sz="2800" cap="all" dirty="0">
                <a:solidFill>
                  <a:srgbClr val="292929"/>
                </a:solidFill>
              </a:rPr>
              <a:t>STATE.</a:t>
            </a:r>
            <a:r>
              <a:rPr lang="en-US" sz="2800" cap="all" dirty="0">
                <a:solidFill>
                  <a:srgbClr val="292929"/>
                </a:solidFill>
              </a:rPr>
              <a:t> </a:t>
            </a:r>
            <a:r>
              <a:rPr lang="en-ID" sz="2800" cap="all" dirty="0">
                <a:solidFill>
                  <a:srgbClr val="292929"/>
                </a:solidFill>
              </a:rPr>
              <a:t>D</a:t>
            </a:r>
            <a:r>
              <a:rPr lang="id-ID" sz="2800" dirty="0">
                <a:solidFill>
                  <a:srgbClr val="292929"/>
                </a:solidFill>
              </a:rPr>
              <a:t>ataset</a:t>
            </a:r>
            <a:r>
              <a:rPr lang="en-US" sz="2800" dirty="0">
                <a:solidFill>
                  <a:srgbClr val="292929"/>
                </a:solidFill>
              </a:rPr>
              <a:t> (startups.csv)</a:t>
            </a:r>
            <a:endParaRPr lang="en-ID" sz="2800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205" y="800148"/>
            <a:ext cx="105015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D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ET’S GO TO MULTIVARIATE LINEAR REGRESSION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948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8" y="418011"/>
            <a:ext cx="104502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2800" b="1" dirty="0">
                <a:solidFill>
                  <a:srgbClr val="C00000"/>
                </a:solidFill>
              </a:rPr>
              <a:t>REGRESSION VS CLASSIFICATION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While regression allows you to predict a continuous variable, classification allows you to categorise data into different classes. 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For example, you can use a regression based model to predict how the sales of a company will be in the next year.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However, if you want a self-driving car to determine whether an object on the road is a street sign, or a pedestrian, then you have to model your problem as a classification problem, rather than a regression problem.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So, </a:t>
            </a:r>
            <a:r>
              <a:rPr lang="en-GB" sz="2800" b="1" dirty="0">
                <a:solidFill>
                  <a:srgbClr val="C00000"/>
                </a:solidFill>
              </a:rPr>
              <a:t>let us understand how classification is done </a:t>
            </a:r>
            <a:r>
              <a:rPr lang="en-GB" sz="2400" dirty="0">
                <a:solidFill>
                  <a:srgbClr val="002060"/>
                </a:solidFill>
              </a:rPr>
              <a:t>by solving the problem of “University admission prediction.”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9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079" y="348615"/>
            <a:ext cx="11230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cap="all" dirty="0">
                <a:solidFill>
                  <a:srgbClr val="C00000"/>
                </a:solidFill>
              </a:rPr>
              <a:t>The problem is simple</a:t>
            </a:r>
            <a:r>
              <a:rPr lang="en-GB" sz="2800" cap="all" dirty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GB" sz="2200" dirty="0">
                <a:solidFill>
                  <a:srgbClr val="002060"/>
                </a:solidFill>
              </a:rPr>
              <a:t>Our hypothetical University requires a student to take two examinations before he is considered for admission.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You will be given scores of a student on the two examinations and your task is to determine whether the student gets admitted into the University or not.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Furthermore, to build the model, you will be given historical data of former students who have applied to the University along with their admission decisions as follows: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9" y="3148149"/>
            <a:ext cx="5433332" cy="3361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34" y="3008243"/>
            <a:ext cx="5590903" cy="37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8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89" y="243512"/>
            <a:ext cx="113516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cap="all" dirty="0">
                <a:solidFill>
                  <a:srgbClr val="C00000"/>
                </a:solidFill>
              </a:rPr>
              <a:t>To solve any supervised learning model, the following components are required: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A hypothesis to fit our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A cost function which determines how our hypothesis is performing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An optimisation algorithm which adjusts the weights of the hypothesis to minimise the cost determined by the cost function</a:t>
            </a:r>
          </a:p>
          <a:p>
            <a:pPr algn="just"/>
            <a:endParaRPr lang="en-GB" sz="2400" dirty="0">
              <a:solidFill>
                <a:srgbClr val="002060"/>
              </a:solidFill>
            </a:endParaRPr>
          </a:p>
          <a:p>
            <a:pPr algn="just"/>
            <a:r>
              <a:rPr lang="en-GB" sz="2400" b="1" dirty="0">
                <a:solidFill>
                  <a:srgbClr val="C00000"/>
                </a:solidFill>
              </a:rPr>
              <a:t>LET US DISCUSS ABOUT EACH OF THE THREE COMPONENTS:</a:t>
            </a:r>
          </a:p>
          <a:p>
            <a:pPr marL="457200" indent="-457200" algn="just">
              <a:buAutoNum type="arabicPeriod"/>
            </a:pPr>
            <a:r>
              <a:rPr lang="en-GB" sz="2400" b="1" dirty="0">
                <a:solidFill>
                  <a:srgbClr val="002060"/>
                </a:solidFill>
              </a:rPr>
              <a:t>Hypothesis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If you are familiar with Linear Regression, then you understand all the above three points very well. In classification, however, we need to tweak the definition of our hypothesis a bit. Consider the following equation: </a:t>
            </a:r>
            <a:r>
              <a:rPr lang="en-GB" sz="2400" b="1" i="1" dirty="0">
                <a:solidFill>
                  <a:srgbClr val="C00000"/>
                </a:solidFill>
              </a:rPr>
              <a:t>h(x) = w0 + w1x1 + w2x2</a:t>
            </a:r>
          </a:p>
          <a:p>
            <a:pPr lvl="1" algn="just"/>
            <a:endParaRPr lang="en-GB" sz="2400" b="1" dirty="0">
              <a:solidFill>
                <a:srgbClr val="C00000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</a:rPr>
              <a:t>In classification</a:t>
            </a:r>
            <a:r>
              <a:rPr lang="en-GB" sz="2400" dirty="0">
                <a:solidFill>
                  <a:srgbClr val="002060"/>
                </a:solidFill>
              </a:rPr>
              <a:t>, we need to categorise the data into buckets, i.e. a yes or a no. More concretely, in our above problem, we need to output a “Yes”, signalling that the student will get an admit, or “No”, signalling that the student will not get an admit.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57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452" y="339634"/>
            <a:ext cx="109597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Mathematically,</a:t>
            </a:r>
            <a:r>
              <a:rPr lang="en-GB" sz="2400" dirty="0">
                <a:solidFill>
                  <a:srgbClr val="002060"/>
                </a:solidFill>
              </a:rPr>
              <a:t> we can encode this information into our equation (of h(x)) by applying a sigmoid function.</a:t>
            </a:r>
          </a:p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  <a:p>
            <a:r>
              <a:rPr lang="en-GB" sz="2400" dirty="0">
                <a:solidFill>
                  <a:srgbClr val="002060"/>
                </a:solidFill>
              </a:rPr>
              <a:t>				          </a:t>
            </a:r>
            <a:r>
              <a:rPr lang="es-ES" sz="2400" b="1" dirty="0">
                <a:solidFill>
                  <a:srgbClr val="C00000"/>
                </a:solidFill>
              </a:rPr>
              <a:t>y = 1/(1 + </a:t>
            </a:r>
            <a:r>
              <a:rPr lang="es-ES" sz="2400" b="1" dirty="0" err="1">
                <a:solidFill>
                  <a:srgbClr val="C00000"/>
                </a:solidFill>
              </a:rPr>
              <a:t>exp</a:t>
            </a:r>
            <a:r>
              <a:rPr lang="es-ES" sz="2400" b="1" dirty="0">
                <a:solidFill>
                  <a:srgbClr val="C00000"/>
                </a:solidFill>
              </a:rPr>
              <a:t>(-x))</a:t>
            </a:r>
            <a:endParaRPr lang="en-GB" sz="2400" b="1" dirty="0">
              <a:solidFill>
                <a:srgbClr val="C0000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  <a:p>
            <a:r>
              <a:rPr lang="en-GB" sz="2400" dirty="0">
                <a:solidFill>
                  <a:srgbClr val="002060"/>
                </a:solidFill>
              </a:rPr>
              <a:t>The above function is called </a:t>
            </a:r>
            <a:r>
              <a:rPr lang="en-GB" sz="2400" b="1" dirty="0">
                <a:solidFill>
                  <a:srgbClr val="002060"/>
                </a:solidFill>
              </a:rPr>
              <a:t>logistic function </a:t>
            </a:r>
            <a:r>
              <a:rPr lang="en-GB" sz="2400" dirty="0">
                <a:solidFill>
                  <a:srgbClr val="002060"/>
                </a:solidFill>
              </a:rPr>
              <a:t>— which is a function belonging to the family of functions called sigmoid functions. The logistic function’s range, as we can see, is between 0 and 1. Hence, if we are to pass our output of h(x) to logistic function, </a:t>
            </a:r>
            <a:r>
              <a:rPr lang="pt-BR" sz="2400" b="1" dirty="0">
                <a:solidFill>
                  <a:srgbClr val="C00000"/>
                </a:solidFill>
              </a:rPr>
              <a:t>g(h(x)) = 1/(1 + exp(-h(x))), </a:t>
            </a:r>
            <a:r>
              <a:rPr lang="en-GB" sz="2400" dirty="0">
                <a:solidFill>
                  <a:srgbClr val="002060"/>
                </a:solidFill>
              </a:rPr>
              <a:t>we will be limiting the range to [0, 1].</a:t>
            </a:r>
          </a:p>
        </p:txBody>
      </p:sp>
      <p:pic>
        <p:nvPicPr>
          <p:cNvPr id="3074" name="Picture 2" descr="https://miro.medium.com/max/320/1*JFNqqLZoaTguEfSgTq6Z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83" y="1018900"/>
            <a:ext cx="5159828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709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09451"/>
            <a:ext cx="108682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</a:rPr>
              <a:t>It is not sufficient to limit the range of h(x) to [0, 1] alone. We need to output a yes or a no.</a:t>
            </a:r>
            <a:r>
              <a:rPr lang="en-GB" sz="2400" b="1" dirty="0">
                <a:solidFill>
                  <a:srgbClr val="C00000"/>
                </a:solidFill>
              </a:rPr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From the diagram above, it is clear that the curve is symmetric around y = 0.5. Therefore, we can safely say that, if the output of logistic function is greater than 0.5, we can treat it as a “Yes”, and if it is less than or equal to 0.5, we can treat is as a “No.”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</a:rPr>
              <a:t>Formally speaking, output ‘yes’ if: g(h(x)) &gt; 0.5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g(h(x)) &gt; 0.5 only if h(x) &gt; 0 meaning  w0 + w1x1 + w2x2 &gt; 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</a:rPr>
              <a:t>The parameters for this equation are w0, w1, and w2. So, basically, it is a straight line:</a:t>
            </a:r>
          </a:p>
          <a:p>
            <a:pPr lvl="1">
              <a:spcAft>
                <a:spcPts val="600"/>
              </a:spcAft>
            </a:pPr>
            <a:r>
              <a:rPr lang="en-GB" sz="2000" b="1" dirty="0">
                <a:solidFill>
                  <a:srgbClr val="C00000"/>
                </a:solidFill>
              </a:rPr>
              <a:t>w0 + w1x1 + w2x2 &gt; 0  </a:t>
            </a:r>
            <a:r>
              <a:rPr lang="en-GB" sz="2000" b="1" dirty="0"/>
              <a:t>→</a:t>
            </a:r>
            <a:r>
              <a:rPr lang="en-GB" sz="2000" b="1" dirty="0">
                <a:solidFill>
                  <a:srgbClr val="C00000"/>
                </a:solidFill>
              </a:rPr>
              <a:t> w0 + w1x1 &gt; - w2x2  </a:t>
            </a:r>
            <a:r>
              <a:rPr lang="en-GB" sz="2000" b="1" dirty="0"/>
              <a:t>→</a:t>
            </a:r>
            <a:r>
              <a:rPr lang="en-GB" sz="2000" b="1" dirty="0">
                <a:solidFill>
                  <a:srgbClr val="C00000"/>
                </a:solidFill>
              </a:rPr>
              <a:t> (-w0/w2) + (-w1/w2) x1 &gt; x2</a:t>
            </a:r>
          </a:p>
          <a:p>
            <a:pPr lvl="1">
              <a:spcAft>
                <a:spcPts val="600"/>
              </a:spcAft>
            </a:pPr>
            <a:r>
              <a:rPr lang="en-GB" sz="2000" b="1" dirty="0">
                <a:solidFill>
                  <a:srgbClr val="C00000"/>
                </a:solidFill>
              </a:rPr>
              <a:t>c + mx &gt; y where c = (-w0/w2), m = (-w1/w2), x = x1 and y = x2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</a:rPr>
              <a:t>Therefore, the equation represents the portion of the graph which is above the line y = mx + c. 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50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29" y="692331"/>
            <a:ext cx="1028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Now, recall where this all started. We were trying to encode the information of “yes” or “no” into g(h(x)) — which led us to a point where we can say that </a:t>
            </a:r>
            <a:r>
              <a:rPr lang="en-GB" sz="2400" b="1" dirty="0">
                <a:solidFill>
                  <a:srgbClr val="002060"/>
                </a:solidFill>
              </a:rPr>
              <a:t>the region above the line w0 + w1x1 + w2x2 is where we output “yes”, and the region below is where we output “no.”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This line, is referred to as </a:t>
            </a:r>
            <a:r>
              <a:rPr lang="en-GB" sz="2400" b="1" dirty="0">
                <a:solidFill>
                  <a:srgbClr val="002060"/>
                </a:solidFill>
              </a:rPr>
              <a:t>decision boundary</a:t>
            </a:r>
            <a:r>
              <a:rPr lang="en-GB" sz="2400" dirty="0">
                <a:solidFill>
                  <a:srgbClr val="002060"/>
                </a:solidFill>
              </a:rPr>
              <a:t>, which separates the two classes — in our case the students who get an admit and the students who do not.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06" y="3093157"/>
            <a:ext cx="4937760" cy="35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26" y="2207624"/>
            <a:ext cx="3306083" cy="8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66948" y="686527"/>
            <a:ext cx="99626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GB" sz="2800" b="1" i="0" cap="all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MLE for logistic regression</a:t>
            </a:r>
          </a:p>
          <a:p>
            <a:pPr algn="just"/>
            <a:r>
              <a:rPr lang="en-GB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Since we only have 2 labels, say y=1 or y=0. Assume that ŷ is the probability for y=1, and 1-ŷ is the probability for y=0 then we could write:</a:t>
            </a:r>
          </a:p>
          <a:p>
            <a:pPr algn="just"/>
            <a:endParaRPr lang="en-GB" sz="24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4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4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24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could have density function of binary classification problem:</a:t>
            </a:r>
          </a:p>
          <a:p>
            <a:pPr algn="just"/>
            <a:endParaRPr lang="en-GB" sz="24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4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24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nd the log likelihood function :</a:t>
            </a:r>
          </a:p>
          <a:p>
            <a:pPr algn="just"/>
            <a:endParaRPr lang="en-GB" sz="24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4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4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4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Density function of binary classification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13908"/>
            <a:ext cx="4638495" cy="7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-likelihood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95779"/>
            <a:ext cx="10189028" cy="7935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463040" y="4795779"/>
            <a:ext cx="10189029" cy="899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1182187" y="1362891"/>
            <a:ext cx="10326189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b="1" dirty="0"/>
              <a:t>Regression analysis </a:t>
            </a:r>
            <a:r>
              <a:rPr lang="en-US" sz="2400" dirty="0"/>
              <a:t>is a study that allows us to predict a continuous 	</a:t>
            </a:r>
            <a:r>
              <a:rPr lang="en-US" sz="2400" b="1" dirty="0">
                <a:solidFill>
                  <a:srgbClr val="C00000"/>
                </a:solidFill>
              </a:rPr>
              <a:t>outcome variable/explained variable/dependent variable (y)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dirty="0"/>
              <a:t>based on the value of  one or multiple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	predictor variable(s)/explanatory variable(s)/independent variable(s) (x)</a:t>
            </a:r>
            <a:r>
              <a:rPr lang="en-US" sz="2400" b="1" dirty="0"/>
              <a:t>.</a:t>
            </a:r>
          </a:p>
          <a:p>
            <a:pPr algn="just">
              <a:defRPr/>
            </a:pPr>
            <a:r>
              <a:rPr lang="en-US" sz="2400" dirty="0"/>
              <a:t>If there is only one independent variable, the regression analysis is called </a:t>
            </a:r>
            <a:r>
              <a:rPr lang="en-US" sz="2400" b="1" u="sng" dirty="0">
                <a:solidFill>
                  <a:srgbClr val="C00000"/>
                </a:solidFill>
              </a:rPr>
              <a:t>simple regression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lvl="1" algn="just">
              <a:defRPr/>
            </a:pPr>
            <a:r>
              <a:rPr lang="en-US" dirty="0"/>
              <a:t>simple linear regression and non-linear regression</a:t>
            </a:r>
          </a:p>
          <a:p>
            <a:pPr algn="just">
              <a:defRPr/>
            </a:pPr>
            <a:r>
              <a:rPr lang="en-US" sz="2400" dirty="0"/>
              <a:t>If the number of independent variables is more than one, it is called </a:t>
            </a:r>
            <a:r>
              <a:rPr lang="en-US" sz="2400" b="1" u="sng" dirty="0">
                <a:solidFill>
                  <a:srgbClr val="C00000"/>
                </a:solidFill>
              </a:rPr>
              <a:t>multiple regression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algn="just">
              <a:defRPr/>
            </a:pPr>
            <a:r>
              <a:rPr lang="en-US" sz="2400" dirty="0"/>
              <a:t>The outcome of regression analysis is an </a:t>
            </a:r>
            <a:r>
              <a:rPr lang="en-US" sz="2400" b="1" dirty="0">
                <a:solidFill>
                  <a:srgbClr val="C00000"/>
                </a:solidFill>
              </a:rPr>
              <a:t>equation</a:t>
            </a:r>
            <a:r>
              <a:rPr lang="en-US" sz="2400" dirty="0"/>
              <a:t>.</a:t>
            </a:r>
          </a:p>
          <a:p>
            <a:pPr lvl="1" algn="just">
              <a:defRPr/>
            </a:pPr>
            <a:r>
              <a:rPr lang="en-US" dirty="0"/>
              <a:t>This equation is a function that receives value(s) of independent variable(s) to produce/predict a value of the dependent variable.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182981" y="381000"/>
            <a:ext cx="6324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cap="all">
                <a:solidFill>
                  <a:srgbClr val="C00000"/>
                </a:solidFill>
                <a:latin typeface="Open Sans" pitchFamily="34" charset="0"/>
              </a:rPr>
              <a:t>What is Regression?</a:t>
            </a:r>
            <a:endParaRPr lang="en-US" altLang="en-US" sz="3600" b="1" cap="all" dirty="0">
              <a:solidFill>
                <a:srgbClr val="C00000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74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7131" y="206723"/>
                <a:ext cx="9649097" cy="5880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400" dirty="0"/>
                  <a:t>Since </a:t>
                </a:r>
                <a:r>
                  <a:rPr lang="en-GB" sz="2400" b="1" u="sng" dirty="0">
                    <a:solidFill>
                      <a:srgbClr val="C00000"/>
                    </a:solidFill>
                  </a:rPr>
                  <a:t>MLE is about finding the maximum likelihood</a:t>
                </a:r>
                <a:r>
                  <a:rPr lang="en-GB" sz="2400" dirty="0"/>
                  <a:t>, and our goal is to minimize the cost function. We have to add a negative sign and make it becomes negative log-likelihood. </a:t>
                </a:r>
              </a:p>
              <a:p>
                <a:pPr algn="just"/>
                <a:endParaRPr lang="en-GB" sz="2400" dirty="0"/>
              </a:p>
              <a:p>
                <a:pPr algn="just"/>
                <a:endParaRPr lang="en-GB" sz="2400" dirty="0"/>
              </a:p>
              <a:p>
                <a:pPr algn="just"/>
                <a:endParaRPr lang="en-GB" sz="2400" dirty="0"/>
              </a:p>
              <a:p>
                <a:pPr algn="just"/>
                <a:r>
                  <a:rPr lang="en-GB" sz="2400" dirty="0"/>
                  <a:t>And now we have our cost function :</a:t>
                </a:r>
              </a:p>
              <a:p>
                <a:pPr algn="just"/>
                <a:endParaRPr lang="en-GB" sz="2400" dirty="0"/>
              </a:p>
              <a:p>
                <a:pPr algn="just"/>
                <a:endParaRPr lang="en-GB" sz="2400" dirty="0"/>
              </a:p>
              <a:p>
                <a:pPr algn="just"/>
                <a:endParaRPr lang="en-GB" sz="2400" dirty="0"/>
              </a:p>
              <a:p>
                <a:pPr algn="just"/>
                <a:endParaRPr lang="en-GB" sz="2400" dirty="0"/>
              </a:p>
              <a:p>
                <a:pPr algn="just">
                  <a:spcBef>
                    <a:spcPts val="1200"/>
                  </a:spcBef>
                </a:pPr>
                <a:r>
                  <a:rPr lang="en-GB" sz="2400" b="1" u="sng" dirty="0">
                    <a:solidFill>
                      <a:srgbClr val="C00000"/>
                    </a:solidFill>
                  </a:rPr>
                  <a:t>Gradient descent </a:t>
                </a:r>
                <a:r>
                  <a:rPr lang="en-GB" sz="2400" dirty="0"/>
                  <a:t>: iterate and at each iteration compute steepest direction towards optimum, move in that direction with step-size (learning rate) </a:t>
                </a:r>
                <a:r>
                  <a:rPr lang="en-GB" sz="2400" dirty="0">
                    <a:latin typeface="Symbol" panose="05050102010706020507" pitchFamily="18" charset="2"/>
                  </a:rPr>
                  <a:t>l</a:t>
                </a:r>
              </a:p>
              <a:p>
                <a:pPr algn="just"/>
                <a:r>
                  <a:rPr lang="en-GB" sz="2400" dirty="0">
                    <a:latin typeface="Symbol" panose="05050102010706020507" pitchFamily="18" charset="2"/>
                  </a:rPr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sz="3200" b="1" dirty="0"/>
                  <a:t>←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D" sz="3200" b="1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l-GR" sz="3200" b="1" i="1" smtClean="0">
                        <a:latin typeface="Cambria Math" panose="02040503050406030204" pitchFamily="18" charset="0"/>
                      </a:rPr>
                      <m:t>𝝀</m:t>
                    </m:r>
                    <m:f>
                      <m:fPr>
                        <m:ctrlPr>
                          <a:rPr lang="el-G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ID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l-G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𝝏𝜽</m:t>
                            </m:r>
                          </m:e>
                          <m:sub>
                            <m:r>
                              <a:rPr lang="en-ID" sz="3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</m:oMath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31" y="206723"/>
                <a:ext cx="9649097" cy="5880712"/>
              </a:xfrm>
              <a:prstGeom prst="rect">
                <a:avLst/>
              </a:prstGeom>
              <a:blipFill>
                <a:blip r:embed="rId2"/>
                <a:stretch>
                  <a:fillRect l="-1011" t="-829" r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gative log-likelih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93" y="1479088"/>
            <a:ext cx="7197634" cy="70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st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2830603"/>
            <a:ext cx="9457507" cy="14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77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261257"/>
            <a:ext cx="1046334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2800" b="1" dirty="0">
                <a:solidFill>
                  <a:srgbClr val="002060"/>
                </a:solidFill>
              </a:rPr>
              <a:t>2. Cost Function</a:t>
            </a:r>
            <a:endParaRPr lang="en-GB" sz="2000" b="1" dirty="0">
              <a:solidFill>
                <a:srgbClr val="002060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Need to come up with a new cost function for classification based problems. We will use y = 1 as a representation of “yes” and y = 0 as a representation of “no.”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C00000"/>
                </a:solidFill>
              </a:rPr>
              <a:t>log(P(</a:t>
            </a:r>
            <a:r>
              <a:rPr lang="en-GB" sz="2400" b="1" dirty="0" err="1">
                <a:solidFill>
                  <a:srgbClr val="C00000"/>
                </a:solidFill>
              </a:rPr>
              <a:t>y|x</a:t>
            </a:r>
            <a:r>
              <a:rPr lang="en-GB" sz="2400" b="1" dirty="0">
                <a:solidFill>
                  <a:srgbClr val="C00000"/>
                </a:solidFill>
              </a:rPr>
              <a:t>)) = Σ(y(</a:t>
            </a:r>
            <a:r>
              <a:rPr lang="en-GB" sz="2400" b="1" dirty="0" err="1">
                <a:solidFill>
                  <a:srgbClr val="C00000"/>
                </a:solidFill>
              </a:rPr>
              <a:t>i</a:t>
            </a:r>
            <a:r>
              <a:rPr lang="en-GB" sz="2400" b="1" dirty="0">
                <a:solidFill>
                  <a:srgbClr val="C00000"/>
                </a:solidFill>
              </a:rPr>
              <a:t>)log(h(x)) + (1 — y(</a:t>
            </a:r>
            <a:r>
              <a:rPr lang="en-GB" sz="2400" b="1" dirty="0" err="1">
                <a:solidFill>
                  <a:srgbClr val="C00000"/>
                </a:solidFill>
              </a:rPr>
              <a:t>i</a:t>
            </a:r>
            <a:r>
              <a:rPr lang="en-GB" sz="2400" b="1" dirty="0">
                <a:solidFill>
                  <a:srgbClr val="C00000"/>
                </a:solidFill>
              </a:rPr>
              <a:t>))log((1 — h(x))))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This equation is our cost function. It is also referred to as </a:t>
            </a:r>
            <a:r>
              <a:rPr lang="en-GB" sz="2200" b="1" dirty="0"/>
              <a:t>cross-entropy cost function</a:t>
            </a:r>
            <a:r>
              <a:rPr lang="en-GB" sz="2200" dirty="0"/>
              <a:t>. One important thing to remember is that, this function is a convex function! Hence there will be only a single minima: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3278777"/>
            <a:ext cx="105547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3. Optimisation Algorithm</a:t>
            </a:r>
            <a:endParaRPr lang="en-GB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Similar to Linear Regression, we can use </a:t>
            </a:r>
            <a:r>
              <a:rPr lang="en-GB" sz="2200" b="1" dirty="0"/>
              <a:t>Gradient Descent </a:t>
            </a:r>
            <a:r>
              <a:rPr lang="en-GB" sz="2200" dirty="0"/>
              <a:t>to optimise our cross entropy cost function, without worrying that our model will be stuck at a local optima.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Our binary classifier is also sometimes called as logistic regression model. If you observe the derivation of our hypothesis and the cross-entropy cost function, you will notice that we have built a probability predicting regression model and made it a classifier by treating the probability greater than 0.5 as True, and less than 0.5 as False.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7847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709" y="457200"/>
            <a:ext cx="977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u="sng" dirty="0">
                <a:solidFill>
                  <a:srgbClr val="C00000"/>
                </a:solidFill>
              </a:rPr>
              <a:t>LEARNING PARAMETERS USING </a:t>
            </a:r>
            <a:r>
              <a:rPr lang="en-ID" sz="2800" b="1" i="1" u="sng" dirty="0">
                <a:solidFill>
                  <a:srgbClr val="C00000"/>
                </a:solidFill>
              </a:rPr>
              <a:t>FMINUNC</a:t>
            </a:r>
            <a:r>
              <a:rPr lang="en-ID" sz="2800" b="1" u="sng" dirty="0">
                <a:solidFill>
                  <a:srgbClr val="C00000"/>
                </a:solidFill>
              </a:rPr>
              <a:t> FROM SCIPY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709" y="1240971"/>
            <a:ext cx="107376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D" sz="2400" dirty="0"/>
              <a:t>The optimal parameters of a linear regression are found by implementing gradient descent. This time, instead of taking gradient descent steps, we are going to use an Octave built-in function called </a:t>
            </a:r>
            <a:r>
              <a:rPr lang="en-ID" sz="2400" b="1" i="1" dirty="0" err="1"/>
              <a:t>fminunc</a:t>
            </a:r>
            <a:r>
              <a:rPr lang="en-ID" sz="2400" b="1" i="1" u="sng" dirty="0">
                <a:solidFill>
                  <a:srgbClr val="C00000"/>
                </a:solidFill>
              </a:rPr>
              <a:t> </a:t>
            </a:r>
            <a:r>
              <a:rPr lang="en-ID" sz="2400" dirty="0"/>
              <a:t>.</a:t>
            </a:r>
            <a:endParaRPr lang="en-ID" sz="2400" b="1" i="1" u="sng" dirty="0">
              <a:solidFill>
                <a:srgbClr val="C00000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D" sz="2400" dirty="0"/>
              <a:t>Octave’s </a:t>
            </a:r>
            <a:r>
              <a:rPr lang="en-ID" sz="2400" b="1" i="1" dirty="0" err="1"/>
              <a:t>fminunc</a:t>
            </a:r>
            <a:r>
              <a:rPr lang="en-ID" sz="2400" dirty="0"/>
              <a:t> is an optimization solver that finds the minimum of an unconstrained function. For logistic regression, we want to optimize the cost function J(</a:t>
            </a:r>
            <a:r>
              <a:rPr lang="en-ID" sz="2400" dirty="0">
                <a:latin typeface="Symbol" panose="05050102010706020507" pitchFamily="18" charset="2"/>
              </a:rPr>
              <a:t>q</a:t>
            </a:r>
            <a:r>
              <a:rPr lang="en-ID" sz="2400" dirty="0"/>
              <a:t>) with parameters </a:t>
            </a:r>
            <a:r>
              <a:rPr lang="en-ID" sz="2400" dirty="0">
                <a:latin typeface="Symbol" panose="05050102010706020507" pitchFamily="18" charset="2"/>
              </a:rPr>
              <a:t>q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D" sz="2400" dirty="0"/>
              <a:t>We will pass to </a:t>
            </a:r>
            <a:r>
              <a:rPr lang="en-ID" sz="2400" b="1" i="1" dirty="0" err="1"/>
              <a:t>fminunc</a:t>
            </a:r>
            <a:r>
              <a:rPr lang="en-ID" sz="2400" dirty="0"/>
              <a:t> the following inputs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400" dirty="0"/>
              <a:t>The initial values of the parameters we are trying to optimize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D" sz="2400" dirty="0"/>
              <a:t>A function that, when given the training set and a particular </a:t>
            </a:r>
            <a:r>
              <a:rPr lang="en-ID" sz="2400" dirty="0">
                <a:latin typeface="Symbol" panose="05050102010706020507" pitchFamily="18" charset="2"/>
              </a:rPr>
              <a:t>q</a:t>
            </a:r>
            <a:r>
              <a:rPr lang="en-ID" sz="2400" dirty="0"/>
              <a:t>, compute the logistic regression cost and gradient with respect to </a:t>
            </a:r>
            <a:r>
              <a:rPr lang="en-ID" sz="2400" dirty="0">
                <a:latin typeface="Symbol" panose="05050102010706020507" pitchFamily="18" charset="2"/>
              </a:rPr>
              <a:t>q</a:t>
            </a:r>
            <a:r>
              <a:rPr lang="en-ID" sz="2400" dirty="0"/>
              <a:t> for the dataset (X, y).</a:t>
            </a:r>
          </a:p>
        </p:txBody>
      </p:sp>
    </p:spTree>
    <p:extLst>
      <p:ext uri="{BB962C8B-B14F-4D97-AF65-F5344CB8AC3E}">
        <p14:creationId xmlns:p14="http://schemas.microsoft.com/office/powerpoint/2010/main" val="388522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709" y="457200"/>
            <a:ext cx="977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u="sng" dirty="0">
                <a:solidFill>
                  <a:srgbClr val="C00000"/>
                </a:solidFill>
              </a:rPr>
              <a:t>LEARNING PARAMETERS USING </a:t>
            </a:r>
            <a:r>
              <a:rPr lang="en-ID" sz="2800" b="1" i="1" u="sng" dirty="0">
                <a:solidFill>
                  <a:srgbClr val="C00000"/>
                </a:solidFill>
              </a:rPr>
              <a:t>FMINUNC</a:t>
            </a:r>
            <a:r>
              <a:rPr lang="en-ID" sz="2800" b="1" u="sng" dirty="0">
                <a:solidFill>
                  <a:srgbClr val="C00000"/>
                </a:solidFill>
              </a:rPr>
              <a:t> FROM SCIPY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709" y="980420"/>
            <a:ext cx="1078992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scipy.optimize</a:t>
            </a:r>
            <a:r>
              <a:rPr lang="en-US" sz="2400" dirty="0"/>
              <a:t> as opt</a:t>
            </a:r>
          </a:p>
          <a:p>
            <a:r>
              <a:rPr lang="en-US" sz="2400" dirty="0"/>
              <a:t>result = </a:t>
            </a:r>
            <a:r>
              <a:rPr lang="en-US" sz="2400" dirty="0" err="1"/>
              <a:t>opt.fmin_tnc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=cost, x0=theta, </a:t>
            </a:r>
            <a:r>
              <a:rPr lang="en-US" sz="2400" dirty="0" err="1"/>
              <a:t>fprime</a:t>
            </a:r>
            <a:r>
              <a:rPr lang="en-US" sz="2400" dirty="0"/>
              <a:t>=gradient, </a:t>
            </a:r>
            <a:r>
              <a:rPr lang="en-US" sz="2400" dirty="0" err="1"/>
              <a:t>args</a:t>
            </a:r>
            <a:r>
              <a:rPr lang="en-US" sz="2400" dirty="0"/>
              <a:t>=(X, y))</a:t>
            </a:r>
          </a:p>
          <a:p>
            <a:r>
              <a:rPr lang="en-US" sz="2400" dirty="0"/>
              <a:t>result :</a:t>
            </a:r>
          </a:p>
          <a:p>
            <a:pPr lvl="0"/>
            <a:r>
              <a:rPr lang="en-ID" sz="2800" dirty="0"/>
              <a:t>	</a:t>
            </a:r>
            <a:r>
              <a:rPr lang="en-US" alt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array([-25.1613186 , 0.20623159, 0.20147149]), 36,0)</a:t>
            </a:r>
            <a:r>
              <a:rPr lang="en-US" altLang="en-US" sz="2400" b="1" dirty="0">
                <a:solidFill>
                  <a:srgbClr val="C00000"/>
                </a:solidFill>
              </a:rPr>
              <a:t> </a:t>
            </a:r>
          </a:p>
          <a:p>
            <a:pPr lvl="0"/>
            <a:endParaRPr lang="en-US" altLang="en-US" sz="2400" b="1" dirty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2060"/>
                </a:solidFill>
              </a:rPr>
              <a:t>The parameters for this equation are w0, w1, and w2. So, basically, it is a straight line:</a:t>
            </a:r>
          </a:p>
          <a:p>
            <a:pPr lvl="1">
              <a:spcAft>
                <a:spcPts val="600"/>
              </a:spcAft>
            </a:pPr>
            <a:r>
              <a:rPr lang="en-GB" sz="2000" b="1" dirty="0">
                <a:solidFill>
                  <a:srgbClr val="C00000"/>
                </a:solidFill>
              </a:rPr>
              <a:t>	</a:t>
            </a:r>
            <a:r>
              <a:rPr lang="en-GB" sz="2400" b="1" dirty="0">
                <a:solidFill>
                  <a:srgbClr val="C00000"/>
                </a:solidFill>
              </a:rPr>
              <a:t>w0 + w1x1 + w2x2 &gt; 0</a:t>
            </a:r>
          </a:p>
          <a:p>
            <a:pPr lvl="1">
              <a:spcAft>
                <a:spcPts val="600"/>
              </a:spcAft>
            </a:pPr>
            <a:r>
              <a:rPr lang="en-GB" sz="2400" b="1" dirty="0">
                <a:solidFill>
                  <a:srgbClr val="C00000"/>
                </a:solidFill>
              </a:rPr>
              <a:t>	-25.16 + 0.206x1 + 0.201x2  </a:t>
            </a:r>
            <a:r>
              <a:rPr lang="en-GB" sz="2400" b="1" dirty="0"/>
              <a:t>→</a:t>
            </a:r>
            <a:r>
              <a:rPr lang="en-GB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endParaRPr lang="en-GB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20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53301"/>
            <a:ext cx="9315495" cy="61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18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461" y="547696"/>
            <a:ext cx="886532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intialization</a:t>
            </a:r>
            <a:r>
              <a:rPr lang="en-US" sz="2400" dirty="0"/>
              <a:t>(</a:t>
            </a:r>
            <a:r>
              <a:rPr lang="en-US" sz="2400" dirty="0" err="1"/>
              <a:t>n_features</a:t>
            </a:r>
            <a:r>
              <a:rPr lang="en-US" sz="2400" dirty="0"/>
              <a:t>):</a:t>
            </a:r>
          </a:p>
          <a:p>
            <a:r>
              <a:rPr lang="en-US" sz="2400" dirty="0"/>
              <a:t>    w = </a:t>
            </a:r>
            <a:r>
              <a:rPr lang="en-US" sz="2400" dirty="0" err="1"/>
              <a:t>np.zeros</a:t>
            </a:r>
            <a:r>
              <a:rPr lang="en-US" sz="2400" dirty="0"/>
              <a:t>((1,n_features))</a:t>
            </a:r>
          </a:p>
          <a:p>
            <a:r>
              <a:rPr lang="en-US" sz="2400" dirty="0"/>
              <a:t>    return w, b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sigmoid(x):</a:t>
            </a:r>
          </a:p>
          <a:p>
            <a:r>
              <a:rPr lang="en-US" sz="2400" dirty="0"/>
              <a:t>    return 1 / (1+np.exp(-x))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trainModel</a:t>
            </a:r>
            <a:r>
              <a:rPr lang="en-US" sz="2400" dirty="0"/>
              <a:t>(w, X, Y, </a:t>
            </a:r>
            <a:r>
              <a:rPr lang="en-US" sz="2400" dirty="0" err="1"/>
              <a:t>learning_rate</a:t>
            </a:r>
            <a:r>
              <a:rPr lang="en-US" sz="2400" dirty="0"/>
              <a:t>=0.0001, </a:t>
            </a:r>
            <a:r>
              <a:rPr lang="en-US" sz="2400" dirty="0" err="1"/>
              <a:t>no_iterations</a:t>
            </a:r>
            <a:r>
              <a:rPr lang="en-US" sz="2400" dirty="0"/>
              <a:t>=500):</a:t>
            </a:r>
          </a:p>
          <a:p>
            <a:r>
              <a:rPr lang="en-US" sz="2400" dirty="0"/>
              <a:t>    costs = []</a:t>
            </a:r>
          </a:p>
          <a:p>
            <a:r>
              <a:rPr lang="en-US" sz="2400" dirty="0"/>
              <a:t>    m = </a:t>
            </a:r>
            <a:r>
              <a:rPr lang="en-US" sz="2400" dirty="0" err="1"/>
              <a:t>X.shape</a:t>
            </a:r>
            <a:r>
              <a:rPr lang="en-US" sz="2400" dirty="0"/>
              <a:t>[0]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no_iterations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# map the result to probability by sigmoid function</a:t>
            </a:r>
          </a:p>
          <a:p>
            <a:r>
              <a:rPr lang="en-US" sz="2400" dirty="0"/>
              <a:t>        a = sigmoid(np.dot(</a:t>
            </a:r>
            <a:r>
              <a:rPr lang="en-US" sz="2400" dirty="0" err="1"/>
              <a:t>w,X.T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5481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7" y="1186774"/>
            <a:ext cx="10505872" cy="4980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6774" y="505838"/>
            <a:ext cx="992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LIKELIHOOD AND LEAST SQUARES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76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0194" y="223472"/>
            <a:ext cx="88392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OLS REGRESSION RESULTS</a:t>
            </a:r>
          </a:p>
          <a:p>
            <a:r>
              <a:rPr lang="en-US" dirty="0"/>
              <a:t>Dep. Variable:		Profit			R-squared:	0.960</a:t>
            </a:r>
          </a:p>
          <a:p>
            <a:r>
              <a:rPr lang="en-US" dirty="0"/>
              <a:t>Model:			OLS			Adj. R-squared:	0.958</a:t>
            </a:r>
          </a:p>
          <a:p>
            <a:r>
              <a:rPr lang="en-US" dirty="0"/>
              <a:t>Method:			Least Squares		F-statistic:	347.6</a:t>
            </a:r>
          </a:p>
          <a:p>
            <a:r>
              <a:rPr lang="en-US" dirty="0"/>
              <a:t>Date:			Sun, 21 Mar 2021		</a:t>
            </a:r>
            <a:r>
              <a:rPr lang="en-US" dirty="0" err="1"/>
              <a:t>Prob</a:t>
            </a:r>
            <a:r>
              <a:rPr lang="en-US" dirty="0"/>
              <a:t> (F-statistic):	3.70e-30</a:t>
            </a:r>
          </a:p>
          <a:p>
            <a:r>
              <a:rPr lang="en-US" dirty="0"/>
              <a:t>Time:			21:40:20			Log-Likelihood:	-482.84</a:t>
            </a:r>
          </a:p>
          <a:p>
            <a:r>
              <a:rPr lang="en-US" dirty="0"/>
              <a:t>No. Observations:		47			AIC:	973.7</a:t>
            </a:r>
          </a:p>
          <a:p>
            <a:r>
              <a:rPr lang="en-US" dirty="0" err="1"/>
              <a:t>Df</a:t>
            </a:r>
            <a:r>
              <a:rPr lang="en-US" dirty="0"/>
              <a:t> Residuals:		43			BIC:	981.1</a:t>
            </a:r>
          </a:p>
          <a:p>
            <a:r>
              <a:rPr lang="en-US" dirty="0" err="1"/>
              <a:t>Df</a:t>
            </a:r>
            <a:r>
              <a:rPr lang="en-US" dirty="0"/>
              <a:t> Model:		3		</a:t>
            </a:r>
          </a:p>
          <a:p>
            <a:r>
              <a:rPr lang="en-US" dirty="0"/>
              <a:t>Covariance Type:		</a:t>
            </a:r>
            <a:r>
              <a:rPr lang="en-US" dirty="0" err="1"/>
              <a:t>nonrobust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coef</a:t>
            </a:r>
            <a:r>
              <a:rPr lang="en-US" dirty="0"/>
              <a:t>		</a:t>
            </a:r>
            <a:r>
              <a:rPr lang="en-US" dirty="0" err="1"/>
              <a:t>std</a:t>
            </a:r>
            <a:r>
              <a:rPr lang="en-US" dirty="0"/>
              <a:t> err		t	P&gt;|t|	[0.025	0.975]</a:t>
            </a:r>
          </a:p>
          <a:p>
            <a:r>
              <a:rPr lang="en-US" dirty="0" err="1"/>
              <a:t>const</a:t>
            </a: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5.954e+04</a:t>
            </a:r>
            <a:r>
              <a:rPr lang="en-US" dirty="0"/>
              <a:t>	5907.852		10.079	0.000	4.76e+04	7.15e+04</a:t>
            </a:r>
          </a:p>
          <a:p>
            <a:r>
              <a:rPr lang="en-US" dirty="0"/>
              <a:t>x1	</a:t>
            </a:r>
            <a:r>
              <a:rPr lang="en-US" b="1" dirty="0">
                <a:solidFill>
                  <a:srgbClr val="FF0000"/>
                </a:solidFill>
              </a:rPr>
              <a:t>0.7846</a:t>
            </a:r>
            <a:r>
              <a:rPr lang="en-US" dirty="0"/>
              <a:t>		0.036		21.512	0.000	0.711	0.858</a:t>
            </a:r>
          </a:p>
          <a:p>
            <a:r>
              <a:rPr lang="en-US" dirty="0"/>
              <a:t>x2	</a:t>
            </a:r>
            <a:r>
              <a:rPr lang="en-US" b="1" dirty="0">
                <a:solidFill>
                  <a:srgbClr val="FF0000"/>
                </a:solidFill>
              </a:rPr>
              <a:t>-0.0596</a:t>
            </a:r>
            <a:r>
              <a:rPr lang="en-US" dirty="0"/>
              <a:t>		0.044		-1.358	0.182	-0.148	0.029</a:t>
            </a:r>
          </a:p>
          <a:p>
            <a:r>
              <a:rPr lang="en-US" dirty="0"/>
              <a:t>x3	</a:t>
            </a:r>
            <a:r>
              <a:rPr lang="en-US" b="1" dirty="0">
                <a:solidFill>
                  <a:srgbClr val="FF0000"/>
                </a:solidFill>
              </a:rPr>
              <a:t>0.0153</a:t>
            </a:r>
            <a:r>
              <a:rPr lang="en-US" dirty="0"/>
              <a:t>		0.014		1.131	0.264	-0.012	0.043</a:t>
            </a:r>
          </a:p>
          <a:p>
            <a:r>
              <a:rPr lang="en-US" dirty="0"/>
              <a:t>Omnibus:	0.254	Durbin-Watson:	1.812</a:t>
            </a:r>
          </a:p>
          <a:p>
            <a:r>
              <a:rPr lang="en-US" dirty="0" err="1"/>
              <a:t>Prob</a:t>
            </a:r>
            <a:r>
              <a:rPr lang="en-US" dirty="0"/>
              <a:t>(Omnibus):	0.881	</a:t>
            </a:r>
            <a:r>
              <a:rPr lang="en-US" dirty="0" err="1"/>
              <a:t>Jarque-Bera</a:t>
            </a:r>
            <a:r>
              <a:rPr lang="en-US" dirty="0"/>
              <a:t> (JB):	0.448</a:t>
            </a:r>
          </a:p>
          <a:p>
            <a:r>
              <a:rPr lang="en-US" dirty="0"/>
              <a:t>Skew:	0.043	</a:t>
            </a:r>
            <a:r>
              <a:rPr lang="en-US" dirty="0" err="1"/>
              <a:t>Prob</a:t>
            </a:r>
            <a:r>
              <a:rPr lang="en-US" dirty="0"/>
              <a:t>(JB):	0.799</a:t>
            </a:r>
          </a:p>
          <a:p>
            <a:r>
              <a:rPr lang="en-US" dirty="0"/>
              <a:t>Kurtosis:	2.530	Cond. No.	1.59e+06</a:t>
            </a:r>
          </a:p>
        </p:txBody>
      </p:sp>
      <p:sp>
        <p:nvSpPr>
          <p:cNvPr id="3" name="Oval 2"/>
          <p:cNvSpPr/>
          <p:nvPr/>
        </p:nvSpPr>
        <p:spPr>
          <a:xfrm>
            <a:off x="1580984" y="3085794"/>
            <a:ext cx="1789611" cy="19071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1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3" y="129685"/>
            <a:ext cx="104459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 define a function to calculate the log likelihood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LogLikelihood</a:t>
            </a:r>
            <a:r>
              <a:rPr lang="en-US" sz="2400" dirty="0"/>
              <a:t>(guess, true, n):</a:t>
            </a:r>
          </a:p>
          <a:p>
            <a:r>
              <a:rPr lang="en-US" sz="2400" dirty="0"/>
              <a:t>    error = true-guess</a:t>
            </a:r>
          </a:p>
          <a:p>
            <a:r>
              <a:rPr lang="en-US" sz="2400" dirty="0"/>
              <a:t>    sigma = </a:t>
            </a:r>
            <a:r>
              <a:rPr lang="en-US" sz="2400" dirty="0" err="1"/>
              <a:t>np.std</a:t>
            </a:r>
            <a:r>
              <a:rPr lang="en-US" sz="2400" dirty="0"/>
              <a:t>(error)</a:t>
            </a:r>
          </a:p>
          <a:p>
            <a:r>
              <a:rPr lang="en-US" sz="2400" dirty="0"/>
              <a:t>    f = ((1.0/(2.0*</a:t>
            </a:r>
            <a:r>
              <a:rPr lang="en-US" sz="2400" dirty="0" err="1"/>
              <a:t>math.pi</a:t>
            </a:r>
            <a:r>
              <a:rPr lang="en-US" sz="2400" dirty="0"/>
              <a:t>*sigma*sigma))**(n/2))* \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np.exp</a:t>
            </a:r>
            <a:r>
              <a:rPr lang="en-US" sz="2400" dirty="0"/>
              <a:t>(-1*((np.dot(</a:t>
            </a:r>
            <a:r>
              <a:rPr lang="en-US" sz="2400" dirty="0" err="1"/>
              <a:t>error.T,error</a:t>
            </a:r>
            <a:r>
              <a:rPr lang="en-US" sz="2400" dirty="0"/>
              <a:t>))/(2*sigma*sigma)))</a:t>
            </a:r>
          </a:p>
          <a:p>
            <a:r>
              <a:rPr lang="en-US" sz="2400" dirty="0"/>
              <a:t>    return np.log(f)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# </a:t>
            </a:r>
            <a:r>
              <a:rPr lang="en-US" sz="2400" b="1" dirty="0">
                <a:solidFill>
                  <a:srgbClr val="FF0000"/>
                </a:solidFill>
              </a:rPr>
              <a:t>define my function which will return the objective function to be minimized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MLRFunction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yguess</a:t>
            </a:r>
            <a:r>
              <a:rPr lang="en-US" sz="2400" dirty="0"/>
              <a:t> = (</a:t>
            </a:r>
            <a:r>
              <a:rPr lang="en-US" sz="2400" dirty="0" err="1"/>
              <a:t>var</a:t>
            </a:r>
            <a:r>
              <a:rPr lang="en-US" sz="2400" dirty="0"/>
              <a:t>[3]*x[:,2]) + (</a:t>
            </a:r>
            <a:r>
              <a:rPr lang="en-US" sz="2400" dirty="0" err="1"/>
              <a:t>var</a:t>
            </a:r>
            <a:r>
              <a:rPr lang="en-US" sz="2400" dirty="0"/>
              <a:t>[2]*x[:,1]) + (</a:t>
            </a:r>
            <a:r>
              <a:rPr lang="en-US" sz="2400" dirty="0" err="1"/>
              <a:t>var</a:t>
            </a:r>
            <a:r>
              <a:rPr lang="en-US" sz="2400" dirty="0"/>
              <a:t>[1]*x[:,0]) + </a:t>
            </a:r>
            <a:r>
              <a:rPr lang="en-US" sz="2400" dirty="0" err="1"/>
              <a:t>var</a:t>
            </a:r>
            <a:r>
              <a:rPr lang="en-US" sz="2400" dirty="0"/>
              <a:t>[0]</a:t>
            </a:r>
          </a:p>
          <a:p>
            <a:r>
              <a:rPr lang="en-US" sz="2400" dirty="0"/>
              <a:t>    f = </a:t>
            </a:r>
            <a:r>
              <a:rPr lang="en-US" sz="2400" dirty="0" err="1"/>
              <a:t>LogLikelihood</a:t>
            </a:r>
            <a:r>
              <a:rPr lang="en-US" sz="2400" dirty="0"/>
              <a:t>(</a:t>
            </a:r>
            <a:r>
              <a:rPr lang="en-US" sz="2400" dirty="0" err="1"/>
              <a:t>yGuess</a:t>
            </a:r>
            <a:r>
              <a:rPr lang="en-US" sz="2400" dirty="0"/>
              <a:t>, Y, float(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yguess</a:t>
            </a:r>
            <a:r>
              <a:rPr lang="en-US" sz="2400" dirty="0"/>
              <a:t>)))</a:t>
            </a:r>
          </a:p>
          <a:p>
            <a:r>
              <a:rPr lang="en-US" sz="2400" dirty="0"/>
              <a:t>    return (-1*f)</a:t>
            </a:r>
          </a:p>
        </p:txBody>
      </p:sp>
    </p:spTree>
    <p:extLst>
      <p:ext uri="{BB962C8B-B14F-4D97-AF65-F5344CB8AC3E}">
        <p14:creationId xmlns:p14="http://schemas.microsoft.com/office/powerpoint/2010/main" val="1292584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1966" y="743805"/>
            <a:ext cx="101237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let’s start with some random coefficient guesses and optimize </a:t>
            </a:r>
          </a:p>
          <a:p>
            <a:r>
              <a:rPr lang="en-US" sz="2400" dirty="0" err="1"/>
              <a:t>nvar</a:t>
            </a:r>
            <a:r>
              <a:rPr lang="en-US" sz="2400" dirty="0"/>
              <a:t> = 4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= </a:t>
            </a:r>
            <a:r>
              <a:rPr lang="en-US" sz="2400" dirty="0" err="1"/>
              <a:t>np.zeros</a:t>
            </a:r>
            <a:r>
              <a:rPr lang="en-US" sz="2400" dirty="0"/>
              <a:t>(</a:t>
            </a:r>
            <a:r>
              <a:rPr lang="en-US" sz="2400" dirty="0" err="1"/>
              <a:t>nvar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[0] = 10000 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[1] = 2 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[2] = -.25 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[3] = .025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results = minimize(</a:t>
            </a:r>
            <a:r>
              <a:rPr lang="en-US" sz="2400" b="1" dirty="0" err="1">
                <a:solidFill>
                  <a:srgbClr val="FF0000"/>
                </a:solidFill>
              </a:rPr>
              <a:t>MLRFunction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var</a:t>
            </a:r>
            <a:r>
              <a:rPr lang="en-US" sz="2400" b="1" dirty="0">
                <a:solidFill>
                  <a:srgbClr val="FF0000"/>
                </a:solidFill>
              </a:rPr>
              <a:t>, method = '</a:t>
            </a:r>
            <a:r>
              <a:rPr lang="en-US" sz="2400" b="1" dirty="0" err="1">
                <a:solidFill>
                  <a:srgbClr val="FF0000"/>
                </a:solidFill>
              </a:rPr>
              <a:t>Nelder</a:t>
            </a:r>
            <a:r>
              <a:rPr lang="en-US" sz="2400" b="1" dirty="0">
                <a:solidFill>
                  <a:srgbClr val="FF0000"/>
                </a:solidFill>
              </a:rPr>
              <a:t>-Mead',  			                                                                               options={'</a:t>
            </a:r>
            <a:r>
              <a:rPr lang="en-US" sz="2400" b="1" dirty="0" err="1">
                <a:solidFill>
                  <a:srgbClr val="FF0000"/>
                </a:solidFill>
              </a:rPr>
              <a:t>disp</a:t>
            </a:r>
            <a:r>
              <a:rPr lang="en-US" sz="2400" b="1" dirty="0">
                <a:solidFill>
                  <a:srgbClr val="FF0000"/>
                </a:solidFill>
              </a:rPr>
              <a:t>': True})</a:t>
            </a:r>
          </a:p>
        </p:txBody>
      </p:sp>
    </p:spTree>
    <p:extLst>
      <p:ext uri="{BB962C8B-B14F-4D97-AF65-F5344CB8AC3E}">
        <p14:creationId xmlns:p14="http://schemas.microsoft.com/office/powerpoint/2010/main" val="25451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88275" y="1493520"/>
            <a:ext cx="10724606" cy="4045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3600" b="1" dirty="0">
                <a:solidFill>
                  <a:srgbClr val="C00000"/>
                </a:solidFill>
                <a:latin typeface="Open Sans" pitchFamily="34" charset="0"/>
              </a:rPr>
              <a:t>x</a:t>
            </a:r>
            <a:r>
              <a:rPr lang="en-US" altLang="en-US" sz="3600" dirty="0">
                <a:solidFill>
                  <a:srgbClr val="C00000"/>
                </a:solidFill>
                <a:latin typeface="Open Sans" pitchFamily="34" charset="0"/>
              </a:rPr>
              <a:t>:</a:t>
            </a:r>
            <a:r>
              <a:rPr lang="en-US" altLang="en-US" sz="3200" dirty="0">
                <a:latin typeface="Open Sans" pitchFamily="34" charset="0"/>
              </a:rPr>
              <a:t> independent variable / explanatory variable / predictor variable</a:t>
            </a:r>
          </a:p>
          <a:p>
            <a:pPr algn="just"/>
            <a:endParaRPr lang="en-US" altLang="en-US" sz="3200" dirty="0">
              <a:latin typeface="Open Sans" pitchFamily="34" charset="0"/>
            </a:endParaRPr>
          </a:p>
          <a:p>
            <a:pPr algn="just"/>
            <a:r>
              <a:rPr lang="en-US" altLang="en-US" sz="3600" b="1" dirty="0">
                <a:solidFill>
                  <a:srgbClr val="C00000"/>
                </a:solidFill>
                <a:latin typeface="Open Sans" pitchFamily="34" charset="0"/>
              </a:rPr>
              <a:t>y: </a:t>
            </a:r>
            <a:r>
              <a:rPr lang="en-US" altLang="en-US" sz="3200" dirty="0">
                <a:latin typeface="Open Sans" pitchFamily="34" charset="0"/>
              </a:rPr>
              <a:t>dependent variable / explained variable / outcome variable</a:t>
            </a:r>
          </a:p>
          <a:p>
            <a:pPr algn="just"/>
            <a:endParaRPr lang="en-US" altLang="en-US" sz="3200" dirty="0">
              <a:latin typeface="Open Sans" pitchFamily="34" charset="0"/>
            </a:endParaRPr>
          </a:p>
          <a:p>
            <a:pPr algn="just"/>
            <a:r>
              <a:rPr lang="en-US" altLang="en-US" sz="3200" dirty="0">
                <a:latin typeface="Open Sans" pitchFamily="34" charset="0"/>
              </a:rPr>
              <a:t>The result equation: </a:t>
            </a:r>
            <a:r>
              <a:rPr lang="en-US" altLang="en-US" sz="3200" b="1" dirty="0">
                <a:solidFill>
                  <a:srgbClr val="C00000"/>
                </a:solidFill>
                <a:latin typeface="Open Sans" pitchFamily="34" charset="0"/>
              </a:rPr>
              <a:t>linear equation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57400" y="381000"/>
            <a:ext cx="811856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cap="all" dirty="0">
                <a:solidFill>
                  <a:srgbClr val="C00000"/>
                </a:solidFill>
                <a:latin typeface="+mn-lt"/>
              </a:rPr>
              <a:t>Simple Linear Regression (SLR)</a:t>
            </a:r>
          </a:p>
        </p:txBody>
      </p:sp>
    </p:spTree>
    <p:extLst>
      <p:ext uri="{BB962C8B-B14F-4D97-AF65-F5344CB8AC3E}">
        <p14:creationId xmlns:p14="http://schemas.microsoft.com/office/powerpoint/2010/main" val="3042704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2445" y="29464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Optimization terminated successfully.</a:t>
            </a:r>
          </a:p>
          <a:p>
            <a:r>
              <a:rPr lang="en-GB" sz="2800" dirty="0"/>
              <a:t>         Current function value: 482.839220</a:t>
            </a:r>
          </a:p>
          <a:p>
            <a:r>
              <a:rPr lang="en-GB" sz="2800" dirty="0"/>
              <a:t>         Iterations: 327</a:t>
            </a:r>
          </a:p>
          <a:p>
            <a:r>
              <a:rPr lang="en-GB" sz="2800" dirty="0"/>
              <a:t>         Function evaluations: 573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833154" y="2327090"/>
            <a:ext cx="9936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fun: 482.83922049734485</a:t>
            </a:r>
          </a:p>
          <a:p>
            <a:r>
              <a:rPr lang="en-GB" sz="2400" dirty="0"/>
              <a:t>       message: 'Optimization terminated successfully.'</a:t>
            </a:r>
          </a:p>
          <a:p>
            <a:r>
              <a:rPr lang="en-GB" sz="2400" dirty="0"/>
              <a:t>          </a:t>
            </a:r>
            <a:r>
              <a:rPr lang="en-GB" sz="2400" dirty="0" err="1"/>
              <a:t>nfev</a:t>
            </a:r>
            <a:r>
              <a:rPr lang="en-GB" sz="2400" dirty="0"/>
              <a:t>: 573</a:t>
            </a:r>
          </a:p>
          <a:p>
            <a:r>
              <a:rPr lang="en-GB" sz="2400" dirty="0"/>
              <a:t>           nit: 327</a:t>
            </a:r>
          </a:p>
          <a:p>
            <a:r>
              <a:rPr lang="en-GB" sz="2400" dirty="0"/>
              <a:t>        status: 0</a:t>
            </a:r>
          </a:p>
          <a:p>
            <a:r>
              <a:rPr lang="en-GB" sz="2400" dirty="0"/>
              <a:t>       success: True</a:t>
            </a:r>
          </a:p>
          <a:p>
            <a:r>
              <a:rPr lang="en-GB" sz="2400" dirty="0"/>
              <a:t>             x: array([ 5.95448148e+04,  7.84568165e-01, -5.95987283e-02,  				1.53270158e-02])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722914" y="4389120"/>
            <a:ext cx="7341326" cy="7053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5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2708" y="586719"/>
            <a:ext cx="89698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compute the </a:t>
            </a:r>
            <a:r>
              <a:rPr lang="en-US" sz="2400" dirty="0" err="1"/>
              <a:t>neg</a:t>
            </a:r>
            <a:r>
              <a:rPr lang="en-US" sz="2400" dirty="0"/>
              <a:t> log-likelihood</a:t>
            </a:r>
          </a:p>
          <a:p>
            <a:r>
              <a:rPr lang="en-US" sz="2400" dirty="0"/>
              <a:t>        cost = (-1/m)*(</a:t>
            </a:r>
            <a:r>
              <a:rPr lang="en-US" sz="2400" dirty="0" err="1"/>
              <a:t>np.sum</a:t>
            </a:r>
            <a:r>
              <a:rPr lang="en-US" sz="2400" dirty="0"/>
              <a:t>((Y.T*np.log(a)) + ((1-Y.T)*(np.log(1-a)))))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# calculate the gradient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dw</a:t>
            </a:r>
            <a:r>
              <a:rPr lang="en-US" sz="2400" dirty="0"/>
              <a:t> = (1/m)*(np.dot(X.T, (a-Y.T).T))</a:t>
            </a:r>
          </a:p>
          <a:p>
            <a:r>
              <a:rPr lang="en-US" sz="2400" dirty="0"/>
              <a:t>                </a:t>
            </a:r>
          </a:p>
          <a:p>
            <a:r>
              <a:rPr lang="en-US" sz="2400" dirty="0"/>
              <a:t>        # update w</a:t>
            </a:r>
          </a:p>
          <a:p>
            <a:r>
              <a:rPr lang="en-US" sz="2400" dirty="0"/>
              <a:t>        w = w - </a:t>
            </a:r>
            <a:r>
              <a:rPr lang="en-US" sz="2400" dirty="0" err="1"/>
              <a:t>learning_rate</a:t>
            </a:r>
            <a:r>
              <a:rPr lang="en-US" sz="2400" dirty="0"/>
              <a:t>*</a:t>
            </a:r>
            <a:r>
              <a:rPr lang="en-US" sz="2400" dirty="0" err="1"/>
              <a:t>dw.T</a:t>
            </a:r>
            <a:endParaRPr lang="en-US" sz="2400" dirty="0"/>
          </a:p>
          <a:p>
            <a:r>
              <a:rPr lang="en-US" sz="2400" dirty="0"/>
              <a:t>                </a:t>
            </a:r>
          </a:p>
          <a:p>
            <a:r>
              <a:rPr lang="en-US" sz="2400" dirty="0"/>
              <a:t>        if i%100==0: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costs.append</a:t>
            </a:r>
            <a:r>
              <a:rPr lang="en-US" sz="2400" dirty="0"/>
              <a:t>(cost)</a:t>
            </a:r>
          </a:p>
          <a:p>
            <a:r>
              <a:rPr lang="en-US" sz="2400" dirty="0"/>
              <a:t>return w, costs</a:t>
            </a:r>
          </a:p>
        </p:txBody>
      </p:sp>
    </p:spTree>
    <p:extLst>
      <p:ext uri="{BB962C8B-B14F-4D97-AF65-F5344CB8AC3E}">
        <p14:creationId xmlns:p14="http://schemas.microsoft.com/office/powerpoint/2010/main" val="65499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85800" y="1676400"/>
            <a:ext cx="11018520" cy="3235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>
                <a:latin typeface="Open Sans" pitchFamily="34" charset="0"/>
              </a:rPr>
              <a:t>Relationship between the working duration of a machine with the quality of products produced by the machine.</a:t>
            </a:r>
          </a:p>
          <a:p>
            <a:pPr algn="just"/>
            <a:r>
              <a:rPr lang="en-US" altLang="en-US" dirty="0">
                <a:latin typeface="Open Sans" pitchFamily="34" charset="0"/>
              </a:rPr>
              <a:t>Relationship between the number of employees with the number of items being produced. </a:t>
            </a:r>
          </a:p>
          <a:p>
            <a:pPr algn="just"/>
            <a:r>
              <a:rPr lang="en-US" altLang="en-US" dirty="0">
                <a:latin typeface="Open Sans" pitchFamily="34" charset="0"/>
              </a:rPr>
              <a:t>Relationship between room temperature in a factory with damaged items being produced.</a:t>
            </a:r>
          </a:p>
          <a:p>
            <a:pPr algn="just"/>
            <a:endParaRPr lang="en-US" altLang="en-US" dirty="0">
              <a:latin typeface="Open Sans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57400" y="381000"/>
            <a:ext cx="811856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cap="all" dirty="0">
                <a:solidFill>
                  <a:srgbClr val="C00000"/>
                </a:solidFill>
                <a:latin typeface="+mn-lt"/>
              </a:rPr>
              <a:t>CASE EXAMPLES OF SLR</a:t>
            </a:r>
          </a:p>
        </p:txBody>
      </p:sp>
    </p:spTree>
    <p:extLst>
      <p:ext uri="{BB962C8B-B14F-4D97-AF65-F5344CB8AC3E}">
        <p14:creationId xmlns:p14="http://schemas.microsoft.com/office/powerpoint/2010/main" val="382300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43" y="2133600"/>
            <a:ext cx="3009900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2177143" y="23114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Task: predicting CO2 emissions based on the engine size of a car.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66031" y="4046538"/>
            <a:ext cx="3505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x: engine size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y: CO2 emissions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98156" y="1535113"/>
            <a:ext cx="2568575" cy="903287"/>
            <a:chOff x="4087133" y="1534886"/>
            <a:chExt cx="2569934" cy="903514"/>
          </a:xfrm>
        </p:grpSpPr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4087133" y="1534886"/>
              <a:ext cx="25699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x: independent variable</a:t>
              </a: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5372099" y="1904866"/>
              <a:ext cx="800523" cy="5335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854043" y="1538288"/>
            <a:ext cx="2390775" cy="900112"/>
            <a:chOff x="6744077" y="1537571"/>
            <a:chExt cx="2390398" cy="900829"/>
          </a:xfrm>
        </p:grpSpPr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6744077" y="1537571"/>
              <a:ext cx="23903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y: dependent variable</a:t>
              </a:r>
            </a:p>
          </p:txBody>
        </p:sp>
        <p:cxnSp>
          <p:nvCxnSpPr>
            <p:cNvPr id="10" name="Straight Arrow Connector 9"/>
            <p:cNvCxnSpPr>
              <a:cxnSpLocks/>
              <a:stCxn id="9" idx="2"/>
            </p:cNvCxnSpPr>
            <p:nvPr/>
          </p:nvCxnSpPr>
          <p:spPr>
            <a:xfrm flipH="1">
              <a:off x="7696427" y="1906164"/>
              <a:ext cx="242850" cy="532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3753531" y="5715000"/>
            <a:ext cx="192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new data sample</a:t>
            </a:r>
          </a:p>
        </p:txBody>
      </p:sp>
      <p:cxnSp>
        <p:nvCxnSpPr>
          <p:cNvPr id="12" name="Straight Arrow Connector 11"/>
          <p:cNvCxnSpPr>
            <a:cxnSpLocks/>
            <a:stCxn id="11" idx="3"/>
          </p:cNvCxnSpPr>
          <p:nvPr/>
        </p:nvCxnSpPr>
        <p:spPr>
          <a:xfrm>
            <a:off x="5682343" y="5899150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057400" y="381000"/>
            <a:ext cx="811856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cap="all" dirty="0">
                <a:solidFill>
                  <a:srgbClr val="C00000"/>
                </a:solidFill>
                <a:latin typeface="+mn-lt"/>
              </a:rPr>
              <a:t>CASE EXAMPLES OF SLR</a:t>
            </a:r>
          </a:p>
        </p:txBody>
      </p:sp>
    </p:spTree>
    <p:extLst>
      <p:ext uri="{BB962C8B-B14F-4D97-AF65-F5344CB8AC3E}">
        <p14:creationId xmlns:p14="http://schemas.microsoft.com/office/powerpoint/2010/main" val="271866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18" y="1612900"/>
            <a:ext cx="28194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18" y="1981200"/>
            <a:ext cx="47307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6127568" y="2451100"/>
            <a:ext cx="3657600" cy="1790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919606" y="3910013"/>
            <a:ext cx="914400" cy="763587"/>
            <a:chOff x="4865912" y="3886201"/>
            <a:chExt cx="914400" cy="764179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5769199" y="3919564"/>
              <a:ext cx="0" cy="73081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rot="16200000" flipV="1">
              <a:off x="5323112" y="3429001"/>
              <a:ext cx="0" cy="9144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618106" y="4665663"/>
            <a:ext cx="43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2.4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24318" y="3746500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214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4489268" y="3943350"/>
            <a:ext cx="1035050" cy="10858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1531" y="5410200"/>
            <a:ext cx="947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 = 2.4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y = 214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98956" y="5776913"/>
            <a:ext cx="2773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Arial" panose="020B0604020202020204" pitchFamily="34" charset="0"/>
              </a:rPr>
              <a:t>How to find this line?</a:t>
            </a:r>
          </a:p>
        </p:txBody>
      </p:sp>
      <p:cxnSp>
        <p:nvCxnSpPr>
          <p:cNvPr id="13" name="Straight Arrow Connector 30"/>
          <p:cNvCxnSpPr>
            <a:cxnSpLocks/>
            <a:endCxn id="12" idx="3"/>
          </p:cNvCxnSpPr>
          <p:nvPr/>
        </p:nvCxnSpPr>
        <p:spPr>
          <a:xfrm rot="5400000">
            <a:off x="7352324" y="3963194"/>
            <a:ext cx="3233738" cy="793750"/>
          </a:xfrm>
          <a:prstGeom prst="curvedConnector2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057400" y="381000"/>
            <a:ext cx="811856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cap="all" dirty="0">
                <a:solidFill>
                  <a:srgbClr val="C00000"/>
                </a:solidFill>
                <a:latin typeface="+mn-lt"/>
              </a:rPr>
              <a:t>HOW DOES THE SLR WORK</a:t>
            </a:r>
          </a:p>
        </p:txBody>
      </p:sp>
    </p:spTree>
    <p:extLst>
      <p:ext uri="{BB962C8B-B14F-4D97-AF65-F5344CB8AC3E}">
        <p14:creationId xmlns:p14="http://schemas.microsoft.com/office/powerpoint/2010/main" val="266835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05" y="5293179"/>
            <a:ext cx="674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464249" y="5289024"/>
            <a:ext cx="9410883" cy="811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Open Sans" pitchFamily="34" charset="0"/>
              </a:rPr>
              <a:t>How to find the values for the two parameters (      )? 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573667" y="1714954"/>
            <a:ext cx="4730750" cy="3292475"/>
            <a:chOff x="4185146" y="1981200"/>
            <a:chExt cx="4730254" cy="3292943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5146" y="1981200"/>
              <a:ext cx="4730254" cy="3292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4989925" y="2451167"/>
              <a:ext cx="3658803" cy="179095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11"/>
          <p:cNvCxnSpPr>
            <a:cxnSpLocks/>
            <a:endCxn id="14" idx="0"/>
          </p:cNvCxnSpPr>
          <p:nvPr/>
        </p:nvCxnSpPr>
        <p:spPr>
          <a:xfrm rot="10800000">
            <a:off x="3646442" y="1776867"/>
            <a:ext cx="6124575" cy="508000"/>
          </a:xfrm>
          <a:prstGeom prst="curvedConnector4">
            <a:avLst>
              <a:gd name="adj1" fmla="val -5755"/>
              <a:gd name="adj2" fmla="val 145000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379617" y="2672217"/>
            <a:ext cx="2817813" cy="1317625"/>
            <a:chOff x="947058" y="2743200"/>
            <a:chExt cx="2818576" cy="1317174"/>
          </a:xfrm>
        </p:grpSpPr>
        <p:pic>
          <p:nvPicPr>
            <p:cNvPr id="9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58" y="3571582"/>
              <a:ext cx="675421" cy="488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848" y="2762850"/>
              <a:ext cx="302008" cy="430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7" t="35732" r="-2"/>
            <a:stretch>
              <a:fillRect/>
            </a:stretch>
          </p:blipFill>
          <p:spPr bwMode="auto">
            <a:xfrm>
              <a:off x="1365838" y="3323614"/>
              <a:ext cx="259578" cy="244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1529124" y="2743200"/>
              <a:ext cx="2236510" cy="1287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: predicted emission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: engine size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: parameters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532017" y="1659392"/>
            <a:ext cx="2133600" cy="750887"/>
            <a:chOff x="990600" y="1654630"/>
            <a:chExt cx="2133600" cy="750431"/>
          </a:xfrm>
        </p:grpSpPr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771650"/>
              <a:ext cx="17716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990600" y="1654630"/>
              <a:ext cx="2133600" cy="7504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2057400" y="381000"/>
            <a:ext cx="811856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cap="all" dirty="0">
                <a:solidFill>
                  <a:srgbClr val="C00000"/>
                </a:solidFill>
                <a:latin typeface="+mn-lt"/>
              </a:rPr>
              <a:t>SLR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94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3923</Words>
  <Application>Microsoft Office PowerPoint</Application>
  <PresentationFormat>Widescreen</PresentationFormat>
  <Paragraphs>303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Open Sans</vt:lpstr>
      <vt:lpstr>Symbol</vt:lpstr>
      <vt:lpstr>Wingdings</vt:lpstr>
      <vt:lpstr>Office Theme</vt:lpstr>
      <vt:lpstr>PREDICTION &amp; CLASSIFICATION USING REGRESSION IN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Dr. Ir. Diaz D. Santika, M.Sc.</cp:lastModifiedBy>
  <cp:revision>94</cp:revision>
  <dcterms:created xsi:type="dcterms:W3CDTF">2019-08-27T13:30:58Z</dcterms:created>
  <dcterms:modified xsi:type="dcterms:W3CDTF">2023-11-29T11:40:45Z</dcterms:modified>
</cp:coreProperties>
</file>