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 Mono SemiBold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Abril Fatface"/>
      <p:regular r:id="rId23"/>
    </p:embeddedFont>
    <p:embeddedFont>
      <p:font typeface="Griffy"/>
      <p:regular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Homemade Appl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Griffy-regular.fntdata"/><Relationship Id="rId23" Type="http://schemas.openxmlformats.org/officeDocument/2006/relationships/font" Target="fonts/AbrilFatfac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schemas.openxmlformats.org/officeDocument/2006/relationships/font" Target="fonts/HomemadeApple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ono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SemiBold-italic.fntdata"/><Relationship Id="rId16" Type="http://schemas.openxmlformats.org/officeDocument/2006/relationships/font" Target="fonts/RobotoMonoSemiBold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Mon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073618e6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073618e6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e552ccf5a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e552ccf5a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e552ccf5a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e552ccf5a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073618e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073618e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073618e6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073618e6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5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1" name="Google Shape;191;p11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2" name="Google Shape;192;p11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5" name="Google Shape;195;p11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6" name="Google Shape;196;p11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3" name="Google Shape;223;p12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4" name="Google Shape;224;p12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6" name="Google Shape;226;p12"/>
          <p:cNvSpPr txBox="1"/>
          <p:nvPr>
            <p:ph idx="4" type="body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7" name="Google Shape;227;p12"/>
          <p:cNvSpPr txBox="1"/>
          <p:nvPr>
            <p:ph idx="5" type="body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8" name="Google Shape;228;p12"/>
          <p:cNvSpPr txBox="1"/>
          <p:nvPr>
            <p:ph idx="6" type="body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>
            <p:ph hasCustomPrompt="1"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hasCustomPrompt="1" idx="3" type="title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/>
          <p:nvPr>
            <p:ph hasCustomPrompt="1" idx="4" type="title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4" name="Google Shape;254;p14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5" name="Google Shape;255;p14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3" name="Google Shape;263;p15"/>
          <p:cNvSpPr txBox="1"/>
          <p:nvPr>
            <p:ph idx="2" type="subTitle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4" name="Google Shape;264;p15"/>
          <p:cNvSpPr txBox="1"/>
          <p:nvPr>
            <p:ph idx="3" type="subTitle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5" name="Google Shape;265;p15"/>
          <p:cNvSpPr txBox="1"/>
          <p:nvPr>
            <p:ph idx="4" type="subTitle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6" name="Google Shape;266;p15"/>
          <p:cNvSpPr txBox="1"/>
          <p:nvPr>
            <p:ph idx="5" type="subTitle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7" name="Google Shape;267;p15"/>
          <p:cNvSpPr txBox="1"/>
          <p:nvPr>
            <p:ph idx="6" type="subTitle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8" name="Google Shape;268;p15"/>
          <p:cNvSpPr txBox="1"/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0" name="Google Shape;270;p15"/>
          <p:cNvSpPr txBox="1"/>
          <p:nvPr>
            <p:ph idx="8" type="body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1" name="Google Shape;271;p15"/>
          <p:cNvSpPr txBox="1"/>
          <p:nvPr>
            <p:ph idx="9" type="body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2" name="Google Shape;272;p15"/>
          <p:cNvSpPr txBox="1"/>
          <p:nvPr>
            <p:ph idx="13" type="body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3" name="Google Shape;273;p15"/>
          <p:cNvSpPr txBox="1"/>
          <p:nvPr>
            <p:ph idx="14" type="body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4" name="Google Shape;274;p15"/>
          <p:cNvSpPr txBox="1"/>
          <p:nvPr>
            <p:ph idx="15" type="body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/>
          <p:nvPr>
            <p:ph idx="1" type="subTitle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9" name="Google Shape;289;p16"/>
          <p:cNvSpPr txBox="1"/>
          <p:nvPr>
            <p:ph idx="2" type="subTitle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90" name="Google Shape;290;p16"/>
          <p:cNvSpPr txBox="1"/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1" name="Google Shape;291;p16"/>
          <p:cNvSpPr txBox="1"/>
          <p:nvPr>
            <p:ph idx="3" type="body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92" name="Google Shape;292;p16"/>
          <p:cNvSpPr txBox="1"/>
          <p:nvPr>
            <p:ph idx="4" type="body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/>
          <p:nvPr>
            <p:ph idx="1" type="subTitle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4" name="Google Shape;324;p17"/>
          <p:cNvSpPr txBox="1"/>
          <p:nvPr>
            <p:ph idx="2" type="subTitle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5" name="Google Shape;325;p17"/>
          <p:cNvSpPr txBox="1"/>
          <p:nvPr>
            <p:ph idx="3" type="subTitle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7" name="Google Shape;327;p17"/>
          <p:cNvSpPr txBox="1"/>
          <p:nvPr>
            <p:ph idx="5" type="subTitle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6" type="body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0" name="Google Shape;330;p17"/>
          <p:cNvSpPr txBox="1"/>
          <p:nvPr>
            <p:ph idx="7" type="body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1" name="Google Shape;331;p17"/>
          <p:cNvSpPr txBox="1"/>
          <p:nvPr>
            <p:ph idx="8" type="body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2" name="Google Shape;332;p17"/>
          <p:cNvSpPr txBox="1"/>
          <p:nvPr>
            <p:ph idx="9" type="body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3" name="Google Shape;333;p17"/>
          <p:cNvSpPr txBox="1"/>
          <p:nvPr>
            <p:ph idx="13" type="body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/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/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20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/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/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2582025" y="985175"/>
            <a:ext cx="64773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Что такое Selenium?</a:t>
            </a:r>
            <a:endParaRPr sz="5000"/>
          </a:p>
        </p:txBody>
      </p:sp>
      <p:sp>
        <p:nvSpPr>
          <p:cNvPr id="381" name="Google Shape;381;p22"/>
          <p:cNvSpPr txBox="1"/>
          <p:nvPr>
            <p:ph idx="1" type="subTitle"/>
          </p:nvPr>
        </p:nvSpPr>
        <p:spPr>
          <a:xfrm>
            <a:off x="1739700" y="1783175"/>
            <a:ext cx="8712600" cy="280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</a:rPr>
              <a:t>Selenium </a:t>
            </a:r>
            <a:r>
              <a:rPr lang="en">
                <a:solidFill>
                  <a:schemeClr val="dk1"/>
                </a:solidFill>
              </a:rPr>
              <a:t>— это мощный инструмент для автоматизации веб-браузеров. Он используется для автоматизированного тестирования веб-приложений, позволяя разработчикам и тестировщикам взаимодействовать с веб-страницами и проверять их функциональность без ручного вмешательства.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>
                <a:solidFill>
                  <a:srgbClr val="188038"/>
                </a:solidFill>
              </a:rPr>
              <a:t>Selenium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поддерживает несколько языков программирования, включая </a:t>
            </a:r>
            <a:r>
              <a:rPr lang="en">
                <a:solidFill>
                  <a:srgbClr val="188038"/>
                </a:solidFill>
              </a:rPr>
              <a:t>Python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188038"/>
                </a:solidFill>
              </a:rPr>
              <a:t> Java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188038"/>
                </a:solidFill>
              </a:rPr>
              <a:t> C#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</a:rPr>
              <a:t>Ruby</a:t>
            </a:r>
            <a:r>
              <a:rPr lang="en">
                <a:solidFill>
                  <a:schemeClr val="dk1"/>
                </a:solidFill>
              </a:rPr>
              <a:t>, и</a:t>
            </a:r>
            <a:r>
              <a:rPr lang="en">
                <a:solidFill>
                  <a:srgbClr val="188038"/>
                </a:solidFill>
              </a:rPr>
              <a:t> JavaScript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/>
          <p:nvPr>
            <p:ph type="title"/>
          </p:nvPr>
        </p:nvSpPr>
        <p:spPr>
          <a:xfrm>
            <a:off x="2152475" y="1021275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</a:rPr>
              <a:t>История и эволюция Selenium:</a:t>
            </a:r>
            <a:endParaRPr/>
          </a:p>
        </p:txBody>
      </p:sp>
      <p:sp>
        <p:nvSpPr>
          <p:cNvPr id="387" name="Google Shape;387;p23"/>
          <p:cNvSpPr txBox="1"/>
          <p:nvPr/>
        </p:nvSpPr>
        <p:spPr>
          <a:xfrm>
            <a:off x="1193650" y="1859050"/>
            <a:ext cx="89487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Selenium был разработан в 2004 году Джейсоном Хаггинсом как внутренний проект в ThoughtWorks. Изначально он был создан для тестирования веб-приложений, чтобы упростить ручное тестирование. Проект быстро развивался, и в 2006 году был выпущен Selenium Remote Control (RC), который позволял тестировать удаленные приложения через прокси-сервер. 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В 2008 году была представлена Selenium WebDriver — новая архитектура для взаимодействия с браузерами, которая улучшила производительность и расширяемость. Selenium 2.0, выпущенный в 2011 году, объединил Selenium RC и WebDriver, сделав WebDriver основным интерфейсом для тестирования. Selenium 3.0, выпущенный в 2016 году, убрал поддержку Selenium RC, полностью перейдя на WebDriver. В 2018 году был анонсирован Selenium 4.0, который принес значительные улучшения и новую W3C WebDriver спецификацию.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/>
          <p:nvPr>
            <p:ph type="title"/>
          </p:nvPr>
        </p:nvSpPr>
        <p:spPr>
          <a:xfrm>
            <a:off x="527400" y="318325"/>
            <a:ext cx="11210400" cy="128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</a:rPr>
              <a:t>Преимущества автоматизированного тестирования: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"/>
          <p:cNvSpPr txBox="1"/>
          <p:nvPr/>
        </p:nvSpPr>
        <p:spPr>
          <a:xfrm>
            <a:off x="541650" y="2065075"/>
            <a:ext cx="3269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Поддержка нескольких браузеров: Selenium поддерживает автоматизацию тестирования на различных браузерах, включая 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Chrome, Firefox, Safari, Internet Explorer, и Edge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4" name="Google Shape;394;p24"/>
          <p:cNvSpPr txBox="1"/>
          <p:nvPr/>
        </p:nvSpPr>
        <p:spPr>
          <a:xfrm>
            <a:off x="4453688" y="2065073"/>
            <a:ext cx="3269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Поддержка нескольких языков программирования: Selenium предоставляет библиотеки для различных языков программирования, таких как 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Python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Java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C#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Ruby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и 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JavaScript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что делает его гибким инструментом для разработчиков.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5" name="Google Shape;395;p24"/>
          <p:cNvSpPr txBox="1"/>
          <p:nvPr/>
        </p:nvSpPr>
        <p:spPr>
          <a:xfrm>
            <a:off x="8365725" y="2026975"/>
            <a:ext cx="3211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Масштабируемость: 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Selenium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может использоваться для выполнения тестов как на локальных машинах, так и в облачных решениях, таких как 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Selenium Grid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что позволяет масштабировать тестирование для больших проектов.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24"/>
          <p:cNvSpPr txBox="1"/>
          <p:nvPr/>
        </p:nvSpPr>
        <p:spPr>
          <a:xfrm>
            <a:off x="541650" y="4450025"/>
            <a:ext cx="3357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Богатый функционал: 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Selenium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предоставляет широкий набор инструментов для взаимодействия с элементами веб-страниц, выполнения сложных сценариев и обработки различных типов контента.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7" name="Google Shape;397;p24"/>
          <p:cNvSpPr txBox="1"/>
          <p:nvPr/>
        </p:nvSpPr>
        <p:spPr>
          <a:xfrm>
            <a:off x="4501250" y="4450025"/>
            <a:ext cx="316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Активное сообщество: 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Selenium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имеет большое и активное сообщество разработчиков и пользователей, что обеспечивает обширную документацию, поддержку и обмен опытом.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8" name="Google Shape;398;p24"/>
          <p:cNvSpPr txBox="1"/>
          <p:nvPr/>
        </p:nvSpPr>
        <p:spPr>
          <a:xfrm>
            <a:off x="8471325" y="4459175"/>
            <a:ext cx="30000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Интеграция с другими инструментами: 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Selenium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легко интегрируется с другими инструментами для тестирования и разработки, такими как 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TestNG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JUnit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Jenkins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и другие 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CI/CD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системы.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/>
          <p:nvPr>
            <p:ph idx="4" type="body"/>
          </p:nvPr>
        </p:nvSpPr>
        <p:spPr>
          <a:xfrm>
            <a:off x="931275" y="3418525"/>
            <a:ext cx="30687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</a:rPr>
              <a:t>Selenium</a:t>
            </a:r>
            <a:r>
              <a:rPr lang="en" sz="1400">
                <a:solidFill>
                  <a:schemeClr val="dk1"/>
                </a:solidFill>
              </a:rPr>
              <a:t> можно установить с помощью менеджера пакетов </a:t>
            </a:r>
            <a:r>
              <a:rPr lang="en" sz="1400">
                <a:solidFill>
                  <a:schemeClr val="accent1"/>
                </a:solidFill>
              </a:rPr>
              <a:t>Python - pip</a:t>
            </a:r>
            <a:r>
              <a:rPr lang="en" sz="1400">
                <a:solidFill>
                  <a:schemeClr val="dk1"/>
                </a:solidFill>
              </a:rPr>
              <a:t>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Выполните следующую команду в терминале: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pip install selenium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404" name="Google Shape;404;p25"/>
          <p:cNvSpPr txBox="1"/>
          <p:nvPr>
            <p:ph idx="5" type="body"/>
          </p:nvPr>
        </p:nvSpPr>
        <p:spPr>
          <a:xfrm>
            <a:off x="4526850" y="3400225"/>
            <a:ext cx="3138300" cy="2027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Веб-драйверы позволяют </a:t>
            </a:r>
            <a:r>
              <a:rPr lang="en" sz="1400">
                <a:solidFill>
                  <a:srgbClr val="188038"/>
                </a:solidFill>
              </a:rPr>
              <a:t>Selenium</a:t>
            </a:r>
            <a:r>
              <a:rPr lang="en" sz="1400">
                <a:solidFill>
                  <a:schemeClr val="dk1"/>
                </a:solidFill>
              </a:rPr>
              <a:t> взаимодействовать с браузером на уровне, необходимом для автоматизации тестов.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sudo apt-get install 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-y chromium-chromedriver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1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05" name="Google Shape;405;p25"/>
          <p:cNvSpPr txBox="1"/>
          <p:nvPr>
            <p:ph idx="6" type="body"/>
          </p:nvPr>
        </p:nvSpPr>
        <p:spPr>
          <a:xfrm>
            <a:off x="8082550" y="3235525"/>
            <a:ext cx="3068700" cy="235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</a:rPr>
              <a:t>Chromedriver</a:t>
            </a:r>
            <a:r>
              <a:rPr lang="en" sz="1400">
                <a:solidFill>
                  <a:schemeClr val="dk1"/>
                </a:solidFill>
              </a:rPr>
              <a:t> позволяет управлять браузером </a:t>
            </a:r>
            <a:r>
              <a:rPr lang="en" sz="1400">
                <a:solidFill>
                  <a:srgbClr val="188038"/>
                </a:solidFill>
              </a:rPr>
              <a:t>Chrome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Для установки выполните следующие команды: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sudo apt-get update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sudo apt-get install -y chromium-chromedriver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1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06" name="Google Shape;406;p25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и настройка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07" name="Google Shape;407;p25"/>
          <p:cNvSpPr txBox="1"/>
          <p:nvPr/>
        </p:nvSpPr>
        <p:spPr>
          <a:xfrm>
            <a:off x="1617525" y="2144475"/>
            <a:ext cx="1696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Установка Selenium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5194650" y="2144475"/>
            <a:ext cx="1696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Установка веб-драйвера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8724850" y="2144475"/>
            <a:ext cx="1784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Установка chromedriver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/>
        </p:nvSpPr>
        <p:spPr>
          <a:xfrm>
            <a:off x="2063925" y="1089600"/>
            <a:ext cx="52242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Основы работы с Selenium</a:t>
            </a:r>
            <a:endParaRPr b="1" sz="4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5" name="Google Shape;415;p26"/>
          <p:cNvSpPr txBox="1"/>
          <p:nvPr/>
        </p:nvSpPr>
        <p:spPr>
          <a:xfrm>
            <a:off x="1705350" y="2763600"/>
            <a:ext cx="3972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Инициализация веб-драйвера</a:t>
            </a:r>
            <a:endParaRPr b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Первым шагом при работе с Selenium является инициализация веб-драйвера. Веб-драйвер позволяет Selenium взаимодействовать с браузером. В данном примере мы будем использовать ChromeDriver для браузера Google Chrome: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selenium import webdriver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driver = webdriver.Chrome()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p26"/>
          <p:cNvSpPr txBox="1"/>
          <p:nvPr/>
        </p:nvSpPr>
        <p:spPr>
          <a:xfrm>
            <a:off x="7436200" y="3008850"/>
            <a:ext cx="33285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Открытие веб-страницы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После инициализации веб-драйвера мы можем открыть веб-страницу, указав URL: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driver.get(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"https://example.com"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/>
          <p:nvPr/>
        </p:nvSpPr>
        <p:spPr>
          <a:xfrm>
            <a:off x="1968850" y="951475"/>
            <a:ext cx="6007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Выполнение базовых операций</a:t>
            </a:r>
            <a:endParaRPr b="1" sz="4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27"/>
          <p:cNvSpPr txBox="1"/>
          <p:nvPr/>
        </p:nvSpPr>
        <p:spPr>
          <a:xfrm>
            <a:off x="7582600" y="2847100"/>
            <a:ext cx="3000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С помощью веб-драйвера мы можем взаимодействовать с элементами на веб-странице, такими как текстовые поля и кнопки.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Рассмотрим пример, где мы вводим текст в поле поиска и нажимаем кнопку поиска.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27"/>
          <p:cNvSpPr txBox="1"/>
          <p:nvPr/>
        </p:nvSpPr>
        <p:spPr>
          <a:xfrm>
            <a:off x="1149100" y="2459875"/>
            <a:ext cx="6065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from selenium import webdriver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from selenium.webdriver.common.by import By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from selenium.webdriver.common.keys import Keys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driver = webdriver.Chrome()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driver.get(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"https://www.google.com"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Найти элемент по имени и ввести текст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search_box = driver.find_element(By.NAME,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"q"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search_box.send_keys(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"Selenium"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Нажать кнопку поиска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search_box.send_keys(Keys.RETURN)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Закрыть браузер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driver.quit()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"/>
          <p:cNvSpPr txBox="1"/>
          <p:nvPr/>
        </p:nvSpPr>
        <p:spPr>
          <a:xfrm>
            <a:off x="1728375" y="965200"/>
            <a:ext cx="645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Локаторы в Selenium</a:t>
            </a:r>
            <a:endParaRPr b="1" sz="4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9" name="Google Shape;429;p28"/>
          <p:cNvSpPr txBox="1"/>
          <p:nvPr/>
        </p:nvSpPr>
        <p:spPr>
          <a:xfrm>
            <a:off x="7258750" y="2785825"/>
            <a:ext cx="36525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Локаторы позволяют находить элементы на веб-странице для дальнейшего взаимодействия с ними.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Selenium предоставляет несколько методов для поиска элементов, таких как: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find_element_by_id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find_element_by_name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find_element_by_xpath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0" name="Google Shape;430;p28"/>
          <p:cNvSpPr txBox="1"/>
          <p:nvPr/>
        </p:nvSpPr>
        <p:spPr>
          <a:xfrm>
            <a:off x="1178400" y="2215375"/>
            <a:ext cx="5546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Поиск элемента по ID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element = driver.find_element(By.ID,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"element_id"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1" name="Google Shape;431;p28"/>
          <p:cNvSpPr txBox="1"/>
          <p:nvPr/>
        </p:nvSpPr>
        <p:spPr>
          <a:xfrm>
            <a:off x="1178400" y="3283775"/>
            <a:ext cx="52752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Поиск элемента по имени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element = driver.find_element(By.NAME,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"element_name"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2" name="Google Shape;432;p28"/>
          <p:cNvSpPr txBox="1"/>
          <p:nvPr/>
        </p:nvSpPr>
        <p:spPr>
          <a:xfrm>
            <a:off x="1178400" y="4310950"/>
            <a:ext cx="42213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Поиск элемента по Xpath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element = driver.find_element(By.XPATH,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//tagname[@attribute='value']"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"/>
          <p:cNvSpPr txBox="1"/>
          <p:nvPr>
            <p:ph type="title"/>
          </p:nvPr>
        </p:nvSpPr>
        <p:spPr>
          <a:xfrm>
            <a:off x="1693475" y="273725"/>
            <a:ext cx="9023100" cy="1139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5000">
                <a:latin typeface="Roboto Mono"/>
                <a:ea typeface="Roboto Mono"/>
                <a:cs typeface="Roboto Mono"/>
                <a:sym typeface="Roboto Mono"/>
              </a:rPr>
              <a:t>Тестирование и отладка</a:t>
            </a:r>
            <a:endParaRPr sz="5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8" name="Google Shape;438;p29"/>
          <p:cNvSpPr txBox="1"/>
          <p:nvPr>
            <p:ph idx="2" type="body"/>
          </p:nvPr>
        </p:nvSpPr>
        <p:spPr>
          <a:xfrm>
            <a:off x="6562175" y="1844025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Отладка тестов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Отладка тестов важна для выявления и исправления ошибок. В Selenium и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b="1" lang="en" sz="1200">
                <a:solidFill>
                  <a:srgbClr val="188038"/>
                </a:solidFill>
              </a:rPr>
              <a:t>unittest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есть несколько способов упростить этот процесс: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Логирование и скриншоты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Добавление логов и скриншотов помогает понять, что происходит в браузере во время выполнения тестов.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Добавление логов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Вы можете использовать модуль </a:t>
            </a:r>
            <a:r>
              <a:rPr b="1" lang="en" sz="1200">
                <a:solidFill>
                  <a:srgbClr val="188038"/>
                </a:solidFill>
              </a:rPr>
              <a:t>logging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для добавления логов в ваши тесты.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439" name="Google Shape;439;p29"/>
          <p:cNvSpPr txBox="1"/>
          <p:nvPr>
            <p:ph idx="1" type="body"/>
          </p:nvPr>
        </p:nvSpPr>
        <p:spPr>
          <a:xfrm>
            <a:off x="1124775" y="1653725"/>
            <a:ext cx="4501800" cy="430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Структура тестов с использованием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b="1" lang="en" sz="1200">
                <a:solidFill>
                  <a:srgbClr val="188038"/>
                </a:solidFill>
              </a:rPr>
              <a:t>unittest</a:t>
            </a:r>
            <a:endParaRPr b="1" sz="12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88038"/>
                </a:solidFill>
              </a:rPr>
              <a:t>unittest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— это встроенный в Python модуль для написания и выполнения тестов. Он предоставляет удобные инструменты для организации тестов, выполнения тестовых сценариев и проверки результатов. Рассмотрим, как структурировать тесты с использованием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b="1" lang="en" sz="1200">
                <a:solidFill>
                  <a:srgbClr val="188038"/>
                </a:solidFill>
              </a:rPr>
              <a:t>unittest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для Selenium.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Основные элементы структуры тестов: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Класс тестов: Классы, наследуемые от </a:t>
            </a:r>
            <a:r>
              <a:rPr b="1" lang="en" sz="1200">
                <a:solidFill>
                  <a:srgbClr val="188038"/>
                </a:solidFill>
              </a:rPr>
              <a:t>unittest.</a:t>
            </a:r>
            <a:r>
              <a:rPr b="1" lang="en" sz="1200">
                <a:solidFill>
                  <a:srgbClr val="188038"/>
                </a:solidFill>
              </a:rPr>
              <a:t>TestCase</a:t>
            </a:r>
            <a:r>
              <a:rPr lang="en" sz="1200">
                <a:solidFill>
                  <a:schemeClr val="dk1"/>
                </a:solidFill>
              </a:rPr>
              <a:t>, содержат тестовые методы.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Методы setUp и tearDown: Эти методы выполняются перед и после каждого теста соответственно.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Тестовые методы: Методы, начинающиеся с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b="1" lang="en" sz="1200">
                <a:solidFill>
                  <a:srgbClr val="188038"/>
                </a:solidFill>
              </a:rPr>
              <a:t>test_</a:t>
            </a:r>
            <a:r>
              <a:rPr lang="en" sz="1200">
                <a:solidFill>
                  <a:schemeClr val="dk1"/>
                </a:solidFill>
              </a:rPr>
              <a:t>, которые содержат проверяемые сценарии.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title"/>
          </p:nvPr>
        </p:nvSpPr>
        <p:spPr>
          <a:xfrm>
            <a:off x="819250" y="1848600"/>
            <a:ext cx="58248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Настройка CI с GitHub Actions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200">
                <a:latin typeface="Roboto Mono"/>
                <a:ea typeface="Roboto Mono"/>
                <a:cs typeface="Roboto Mono"/>
                <a:sym typeface="Roboto Mono"/>
              </a:rPr>
              <a:t>GitHub Actions — это платформа для автоматизации разработки, которая позволяет создавать, тестировать и развертывать ваш код прямо из репозитория GitHub. Интеграция Selenium-тестов с GitHub Actions позволяет вам автоматически запускать тесты при каждом изменении кода, что обеспечивает непрерывную интеграцию (CI) и доставку (CD).</a:t>
            </a:r>
            <a:endParaRPr b="0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Создание файла workflow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200">
                <a:latin typeface="Roboto Mono"/>
                <a:ea typeface="Roboto Mono"/>
                <a:cs typeface="Roboto Mono"/>
                <a:sym typeface="Roboto Mono"/>
              </a:rPr>
              <a:t>Для настройки CI с GitHub Actions необходимо создать файл workflow в репозитории. Этот файл определяет последовательность шагов, которые будут выполняться автоматически.</a:t>
            </a:r>
            <a:endParaRPr b="0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2825175" y="607725"/>
            <a:ext cx="7449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Интеграция с CI/CD</a:t>
            </a:r>
            <a:endParaRPr b="1" sz="5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6" name="Google Shape;446;p30"/>
          <p:cNvSpPr txBox="1"/>
          <p:nvPr/>
        </p:nvSpPr>
        <p:spPr>
          <a:xfrm>
            <a:off x="7201975" y="1848600"/>
            <a:ext cx="38481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Шаги настройки CI с GitHub Actions:</a:t>
            </a:r>
            <a:endParaRPr b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Checkout repository:</a:t>
            </a: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Клонирует репозиторий на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сервер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GitHub Actions.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 up Python: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Устанавливает Python версии 3.9.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Install dependencies: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Устанавливает зависимости проекта, указанные в requirements.txt.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Install chromedriver: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Устанавливает chromedriver для браузера Chrome.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 Flask application: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Запускает Flask-приложение и ждет 10 секунд, чтобы приложение успело запуститься.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Run tests: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Запускает тесты с использованием unittest.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