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066BA1-D517-F2E1-01C8-71BFE81F1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137FC2-156E-CFD7-1CAF-5A4EC75D0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5A6B82-E4CA-7B7E-8916-E28FB58FE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5CC0-829E-4E45-87F4-4DE75C0BDC37}" type="datetimeFigureOut">
              <a:rPr lang="fr-FR" smtClean="0"/>
              <a:t>03/03/2025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3028D1-17C7-5F60-EA39-9AD80B02B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200141-60C1-D263-EFB9-9271B4014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9D36-3550-4C85-91C2-A239B8CE3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41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0CC77F-8EC1-CFE1-CF33-51C07E764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E374F0-C1F2-8007-6B8E-D833A88D0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22E152-27AB-CC5D-7A56-0DEF89C42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5CC0-829E-4E45-87F4-4DE75C0BDC37}" type="datetimeFigureOut">
              <a:rPr lang="fr-FR" smtClean="0"/>
              <a:t>03/03/2025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C02314-1321-BFD1-1704-4AF9506A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863562-9015-2740-C033-5B9DD833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9D36-3550-4C85-91C2-A239B8CE3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45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2C07E32-8A66-9EBB-C5BA-C94AFBF76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238AFA7-57E5-0779-661D-3033ABFCA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D812A6-AC54-7EF5-E86A-216DDB99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5CC0-829E-4E45-87F4-4DE75C0BDC37}" type="datetimeFigureOut">
              <a:rPr lang="fr-FR" smtClean="0"/>
              <a:t>03/03/2025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EC436C-756B-B475-B8AE-F75353C9C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EE364A-F151-A0DE-C125-D71A55F7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9D36-3550-4C85-91C2-A239B8CE3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DCFEBB-76BC-EE87-88B5-E260B85D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7FFCA2-EB21-C674-88BE-1FFEEEE11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93CA33-959B-2635-51A3-539BE7CB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5CC0-829E-4E45-87F4-4DE75C0BDC37}" type="datetimeFigureOut">
              <a:rPr lang="fr-FR" smtClean="0"/>
              <a:t>03/03/2025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2047E8-06E9-E7AD-1220-EC34CBC70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289D08-776E-B0EF-8B0D-DF5531B1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9D36-3550-4C85-91C2-A239B8CE3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400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752FD1-00CE-9F28-8E4E-3535B9E6B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E218BA-20B5-71E4-1C8D-08F8078FC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69CCC6-ACF3-74B9-9EB4-FA2996A46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5CC0-829E-4E45-87F4-4DE75C0BDC37}" type="datetimeFigureOut">
              <a:rPr lang="fr-FR" smtClean="0"/>
              <a:t>03/03/2025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A987B9-E0C5-4FAE-BB68-BF1364AA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8FD17C-5D42-663D-1F7B-D92C97E2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9D36-3550-4C85-91C2-A239B8CE3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0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6B10C6-3ACE-9E0F-B4DF-C780025A7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4903FB-0815-2B44-14FA-2EE972C60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9916FB7-1AF0-75A2-FC31-E87E872E2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ED55C80-1CBF-CF3E-03BB-04634119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5CC0-829E-4E45-87F4-4DE75C0BDC37}" type="datetimeFigureOut">
              <a:rPr lang="fr-FR" smtClean="0"/>
              <a:t>03/03/2025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4C2C85-C4BA-F6B1-717F-9AD70DBE3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C17D8D-A0E0-3F8C-3B05-F3F60B0B8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9D36-3550-4C85-91C2-A239B8CE3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454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BA077D-8117-B989-DE77-A9D2E83B9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2C6CE3-FB6A-D130-1535-98DA35C17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86D262D-E983-9C85-DFF0-B21842547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F5540C9-349D-17D6-F7D9-6AA789609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1083BCE-D79B-6914-D171-4358561C0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E8DCF37-DA00-582C-5153-F4990032F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5CC0-829E-4E45-87F4-4DE75C0BDC37}" type="datetimeFigureOut">
              <a:rPr lang="fr-FR" smtClean="0"/>
              <a:t>03/03/2025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3F7BBBB-E625-A67B-BCFF-39D3E2018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22863DB-3AAC-5D61-789B-DB2BB8D7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9D36-3550-4C85-91C2-A239B8CE3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49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C7916-E14F-77C8-1EB6-EA908568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9BEB40E-8863-38DC-7F1A-1C62016E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5CC0-829E-4E45-87F4-4DE75C0BDC37}" type="datetimeFigureOut">
              <a:rPr lang="fr-FR" smtClean="0"/>
              <a:t>03/03/2025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6169EC-A1F6-DB15-F59D-117CDB3A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323F37-9C58-B553-ED8A-77A75A46A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9D36-3550-4C85-91C2-A239B8CE3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C5252DA-C986-37A9-34C4-66A54CD59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5CC0-829E-4E45-87F4-4DE75C0BDC37}" type="datetimeFigureOut">
              <a:rPr lang="fr-FR" smtClean="0"/>
              <a:t>03/03/2025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3C4A845-DE66-711A-720F-C81D695B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4DF1A2-F546-BA09-955F-C7C5AD3B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9D36-3550-4C85-91C2-A239B8CE3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821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0B221A-0576-5022-6E62-14AD45F5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559CD8-5E37-89BF-5826-8218D7E76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EF6AC3-25C7-5121-5E1F-7842162FB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C68FF9-8C2C-C2FB-F33C-4DB91AC4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5CC0-829E-4E45-87F4-4DE75C0BDC37}" type="datetimeFigureOut">
              <a:rPr lang="fr-FR" smtClean="0"/>
              <a:t>03/03/2025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6875C9-65A7-0E1D-1B14-AC463E697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013024-AF4A-BCB7-E2BB-3AD8477EF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9D36-3550-4C85-91C2-A239B8CE3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557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FBAD4B-28A8-3A53-4631-ABDEB4251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A268F75-8957-F05C-C085-691B6A2061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BA0845-A2FA-22F7-B516-CBB908162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8B19ED-D872-611D-7898-F4E8319D9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5CC0-829E-4E45-87F4-4DE75C0BDC37}" type="datetimeFigureOut">
              <a:rPr lang="fr-FR" smtClean="0"/>
              <a:t>03/03/2025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1FD0CD-51CB-D2CE-B7FC-684511EE7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C016EC-436B-4433-599D-F933D2FF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9D36-3550-4C85-91C2-A239B8CE3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65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77FCB8C-3D31-F0E8-C242-888C888C8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5B8AE0-40DA-CE44-AE0A-63130F03F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729B5B-368F-1FFB-C032-990858821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FF5CC0-829E-4E45-87F4-4DE75C0BDC37}" type="datetimeFigureOut">
              <a:rPr lang="fr-FR" smtClean="0"/>
              <a:t>03/03/2025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604738-2854-4126-317F-7B9C916A1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E849C6-0F01-E1A2-FC9A-8199D20C2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939D36-3550-4C85-91C2-A239B8CE3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547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4B40A5-273F-9A2B-8CFE-F39D4D782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174" y="819150"/>
            <a:ext cx="9229725" cy="1905000"/>
          </a:xfrm>
        </p:spPr>
        <p:txBody>
          <a:bodyPr/>
          <a:lstStyle/>
          <a:p>
            <a:r>
              <a:rPr lang="fr-FR" sz="4000" dirty="0"/>
              <a:t>Analyse de l’attrition et de la performance des employés au sein  d’une entreprise du secteur bancaire 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14C8B63-065B-2898-DCD1-104368ABAB1C}"/>
              </a:ext>
            </a:extLst>
          </p:cNvPr>
          <p:cNvSpPr txBox="1"/>
          <p:nvPr/>
        </p:nvSpPr>
        <p:spPr>
          <a:xfrm>
            <a:off x="376237" y="2986028"/>
            <a:ext cx="114395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L’attrition des employés est un enjeu majeur pour les entreprises.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/>
              <a:t>Problématique</a:t>
            </a:r>
            <a:r>
              <a:rPr lang="fr-FR" dirty="0"/>
              <a:t> : Comprendre les causes de l’attrition des employés et les facteurs influençant la performance.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 err="1"/>
              <a:t>Dataset</a:t>
            </a:r>
            <a:r>
              <a:rPr lang="fr-FR" dirty="0"/>
              <a:t> : IBM HR Analytics </a:t>
            </a:r>
            <a:r>
              <a:rPr lang="fr-FR" dirty="0" err="1"/>
              <a:t>Employee</a:t>
            </a:r>
            <a:r>
              <a:rPr lang="fr-FR" dirty="0"/>
              <a:t> Attrition &amp; Performance.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/>
              <a:t>Objectif</a:t>
            </a:r>
            <a:r>
              <a:rPr lang="fr-FR" dirty="0"/>
              <a:t> : </a:t>
            </a:r>
          </a:p>
          <a:p>
            <a:r>
              <a:rPr lang="fr-FR" dirty="0"/>
              <a:t>	- Identifier les facteurs influençant le départ des employés et d’explorer les liens avec la performance. </a:t>
            </a:r>
          </a:p>
          <a:p>
            <a:r>
              <a:rPr lang="fr-FR" dirty="0"/>
              <a:t>	- Identifier les tendances et proposer des recommandations stratégiques.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2333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0B40D-9BA2-5494-9DD1-6F5192795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00953"/>
            <a:ext cx="10515600" cy="949325"/>
          </a:xfrm>
        </p:spPr>
        <p:txBody>
          <a:bodyPr>
            <a:normAutofit/>
          </a:bodyPr>
          <a:lstStyle/>
          <a:p>
            <a:r>
              <a:rPr lang="fr-FR" sz="4000" dirty="0"/>
              <a:t>Approche Méthodologique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851C10-5C3E-45DA-A805-41A9F255D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447" y="1044070"/>
            <a:ext cx="10515600" cy="5712977"/>
          </a:xfrm>
        </p:spPr>
        <p:txBody>
          <a:bodyPr>
            <a:normAutofit fontScale="55000" lnSpcReduction="20000"/>
          </a:bodyPr>
          <a:lstStyle/>
          <a:p>
            <a:r>
              <a:rPr lang="fr-FR" sz="4500" b="1" dirty="0"/>
              <a:t>Analyse exploratrice</a:t>
            </a:r>
            <a:r>
              <a:rPr lang="fr-FR" sz="4500" dirty="0"/>
              <a:t> : 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sz="2900" dirty="0"/>
              <a:t>Aperçu des données</a:t>
            </a:r>
          </a:p>
          <a:p>
            <a:pPr marL="0" indent="0">
              <a:buNone/>
            </a:pPr>
            <a:r>
              <a:rPr lang="fr-FR" sz="2900" dirty="0"/>
              <a:t>	Analyse de l’Attrition</a:t>
            </a:r>
          </a:p>
          <a:p>
            <a:pPr marL="0" indent="0">
              <a:buNone/>
            </a:pPr>
            <a:r>
              <a:rPr lang="fr-FR" sz="2900" dirty="0"/>
              <a:t>	Répartition des variables clés selon l’attrition </a:t>
            </a:r>
          </a:p>
          <a:p>
            <a:pPr marL="0" indent="0">
              <a:buNone/>
            </a:pPr>
            <a:r>
              <a:rPr lang="fr-FR" sz="2900" dirty="0"/>
              <a:t>	(</a:t>
            </a:r>
            <a:r>
              <a:rPr lang="en-US" sz="2900" dirty="0"/>
              <a:t>Age, </a:t>
            </a:r>
            <a:r>
              <a:rPr lang="en-US" sz="2900" dirty="0" err="1"/>
              <a:t>OverTime</a:t>
            </a:r>
            <a:r>
              <a:rPr lang="en-US" sz="2900" dirty="0"/>
              <a:t>, </a:t>
            </a:r>
            <a:r>
              <a:rPr lang="en-US" sz="2900" dirty="0" err="1"/>
              <a:t>DistanceFromHome</a:t>
            </a:r>
            <a:r>
              <a:rPr lang="en-US" sz="2900" dirty="0"/>
              <a:t>, </a:t>
            </a:r>
            <a:r>
              <a:rPr lang="en-US" sz="2900" dirty="0" err="1"/>
              <a:t>MonthlyIncome</a:t>
            </a:r>
            <a:r>
              <a:rPr lang="en-US" sz="2900" dirty="0"/>
              <a:t>, </a:t>
            </a:r>
            <a:r>
              <a:rPr lang="en-US" sz="2900" dirty="0" err="1"/>
              <a:t>JobSatisfaction</a:t>
            </a:r>
            <a:r>
              <a:rPr lang="en-US" sz="2900" dirty="0"/>
              <a:t>, </a:t>
            </a:r>
            <a:r>
              <a:rPr lang="en-US" sz="2900" dirty="0" err="1"/>
              <a:t>WorkLifeBalance</a:t>
            </a:r>
            <a:r>
              <a:rPr lang="en-US" sz="2900" dirty="0"/>
              <a:t>,…)</a:t>
            </a:r>
            <a:endParaRPr lang="fr-FR" sz="2900" b="1" dirty="0"/>
          </a:p>
          <a:p>
            <a:pPr>
              <a:buFont typeface="Arial" panose="020B0604020202020204" pitchFamily="34" charset="0"/>
              <a:buChar char="•"/>
            </a:pPr>
            <a:endParaRPr lang="fr-FR" sz="29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4500" b="1" dirty="0"/>
              <a:t>Préparation des Données </a:t>
            </a:r>
            <a:r>
              <a:rPr lang="fr-FR" dirty="0"/>
              <a:t>: </a:t>
            </a:r>
          </a:p>
          <a:p>
            <a:pPr marL="0" indent="0">
              <a:buNone/>
            </a:pPr>
            <a:r>
              <a:rPr lang="fr-FR" sz="2900" dirty="0"/>
              <a:t>	encodage (catégoriques)/ normalisation (numériques)</a:t>
            </a:r>
          </a:p>
          <a:p>
            <a:pPr marL="0" indent="0">
              <a:buNone/>
            </a:pPr>
            <a:endParaRPr lang="fr-FR" sz="29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4500" b="1" dirty="0"/>
              <a:t>Analyse des Corrélations et Tendances:</a:t>
            </a:r>
          </a:p>
          <a:p>
            <a:pPr marL="457200" lvl="1" indent="0">
              <a:buNone/>
            </a:pPr>
            <a:r>
              <a:rPr lang="fr-FR" sz="2900" b="1" dirty="0"/>
              <a:t>	</a:t>
            </a:r>
            <a:r>
              <a:rPr lang="fr-FR" sz="2900" dirty="0"/>
              <a:t>Matrice de Corrélation</a:t>
            </a:r>
            <a:endParaRPr lang="fr-FR" sz="2900" b="1" dirty="0"/>
          </a:p>
          <a:p>
            <a:pPr marL="457200" lvl="1" indent="0">
              <a:buNone/>
            </a:pPr>
            <a:r>
              <a:rPr lang="fr-FR" sz="2900" b="1" dirty="0"/>
              <a:t>	</a:t>
            </a:r>
            <a:r>
              <a:rPr lang="fr-FR" sz="2900" dirty="0"/>
              <a:t>Relations Clés </a:t>
            </a:r>
            <a:r>
              <a:rPr lang="fr-FR" sz="2900" dirty="0">
                <a:sym typeface="Wingdings" panose="05000000000000000000" pitchFamily="2" charset="2"/>
              </a:rPr>
              <a:t> </a:t>
            </a:r>
            <a:r>
              <a:rPr lang="fr-FR" sz="2900" dirty="0"/>
              <a:t>exemples: Attrition/salaire; attrition/ distance du domicile</a:t>
            </a:r>
          </a:p>
          <a:p>
            <a:pPr marL="457200" lvl="1" indent="0">
              <a:buNone/>
            </a:pPr>
            <a:endParaRPr lang="fr-FR" sz="29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4500" b="1" dirty="0"/>
              <a:t>Visualisations clés</a:t>
            </a:r>
            <a:r>
              <a:rPr lang="fr-FR" sz="4500" dirty="0"/>
              <a:t> ::</a:t>
            </a:r>
          </a:p>
          <a:p>
            <a:pPr marL="0" indent="0">
              <a:buNone/>
            </a:pPr>
            <a:r>
              <a:rPr lang="fr-FR" dirty="0"/>
              <a:t>	Distribution des variables importantes</a:t>
            </a:r>
          </a:p>
          <a:p>
            <a:pPr marL="0" indent="0">
              <a:buNone/>
            </a:pPr>
            <a:r>
              <a:rPr lang="fr-FR" b="1" dirty="0">
                <a:sym typeface="Wingdings" panose="05000000000000000000" pitchFamily="2" charset="2"/>
              </a:rPr>
              <a:t>	</a:t>
            </a:r>
            <a:r>
              <a:rPr lang="fr-FR" dirty="0"/>
              <a:t>Carte thermique des corrélations entre variables.</a:t>
            </a:r>
          </a:p>
          <a:p>
            <a:pPr marL="0" indent="0">
              <a:buNone/>
            </a:pPr>
            <a:r>
              <a:rPr lang="fr-FR" dirty="0"/>
              <a:t>		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b="1" dirty="0">
                <a:sym typeface="Wingdings" panose="05000000000000000000" pitchFamily="2" charset="2"/>
              </a:rPr>
              <a:t> </a:t>
            </a:r>
            <a:r>
              <a:rPr lang="fr-FR" dirty="0" err="1"/>
              <a:t>OverTime</a:t>
            </a:r>
            <a:r>
              <a:rPr lang="fr-FR" dirty="0"/>
              <a:t> /attrition (forte corrélation).</a:t>
            </a:r>
          </a:p>
          <a:p>
            <a:r>
              <a:rPr lang="fr-FR" sz="4500" b="1" dirty="0"/>
              <a:t>Analyses statistiques et recommandations</a:t>
            </a:r>
          </a:p>
        </p:txBody>
      </p:sp>
    </p:spTree>
    <p:extLst>
      <p:ext uri="{BB962C8B-B14F-4D97-AF65-F5344CB8AC3E}">
        <p14:creationId xmlns:p14="http://schemas.microsoft.com/office/powerpoint/2010/main" val="340744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59C2D7-CD22-2E15-5C30-04221F87C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0"/>
            <a:ext cx="10515600" cy="1121951"/>
          </a:xfrm>
        </p:spPr>
        <p:txBody>
          <a:bodyPr>
            <a:normAutofit/>
          </a:bodyPr>
          <a:lstStyle/>
          <a:p>
            <a:r>
              <a:rPr lang="fr-FR" sz="4000" dirty="0"/>
              <a:t>Visualisations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198DF3-CA77-B6B2-7301-43E3228F0F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4865" y="1029001"/>
            <a:ext cx="11553825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fr-FR" altLang="fr-FR" sz="2400" b="1" dirty="0">
                <a:highlight>
                  <a:srgbClr val="C0C0C0"/>
                </a:highlight>
                <a:latin typeface="Aptos" panose="020B0004020202020204" pitchFamily="34" charset="0"/>
              </a:rPr>
              <a:t>Pie Chart </a:t>
            </a:r>
            <a:r>
              <a:rPr lang="fr-FR" altLang="fr-FR" sz="2400" b="1" dirty="0">
                <a:latin typeface="Aptos" panose="020B0004020202020204" pitchFamily="34" charset="0"/>
              </a:rPr>
              <a:t>: </a:t>
            </a:r>
            <a:r>
              <a:rPr lang="fr-FR" altLang="fr-FR" sz="2400" dirty="0">
                <a:latin typeface="Aptos" panose="020B0004020202020204" pitchFamily="34" charset="0"/>
              </a:rPr>
              <a:t>pour visualiser la répartition des départements,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fr-FR" altLang="fr-FR" sz="2400" dirty="0">
                <a:latin typeface="Aptos" panose="020B0004020202020204" pitchFamily="34" charset="0"/>
              </a:rPr>
              <a:t>des postes et le taux de répartitions dans l’entreprise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fr-FR" altLang="fr-FR" sz="2400" dirty="0"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fr-FR" altLang="fr-FR" sz="2400" b="1" dirty="0">
                <a:latin typeface="Aptos" panose="020B0004020202020204" pitchFamily="34" charset="0"/>
              </a:rPr>
              <a:t>			</a:t>
            </a:r>
            <a:r>
              <a:rPr lang="fr-FR" altLang="fr-FR" sz="2400" b="1" dirty="0" err="1">
                <a:highlight>
                  <a:srgbClr val="C0C0C0"/>
                </a:highlight>
                <a:latin typeface="Aptos" panose="020B0004020202020204" pitchFamily="34" charset="0"/>
              </a:rPr>
              <a:t>Barplot</a:t>
            </a:r>
            <a:r>
              <a:rPr lang="fr-FR" altLang="fr-FR" sz="2400" b="1" dirty="0">
                <a:highlight>
                  <a:srgbClr val="C0C0C0"/>
                </a:highlight>
                <a:latin typeface="Aptos" panose="020B0004020202020204" pitchFamily="34" charset="0"/>
              </a:rPr>
              <a:t> </a:t>
            </a:r>
            <a:r>
              <a:rPr lang="fr-FR" altLang="fr-FR" sz="2400" b="1" dirty="0">
                <a:latin typeface="Aptos" panose="020B0004020202020204" pitchFamily="34" charset="0"/>
              </a:rPr>
              <a:t>: </a:t>
            </a:r>
            <a:r>
              <a:rPr lang="fr-FR" altLang="fr-FR" sz="2400" dirty="0">
                <a:latin typeface="Aptos" panose="020B0004020202020204" pitchFamily="34" charset="0"/>
              </a:rPr>
              <a:t>pour observer les variables les plus pertinentes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Aptos" panose="020B0004020202020204" pitchFamily="34" charset="0"/>
              </a:rPr>
              <a:t>Heatmaps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Aptos" panose="020B0004020202020204" pitchFamily="34" charset="0"/>
              </a:rPr>
              <a:t> &amp; tableaux croisés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Aptos" panose="020B0004020202020204" pitchFamily="34" charset="0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Relations entre variables </a:t>
            </a:r>
            <a:endParaRPr lang="fr-FR" altLang="fr-FR" sz="2400" dirty="0"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	overtime &amp; attrition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fr-FR" altLang="fr-FR" sz="2400" dirty="0">
                <a:latin typeface="Aptos" panose="020B0004020202020204" pitchFamily="34" charset="0"/>
              </a:rPr>
              <a:t>	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Maritalstatus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&amp; attrition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fr-FR" altLang="fr-FR" sz="2400" dirty="0">
                <a:latin typeface="Aptos" panose="020B0004020202020204" pitchFamily="34" charset="0"/>
              </a:rPr>
              <a:t>	</a:t>
            </a:r>
            <a:r>
              <a:rPr lang="fr-FR" altLang="fr-FR" sz="2400" dirty="0" err="1">
                <a:latin typeface="Aptos" panose="020B0004020202020204" pitchFamily="34" charset="0"/>
              </a:rPr>
              <a:t>education</a:t>
            </a:r>
            <a:r>
              <a:rPr lang="fr-FR" altLang="fr-FR" sz="2400" dirty="0">
                <a:latin typeface="Aptos" panose="020B0004020202020204" pitchFamily="34" charset="0"/>
              </a:rPr>
              <a:t> &amp; attrition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fr-FR" altLang="fr-FR" sz="2400" dirty="0"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			</a:t>
            </a:r>
            <a:r>
              <a:rPr kumimoji="0" lang="fr-FR" altLang="fr-FR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Aptos" panose="020B0004020202020204" pitchFamily="34" charset="0"/>
              </a:rPr>
              <a:t>Boxplot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Aptos" panose="020B0004020202020204" pitchFamily="34" charset="0"/>
              </a:rPr>
              <a:t> :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Aptos" panose="020B0004020202020204" pitchFamily="34" charset="0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Relations entre variables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				Attrition &amp;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MonthlyIncome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dirty="0">
                <a:latin typeface="Aptos" panose="020B0004020202020204" pitchFamily="34" charset="0"/>
              </a:rPr>
              <a:t>				Attrition &amp; </a:t>
            </a:r>
            <a:r>
              <a:rPr lang="fr-FR" altLang="fr-FR" sz="2400" dirty="0" err="1">
                <a:latin typeface="Aptos" panose="020B0004020202020204" pitchFamily="34" charset="0"/>
              </a:rPr>
              <a:t>DistanceFromHome</a:t>
            </a:r>
            <a:endParaRPr kumimoji="0" lang="fr-FR" altLang="fr-F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fr-FR" altLang="fr-FR" sz="2400" dirty="0">
                <a:latin typeface="Aptos" panose="020B0004020202020204" pitchFamily="34" charset="0"/>
              </a:rPr>
              <a:t>	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effectLst/>
              <a:latin typeface="Aptos" panose="020B00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633D171-A8CD-84A1-2F38-0F318814C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084" y="2947889"/>
            <a:ext cx="3187741" cy="202727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A8774BE-FAED-630D-8F87-73BEA7B51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4697974"/>
            <a:ext cx="2226902" cy="179679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298BF74-3589-2377-8C61-6B1355E0D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54" y="1888482"/>
            <a:ext cx="1914923" cy="10372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05AF749-02C5-3E23-43D4-67AF633E95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4007" y="221870"/>
            <a:ext cx="2694209" cy="178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19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7A0EAD-2FC5-A243-DF51-E632D4149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161925"/>
            <a:ext cx="10515600" cy="1254125"/>
          </a:xfrm>
        </p:spPr>
        <p:txBody>
          <a:bodyPr/>
          <a:lstStyle/>
          <a:p>
            <a:r>
              <a:rPr lang="fr-FR" dirty="0"/>
              <a:t>Résultats Clés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166468-06FA-8597-C7D9-C71A869AD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416049"/>
            <a:ext cx="10515600" cy="4841875"/>
          </a:xfrm>
        </p:spPr>
        <p:txBody>
          <a:bodyPr>
            <a:normAutofit fontScale="92500" lnSpcReduction="10000"/>
          </a:bodyPr>
          <a:lstStyle/>
          <a:p>
            <a:r>
              <a:rPr lang="fr-FR" b="1" dirty="0"/>
              <a:t>1. Facteurs influençant l’attrition : </a:t>
            </a:r>
          </a:p>
          <a:p>
            <a:pPr marL="0" indent="0">
              <a:buNone/>
            </a:pPr>
            <a:r>
              <a:rPr lang="fr-FR" sz="2400" b="1" dirty="0">
                <a:solidFill>
                  <a:srgbClr val="C00000"/>
                </a:solidFill>
              </a:rPr>
              <a:t>Taux d’attrition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dirty="0"/>
              <a:t>: </a:t>
            </a:r>
            <a:r>
              <a:rPr lang="fr-FR" sz="1900" dirty="0"/>
              <a:t>16% des employés quittent l’entreprise.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OverTime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→ Les employés qui font des overtime sont plus exposés à l'attrition et donc à quitter l'entreprise.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WorkLifeBalance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→ Un mauvais équilibre « travail-vie privée » augmente l’attrition 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MonthlyIncome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→ un impact direct sur l’attrition.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TotalWorkingYears</a:t>
            </a:r>
            <a:r>
              <a:rPr lang="fr-FR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→ les jeunes sont beaucoup touchés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2600" b="1" dirty="0"/>
              <a:t>	Test statistique</a:t>
            </a:r>
            <a:r>
              <a:rPr lang="fr-FR" sz="2600" dirty="0"/>
              <a:t> :</a:t>
            </a:r>
            <a:r>
              <a:rPr lang="fr-FR" sz="1900" dirty="0"/>
              <a:t>Test </a:t>
            </a:r>
            <a:r>
              <a:rPr lang="fr-FR" sz="1900" b="1" dirty="0"/>
              <a:t>T</a:t>
            </a:r>
            <a:r>
              <a:rPr lang="fr-FR" sz="1900" dirty="0"/>
              <a:t> sur </a:t>
            </a:r>
            <a:r>
              <a:rPr lang="fr-FR" sz="1900" dirty="0" err="1"/>
              <a:t>MonthlyIncome</a:t>
            </a:r>
            <a:r>
              <a:rPr lang="fr-FR" sz="1900" dirty="0"/>
              <a:t> et Attrition → différence significative </a:t>
            </a:r>
            <a:endParaRPr lang="fr-FR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b="1" dirty="0"/>
              <a:t>2. Analyse de la performance</a:t>
            </a:r>
            <a:endParaRPr lang="fr-FR" dirty="0"/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TotalWorkingYears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→ Plus d'expérience = meilleure performance. 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 → Aucune différence significative de performance entre niveaux d'éducation.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7708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A8EDE5-7B1E-BD8E-81C1-40C90A793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029" y="233362"/>
            <a:ext cx="10515600" cy="1325563"/>
          </a:xfrm>
        </p:spPr>
        <p:txBody>
          <a:bodyPr/>
          <a:lstStyle/>
          <a:p>
            <a:r>
              <a:rPr lang="fr-FR" dirty="0"/>
              <a:t>Recommandations &amp;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674F14-33CB-C68A-F3B5-BE069CDD1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558925"/>
            <a:ext cx="10515600" cy="4641850"/>
          </a:xfrm>
        </p:spPr>
        <p:txBody>
          <a:bodyPr>
            <a:normAutofit fontScale="70000" lnSpcReduction="20000"/>
          </a:bodyPr>
          <a:lstStyle/>
          <a:p>
            <a:r>
              <a:rPr lang="fr-FR" b="1" dirty="0"/>
              <a:t>Recommandations pour améliorer la rétention et la performance 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Réduire l’attrition : </a:t>
            </a:r>
          </a:p>
          <a:p>
            <a:pPr marL="0" indent="0">
              <a:buNone/>
            </a:pPr>
            <a:r>
              <a:rPr lang="fr-FR" sz="2600" dirty="0"/>
              <a:t>	-Optimiser la gestion du temps de travail : Réduire les heures supplémentaires excessives.</a:t>
            </a:r>
          </a:p>
          <a:p>
            <a:pPr marL="0" indent="0">
              <a:buNone/>
            </a:pPr>
            <a:r>
              <a:rPr lang="fr-FR" sz="2600" dirty="0"/>
              <a:t>	-Améliorer la satisfaction au travail : Mieux comprendre les besoins des employés insatisfaits.</a:t>
            </a:r>
          </a:p>
          <a:p>
            <a:pPr marL="0" indent="0">
              <a:buNone/>
            </a:pPr>
            <a:r>
              <a:rPr lang="fr-FR" sz="2600" dirty="0"/>
              <a:t>	-</a:t>
            </a:r>
            <a:r>
              <a:rPr lang="fr-FR" sz="1600" dirty="0"/>
              <a:t> </a:t>
            </a:r>
            <a:r>
              <a:rPr lang="fr-FR" sz="2600" dirty="0"/>
              <a:t>Ajuster les salaires</a:t>
            </a:r>
          </a:p>
          <a:p>
            <a:pPr marL="0" indent="0">
              <a:buNone/>
            </a:pPr>
            <a:r>
              <a:rPr lang="fr-FR" dirty="0"/>
              <a:t>	-</a:t>
            </a:r>
            <a:r>
              <a:rPr lang="fr-FR" sz="2600" dirty="0"/>
              <a:t>Programmes de fidélisation ciblés : Adapter les stratégies selon les profils à risque</a:t>
            </a:r>
            <a:r>
              <a:rPr lang="fr-FR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b="1" dirty="0"/>
              <a:t>Optimiser la performance</a:t>
            </a:r>
            <a:r>
              <a:rPr lang="fr-FR" dirty="0"/>
              <a:t> : </a:t>
            </a:r>
          </a:p>
          <a:p>
            <a:pPr marL="0" indent="0">
              <a:buNone/>
            </a:pPr>
            <a:r>
              <a:rPr lang="fr-FR" dirty="0"/>
              <a:t>	-adapter la formation et la gestion RH aux besoins des employés.</a:t>
            </a:r>
          </a:p>
          <a:p>
            <a:pPr>
              <a:buFont typeface="Courier New" panose="02070309020205020404" pitchFamily="49" charset="0"/>
              <a:buChar char="o"/>
            </a:pPr>
            <a:endParaRPr lang="fr-FR" dirty="0"/>
          </a:p>
          <a:p>
            <a:r>
              <a:rPr lang="fr-FR" b="1" dirty="0"/>
              <a:t>Conclusion :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- Analyse des données = clé pour améliorer la gestion des ressources humaines.</a:t>
            </a:r>
          </a:p>
          <a:p>
            <a:pPr marL="0" indent="0">
              <a:buNone/>
            </a:pPr>
            <a:r>
              <a:rPr lang="fr-FR" dirty="0"/>
              <a:t>	- Insights exploitables pour une prise de décision basée sur les données.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Prochaines étapes</a:t>
            </a:r>
            <a:r>
              <a:rPr lang="fr-FR" dirty="0"/>
              <a:t> : Approfondir avec du </a:t>
            </a:r>
            <a:r>
              <a:rPr lang="fr-FR" b="1" dirty="0"/>
              <a:t>Machine Learning</a:t>
            </a:r>
            <a:r>
              <a:rPr lang="fr-FR" dirty="0"/>
              <a:t> pour prédire l’attrition. 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23199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</Words>
  <Application>Microsoft Office PowerPoint</Application>
  <PresentationFormat>Grand écran</PresentationFormat>
  <Paragraphs>68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Courier New</vt:lpstr>
      <vt:lpstr>Wingdings</vt:lpstr>
      <vt:lpstr>Thème Office</vt:lpstr>
      <vt:lpstr>Analyse de l’attrition et de la performance des employés au sein  d’une entreprise du secteur bancaire </vt:lpstr>
      <vt:lpstr>Approche Méthodologique</vt:lpstr>
      <vt:lpstr>Visualisations</vt:lpstr>
      <vt:lpstr>Résultats Clés</vt:lpstr>
      <vt:lpstr>Recommandations &amp;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rikia bouchellig</dc:creator>
  <cp:lastModifiedBy>rikia bouchellig</cp:lastModifiedBy>
  <cp:revision>7</cp:revision>
  <dcterms:created xsi:type="dcterms:W3CDTF">2025-03-03T07:49:03Z</dcterms:created>
  <dcterms:modified xsi:type="dcterms:W3CDTF">2025-03-03T09:56:45Z</dcterms:modified>
</cp:coreProperties>
</file>