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379" r:id="rId2"/>
    <p:sldId id="416" r:id="rId3"/>
    <p:sldId id="419" r:id="rId4"/>
    <p:sldId id="260" r:id="rId5"/>
    <p:sldId id="261" r:id="rId6"/>
    <p:sldId id="413" r:id="rId7"/>
    <p:sldId id="420" r:id="rId8"/>
    <p:sldId id="421" r:id="rId9"/>
    <p:sldId id="425" r:id="rId10"/>
    <p:sldId id="422" r:id="rId11"/>
    <p:sldId id="418" r:id="rId12"/>
    <p:sldId id="313" r:id="rId13"/>
    <p:sldId id="423" r:id="rId14"/>
    <p:sldId id="424" r:id="rId15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Montserrat ExtraBold" panose="00000900000000000000" pitchFamily="2" charset="0"/>
      <p:bold r:id="rId21"/>
      <p:boldItalic r:id="rId22"/>
    </p:embeddedFont>
    <p:embeddedFont>
      <p:font typeface="Raleway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F3C7DFE0-B9BB-4ADC-B561-9551AB6708E7}">
          <p14:sldIdLst>
            <p14:sldId id="379"/>
            <p14:sldId id="416"/>
            <p14:sldId id="419"/>
            <p14:sldId id="260"/>
            <p14:sldId id="261"/>
            <p14:sldId id="413"/>
            <p14:sldId id="420"/>
            <p14:sldId id="421"/>
            <p14:sldId id="425"/>
            <p14:sldId id="422"/>
            <p14:sldId id="418"/>
            <p14:sldId id="313"/>
            <p14:sldId id="423"/>
            <p14:sldId id="424"/>
          </p14:sldIdLst>
        </p14:section>
      </p14:sectionLst>
    </p:ext>
    <p:ext uri="{EFAFB233-063F-42B5-8137-9DF3F51BA10A}">
      <p15:sldGuideLst xmlns:p15="http://schemas.microsoft.com/office/powerpoint/2012/main">
        <p15:guide id="1" pos="5470">
          <p15:clr>
            <a:srgbClr val="9AA0A6"/>
          </p15:clr>
        </p15:guide>
        <p15:guide id="2" orient="horz" pos="452">
          <p15:clr>
            <a:srgbClr val="9AA0A6"/>
          </p15:clr>
        </p15:guide>
        <p15:guide id="3" orient="horz" pos="3024">
          <p15:clr>
            <a:srgbClr val="9AA0A6"/>
          </p15:clr>
        </p15:guide>
        <p15:guide id="4" pos="286">
          <p15:clr>
            <a:srgbClr val="9AA0A6"/>
          </p15:clr>
        </p15:guide>
        <p15:guide id="5" pos="2880">
          <p15:clr>
            <a:srgbClr val="9AA0A6"/>
          </p15:clr>
        </p15:guide>
        <p15:guide id="6" pos="30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34" y="82"/>
      </p:cViewPr>
      <p:guideLst>
        <p:guide pos="5470"/>
        <p:guide orient="horz" pos="452"/>
        <p:guide orient="horz" pos="3024"/>
        <p:guide pos="286"/>
        <p:guide pos="2880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c5dd89c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10c5dd89c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759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e7fe43943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2e7fe43943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678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13fad933b9d_1_16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7" name="Google Shape;907;g13fad933b9d_1_16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00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3fad933b9d_1_1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0" name="Google Shape;700;g13fad933b9d_1_1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3fad933b9d_1_1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0" name="Google Shape;700;g13fad933b9d_1_1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4056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3fad933b9d_1_1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0" name="Google Shape;700;g13fad933b9d_1_1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256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278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3892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e7fe43943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12e7fe43943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e7fe43943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2e7fe43943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e7fe43943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2e7fe43943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8581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e7fe43943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2e7fe43943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4464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e7fe43943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2e7fe43943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3555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13fad933b9d_1_16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7" name="Google Shape;907;g13fad933b9d_1_16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5779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592250" y="2067150"/>
            <a:ext cx="60423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15000"/>
              </a:lnSpc>
              <a:buSzPts val="2400"/>
            </a:pPr>
            <a:endParaRPr lang="nn-NO" sz="31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ct val="115000"/>
              </a:lnSpc>
              <a:buSzPts val="2400"/>
            </a:pPr>
            <a:r>
              <a:rPr lang="nn-NO" sz="31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Pemrograman Algoritma dan Struktur Data</a:t>
            </a:r>
          </a:p>
          <a:p>
            <a:pPr algn="ctr">
              <a:lnSpc>
                <a:spcPct val="115000"/>
              </a:lnSpc>
              <a:buSzPts val="2400"/>
            </a:pPr>
            <a:r>
              <a:rPr lang="en-ID" sz="21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Pertemuan</a:t>
            </a:r>
            <a:r>
              <a:rPr lang="en-ID" sz="2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ke-6</a:t>
            </a:r>
            <a:endParaRPr lang="en-ID"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49181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8"/>
          <p:cNvCxnSpPr>
            <a:cxnSpLocks/>
          </p:cNvCxnSpPr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18"/>
          <p:cNvSpPr txBox="1"/>
          <p:nvPr/>
        </p:nvSpPr>
        <p:spPr>
          <a:xfrm>
            <a:off x="446100" y="823952"/>
            <a:ext cx="4347571" cy="2046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1.Fungsi yang </a:t>
            </a: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Mengembalikan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Nilai:Return</a:t>
            </a:r>
            <a:endParaRPr lang="en-ID" sz="1600" b="1" i="0" u="none" strike="noStrike" cap="none" dirty="0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dirty="0" err="1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fungsi</a:t>
            </a:r>
            <a:r>
              <a:rPr lang="en-ID" dirty="0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 </a:t>
            </a:r>
            <a:r>
              <a:rPr lang="en-ID" dirty="0" err="1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harus</a:t>
            </a:r>
            <a:r>
              <a:rPr lang="en-ID" dirty="0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 </a:t>
            </a:r>
            <a:r>
              <a:rPr lang="en-ID" dirty="0" err="1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mengembalikan</a:t>
            </a:r>
            <a:r>
              <a:rPr lang="en-ID" dirty="0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 </a:t>
            </a:r>
            <a:r>
              <a:rPr lang="en-ID" dirty="0" err="1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nilai</a:t>
            </a:r>
            <a:r>
              <a:rPr lang="en-ID" dirty="0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 agar </a:t>
            </a:r>
            <a:r>
              <a:rPr lang="en-ID" dirty="0" err="1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dapat</a:t>
            </a:r>
            <a:r>
              <a:rPr lang="en-ID" dirty="0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 </a:t>
            </a:r>
            <a:r>
              <a:rPr lang="en-ID" dirty="0" err="1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diolah</a:t>
            </a:r>
            <a:r>
              <a:rPr lang="en-ID" dirty="0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 pada proses </a:t>
            </a:r>
            <a:r>
              <a:rPr lang="en-ID" dirty="0" err="1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berikutnya</a:t>
            </a:r>
            <a:r>
              <a:rPr lang="en-ID" dirty="0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ID" b="1" dirty="0">
              <a:solidFill>
                <a:srgbClr val="202124"/>
              </a:solidFill>
              <a:latin typeface="arial" panose="020B0604020202020204" pitchFamily="34" charset="0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b="1" dirty="0" err="1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Contoh</a:t>
            </a:r>
            <a:r>
              <a:rPr lang="en-ID" b="1" dirty="0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 :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ID" sz="1100" dirty="0">
              <a:solidFill>
                <a:srgbClr val="202124"/>
              </a:solidFill>
              <a:latin typeface="arial" panose="020B0604020202020204" pitchFamily="34" charset="0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ID" sz="110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14;p18">
            <a:extLst>
              <a:ext uri="{FF2B5EF4-FFF2-40B4-BE49-F238E27FC236}">
                <a16:creationId xmlns:a16="http://schemas.microsoft.com/office/drawing/2014/main" id="{C0131987-A7A2-E5FD-9B16-5AC998B571B4}"/>
              </a:ext>
            </a:extLst>
          </p:cNvPr>
          <p:cNvSpPr txBox="1"/>
          <p:nvPr/>
        </p:nvSpPr>
        <p:spPr>
          <a:xfrm>
            <a:off x="4777498" y="914400"/>
            <a:ext cx="4347571" cy="520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ID" sz="140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FF8660-115A-1AB8-2B25-B327BE13022D}"/>
              </a:ext>
            </a:extLst>
          </p:cNvPr>
          <p:cNvSpPr txBox="1"/>
          <p:nvPr/>
        </p:nvSpPr>
        <p:spPr>
          <a:xfrm>
            <a:off x="411481" y="3574692"/>
            <a:ext cx="448448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Pada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parameter </a:t>
            </a:r>
            <a:r>
              <a:rPr lang="en-ID" dirty="0" err="1"/>
              <a:t>bernama</a:t>
            </a:r>
            <a:r>
              <a:rPr lang="en-ID" dirty="0"/>
              <a:t> </a:t>
            </a:r>
            <a:r>
              <a:rPr lang="en-ID" b="1" dirty="0" err="1">
                <a:highlight>
                  <a:srgbClr val="00FF00"/>
                </a:highlight>
              </a:rPr>
              <a:t>sisi</a:t>
            </a:r>
            <a:r>
              <a:rPr lang="en-ID" dirty="0"/>
              <a:t>.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mengembalikan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</a:t>
            </a:r>
            <a:r>
              <a:rPr lang="en-ID" b="1" dirty="0">
                <a:highlight>
                  <a:srgbClr val="00FF00"/>
                </a:highlight>
              </a:rPr>
              <a:t>int</a:t>
            </a:r>
            <a:r>
              <a:rPr lang="en-ID" dirty="0"/>
              <a:t> (integer)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b="1" dirty="0" err="1">
                <a:highlight>
                  <a:srgbClr val="00FFFF"/>
                </a:highlight>
              </a:rPr>
              <a:t>luas</a:t>
            </a:r>
            <a:r>
              <a:rPr lang="en-ID" dirty="0"/>
              <a:t>.</a:t>
            </a:r>
          </a:p>
        </p:txBody>
      </p:sp>
      <p:sp>
        <p:nvSpPr>
          <p:cNvPr id="9" name="Google Shape;114;p18">
            <a:extLst>
              <a:ext uri="{FF2B5EF4-FFF2-40B4-BE49-F238E27FC236}">
                <a16:creationId xmlns:a16="http://schemas.microsoft.com/office/drawing/2014/main" id="{E18F59AA-AD79-C754-1BC5-C8F4DA44E449}"/>
              </a:ext>
            </a:extLst>
          </p:cNvPr>
          <p:cNvSpPr txBox="1"/>
          <p:nvPr/>
        </p:nvSpPr>
        <p:spPr>
          <a:xfrm>
            <a:off x="4897527" y="830144"/>
            <a:ext cx="4347571" cy="464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2. </a:t>
            </a:r>
            <a:r>
              <a:rPr lang="en-ID" sz="1600" b="1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Cara </a:t>
            </a:r>
            <a:r>
              <a:rPr lang="en-ID" sz="1600" b="1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Pemanggilan</a:t>
            </a:r>
            <a:r>
              <a:rPr lang="en-ID" sz="1600" b="1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600" b="1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Fungsi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:</a:t>
            </a:r>
            <a:endParaRPr lang="en-ID" sz="110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89C701-DF9A-1179-19F4-EEAA0EFA72D2}"/>
              </a:ext>
            </a:extLst>
          </p:cNvPr>
          <p:cNvSpPr txBox="1"/>
          <p:nvPr/>
        </p:nvSpPr>
        <p:spPr>
          <a:xfrm>
            <a:off x="4983481" y="2299193"/>
            <a:ext cx="41415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D" dirty="0"/>
          </a:p>
        </p:txBody>
      </p:sp>
      <p:sp>
        <p:nvSpPr>
          <p:cNvPr id="16" name="Google Shape;114;p18">
            <a:extLst>
              <a:ext uri="{FF2B5EF4-FFF2-40B4-BE49-F238E27FC236}">
                <a16:creationId xmlns:a16="http://schemas.microsoft.com/office/drawing/2014/main" id="{CCB51FD2-2305-503D-C466-F6490DF6947D}"/>
              </a:ext>
            </a:extLst>
          </p:cNvPr>
          <p:cNvSpPr txBox="1"/>
          <p:nvPr/>
        </p:nvSpPr>
        <p:spPr>
          <a:xfrm>
            <a:off x="4897527" y="2525878"/>
            <a:ext cx="4347571" cy="464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3. output: </a:t>
            </a:r>
            <a:endParaRPr lang="en-ID" sz="110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12192A-ECBE-A76B-F625-120E96740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496" y="2313588"/>
            <a:ext cx="3219450" cy="11144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523B4AB-AF6D-23FD-D785-BF47DCCC41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3481" y="1397670"/>
            <a:ext cx="3632391" cy="69331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7C70101-CB9D-7830-4853-65AE63B3DC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5969" y="3033393"/>
            <a:ext cx="42291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68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9" name="Google Shape;909;g13fad933b9d_1_16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11" name="Google Shape;911;g13fad933b9d_1_1664"/>
          <p:cNvSpPr txBox="1"/>
          <p:nvPr/>
        </p:nvSpPr>
        <p:spPr>
          <a:xfrm>
            <a:off x="446100" y="214325"/>
            <a:ext cx="35496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912" name="Google Shape;912;g13fad933b9d_1_1664"/>
          <p:cNvCxnSpPr/>
          <p:nvPr/>
        </p:nvCxnSpPr>
        <p:spPr>
          <a:xfrm flipH="1">
            <a:off x="3995700" y="444125"/>
            <a:ext cx="3594300" cy="17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3" name="Google Shape;913;g13fad933b9d_1_1664"/>
          <p:cNvSpPr txBox="1"/>
          <p:nvPr/>
        </p:nvSpPr>
        <p:spPr>
          <a:xfrm>
            <a:off x="101712" y="2264100"/>
            <a:ext cx="8106900" cy="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Praktek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Fungsi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mengembalikan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/return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nilai</a:t>
            </a:r>
            <a:endParaRPr sz="1600" b="1" i="0" u="none" strike="noStrike" cap="none" dirty="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385408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3fad933b9d_1_1559"/>
          <p:cNvSpPr txBox="1"/>
          <p:nvPr/>
        </p:nvSpPr>
        <p:spPr>
          <a:xfrm>
            <a:off x="446100" y="214325"/>
            <a:ext cx="35496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705" name="Google Shape;705;g13fad933b9d_1_1559"/>
          <p:cNvCxnSpPr/>
          <p:nvPr/>
        </p:nvCxnSpPr>
        <p:spPr>
          <a:xfrm flipH="1">
            <a:off x="3995700" y="444125"/>
            <a:ext cx="3594300" cy="17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6" name="Google Shape;706;g13fad933b9d_1_1559"/>
          <p:cNvSpPr txBox="1"/>
          <p:nvPr/>
        </p:nvSpPr>
        <p:spPr>
          <a:xfrm>
            <a:off x="422400" y="475243"/>
            <a:ext cx="4149600" cy="85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Pemanggilan Fungsi di Fungsi Lain</a:t>
            </a:r>
            <a:endParaRPr lang="en-US" sz="1000" b="0" i="0" u="none" strike="noStrike" cap="none" dirty="0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7" name="Google Shape;707;g13fad933b9d_1_1559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rgbClr val="733572"/>
                </a:solidFill>
                <a:latin typeface="Raleway"/>
                <a:ea typeface="Raleway"/>
                <a:cs typeface="Raleway"/>
                <a:sym typeface="Raleway"/>
              </a:rPr>
              <a:t>12</a:t>
            </a:fld>
            <a:endParaRPr sz="1000" b="1" i="0" u="none" strike="noStrike" cap="none">
              <a:solidFill>
                <a:srgbClr val="73357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E1128B-295F-EF93-7FB7-154C9A2AFE03}"/>
              </a:ext>
            </a:extLst>
          </p:cNvPr>
          <p:cNvSpPr txBox="1"/>
          <p:nvPr/>
        </p:nvSpPr>
        <p:spPr>
          <a:xfrm>
            <a:off x="2286000" y="2416983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Referensi</a:t>
            </a:r>
            <a:r>
              <a:rPr lang="en-ID" dirty="0"/>
              <a:t> : </a:t>
            </a:r>
          </a:p>
          <a:p>
            <a:r>
              <a:rPr lang="en-ID" dirty="0"/>
              <a:t>https://www.petanikode.com/java-prosedur-dan-fungsi/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3fad933b9d_1_1559"/>
          <p:cNvSpPr txBox="1"/>
          <p:nvPr/>
        </p:nvSpPr>
        <p:spPr>
          <a:xfrm>
            <a:off x="446100" y="214325"/>
            <a:ext cx="35496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705" name="Google Shape;705;g13fad933b9d_1_1559"/>
          <p:cNvCxnSpPr/>
          <p:nvPr/>
        </p:nvCxnSpPr>
        <p:spPr>
          <a:xfrm flipH="1">
            <a:off x="3995700" y="444125"/>
            <a:ext cx="3594300" cy="17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6" name="Google Shape;706;g13fad933b9d_1_1559"/>
          <p:cNvSpPr txBox="1"/>
          <p:nvPr/>
        </p:nvSpPr>
        <p:spPr>
          <a:xfrm>
            <a:off x="422400" y="475243"/>
            <a:ext cx="4149600" cy="85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Fungsi Static dan Non-Static</a:t>
            </a:r>
            <a:endParaRPr lang="en-US" sz="1000" b="0" i="0" u="none" strike="noStrike" cap="none" dirty="0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7" name="Google Shape;707;g13fad933b9d_1_1559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rgbClr val="733572"/>
                </a:solidFill>
                <a:latin typeface="Raleway"/>
                <a:ea typeface="Raleway"/>
                <a:cs typeface="Raleway"/>
                <a:sym typeface="Raleway"/>
              </a:rPr>
              <a:t>13</a:t>
            </a:fld>
            <a:endParaRPr sz="1000" b="1" i="0" u="none" strike="noStrike" cap="none">
              <a:solidFill>
                <a:srgbClr val="73357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E1128B-295F-EF93-7FB7-154C9A2AFE03}"/>
              </a:ext>
            </a:extLst>
          </p:cNvPr>
          <p:cNvSpPr txBox="1"/>
          <p:nvPr/>
        </p:nvSpPr>
        <p:spPr>
          <a:xfrm>
            <a:off x="2286000" y="2416983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Referensi</a:t>
            </a:r>
            <a:r>
              <a:rPr lang="en-ID" dirty="0"/>
              <a:t> : </a:t>
            </a:r>
          </a:p>
          <a:p>
            <a:r>
              <a:rPr lang="en-ID" dirty="0"/>
              <a:t>https://www.petanikode.com/java-prosedur-dan-fungsi/</a:t>
            </a:r>
          </a:p>
        </p:txBody>
      </p:sp>
    </p:spTree>
    <p:extLst>
      <p:ext uri="{BB962C8B-B14F-4D97-AF65-F5344CB8AC3E}">
        <p14:creationId xmlns:p14="http://schemas.microsoft.com/office/powerpoint/2010/main" val="4032143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3fad933b9d_1_1559"/>
          <p:cNvSpPr txBox="1"/>
          <p:nvPr/>
        </p:nvSpPr>
        <p:spPr>
          <a:xfrm>
            <a:off x="446100" y="214325"/>
            <a:ext cx="35496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705" name="Google Shape;705;g13fad933b9d_1_1559"/>
          <p:cNvCxnSpPr/>
          <p:nvPr/>
        </p:nvCxnSpPr>
        <p:spPr>
          <a:xfrm flipH="1">
            <a:off x="3995700" y="444125"/>
            <a:ext cx="3594300" cy="17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6" name="Google Shape;706;g13fad933b9d_1_1559"/>
          <p:cNvSpPr txBox="1"/>
          <p:nvPr/>
        </p:nvSpPr>
        <p:spPr>
          <a:xfrm>
            <a:off x="422399" y="475243"/>
            <a:ext cx="5584505" cy="85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Variabel</a:t>
            </a:r>
            <a:r>
              <a:rPr lang="es-ES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Global dan </a:t>
            </a:r>
            <a:r>
              <a:rPr lang="es-ES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Variabel</a:t>
            </a:r>
            <a:r>
              <a:rPr lang="es-ES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ES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Lokal</a:t>
            </a:r>
            <a:r>
              <a:rPr lang="es-ES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pada Java</a:t>
            </a:r>
            <a:endParaRPr lang="en-US" sz="1000" b="0" i="0" u="none" strike="noStrike" cap="none" dirty="0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7" name="Google Shape;707;g13fad933b9d_1_1559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rgbClr val="733572"/>
                </a:solidFill>
                <a:latin typeface="Raleway"/>
                <a:ea typeface="Raleway"/>
                <a:cs typeface="Raleway"/>
                <a:sym typeface="Raleway"/>
              </a:rPr>
              <a:t>14</a:t>
            </a:fld>
            <a:endParaRPr sz="1000" b="1" i="0" u="none" strike="noStrike" cap="none">
              <a:solidFill>
                <a:srgbClr val="73357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E1128B-295F-EF93-7FB7-154C9A2AFE03}"/>
              </a:ext>
            </a:extLst>
          </p:cNvPr>
          <p:cNvSpPr txBox="1"/>
          <p:nvPr/>
        </p:nvSpPr>
        <p:spPr>
          <a:xfrm>
            <a:off x="2286000" y="2416983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Referensi</a:t>
            </a:r>
            <a:r>
              <a:rPr lang="en-ID" dirty="0"/>
              <a:t> : </a:t>
            </a:r>
          </a:p>
          <a:p>
            <a:r>
              <a:rPr lang="en-ID" dirty="0"/>
              <a:t>https://www.petanikode.com/java-prosedur-dan-fungsi/</a:t>
            </a:r>
          </a:p>
        </p:txBody>
      </p:sp>
    </p:spTree>
    <p:extLst>
      <p:ext uri="{BB962C8B-B14F-4D97-AF65-F5344CB8AC3E}">
        <p14:creationId xmlns:p14="http://schemas.microsoft.com/office/powerpoint/2010/main" val="199580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30925" y="763300"/>
            <a:ext cx="4151400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Review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Materi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- Array</a:t>
            </a:r>
            <a:endParaRPr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Apa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itu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Array</a:t>
            </a: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Jenis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 Array</a:t>
            </a: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Bentuk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Umum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 Array</a:t>
            </a: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Contoh</a:t>
            </a:r>
            <a:r>
              <a:rPr lang="en-ID" sz="11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Array 1 </a:t>
            </a:r>
            <a:r>
              <a:rPr lang="en-ID" sz="11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Dimensi</a:t>
            </a:r>
            <a:endParaRPr lang="en-ID" sz="11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Contoh</a:t>
            </a:r>
            <a:r>
              <a:rPr lang="en-ID" sz="11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Array 2 </a:t>
            </a:r>
            <a:r>
              <a:rPr lang="en-ID" sz="11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Dimensi</a:t>
            </a:r>
            <a:endParaRPr lang="en-ID" sz="11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endParaRPr lang="en-ID" sz="11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endParaRPr lang="en-ID" sz="11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6768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20600" y="748200"/>
            <a:ext cx="4151400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Materi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–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Fungsi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Metode</a:t>
            </a:r>
            <a:endParaRPr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Definisi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Fungsi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/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Metode</a:t>
            </a:r>
            <a:endParaRPr lang="en-ID" sz="11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Jenis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Fungsi</a:t>
            </a:r>
            <a:endParaRPr lang="en-ID" sz="11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Implementasi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fungsi</a:t>
            </a:r>
            <a:endParaRPr lang="en-ID" sz="11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Cara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memanggil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Fungsi</a:t>
            </a:r>
            <a:endParaRPr lang="en-ID" sz="11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Fungsi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 Parameter</a:t>
            </a:r>
            <a:endParaRPr lang="en-ID" sz="11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endParaRPr lang="en-ID" sz="11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20175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7"/>
          <p:cNvCxnSpPr>
            <a:endCxn id="103" idx="3"/>
          </p:cNvCxnSpPr>
          <p:nvPr/>
        </p:nvCxnSpPr>
        <p:spPr>
          <a:xfrm flipH="1">
            <a:off x="3040800" y="444125"/>
            <a:ext cx="4549200" cy="174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17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Analogi</a:t>
            </a:r>
            <a:endParaRPr sz="1400" b="0" i="0" u="none" strike="noStrike" cap="none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446100" y="708725"/>
            <a:ext cx="4125900" cy="4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fld>
            <a:endParaRPr sz="10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4" descr="Belajar Java OOP: Memahami Konsep Dasar OOP (untuk Pemula)">
            <a:extLst>
              <a:ext uri="{FF2B5EF4-FFF2-40B4-BE49-F238E27FC236}">
                <a16:creationId xmlns:a16="http://schemas.microsoft.com/office/drawing/2014/main" id="{DF9F1449-04AA-A5AA-474D-92E0E2AD0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8" y="995363"/>
            <a:ext cx="576262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8"/>
          <p:cNvCxnSpPr/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18"/>
          <p:cNvSpPr txBox="1"/>
          <p:nvPr/>
        </p:nvSpPr>
        <p:spPr>
          <a:xfrm>
            <a:off x="484624" y="914400"/>
            <a:ext cx="4347571" cy="1892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Apa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itu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Fungsi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?</a:t>
            </a:r>
            <a:endParaRPr lang="en-ID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D" sz="1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Method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pada 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bahasa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pemrograman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Java 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kumpulan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baris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kode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dikelompokkan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menjalankan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tugas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tertentu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ID" sz="1400" i="0" dirty="0">
              <a:solidFill>
                <a:srgbClr val="202124"/>
              </a:solidFill>
              <a:effectLst/>
              <a:highlight>
                <a:srgbClr val="00FF00"/>
              </a:highlight>
              <a:latin typeface="arial" panose="020B0604020202020204" pitchFamily="34" charset="0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14;p18">
            <a:extLst>
              <a:ext uri="{FF2B5EF4-FFF2-40B4-BE49-F238E27FC236}">
                <a16:creationId xmlns:a16="http://schemas.microsoft.com/office/drawing/2014/main" id="{C0131987-A7A2-E5FD-9B16-5AC998B571B4}"/>
              </a:ext>
            </a:extLst>
          </p:cNvPr>
          <p:cNvSpPr txBox="1"/>
          <p:nvPr/>
        </p:nvSpPr>
        <p:spPr>
          <a:xfrm>
            <a:off x="4777498" y="914400"/>
            <a:ext cx="4347571" cy="382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ID" sz="140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Google Shape;114;p18">
            <a:extLst>
              <a:ext uri="{FF2B5EF4-FFF2-40B4-BE49-F238E27FC236}">
                <a16:creationId xmlns:a16="http://schemas.microsoft.com/office/drawing/2014/main" id="{95481CC8-BADE-A838-377F-2984FB230F64}"/>
              </a:ext>
            </a:extLst>
          </p:cNvPr>
          <p:cNvSpPr txBox="1"/>
          <p:nvPr/>
        </p:nvSpPr>
        <p:spPr>
          <a:xfrm>
            <a:off x="4777168" y="914399"/>
            <a:ext cx="4347571" cy="348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Istilah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 ?</a:t>
            </a:r>
            <a:endParaRPr lang="en-ID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D" sz="1400" b="1" i="0" dirty="0" err="1">
                <a:solidFill>
                  <a:srgbClr val="202124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Prosedur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sebutan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fungsi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tidak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mengembalikan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nilai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Fungsi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ini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biasanya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ditandai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kata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kunci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void.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ID" sz="140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D" sz="1400" b="1" i="0" dirty="0" err="1">
                <a:solidFill>
                  <a:srgbClr val="202124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Fungsi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sebutan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fungsi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mengembalikan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nilai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ID" sz="140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D" sz="1400" b="1" i="0" dirty="0">
                <a:solidFill>
                  <a:srgbClr val="202124"/>
                </a:solidFill>
                <a:effectLst/>
                <a:highlight>
                  <a:srgbClr val="FF00FF"/>
                </a:highlight>
                <a:latin typeface="arial" panose="020B0604020202020204" pitchFamily="34" charset="0"/>
              </a:rPr>
              <a:t>Method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fungsi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berada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Class.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Sebutan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ini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biasanya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digunakan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pada OOP.</a:t>
            </a:r>
          </a:p>
        </p:txBody>
      </p:sp>
      <p:sp>
        <p:nvSpPr>
          <p:cNvPr id="4" name="Google Shape;114;p18">
            <a:extLst>
              <a:ext uri="{FF2B5EF4-FFF2-40B4-BE49-F238E27FC236}">
                <a16:creationId xmlns:a16="http://schemas.microsoft.com/office/drawing/2014/main" id="{08FD7C8A-FEA0-445F-4DF4-F8348ACDB08C}"/>
              </a:ext>
            </a:extLst>
          </p:cNvPr>
          <p:cNvSpPr txBox="1"/>
          <p:nvPr/>
        </p:nvSpPr>
        <p:spPr>
          <a:xfrm>
            <a:off x="484624" y="3096650"/>
            <a:ext cx="4347571" cy="2046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Jenis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Fungsi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?</a:t>
            </a:r>
            <a:endParaRPr lang="en-ID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q"/>
            </a:pPr>
            <a:r>
              <a:rPr lang="en-ID" sz="1400" i="0" dirty="0" err="1">
                <a:solidFill>
                  <a:srgbClr val="202124"/>
                </a:solidFill>
                <a:effectLst/>
                <a:highlight>
                  <a:srgbClr val="FF00FF"/>
                </a:highlight>
                <a:latin typeface="arial" panose="020B0604020202020204" pitchFamily="34" charset="0"/>
              </a:rPr>
              <a:t>memiliki</a:t>
            </a:r>
            <a:r>
              <a:rPr lang="en-ID" sz="1400" i="0" dirty="0">
                <a:solidFill>
                  <a:srgbClr val="202124"/>
                </a:solidFill>
                <a:effectLst/>
                <a:highlight>
                  <a:srgbClr val="FF00FF"/>
                </a:highlight>
                <a:latin typeface="arial" panose="020B0604020202020204" pitchFamily="34" charset="0"/>
              </a:rPr>
              <a:t> </a:t>
            </a:r>
            <a:r>
              <a:rPr lang="en-ID" sz="1400" b="1" i="0" dirty="0">
                <a:solidFill>
                  <a:srgbClr val="202124"/>
                </a:solidFill>
                <a:effectLst/>
                <a:highlight>
                  <a:srgbClr val="FF00FF"/>
                </a:highlight>
                <a:latin typeface="arial" panose="020B0604020202020204" pitchFamily="34" charset="0"/>
              </a:rPr>
              <a:t>return value : </a:t>
            </a:r>
            <a:r>
              <a:rPr lang="en-ID" sz="1400" b="1" i="0" dirty="0" err="1">
                <a:solidFill>
                  <a:srgbClr val="202124"/>
                </a:solidFill>
                <a:effectLst/>
                <a:highlight>
                  <a:srgbClr val="FF00FF"/>
                </a:highlight>
                <a:latin typeface="arial" panose="020B0604020202020204" pitchFamily="34" charset="0"/>
              </a:rPr>
              <a:t>ditandai</a:t>
            </a:r>
            <a:r>
              <a:rPr lang="en-ID" sz="1400" b="1" i="0" dirty="0">
                <a:solidFill>
                  <a:srgbClr val="202124"/>
                </a:solidFill>
                <a:effectLst/>
                <a:highlight>
                  <a:srgbClr val="FF00FF"/>
                </a:highlight>
                <a:latin typeface="arial" panose="020B0604020202020204" pitchFamily="34" charset="0"/>
              </a:rPr>
              <a:t> </a:t>
            </a:r>
            <a:r>
              <a:rPr lang="en-ID" sz="1400" b="1" i="0" dirty="0" err="1">
                <a:solidFill>
                  <a:srgbClr val="202124"/>
                </a:solidFill>
                <a:effectLst/>
                <a:highlight>
                  <a:srgbClr val="FF00FF"/>
                </a:highlight>
                <a:latin typeface="arial" panose="020B0604020202020204" pitchFamily="34" charset="0"/>
              </a:rPr>
              <a:t>dengan</a:t>
            </a:r>
            <a:r>
              <a:rPr lang="en-ID" sz="1400" b="1" i="0" dirty="0">
                <a:solidFill>
                  <a:srgbClr val="202124"/>
                </a:solidFill>
                <a:effectLst/>
                <a:highlight>
                  <a:srgbClr val="FF00FF"/>
                </a:highlight>
                <a:latin typeface="arial" panose="020B0604020202020204" pitchFamily="34" charset="0"/>
              </a:rPr>
              <a:t> </a:t>
            </a:r>
            <a:r>
              <a:rPr lang="en-ID" sz="1400" b="1" i="0" dirty="0" err="1">
                <a:solidFill>
                  <a:srgbClr val="202124"/>
                </a:solidFill>
                <a:effectLst/>
                <a:highlight>
                  <a:srgbClr val="FF00FF"/>
                </a:highlight>
                <a:latin typeface="arial" panose="020B0604020202020204" pitchFamily="34" charset="0"/>
              </a:rPr>
              <a:t>adanya</a:t>
            </a:r>
            <a:r>
              <a:rPr lang="en-ID" sz="1400" b="1" i="0" dirty="0">
                <a:solidFill>
                  <a:srgbClr val="202124"/>
                </a:solidFill>
                <a:effectLst/>
                <a:highlight>
                  <a:srgbClr val="FF00FF"/>
                </a:highlight>
                <a:latin typeface="arial" panose="020B0604020202020204" pitchFamily="34" charset="0"/>
              </a:rPr>
              <a:t> type data</a:t>
            </a:r>
          </a:p>
          <a:p>
            <a:pPr marL="1714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q"/>
            </a:pPr>
            <a:r>
              <a:rPr lang="en-ID" sz="1100" i="0" dirty="0" err="1">
                <a:solidFill>
                  <a:srgbClr val="202124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bisa</a:t>
            </a:r>
            <a:r>
              <a:rPr lang="en-ID" sz="1100" i="0" dirty="0">
                <a:solidFill>
                  <a:srgbClr val="202124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 juga </a:t>
            </a:r>
            <a:r>
              <a:rPr lang="en-ID" sz="1100" i="0" dirty="0" err="1">
                <a:solidFill>
                  <a:srgbClr val="202124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tidak</a:t>
            </a:r>
            <a:r>
              <a:rPr lang="en-ID" sz="1100" i="0" dirty="0">
                <a:solidFill>
                  <a:srgbClr val="202124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 </a:t>
            </a:r>
            <a:r>
              <a:rPr lang="en-ID" sz="1100" i="0" dirty="0" err="1">
                <a:solidFill>
                  <a:srgbClr val="202124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ditandai</a:t>
            </a:r>
            <a:r>
              <a:rPr lang="en-ID" sz="1100" i="0" dirty="0">
                <a:solidFill>
                  <a:srgbClr val="202124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 </a:t>
            </a:r>
            <a:r>
              <a:rPr lang="en-ID" sz="1100" i="0" dirty="0" err="1">
                <a:solidFill>
                  <a:srgbClr val="202124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dengan</a:t>
            </a:r>
            <a:r>
              <a:rPr lang="en-ID" sz="1100" i="0" dirty="0">
                <a:solidFill>
                  <a:srgbClr val="202124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 </a:t>
            </a:r>
            <a:r>
              <a:rPr lang="en-ID" sz="1100" i="0" dirty="0" err="1">
                <a:solidFill>
                  <a:srgbClr val="202124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adanya</a:t>
            </a:r>
            <a:r>
              <a:rPr lang="en-ID" sz="1100" i="0" dirty="0">
                <a:solidFill>
                  <a:srgbClr val="202124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  (</a:t>
            </a:r>
            <a:r>
              <a:rPr lang="en-ID" sz="1100" b="1" i="0" dirty="0">
                <a:solidFill>
                  <a:srgbClr val="202124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void</a:t>
            </a:r>
            <a:r>
              <a:rPr lang="en-ID" sz="1100" i="0" dirty="0">
                <a:solidFill>
                  <a:srgbClr val="202124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).</a:t>
            </a:r>
            <a:endParaRPr lang="en-ID" sz="1100" dirty="0">
              <a:solidFill>
                <a:srgbClr val="202124"/>
              </a:solidFill>
              <a:latin typeface="arial" panose="020B0604020202020204" pitchFamily="34" charset="0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ID" sz="110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8"/>
          <p:cNvCxnSpPr>
            <a:cxnSpLocks/>
          </p:cNvCxnSpPr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18"/>
          <p:cNvSpPr txBox="1"/>
          <p:nvPr/>
        </p:nvSpPr>
        <p:spPr>
          <a:xfrm>
            <a:off x="446100" y="823952"/>
            <a:ext cx="4347571" cy="2046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Cara </a:t>
            </a: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Membuat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Fungsi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: </a:t>
            </a: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Void?</a:t>
            </a:r>
            <a:endParaRPr lang="en-ID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D" dirty="0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Method Void : </a:t>
            </a:r>
            <a:r>
              <a:rPr lang="en-ID" dirty="0" err="1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artinya</a:t>
            </a:r>
            <a:r>
              <a:rPr lang="en-ID" dirty="0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 </a:t>
            </a:r>
            <a:r>
              <a:rPr lang="en-ID" dirty="0" err="1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tidak</a:t>
            </a:r>
            <a:r>
              <a:rPr lang="en-ID" dirty="0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 return/</a:t>
            </a:r>
            <a:r>
              <a:rPr lang="en-ID" dirty="0" err="1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mengembalikan</a:t>
            </a:r>
            <a:r>
              <a:rPr lang="en-ID" dirty="0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 </a:t>
            </a:r>
            <a:r>
              <a:rPr lang="en-ID" dirty="0" err="1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nilai</a:t>
            </a:r>
            <a:r>
              <a:rPr lang="en-ID" dirty="0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D" dirty="0" err="1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Contoh</a:t>
            </a:r>
            <a:r>
              <a:rPr lang="en-ID" dirty="0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: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ID" sz="1100" dirty="0">
              <a:solidFill>
                <a:srgbClr val="202124"/>
              </a:solidFill>
              <a:latin typeface="arial" panose="020B0604020202020204" pitchFamily="34" charset="0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ID" sz="110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14;p18">
            <a:extLst>
              <a:ext uri="{FF2B5EF4-FFF2-40B4-BE49-F238E27FC236}">
                <a16:creationId xmlns:a16="http://schemas.microsoft.com/office/drawing/2014/main" id="{C0131987-A7A2-E5FD-9B16-5AC998B571B4}"/>
              </a:ext>
            </a:extLst>
          </p:cNvPr>
          <p:cNvSpPr txBox="1"/>
          <p:nvPr/>
        </p:nvSpPr>
        <p:spPr>
          <a:xfrm>
            <a:off x="4777498" y="914400"/>
            <a:ext cx="4347571" cy="520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ID" sz="140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184B9-9C5B-2B64-E205-1ED031C1E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895" y="2513547"/>
            <a:ext cx="4252776" cy="852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FF8660-115A-1AB8-2B25-B327BE13022D}"/>
              </a:ext>
            </a:extLst>
          </p:cNvPr>
          <p:cNvSpPr txBox="1"/>
          <p:nvPr/>
        </p:nvSpPr>
        <p:spPr>
          <a:xfrm>
            <a:off x="484624" y="3551899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Tipe</a:t>
            </a:r>
            <a:r>
              <a:rPr lang="en-ID" dirty="0"/>
              <a:t> data void </a:t>
            </a:r>
            <a:r>
              <a:rPr lang="en-ID" dirty="0" err="1"/>
              <a:t>artinya</a:t>
            </a:r>
            <a:r>
              <a:rPr lang="en-ID" dirty="0"/>
              <a:t> </a:t>
            </a:r>
            <a:r>
              <a:rPr lang="en-ID" dirty="0" err="1"/>
              <a:t>kosong</a:t>
            </a:r>
            <a:r>
              <a:rPr lang="en-ID" dirty="0"/>
              <a:t>,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mengebalikan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apa-apa</a:t>
            </a:r>
            <a:r>
              <a:rPr lang="en-ID" dirty="0"/>
              <a:t>.</a:t>
            </a:r>
          </a:p>
        </p:txBody>
      </p:sp>
      <p:sp>
        <p:nvSpPr>
          <p:cNvPr id="9" name="Google Shape;114;p18">
            <a:extLst>
              <a:ext uri="{FF2B5EF4-FFF2-40B4-BE49-F238E27FC236}">
                <a16:creationId xmlns:a16="http://schemas.microsoft.com/office/drawing/2014/main" id="{E18F59AA-AD79-C754-1BC5-C8F4DA44E449}"/>
              </a:ext>
            </a:extLst>
          </p:cNvPr>
          <p:cNvSpPr txBox="1"/>
          <p:nvPr/>
        </p:nvSpPr>
        <p:spPr>
          <a:xfrm>
            <a:off x="4897527" y="830144"/>
            <a:ext cx="4347571" cy="1042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Cara </a:t>
            </a: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Memanggil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Fungsi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: Void?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ID" sz="1100" dirty="0">
              <a:solidFill>
                <a:srgbClr val="202124"/>
              </a:solidFill>
              <a:latin typeface="arial" panose="020B0604020202020204" pitchFamily="34" charset="0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ID" sz="110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888866-D819-648B-F0BA-F9E08EB1B8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6624" y="1300296"/>
            <a:ext cx="3802929" cy="8927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781A6B-4967-8AF9-72A2-E37BCBCDA1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9914" y="2698341"/>
            <a:ext cx="1571625" cy="5905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E89C701-DF9A-1179-19F4-EEAA0EFA72D2}"/>
              </a:ext>
            </a:extLst>
          </p:cNvPr>
          <p:cNvSpPr txBox="1"/>
          <p:nvPr/>
        </p:nvSpPr>
        <p:spPr>
          <a:xfrm>
            <a:off x="4983481" y="2299193"/>
            <a:ext cx="46212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984439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8"/>
          <p:cNvCxnSpPr>
            <a:cxnSpLocks/>
          </p:cNvCxnSpPr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18"/>
          <p:cNvSpPr txBox="1"/>
          <p:nvPr/>
        </p:nvSpPr>
        <p:spPr>
          <a:xfrm>
            <a:off x="446100" y="823952"/>
            <a:ext cx="4347571" cy="2046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1.Cara </a:t>
            </a: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Membuat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Fungsi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: Void </a:t>
            </a: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Parameter?</a:t>
            </a:r>
            <a:endParaRPr lang="en-ID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D" dirty="0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Parameter </a:t>
            </a:r>
            <a:r>
              <a:rPr lang="en-ID" dirty="0" err="1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adalah</a:t>
            </a:r>
            <a:r>
              <a:rPr lang="en-ID" dirty="0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 </a:t>
            </a:r>
            <a:r>
              <a:rPr lang="en-ID" dirty="0" err="1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variabel</a:t>
            </a:r>
            <a:r>
              <a:rPr lang="en-ID" dirty="0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 yang </a:t>
            </a:r>
            <a:r>
              <a:rPr lang="en-ID" dirty="0" err="1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menampung</a:t>
            </a:r>
            <a:r>
              <a:rPr lang="en-ID" dirty="0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 </a:t>
            </a:r>
            <a:r>
              <a:rPr lang="en-ID" dirty="0" err="1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nilai</a:t>
            </a:r>
            <a:r>
              <a:rPr lang="en-ID" dirty="0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 </a:t>
            </a:r>
            <a:r>
              <a:rPr lang="en-ID" dirty="0" err="1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untuk</a:t>
            </a:r>
            <a:r>
              <a:rPr lang="en-ID" dirty="0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 </a:t>
            </a:r>
            <a:r>
              <a:rPr lang="en-ID" dirty="0" err="1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diproses</a:t>
            </a:r>
            <a:r>
              <a:rPr lang="en-ID" dirty="0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 di </a:t>
            </a:r>
            <a:r>
              <a:rPr lang="en-ID" dirty="0" err="1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dalam</a:t>
            </a:r>
            <a:r>
              <a:rPr lang="en-ID" dirty="0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 </a:t>
            </a:r>
            <a:r>
              <a:rPr lang="en-ID" dirty="0" err="1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fungsi</a:t>
            </a:r>
            <a:r>
              <a:rPr lang="en-ID" dirty="0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. Parameter </a:t>
            </a:r>
            <a:r>
              <a:rPr lang="en-ID" dirty="0" err="1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berperan</a:t>
            </a:r>
            <a:r>
              <a:rPr lang="en-ID" dirty="0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 </a:t>
            </a:r>
            <a:r>
              <a:rPr lang="en-ID" dirty="0" err="1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sebagai</a:t>
            </a:r>
            <a:r>
              <a:rPr lang="en-ID" dirty="0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 input </a:t>
            </a:r>
            <a:r>
              <a:rPr lang="en-ID" dirty="0" err="1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untuk</a:t>
            </a:r>
            <a:r>
              <a:rPr lang="en-ID" dirty="0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 </a:t>
            </a:r>
            <a:r>
              <a:rPr lang="en-ID" dirty="0" err="1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fungsi</a:t>
            </a:r>
            <a:r>
              <a:rPr lang="en-ID" dirty="0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D" b="1" dirty="0" err="1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Sintak</a:t>
            </a:r>
            <a:r>
              <a:rPr lang="en-ID" b="1" dirty="0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: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ID" sz="1100" dirty="0">
              <a:solidFill>
                <a:srgbClr val="202124"/>
              </a:solidFill>
              <a:latin typeface="arial" panose="020B0604020202020204" pitchFamily="34" charset="0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ID" sz="110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14;p18">
            <a:extLst>
              <a:ext uri="{FF2B5EF4-FFF2-40B4-BE49-F238E27FC236}">
                <a16:creationId xmlns:a16="http://schemas.microsoft.com/office/drawing/2014/main" id="{C0131987-A7A2-E5FD-9B16-5AC998B571B4}"/>
              </a:ext>
            </a:extLst>
          </p:cNvPr>
          <p:cNvSpPr txBox="1"/>
          <p:nvPr/>
        </p:nvSpPr>
        <p:spPr>
          <a:xfrm>
            <a:off x="4777498" y="914400"/>
            <a:ext cx="4347571" cy="520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ID" sz="140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FF8660-115A-1AB8-2B25-B327BE13022D}"/>
              </a:ext>
            </a:extLst>
          </p:cNvPr>
          <p:cNvSpPr txBox="1"/>
          <p:nvPr/>
        </p:nvSpPr>
        <p:spPr>
          <a:xfrm>
            <a:off x="401721" y="3150739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Penjelasan</a:t>
            </a:r>
            <a:r>
              <a:rPr lang="en-ID" dirty="0"/>
              <a:t>:</a:t>
            </a:r>
          </a:p>
          <a:p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Parameter </a:t>
            </a:r>
            <a:r>
              <a:rPr lang="en-ID" dirty="0" err="1"/>
              <a:t>ditulis</a:t>
            </a:r>
            <a:r>
              <a:rPr lang="en-ID" dirty="0"/>
              <a:t> di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kurung</a:t>
            </a:r>
            <a:r>
              <a:rPr lang="en-ID" dirty="0"/>
              <a:t> (...);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Parameter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Bila</a:t>
            </a:r>
            <a:r>
              <a:rPr lang="en-ID" dirty="0"/>
              <a:t>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parameter,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dipisah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koma</a:t>
            </a:r>
            <a:r>
              <a:rPr lang="en-ID" dirty="0"/>
              <a:t>.</a:t>
            </a:r>
          </a:p>
        </p:txBody>
      </p:sp>
      <p:sp>
        <p:nvSpPr>
          <p:cNvPr id="9" name="Google Shape;114;p18">
            <a:extLst>
              <a:ext uri="{FF2B5EF4-FFF2-40B4-BE49-F238E27FC236}">
                <a16:creationId xmlns:a16="http://schemas.microsoft.com/office/drawing/2014/main" id="{E18F59AA-AD79-C754-1BC5-C8F4DA44E449}"/>
              </a:ext>
            </a:extLst>
          </p:cNvPr>
          <p:cNvSpPr txBox="1"/>
          <p:nvPr/>
        </p:nvSpPr>
        <p:spPr>
          <a:xfrm>
            <a:off x="4897527" y="830144"/>
            <a:ext cx="4347571" cy="464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2. </a:t>
            </a: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Contoh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:</a:t>
            </a:r>
            <a:endParaRPr lang="en-ID" sz="110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89C701-DF9A-1179-19F4-EEAA0EFA72D2}"/>
              </a:ext>
            </a:extLst>
          </p:cNvPr>
          <p:cNvSpPr txBox="1"/>
          <p:nvPr/>
        </p:nvSpPr>
        <p:spPr>
          <a:xfrm>
            <a:off x="4983481" y="2299193"/>
            <a:ext cx="414158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Pada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parameter </a:t>
            </a:r>
            <a:r>
              <a:rPr lang="en-ID" dirty="0" err="1"/>
              <a:t>bernama</a:t>
            </a:r>
            <a:r>
              <a:rPr lang="en-ID" dirty="0"/>
              <a:t> </a:t>
            </a:r>
            <a:r>
              <a:rPr lang="en-ID" dirty="0" err="1"/>
              <a:t>ucapan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String.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ucapan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F1CB9-C664-5F5D-858C-CA855A835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08" y="2488885"/>
            <a:ext cx="4021645" cy="590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EF4847-C717-6285-D8D0-C64A71056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4637" y="1225846"/>
            <a:ext cx="3038475" cy="933450"/>
          </a:xfrm>
          <a:prstGeom prst="rect">
            <a:avLst/>
          </a:prstGeom>
        </p:spPr>
      </p:pic>
      <p:sp>
        <p:nvSpPr>
          <p:cNvPr id="16" name="Google Shape;114;p18">
            <a:extLst>
              <a:ext uri="{FF2B5EF4-FFF2-40B4-BE49-F238E27FC236}">
                <a16:creationId xmlns:a16="http://schemas.microsoft.com/office/drawing/2014/main" id="{CCB51FD2-2305-503D-C466-F6490DF6947D}"/>
              </a:ext>
            </a:extLst>
          </p:cNvPr>
          <p:cNvSpPr txBox="1"/>
          <p:nvPr/>
        </p:nvSpPr>
        <p:spPr>
          <a:xfrm>
            <a:off x="4973721" y="3244302"/>
            <a:ext cx="4347571" cy="464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3. Cara </a:t>
            </a: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Pemanggilan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Fungsi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: </a:t>
            </a:r>
            <a:endParaRPr lang="en-ID" sz="110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FFFF265-6682-0E8A-E5A9-9A255751EF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6400" y="3811828"/>
            <a:ext cx="40957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8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8"/>
          <p:cNvCxnSpPr>
            <a:cxnSpLocks/>
          </p:cNvCxnSpPr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18"/>
          <p:cNvSpPr txBox="1"/>
          <p:nvPr/>
        </p:nvSpPr>
        <p:spPr>
          <a:xfrm>
            <a:off x="446100" y="823952"/>
            <a:ext cx="4347571" cy="110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4.Output</a:t>
            </a:r>
            <a:endParaRPr lang="en-ID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ID" sz="1100" dirty="0">
              <a:solidFill>
                <a:srgbClr val="202124"/>
              </a:solidFill>
              <a:latin typeface="arial" panose="020B0604020202020204" pitchFamily="34" charset="0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ID" sz="110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14;p18">
            <a:extLst>
              <a:ext uri="{FF2B5EF4-FFF2-40B4-BE49-F238E27FC236}">
                <a16:creationId xmlns:a16="http://schemas.microsoft.com/office/drawing/2014/main" id="{C0131987-A7A2-E5FD-9B16-5AC998B571B4}"/>
              </a:ext>
            </a:extLst>
          </p:cNvPr>
          <p:cNvSpPr txBox="1"/>
          <p:nvPr/>
        </p:nvSpPr>
        <p:spPr>
          <a:xfrm>
            <a:off x="4777498" y="914400"/>
            <a:ext cx="4347571" cy="520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ID" sz="140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F2FFA0-95E4-8B32-AF0F-BC9D67BB1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24" y="1373475"/>
            <a:ext cx="33051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351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9" name="Google Shape;909;g13fad933b9d_1_16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11" name="Google Shape;911;g13fad933b9d_1_1664"/>
          <p:cNvSpPr txBox="1"/>
          <p:nvPr/>
        </p:nvSpPr>
        <p:spPr>
          <a:xfrm>
            <a:off x="446100" y="214325"/>
            <a:ext cx="35496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912" name="Google Shape;912;g13fad933b9d_1_1664"/>
          <p:cNvCxnSpPr/>
          <p:nvPr/>
        </p:nvCxnSpPr>
        <p:spPr>
          <a:xfrm flipH="1">
            <a:off x="3995700" y="444125"/>
            <a:ext cx="3594300" cy="17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3" name="Google Shape;913;g13fad933b9d_1_1664"/>
          <p:cNvSpPr txBox="1"/>
          <p:nvPr/>
        </p:nvSpPr>
        <p:spPr>
          <a:xfrm>
            <a:off x="101712" y="2264100"/>
            <a:ext cx="8106900" cy="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Praktek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Fungsi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Void</a:t>
            </a:r>
            <a:endParaRPr sz="1600" b="1" i="0" u="none" strike="noStrike" cap="none" dirty="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73043055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4002</TotalTime>
  <Words>441</Words>
  <Application>Microsoft Office PowerPoint</Application>
  <PresentationFormat>On-screen Show (16:9)</PresentationFormat>
  <Paragraphs>86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</vt:lpstr>
      <vt:lpstr>Raleway</vt:lpstr>
      <vt:lpstr>Montserrat ExtraBold</vt:lpstr>
      <vt:lpstr>Montserrat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</dc:title>
  <cp:lastModifiedBy>rikialdipari</cp:lastModifiedBy>
  <cp:revision>18</cp:revision>
  <dcterms:modified xsi:type="dcterms:W3CDTF">2022-11-19T01:52:55Z</dcterms:modified>
</cp:coreProperties>
</file>