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379" r:id="rId2"/>
    <p:sldId id="377" r:id="rId3"/>
    <p:sldId id="398" r:id="rId4"/>
    <p:sldId id="382" r:id="rId5"/>
    <p:sldId id="381" r:id="rId6"/>
    <p:sldId id="257" r:id="rId7"/>
    <p:sldId id="259" r:id="rId8"/>
    <p:sldId id="260" r:id="rId9"/>
    <p:sldId id="261" r:id="rId10"/>
    <p:sldId id="262" r:id="rId11"/>
    <p:sldId id="264" r:id="rId12"/>
    <p:sldId id="383" r:id="rId13"/>
    <p:sldId id="384" r:id="rId14"/>
    <p:sldId id="390" r:id="rId15"/>
    <p:sldId id="385" r:id="rId16"/>
    <p:sldId id="386" r:id="rId17"/>
    <p:sldId id="387" r:id="rId18"/>
    <p:sldId id="388" r:id="rId19"/>
    <p:sldId id="389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9" r:id="rId28"/>
    <p:sldId id="400" r:id="rId29"/>
    <p:sldId id="376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Montserrat ExtraBold" panose="00000900000000000000" pitchFamily="2" charset="0"/>
      <p:bold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Trebuchet MS" panose="020B0603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cb1992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3ecb1992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7fe4394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e7fe4394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f97ab2e8b_1_2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3f97ab2e8b_1_2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97ab2e8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3f97ab2e8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f97ab2e8b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3f97ab2e8b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f97ab2e8b_1_2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3f97ab2e8b_1_2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97ab2e8b_1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3f97ab2e8b_1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f97ab2e8b_1_1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3f97ab2e8b_1_1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f97ab2e8b_1_1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3f97ab2e8b_1_1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f97ab2e8b_1_2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3f97ab2e8b_1_2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11838126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10111838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da29e6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3dda29e64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2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fad933b9d_1_1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3fad933b9d_1_1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ad933b9d_1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3fad933b9d_1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fad933b9d_1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13fad933b9d_1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fad933b9d_1_1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3fad933b9d_1_1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fad933b9d_1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13fad933b9d_1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fad933b9d_1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3fad933b9d_1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fad933b9d_1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3fad933b9d_1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41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fad933b9d_1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3fad933b9d_1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28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9c5b03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9c5b03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70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9c5b03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9c5b03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3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d54888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0bd54888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25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65650" y="1465675"/>
            <a:ext cx="37893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371600" lvl="5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600200" lvl="6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1828800" lvl="7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057400" lvl="8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 dan 2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9"/>
          <p:cNvSpPr txBox="1"/>
          <p:nvPr/>
        </p:nvSpPr>
        <p:spPr>
          <a:xfrm>
            <a:off x="481850" y="724348"/>
            <a:ext cx="4090275" cy="407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1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Lain: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1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74" name="Picture 2" descr="Fauzal Informatika: Tata Cara Membuat Class Diagram (UML)">
            <a:extLst>
              <a:ext uri="{FF2B5EF4-FFF2-40B4-BE49-F238E27FC236}">
                <a16:creationId xmlns:a16="http://schemas.microsoft.com/office/drawing/2014/main" id="{A35869F3-D382-4A28-39AA-EE9C3C1D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08" y="1237068"/>
            <a:ext cx="4861005" cy="28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9A2E3-AF3C-DF99-5A5C-9C69F4FC3CB5}"/>
              </a:ext>
            </a:extLst>
          </p:cNvPr>
          <p:cNvSpPr txBox="1"/>
          <p:nvPr/>
        </p:nvSpPr>
        <p:spPr>
          <a:xfrm>
            <a:off x="5036634" y="434042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Type Data 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B8421E-7718-5241-E2DD-3EC666C5EAC7}"/>
              </a:ext>
            </a:extLst>
          </p:cNvPr>
          <p:cNvCxnSpPr>
            <a:endCxn id="3" idx="1"/>
          </p:cNvCxnSpPr>
          <p:nvPr/>
        </p:nvCxnSpPr>
        <p:spPr>
          <a:xfrm>
            <a:off x="3880624" y="2312020"/>
            <a:ext cx="1156010" cy="222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87625" y="717100"/>
            <a:ext cx="4084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Sebenernya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data types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sih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types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tipe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pengklasifikasian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tersebut</a:t>
            </a:r>
            <a:r>
              <a:rPr lang="en-ID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Biasanya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data types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tersimpan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variable. Salah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types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primitives data types.</a:t>
            </a:r>
            <a:b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Bahasa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sangat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PHP, JavaScript,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Pyton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java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dll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mungkin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mempelajari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semuanya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. Oleh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, pada kali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Bahasa </a:t>
            </a:r>
            <a:r>
              <a:rPr lang="en-ID" sz="1100" b="1" dirty="0">
                <a:latin typeface="Montserrat"/>
                <a:ea typeface="Montserrat"/>
                <a:cs typeface="Montserrat"/>
                <a:sym typeface="Montserrat"/>
              </a:rPr>
              <a:t>Java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100" b="1" dirty="0" err="1">
                <a:latin typeface="Montserrat"/>
                <a:ea typeface="Montserrat"/>
                <a:cs typeface="Montserrat"/>
                <a:sym typeface="Montserrat"/>
              </a:rPr>
              <a:t>Intellij</a:t>
            </a:r>
            <a:r>
              <a:rPr lang="en-ID" sz="1100" b="1" dirty="0">
                <a:latin typeface="Montserrat"/>
                <a:ea typeface="Montserrat"/>
                <a:cs typeface="Montserrat"/>
                <a:sym typeface="Montserrat"/>
              </a:rPr>
              <a:t> IDEA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Editor.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2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24765-2E38-44A3-6933-ED5AFFB4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50" y="899325"/>
            <a:ext cx="4028150" cy="274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67664-384D-5BF8-583E-1C38EE1089CF}"/>
              </a:ext>
            </a:extLst>
          </p:cNvPr>
          <p:cNvSpPr txBox="1"/>
          <p:nvPr/>
        </p:nvSpPr>
        <p:spPr>
          <a:xfrm>
            <a:off x="5504985" y="35854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Gambar :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type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487375" y="717000"/>
            <a:ext cx="4084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“Duh, istilah apa lagi tuh?”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</a:t>
            </a:r>
            <a:r>
              <a:rPr lang="en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primitive data types adalah tipe data paling dasar pada Java.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Tipe ini udah didefinisikan oleh Java dan diberi nama dengan kata kunci. Misalnya,  int, long, char, dsb.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Penasaran sama jenis primitive data types? Yuk kita lanjut~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31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31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098" name="Picture 2" descr="Tanda Tanya Besar Foto Stok - Unduh Gambar Sekarang - Ruang Tiga Dimensi, Tanda  tanya - Tanda baca, Merah - iStock">
            <a:extLst>
              <a:ext uri="{FF2B5EF4-FFF2-40B4-BE49-F238E27FC236}">
                <a16:creationId xmlns:a16="http://schemas.microsoft.com/office/drawing/2014/main" id="{0813BAF1-03FA-FB7B-5FB3-31E6C33C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0" y="1585912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487375" y="908750"/>
            <a:ext cx="812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Berikut 8 primitive data types pada Java!</a:t>
            </a:r>
            <a:endParaRPr sz="1600" b="1" i="0" u="none" strike="noStrike" cap="none" dirty="0">
              <a:solidFill>
                <a:srgbClr val="761A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1274695" y="1690376"/>
          <a:ext cx="6928325" cy="2719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Tipe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Keterangan Ukuran (bit)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byte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Byte-size integer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short 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Short integer 16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Integer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long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Long Integer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Single Character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 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Single-Precision Floating Point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double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Double-Precision Floating Point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boolean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 Or False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75" marR="5775" marT="577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71" name="Google Shape;271;p32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32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/>
        </p:nvSpPr>
        <p:spPr>
          <a:xfrm>
            <a:off x="509575" y="914400"/>
            <a:ext cx="81426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berikut ada kategorisasi dari 8 tipe data primitive!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600" y="2595328"/>
            <a:ext cx="6377098" cy="212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3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6" name="Google Shape;396;p43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531978" y="921834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rimitive data juga punya istilah yang disebut default value, lho!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 kan artinya nilai. 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Kalau di Java, default </a:t>
            </a: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atau value dari primitive data type yang berupa angka adalah 0, sedangkan default value dari Boolean adalah false. 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 kata lain, </a:t>
            </a:r>
            <a:r>
              <a:rPr lang="en" sz="11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primitive data type nggak akan pernah memiliki nilai null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3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33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36"/>
          <p:cNvGraphicFramePr/>
          <p:nvPr/>
        </p:nvGraphicFramePr>
        <p:xfrm>
          <a:off x="1456747" y="1597460"/>
          <a:ext cx="6513125" cy="2881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Tipe Data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Panjang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Rentang Nilai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Contoh Nilai 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byte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 bit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lang="en" sz="10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sampai 2</a:t>
                      </a:r>
                      <a:r>
                        <a:rPr lang="en" sz="10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- 1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(-128 sampai 127 )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(256 kemungkinan nilai)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-126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short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 bit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lang="en" sz="10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sampai 2</a:t>
                      </a:r>
                      <a:r>
                        <a:rPr lang="en" sz="1000" u="none" strike="noStrike" cap="none" baseline="30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 </a:t>
                      </a: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- 1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(-32.768 sampai 32.767)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(65.535 kemungkinan nilai)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-23659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 bit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lang="en" sz="1000" u="none" strike="noStrike" cap="none" baseline="30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sampai 2</a:t>
                      </a:r>
                      <a:r>
                        <a:rPr lang="en" sz="1000" u="none" strike="noStrike" cap="none" baseline="30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  </a:t>
                      </a: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- 1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 -2.147.483.648  sampai 2.147.483.647)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(4.294.967.296 kemungkinan nilai)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2067456397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-1456398567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long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 bit</a:t>
                      </a:r>
                      <a:endParaRPr sz="10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lang="en" sz="1000" u="none" strike="noStrike" cap="none" baseline="30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-63</a:t>
                      </a: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sampai 2</a:t>
                      </a:r>
                      <a:r>
                        <a:rPr lang="en" sz="1000" u="none" strike="noStrike" cap="none" baseline="30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 </a:t>
                      </a: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- 1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 -9.223.372.036.854.775.808 sampai 9.223.372.036.854.775.807)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(18.446.744.073.709.551.616 kemungkinan nilai)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3L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-2147483648L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67L</a:t>
                      </a:r>
                      <a:endParaRPr sz="10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36"/>
          <p:cNvSpPr txBox="1"/>
          <p:nvPr/>
        </p:nvSpPr>
        <p:spPr>
          <a:xfrm>
            <a:off x="509675" y="900575"/>
            <a:ext cx="810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 perbedaan primitive data types!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5" name="Google Shape;315;p36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p3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/>
          <p:nvPr/>
        </p:nvSpPr>
        <p:spPr>
          <a:xfrm>
            <a:off x="509675" y="717100"/>
            <a:ext cx="41274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Selain primitive data, ada juga yang namanya tipe data floating point dan double</a:t>
            </a:r>
            <a:endParaRPr sz="1000" b="0" i="0" u="none" strike="noStrike" cap="non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Tipe data </a:t>
            </a:r>
            <a:r>
              <a:rPr lang="en" sz="1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</a:t>
            </a:r>
            <a:r>
              <a:rPr lang="en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 </a:t>
            </a:r>
            <a:r>
              <a:rPr lang="en" sz="1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double</a:t>
            </a:r>
            <a:r>
              <a:rPr lang="en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adalah tipe data buat variabel yang nilainya adalah bilangan real (bisa punya pecahan desimal).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di matematika, bilangannya kayak angka -1, -0.5, 0, 0.5, dan 1.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5" name="Google Shape;325;p37"/>
          <p:cNvGraphicFramePr/>
          <p:nvPr/>
        </p:nvGraphicFramePr>
        <p:xfrm>
          <a:off x="4800564" y="1734335"/>
          <a:ext cx="3667525" cy="217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Tipe Data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Panjang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Contoh Penulisan Nilai yang Diperbolehkan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 bit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78F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-34736.86F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6.4E4F ( sama dengan 6,4 x 10</a:t>
                      </a:r>
                      <a:r>
                        <a:rPr lang="en" sz="1100" u="none" strike="noStrike" cap="none" baseline="30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double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 bit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-2356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3.5E7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67564788965.567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6" name="Google Shape;326;p37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37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487375" y="717100"/>
            <a:ext cx="4084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Masih bingung? ini perbedaan diantara keduanya, </a:t>
            </a:r>
            <a:r>
              <a:rPr lang="en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engs!</a:t>
            </a:r>
            <a:endParaRPr sz="1000" b="1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Perbedaannya adalah pada jenis bilangan.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Byte, short, int dan long menggunakan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angka bulat.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Sedangkan floating dan double menggunakan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angka desimal.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5" name="Google Shape;335;p3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3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18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2" descr="Tanda Tanya Besar Foto Stok - Unduh Gambar Sekarang - Ruang Tiga Dimensi, Tanda  tanya - Tanda baca, Merah - iStock">
            <a:extLst>
              <a:ext uri="{FF2B5EF4-FFF2-40B4-BE49-F238E27FC236}">
                <a16:creationId xmlns:a16="http://schemas.microsoft.com/office/drawing/2014/main" id="{BB8EC80F-03BA-0318-D5E9-173347C5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0" y="1585912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509675" y="717100"/>
            <a:ext cx="40623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Tipe data logika adalah tipe data yang cuma punya 2 kemungkinan nilai, yaitu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atau false. 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Selain itu,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 adalah satu-satunya tipe data logika yang ada di Java.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42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42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19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446100" y="179325"/>
            <a:ext cx="2775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10111838126_0_0"/>
          <p:cNvGrpSpPr/>
          <p:nvPr/>
        </p:nvGrpSpPr>
        <p:grpSpPr>
          <a:xfrm>
            <a:off x="0" y="0"/>
            <a:ext cx="2494705" cy="5143510"/>
            <a:chOff x="0" y="0"/>
            <a:chExt cx="4989409" cy="10287019"/>
          </a:xfrm>
        </p:grpSpPr>
        <p:sp>
          <p:nvSpPr>
            <p:cNvPr id="55" name="Google Shape;55;g10111838126_0_0"/>
            <p:cNvSpPr/>
            <p:nvPr/>
          </p:nvSpPr>
          <p:spPr>
            <a:xfrm>
              <a:off x="0" y="0"/>
              <a:ext cx="4989409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56" name="Google Shape;56;g10111838126_0_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57" name="Google Shape;57;g10111838126_0_0"/>
            <p:cNvSpPr/>
            <p:nvPr/>
          </p:nvSpPr>
          <p:spPr>
            <a:xfrm>
              <a:off x="2150450" y="1415375"/>
              <a:ext cx="1736531" cy="1625689"/>
            </a:xfrm>
            <a:custGeom>
              <a:avLst/>
              <a:gdLst/>
              <a:ahLst/>
              <a:cxnLst/>
              <a:rect l="l" t="t" r="r" b="b"/>
              <a:pathLst>
                <a:path w="2463165" h="2463165" extrusionOk="0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</p:grpSp>
      <p:sp>
        <p:nvSpPr>
          <p:cNvPr id="58" name="Google Shape;58;g10111838126_0_0"/>
          <p:cNvSpPr txBox="1">
            <a:spLocks noGrp="1"/>
          </p:cNvSpPr>
          <p:nvPr>
            <p:ph type="title"/>
          </p:nvPr>
        </p:nvSpPr>
        <p:spPr>
          <a:xfrm>
            <a:off x="2705565" y="362038"/>
            <a:ext cx="3736800" cy="53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488" rIns="0" bIns="0" anchor="t" anchorCtr="0">
            <a:spAutoFit/>
          </a:bodyPr>
          <a:lstStyle/>
          <a:p>
            <a:pPr marL="6350" marR="2540">
              <a:lnSpc>
                <a:spcPct val="118918"/>
              </a:lnSpc>
            </a:pPr>
            <a:r>
              <a:rPr lang="en-US" sz="2775" dirty="0">
                <a:solidFill>
                  <a:srgbClr val="262626"/>
                </a:solidFill>
              </a:rPr>
              <a:t>Profile</a:t>
            </a:r>
            <a:endParaRPr sz="2775" dirty="0"/>
          </a:p>
        </p:txBody>
      </p:sp>
      <p:sp>
        <p:nvSpPr>
          <p:cNvPr id="59" name="Google Shape;59;g10111838126_0_0"/>
          <p:cNvSpPr txBox="1"/>
          <p:nvPr/>
        </p:nvSpPr>
        <p:spPr>
          <a:xfrm>
            <a:off x="2705563" y="1216609"/>
            <a:ext cx="5197650" cy="4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228600" marR="2540" indent="-195263">
              <a:lnSpc>
                <a:spcPct val="117500"/>
              </a:lnSpc>
              <a:buClr>
                <a:srgbClr val="262626"/>
              </a:buClr>
              <a:buSzPts val="2550"/>
              <a:buFont typeface="Trebuchet MS"/>
              <a:buChar char="●"/>
            </a:pPr>
            <a:r>
              <a:rPr lang="en-US" sz="1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Study Background</a:t>
            </a:r>
            <a:endParaRPr sz="1000" b="1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en-US" altLang="zh-CN" sz="1000" dirty="0"/>
              <a:t>2018-2021</a:t>
            </a:r>
          </a:p>
          <a:p>
            <a:pPr marR="2540">
              <a:lnSpc>
                <a:spcPct val="117500"/>
              </a:lnSpc>
            </a:pPr>
            <a:r>
              <a:rPr lang="en-US" altLang="zh-CN" sz="1000" dirty="0"/>
              <a:t> 	Magister </a:t>
            </a:r>
            <a:r>
              <a:rPr lang="en-US" altLang="zh-CN" sz="1000" dirty="0" err="1"/>
              <a:t>Ilmu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Komputer</a:t>
            </a:r>
            <a:r>
              <a:rPr lang="en-US" altLang="zh-CN" sz="1000" dirty="0"/>
              <a:t> di Universitas Budi </a:t>
            </a:r>
            <a:r>
              <a:rPr lang="en-US" altLang="zh-CN" sz="1000" dirty="0" err="1"/>
              <a:t>Luhur</a:t>
            </a:r>
            <a:endParaRPr lang="en-US" altLang="zh-CN" sz="1000" dirty="0"/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2014-2018</a:t>
            </a:r>
            <a:b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altLang="zh-CN" sz="1000" dirty="0"/>
              <a:t>Teknik </a:t>
            </a:r>
            <a:r>
              <a:rPr lang="en-US" altLang="zh-CN" sz="1000" dirty="0" err="1"/>
              <a:t>Informatika</a:t>
            </a:r>
            <a:r>
              <a:rPr lang="en-US" altLang="zh-CN" sz="1000" dirty="0"/>
              <a:t> di Universitas Budi </a:t>
            </a:r>
            <a:r>
              <a:rPr lang="en-US" altLang="zh-CN" sz="1000" dirty="0" err="1"/>
              <a:t>Luhur</a:t>
            </a:r>
            <a:br>
              <a:rPr lang="en-US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2540" indent="-195263">
              <a:lnSpc>
                <a:spcPct val="117500"/>
              </a:lnSpc>
              <a:buClr>
                <a:srgbClr val="262626"/>
              </a:buClr>
              <a:buSzPts val="2550"/>
              <a:buFont typeface="Trebuchet MS"/>
              <a:buChar char="●"/>
            </a:pPr>
            <a:r>
              <a:rPr lang="sv-SE" sz="1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Pengalaman Kerja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altLang="zh-CN" sz="1000" dirty="0"/>
              <a:t>2016-2021</a:t>
            </a:r>
          </a:p>
          <a:p>
            <a:pPr marR="2540">
              <a:lnSpc>
                <a:spcPct val="117500"/>
              </a:lnSpc>
            </a:pPr>
            <a:r>
              <a:rPr lang="sv-SE" altLang="zh-CN" sz="1000" dirty="0"/>
              <a:t> 	Pembantu : Role Java and Web Developer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2021-Present</a:t>
            </a:r>
            <a:b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	Team Lead , </a:t>
            </a:r>
            <a:r>
              <a:rPr lang="sv-SE" altLang="zh-CN" sz="1000" dirty="0"/>
              <a:t>System Analist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endParaRPr lang="sv-SE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2540" indent="-195263">
              <a:lnSpc>
                <a:spcPct val="117500"/>
              </a:lnSpc>
              <a:buClr>
                <a:srgbClr val="262626"/>
              </a:buClr>
              <a:buSzPts val="2550"/>
              <a:buFont typeface="Trebuchet MS"/>
              <a:buChar char="●"/>
            </a:pPr>
            <a:r>
              <a:rPr lang="sv-SE" sz="1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Pengalaman Mengajar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altLang="zh-CN" sz="1000" dirty="0"/>
              <a:t>2021</a:t>
            </a:r>
          </a:p>
          <a:p>
            <a:pPr marR="2540">
              <a:lnSpc>
                <a:spcPct val="117500"/>
              </a:lnSpc>
            </a:pPr>
            <a:r>
              <a:rPr lang="sv-SE" altLang="zh-CN" sz="1000" dirty="0"/>
              <a:t> 	Kampus Merdeka : UBL</a:t>
            </a:r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2021-Present</a:t>
            </a:r>
            <a:b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sv-SE" sz="10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sv-SE" altLang="zh-CN" sz="1000" dirty="0"/>
              <a:t>Lembaga Kursus</a:t>
            </a:r>
          </a:p>
          <a:p>
            <a:pPr marR="2540">
              <a:lnSpc>
                <a:spcPct val="117500"/>
              </a:lnSpc>
            </a:pPr>
            <a:endParaRPr lang="sv-SE" altLang="zh-CN" sz="1000" dirty="0"/>
          </a:p>
          <a:p>
            <a:pPr marL="171450" marR="2540" indent="-171450">
              <a:lnSpc>
                <a:spcPct val="117500"/>
              </a:lnSpc>
              <a:buFont typeface="Wingdings" panose="05000000000000000000" pitchFamily="2" charset="2"/>
              <a:buChar char="q"/>
            </a:pPr>
            <a:r>
              <a:rPr lang="sv-SE" altLang="zh-CN" sz="1000" b="1" dirty="0">
                <a:solidFill>
                  <a:srgbClr val="262626"/>
                </a:solidFill>
                <a:latin typeface="Trebuchet MS"/>
              </a:rPr>
              <a:t>2022 – Present </a:t>
            </a:r>
          </a:p>
          <a:p>
            <a:pPr marR="2540">
              <a:lnSpc>
                <a:spcPct val="117500"/>
              </a:lnSpc>
            </a:pPr>
            <a:r>
              <a:rPr lang="sv-SE" altLang="zh-CN" sz="1000" dirty="0"/>
              <a:t>            Dosen - 082284703136</a:t>
            </a:r>
            <a:br>
              <a:rPr lang="sv-SE" altLang="zh-CN" sz="1000" dirty="0"/>
            </a:br>
            <a:br>
              <a:rPr lang="sv-SE" altLang="zh-CN" sz="1000" dirty="0"/>
            </a:br>
            <a:endParaRPr lang="sv-SE" altLang="zh-CN" sz="1000" dirty="0"/>
          </a:p>
          <a:p>
            <a:pPr marL="257175" marR="2540" indent="-257175">
              <a:lnSpc>
                <a:spcPct val="117500"/>
              </a:lnSpc>
              <a:buFont typeface="Wingdings" panose="05000000000000000000" pitchFamily="2" charset="2"/>
              <a:buChar char="q"/>
            </a:pPr>
            <a:endParaRPr lang="sv-SE" sz="1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2540">
              <a:lnSpc>
                <a:spcPct val="117500"/>
              </a:lnSpc>
            </a:pPr>
            <a:endParaRPr sz="1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g10111838126_0_0"/>
          <p:cNvSpPr txBox="1"/>
          <p:nvPr/>
        </p:nvSpPr>
        <p:spPr>
          <a:xfrm>
            <a:off x="2705563" y="895963"/>
            <a:ext cx="5197650" cy="23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R="2540">
              <a:lnSpc>
                <a:spcPct val="117500"/>
              </a:lnSpc>
              <a:buSzPts val="2250"/>
            </a:pPr>
            <a:r>
              <a:rPr lang="en-US" sz="1275" dirty="0">
                <a:latin typeface="Trebuchet MS"/>
                <a:ea typeface="Trebuchet MS"/>
                <a:cs typeface="Trebuchet MS"/>
                <a:sym typeface="Trebuchet MS"/>
              </a:rPr>
              <a:t>Riki Aldi Pari</a:t>
            </a:r>
            <a:endParaRPr sz="1275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062F84DA-EE00-9C19-7B74-4B712351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5" y="651353"/>
            <a:ext cx="9255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484625" y="914400"/>
            <a:ext cx="758142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Operator</a:t>
            </a:r>
            <a:b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100" dirty="0"/>
              <a:t>Operator </a:t>
            </a:r>
            <a:r>
              <a:rPr lang="en-ID" sz="1100" dirty="0" err="1"/>
              <a:t>adalah</a:t>
            </a:r>
            <a:r>
              <a:rPr lang="en-ID" sz="1100" dirty="0"/>
              <a:t> media yang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memproses</a:t>
            </a:r>
            <a:r>
              <a:rPr lang="en-ID" sz="1100" dirty="0"/>
              <a:t> data </a:t>
            </a:r>
            <a:r>
              <a:rPr lang="en-ID" sz="1100" dirty="0" err="1"/>
              <a:t>sehingga</a:t>
            </a:r>
            <a:r>
              <a:rPr lang="en-ID" sz="1100" dirty="0"/>
              <a:t> </a:t>
            </a:r>
            <a:r>
              <a:rPr lang="en-ID" sz="1100" dirty="0" err="1"/>
              <a:t>memberikan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100" dirty="0" err="1"/>
              <a:t>Secara</a:t>
            </a:r>
            <a:r>
              <a:rPr lang="en-ID" sz="1100" dirty="0"/>
              <a:t> </a:t>
            </a:r>
            <a:r>
              <a:rPr lang="en-ID" sz="1100" dirty="0" err="1"/>
              <a:t>umum</a:t>
            </a:r>
            <a:r>
              <a:rPr lang="en-ID" sz="1100" dirty="0"/>
              <a:t> operator </a:t>
            </a:r>
            <a:r>
              <a:rPr lang="en-ID" sz="1100" dirty="0" err="1"/>
              <a:t>dibagi</a:t>
            </a:r>
            <a:r>
              <a:rPr lang="en-ID" sz="1100" dirty="0"/>
              <a:t> </a:t>
            </a:r>
            <a:r>
              <a:rPr lang="en-ID" sz="1100" dirty="0" err="1"/>
              <a:t>tiga</a:t>
            </a:r>
            <a:r>
              <a:rPr lang="en-ID" sz="1100" dirty="0"/>
              <a:t>, 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ID" sz="1100" dirty="0"/>
              <a:t>operator </a:t>
            </a:r>
            <a:r>
              <a:rPr lang="en-ID" sz="1100" dirty="0" err="1"/>
              <a:t>aritmatika</a:t>
            </a:r>
            <a:r>
              <a:rPr lang="en-ID" sz="1100" dirty="0"/>
              <a:t>: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mengoperasikan</a:t>
            </a:r>
            <a:r>
              <a:rPr lang="en-ID" sz="1100" dirty="0"/>
              <a:t> data 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ID" sz="1100" dirty="0"/>
              <a:t>operator </a:t>
            </a:r>
            <a:r>
              <a:rPr lang="en-ID" sz="1100" dirty="0" err="1"/>
              <a:t>relasi</a:t>
            </a:r>
            <a:r>
              <a:rPr lang="en-ID" sz="1100" dirty="0"/>
              <a:t>/comparison :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membandingkan</a:t>
            </a:r>
            <a:r>
              <a:rPr lang="en-ID" sz="1100" dirty="0"/>
              <a:t> </a:t>
            </a:r>
            <a:r>
              <a:rPr lang="en-ID" sz="1100" dirty="0" err="1"/>
              <a:t>dua</a:t>
            </a:r>
            <a:r>
              <a:rPr lang="en-ID" sz="1100" dirty="0"/>
              <a:t> </a:t>
            </a:r>
            <a:r>
              <a:rPr lang="en-ID" sz="1100" dirty="0" err="1"/>
              <a:t>buah</a:t>
            </a:r>
            <a:r>
              <a:rPr lang="en-ID" sz="1100" dirty="0"/>
              <a:t> data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ID" sz="1100" dirty="0"/>
              <a:t>operator </a:t>
            </a:r>
            <a:r>
              <a:rPr lang="en-ID" sz="1100" dirty="0" err="1"/>
              <a:t>logika</a:t>
            </a:r>
            <a:r>
              <a:rPr lang="en-ID" sz="1100" dirty="0"/>
              <a:t>: </a:t>
            </a:r>
            <a:r>
              <a:rPr lang="en-ID" sz="1100" dirty="0" err="1"/>
              <a:t>mengaitkan</a:t>
            </a:r>
            <a:r>
              <a:rPr lang="en-ID" sz="1100" dirty="0"/>
              <a:t> </a:t>
            </a:r>
            <a:r>
              <a:rPr lang="en-ID" sz="1100" dirty="0" err="1"/>
              <a:t>dua</a:t>
            </a:r>
            <a:r>
              <a:rPr lang="en-ID" sz="1100" dirty="0"/>
              <a:t> </a:t>
            </a:r>
            <a:r>
              <a:rPr lang="en-ID" sz="1100" dirty="0" err="1"/>
              <a:t>buah</a:t>
            </a:r>
            <a:r>
              <a:rPr lang="en-ID" sz="1100" dirty="0"/>
              <a:t> </a:t>
            </a:r>
            <a:r>
              <a:rPr lang="en-ID" sz="1100" dirty="0" err="1"/>
              <a:t>kondisi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sebuah</a:t>
            </a:r>
            <a:r>
              <a:rPr lang="en-ID" sz="1100" dirty="0"/>
              <a:t> </a:t>
            </a:r>
            <a:r>
              <a:rPr lang="en-ID" sz="1100" dirty="0" err="1"/>
              <a:t>kondisi</a:t>
            </a:r>
            <a:r>
              <a:rPr lang="en-ID" sz="1100" dirty="0"/>
              <a:t>, </a:t>
            </a:r>
            <a:r>
              <a:rPr lang="en-ID" sz="1100" dirty="0" err="1"/>
              <a:t>misalnya</a:t>
            </a:r>
            <a:r>
              <a:rPr lang="en-ID" sz="1100" dirty="0"/>
              <a:t> (dan), (</a:t>
            </a:r>
            <a:r>
              <a:rPr lang="en-ID" sz="1100" dirty="0" err="1"/>
              <a:t>atau</a:t>
            </a:r>
            <a:r>
              <a:rPr lang="en-ID" sz="1100" dirty="0"/>
              <a:t>).</a:t>
            </a:r>
            <a:endParaRPr sz="1000" b="0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23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6854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13fad933b9d_1_13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3fad933b9d_1_132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92" name="Google Shape;292;g13fad933b9d_1_132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g13fad933b9d_1_1325"/>
          <p:cNvSpPr txBox="1"/>
          <p:nvPr/>
        </p:nvSpPr>
        <p:spPr>
          <a:xfrm>
            <a:off x="5095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"/>
              <a:buAutoNum type="arabicPeriod"/>
            </a:pPr>
            <a:r>
              <a:rPr lang="en-US" sz="11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Binary/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aritmatika</a:t>
            </a:r>
            <a:r>
              <a:rPr lang="en-US" sz="11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operator</a:t>
            </a:r>
            <a:endParaRPr sz="1100" b="1" i="0" u="none" strike="noStrike" cap="none" dirty="0">
              <a:solidFill>
                <a:schemeClr val="accen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Mirip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pelajaran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matematika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Binary operator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dipakai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operasi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aritmatika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isinya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kayak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gini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nih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Penjumlahan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Pengurangan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Perkalian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Pembagian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(modulus)</a:t>
            </a:r>
            <a:endParaRPr sz="11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13fad933b9d_1_132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21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22" name="Picture 2" descr="Mengenal Pelbagai Jenis Operator Aritmatika dan Logika">
            <a:extLst>
              <a:ext uri="{FF2B5EF4-FFF2-40B4-BE49-F238E27FC236}">
                <a16:creationId xmlns:a16="http://schemas.microsoft.com/office/drawing/2014/main" id="{DD50E5E4-0715-7252-2EAE-758E14365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08" y="188118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3fad933b9d_1_13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3fad933b9d_1_1332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03" name="Google Shape;303;g13fad933b9d_1_1332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g13fad933b9d_1_1332"/>
          <p:cNvSpPr txBox="1"/>
          <p:nvPr/>
        </p:nvSpPr>
        <p:spPr>
          <a:xfrm>
            <a:off x="487375" y="914400"/>
            <a:ext cx="81291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Biar makin kebayang, berikut penjelasannya ya~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5" name="Google Shape;305;g13fad933b9d_1_1332"/>
          <p:cNvGraphicFramePr/>
          <p:nvPr/>
        </p:nvGraphicFramePr>
        <p:xfrm>
          <a:off x="964306" y="1557256"/>
          <a:ext cx="7175775" cy="2970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Arti Operator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Contoh Pemakaian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Keterangan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Penjumlahan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sum=num1 + num2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Pengurangan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diff=num1 - num2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Perkalian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prod=num1 * num2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Pembagian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quot=num1 / num2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jika num1 dan num2 adalah integer, pembagian akan menghasilkan nilai integer tanpa mengikutsertakan sisa, jika terdapat sisa. 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Sisa 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(modulus)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mod=num1 % num2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 operasi modulus adalah sisa dari operasi num1 / num2.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 operasi modulus memiliki tanda ( +/- ) yang sama dengan operand pertama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6" name="Google Shape;306;g13fad933b9d_1_1332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22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fad933b9d_1_1367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58" name="Google Shape;358;g13fad933b9d_1_1367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9" name="Google Shape;359;g13fad933b9d_1_1367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</a:pPr>
            <a:r>
              <a:rPr lang="en-US" sz="11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2.    Comparison/</a:t>
            </a:r>
            <a:r>
              <a:rPr lang="en-US" sz="1100" b="1" i="0" u="none" strike="noStrike" cap="none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relasi</a:t>
            </a:r>
            <a:r>
              <a:rPr lang="en-US" sz="11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operator</a:t>
            </a:r>
            <a:endParaRPr sz="1100" b="1" i="0" u="none" strike="noStrike" cap="none" dirty="0">
              <a:solidFill>
                <a:schemeClr val="accen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Yup,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kayak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namanya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jadi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tugas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operator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membandingkan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Beda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manusia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nggak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suka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dibanding-bandingin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☹️</a:t>
            </a:r>
            <a:endParaRPr sz="11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Kembali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laptop,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dihasilkan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operator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berupa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true dan false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g13fad933b9d_1_136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23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13fad933b9d_1_13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3fad933b9d_1_137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69" name="Google Shape;369;g13fad933b9d_1_137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g13fad933b9d_1_1374"/>
          <p:cNvSpPr txBox="1"/>
          <p:nvPr/>
        </p:nvSpPr>
        <p:spPr>
          <a:xfrm>
            <a:off x="487375" y="919625"/>
            <a:ext cx="81297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 adalah contoh penggunaannya, gengs!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1" name="Google Shape;371;g13fad933b9d_1_1374"/>
          <p:cNvGraphicFramePr/>
          <p:nvPr/>
        </p:nvGraphicFramePr>
        <p:xfrm>
          <a:off x="1043711" y="1572576"/>
          <a:ext cx="7087725" cy="326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Condition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Example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equal 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(atau “is the same as”)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System.out.println(i==1);  </a:t>
                      </a:r>
                      <a:r>
                        <a:rPr lang="en-US" sz="1100" i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(output : true)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not equal to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(atau “is not the same as”)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System.out.println(i!=1);  </a:t>
                      </a:r>
                      <a:r>
                        <a:rPr lang="en-US" sz="1100" i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(output : false)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less than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System.out.println(i&lt;1);  </a:t>
                      </a:r>
                      <a:r>
                        <a:rPr lang="en-US" sz="1100" i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(output : false)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less than or equal to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System.out.println(i&lt;=1);  //</a:t>
                      </a:r>
                      <a:r>
                        <a:rPr lang="en-US" sz="1100" i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(output : true)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greater than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System.out.println(i&gt;1);  //(</a:t>
                      </a:r>
                      <a:r>
                        <a:rPr lang="en-US" sz="1100" i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output : false)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greater than or equal to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= 1;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&gt;=1);  //</a:t>
                      </a:r>
                      <a:r>
                        <a:rPr lang="en-US" sz="1100" i="1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(output : true)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2" name="Google Shape;372;g13fad933b9d_1_1374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24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13fad933b9d_1_13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3fad933b9d_1_1381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80" name="Google Shape;380;g13fad933b9d_1_1381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g13fad933b9d_1_1381"/>
          <p:cNvSpPr txBox="1"/>
          <p:nvPr/>
        </p:nvSpPr>
        <p:spPr>
          <a:xfrm>
            <a:off x="48737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</a:pPr>
            <a:r>
              <a:rPr lang="en-US" sz="11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3.     Logical operator</a:t>
            </a:r>
            <a:endParaRPr sz="1100" b="1" i="0" u="none" strike="noStrike" cap="none" dirty="0">
              <a:solidFill>
                <a:schemeClr val="accen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Percaya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deh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kamu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pernah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belajar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matematika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pasti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nggak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bakal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asing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operator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operasi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contohnya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Pernyataan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1: Sabrina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seorang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Back End Engineer.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Pernyataan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2: Sabrina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Java.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ditanya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apakah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kamu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Back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 Engineer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 Kita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perlu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dulu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kebenaran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logikanya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13fad933b9d_1_138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25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13fad933b9d_1_13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3fad933b9d_1_1388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91" name="Google Shape;391;g13fad933b9d_1_1388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g13fad933b9d_1_1388"/>
          <p:cNvSpPr txBox="1"/>
          <p:nvPr/>
        </p:nvSpPr>
        <p:spPr>
          <a:xfrm>
            <a:off x="507450" y="1083950"/>
            <a:ext cx="812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Beli rumput di toko bunga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 adalah contohnya~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3" name="Google Shape;393;g13fad933b9d_1_1388"/>
          <p:cNvGraphicFramePr/>
          <p:nvPr/>
        </p:nvGraphicFramePr>
        <p:xfrm>
          <a:off x="1756005" y="1911148"/>
          <a:ext cx="6130675" cy="21777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Contoh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&amp;&amp;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j = 2;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System.out.println((i&lt;1)&amp;&amp;(j&gt;0));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(output : false)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||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j = 2;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System.out.println((i&lt;1)||(j&gt;0));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(output : true)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 i = 1;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System.out.println(!(i&lt;3));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rgbClr val="29292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(output : false)</a:t>
                      </a:r>
                      <a:endParaRPr sz="1100" u="none" strike="noStrike" cap="none">
                        <a:solidFill>
                          <a:srgbClr val="29292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4" name="Google Shape;394;g13fad933b9d_1_138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26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13fad933b9d_1_13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3fad933b9d_1_1388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91" name="Google Shape;391;g13fad933b9d_1_1388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g13fad933b9d_1_1388"/>
          <p:cNvSpPr txBox="1"/>
          <p:nvPr/>
        </p:nvSpPr>
        <p:spPr>
          <a:xfrm>
            <a:off x="507450" y="1083950"/>
            <a:ext cx="812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Bagaiman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cara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kode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program ?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g13fad933b9d_1_138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27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0" name="Picture 2" descr="10 Bahasa Pemrograman Populer di Indonesia">
            <a:extLst>
              <a:ext uri="{FF2B5EF4-FFF2-40B4-BE49-F238E27FC236}">
                <a16:creationId xmlns:a16="http://schemas.microsoft.com/office/drawing/2014/main" id="{B6EDDA96-422D-EE97-F471-A1722A0E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88" y="1511250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85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13fad933b9d_1_13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3fad933b9d_1_1388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91" name="Google Shape;391;g13fad933b9d_1_1388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g13fad933b9d_1_1388"/>
          <p:cNvSpPr txBox="1"/>
          <p:nvPr/>
        </p:nvSpPr>
        <p:spPr>
          <a:xfrm>
            <a:off x="507450" y="1083950"/>
            <a:ext cx="812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IDE Java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Intellij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g13fad933b9d_1_138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28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ABE7C-1C57-FFC4-68AC-688BEB07F7D7}"/>
              </a:ext>
            </a:extLst>
          </p:cNvPr>
          <p:cNvSpPr txBox="1"/>
          <p:nvPr/>
        </p:nvSpPr>
        <p:spPr>
          <a:xfrm>
            <a:off x="2370076" y="17819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https://www.jetbrains.com/idea/download/#section=windows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1AD1C-AFF9-A57C-C2CC-58F6CF91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19" y="2305150"/>
            <a:ext cx="6590714" cy="23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2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 dan 2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4968835" y="3"/>
            <a:ext cx="4175442" cy="5143609"/>
            <a:chOff x="9937669" y="6"/>
            <a:chExt cx="8350884" cy="10287217"/>
          </a:xfrm>
        </p:grpSpPr>
        <p:sp>
          <p:nvSpPr>
            <p:cNvPr id="96" name="Google Shape;96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1800"/>
              </a:pPr>
              <a:endParaRPr sz="900"/>
            </a:p>
          </p:txBody>
        </p:sp>
      </p:grp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675151" y="2199212"/>
            <a:ext cx="361125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6350"/>
            <a:r>
              <a:rPr lang="en-US" sz="48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Quote</a:t>
            </a:r>
            <a:endParaRPr sz="4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Jual Poster Motivasi - Belajar - High Quality Pajangan Rumah | Shopee  Indonesia">
            <a:extLst>
              <a:ext uri="{FF2B5EF4-FFF2-40B4-BE49-F238E27FC236}">
                <a16:creationId xmlns:a16="http://schemas.microsoft.com/office/drawing/2014/main" id="{2AB3F597-7C60-A11F-B596-C701E70C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00" y="499403"/>
            <a:ext cx="4397912" cy="43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4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</a:t>
            </a:r>
            <a:endParaRPr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4640025" y="319657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5" name="Google Shape;95;p17"/>
          <p:cNvSpPr txBox="1"/>
          <p:nvPr/>
        </p:nvSpPr>
        <p:spPr>
          <a:xfrm>
            <a:off x="4697175" y="385632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6B44-AD42-4D7C-93D9-5B2CB0E8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2401"/>
            <a:ext cx="8520600" cy="3226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Nama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33572"/>
                </a:solidFill>
                <a:latin typeface="+mj-lt"/>
              </a:rPr>
              <a:t>Domisili</a:t>
            </a:r>
            <a:endParaRPr lang="en-US" sz="1800" dirty="0">
              <a:solidFill>
                <a:srgbClr val="73357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33572"/>
                </a:solidFill>
                <a:latin typeface="+mj-lt"/>
              </a:rPr>
              <a:t>Kegiatan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19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4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Peraturan selama di kelas</a:t>
            </a:r>
            <a:endParaRPr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4640025" y="319657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95" name="Google Shape;95;p17"/>
          <p:cNvSpPr txBox="1"/>
          <p:nvPr/>
        </p:nvSpPr>
        <p:spPr>
          <a:xfrm>
            <a:off x="4697175" y="3856325"/>
            <a:ext cx="303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6B44-AD42-4D7C-93D9-5B2CB0E8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2401"/>
            <a:ext cx="8520600" cy="3226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Masuk </a:t>
            </a:r>
            <a:r>
              <a:rPr lang="en-US" dirty="0" err="1">
                <a:solidFill>
                  <a:srgbClr val="733572"/>
                </a:solidFill>
                <a:latin typeface="+mj-lt"/>
              </a:rPr>
              <a:t>Kelas</a:t>
            </a:r>
            <a:r>
              <a:rPr lang="en-US" dirty="0">
                <a:solidFill>
                  <a:srgbClr val="733572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33572"/>
                </a:solidFill>
                <a:latin typeface="+mj-lt"/>
              </a:rPr>
              <a:t>Tepat</a:t>
            </a:r>
            <a:r>
              <a:rPr lang="en-US" dirty="0">
                <a:solidFill>
                  <a:srgbClr val="733572"/>
                </a:solidFill>
                <a:latin typeface="+mj-lt"/>
              </a:rPr>
              <a:t> Waktu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Pastikan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jaringan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internet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stabil</a:t>
            </a:r>
            <a:endParaRPr lang="en-US" sz="1800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Selalu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nyalakan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webcam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saat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kelas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berlangsung</a:t>
            </a:r>
            <a:endParaRPr lang="en-US" sz="1800" i="0" u="none" strike="noStrike" dirty="0">
              <a:solidFill>
                <a:srgbClr val="733572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Mute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saat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dosen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menjelaskan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kecuali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Q&amp;A</a:t>
            </a:r>
            <a:endParaRPr lang="en-US" sz="1800" dirty="0">
              <a:solidFill>
                <a:srgbClr val="73357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Dilarang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Merekam</a:t>
            </a:r>
            <a:endParaRPr lang="en-US" sz="1800" i="0" u="none" strike="noStrike" dirty="0">
              <a:solidFill>
                <a:srgbClr val="73357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Tekan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tombol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“raise hand”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saat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akan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bertanya</a:t>
            </a:r>
            <a:endParaRPr lang="en-US" sz="1800" i="0" u="none" strike="noStrike" dirty="0">
              <a:solidFill>
                <a:srgbClr val="733572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Gunakan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Earphone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jika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kondisi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sekitar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kurang</a:t>
            </a:r>
            <a:r>
              <a:rPr lang="en-US" sz="1800" i="0" u="none" strike="noStrike" dirty="0">
                <a:solidFill>
                  <a:srgbClr val="733572"/>
                </a:solidFill>
                <a:effectLst/>
                <a:latin typeface="+mj-lt"/>
              </a:rPr>
              <a:t> </a:t>
            </a:r>
            <a:r>
              <a:rPr lang="en-US" sz="1800" i="0" u="none" strike="noStrike" dirty="0" err="1">
                <a:solidFill>
                  <a:srgbClr val="733572"/>
                </a:solidFill>
                <a:effectLst/>
                <a:latin typeface="+mj-lt"/>
              </a:rPr>
              <a:t>kondusif</a:t>
            </a:r>
            <a:endParaRPr lang="en-US" sz="1800" dirty="0">
              <a:solidFill>
                <a:srgbClr val="7030A0"/>
              </a:solidFill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      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86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-996175" y="-52039"/>
            <a:ext cx="4638212" cy="120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Kontrak</a:t>
            </a:r>
            <a:r>
              <a:rPr lang="en-US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Perkuliahan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DED3-AACC-D35C-0A9A-9EFE8493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7" y="881882"/>
            <a:ext cx="6332107" cy="1935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2F5FB-8DB1-3D7B-CE0C-0D49927D0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855" y="2966231"/>
            <a:ext cx="4256258" cy="1962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Detailnya, kita bakal bahas hal-hal berikut ini: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Analogi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Algortima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stuktur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 Data</a:t>
            </a:r>
          </a:p>
          <a:p>
            <a:pPr marL="628650" indent="-171450" algn="just">
              <a:lnSpc>
                <a:spcPct val="115000"/>
              </a:lnSpc>
              <a:spcBef>
                <a:spcPts val="1000"/>
              </a:spcBef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Tipe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Primitive Data/ Dasar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Aritmatika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Relasi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/Comparison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Logika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8 Aplikasi Belanja Online Paling Mudah dan Murah di Indonesia - Apa Aja Ada">
            <a:extLst>
              <a:ext uri="{FF2B5EF4-FFF2-40B4-BE49-F238E27FC236}">
                <a16:creationId xmlns:a16="http://schemas.microsoft.com/office/drawing/2014/main" id="{CB686ED1-9773-2D42-CE59-28563ACE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" y="1974462"/>
            <a:ext cx="3433440" cy="17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gihan] Bagaimana cara melakukan pembayaran tagihan kartu kredit? | Pusat  Bantuan Shopee ID">
            <a:extLst>
              <a:ext uri="{FF2B5EF4-FFF2-40B4-BE49-F238E27FC236}">
                <a16:creationId xmlns:a16="http://schemas.microsoft.com/office/drawing/2014/main" id="{1DC89CB8-B2C9-CECB-7D63-03965D92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50" y="1315297"/>
            <a:ext cx="163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5168C3A-A858-0A6C-CF7C-CCE028FCFCB1}"/>
              </a:ext>
            </a:extLst>
          </p:cNvPr>
          <p:cNvSpPr/>
          <p:nvPr/>
        </p:nvSpPr>
        <p:spPr>
          <a:xfrm>
            <a:off x="3761680" y="2592897"/>
            <a:ext cx="481826" cy="33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A7D7D-CDD5-D48F-B374-137854060BFE}"/>
              </a:ext>
            </a:extLst>
          </p:cNvPr>
          <p:cNvSpPr txBox="1"/>
          <p:nvPr/>
        </p:nvSpPr>
        <p:spPr>
          <a:xfrm>
            <a:off x="6781336" y="2372062"/>
            <a:ext cx="2475998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b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(Design Database,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ID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7EEC8C-3F26-BE32-F6F4-72786B25D028}"/>
              </a:ext>
            </a:extLst>
          </p:cNvPr>
          <p:cNvSpPr/>
          <p:nvPr/>
        </p:nvSpPr>
        <p:spPr>
          <a:xfrm>
            <a:off x="6296722" y="2593727"/>
            <a:ext cx="481826" cy="33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Struktur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Data ?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tuh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penyimpanan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,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pengorganisasian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, dan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pengaturan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di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media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penyimpanan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sederetan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langkah-langkah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disusun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sistematis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memecahkan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masalah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1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Mengenal Sistem Rekomendasi ~ Arif Laksito">
            <a:extLst>
              <a:ext uri="{FF2B5EF4-FFF2-40B4-BE49-F238E27FC236}">
                <a16:creationId xmlns:a16="http://schemas.microsoft.com/office/drawing/2014/main" id="{2E284517-2494-5C67-24AD-D216828A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19" y="1616616"/>
            <a:ext cx="3572631" cy="156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6D349-463D-EAAB-B796-137B98135C58}"/>
              </a:ext>
            </a:extLst>
          </p:cNvPr>
          <p:cNvSpPr txBox="1"/>
          <p:nvPr/>
        </p:nvSpPr>
        <p:spPr>
          <a:xfrm>
            <a:off x="4939990" y="3039150"/>
            <a:ext cx="42040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00" dirty="0" err="1"/>
              <a:t>Contoh</a:t>
            </a:r>
            <a:r>
              <a:rPr lang="en-ID" sz="1000" dirty="0"/>
              <a:t> : </a:t>
            </a:r>
            <a:r>
              <a:rPr lang="en-ID" sz="1000" dirty="0" err="1"/>
              <a:t>Rekomendai</a:t>
            </a:r>
            <a:r>
              <a:rPr lang="en-ID" sz="1000" dirty="0"/>
              <a:t> </a:t>
            </a:r>
            <a:r>
              <a:rPr lang="en-ID" sz="1000" dirty="0" err="1"/>
              <a:t>produk</a:t>
            </a:r>
            <a:r>
              <a:rPr lang="en-ID" sz="1000" dirty="0"/>
              <a:t> </a:t>
            </a:r>
            <a:r>
              <a:rPr lang="en-ID" sz="1000" dirty="0" err="1"/>
              <a:t>berdasarkan</a:t>
            </a:r>
            <a:r>
              <a:rPr lang="en-ID" sz="1000" dirty="0"/>
              <a:t> </a:t>
            </a:r>
            <a:r>
              <a:rPr lang="en-ID" sz="1000" dirty="0" err="1"/>
              <a:t>prdouk</a:t>
            </a:r>
            <a:r>
              <a:rPr lang="en-ID" sz="1000" dirty="0"/>
              <a:t> paling </a:t>
            </a:r>
            <a:r>
              <a:rPr lang="en-ID" sz="1000" dirty="0" err="1"/>
              <a:t>banyak</a:t>
            </a:r>
            <a:r>
              <a:rPr lang="en-ID" sz="1000" dirty="0"/>
              <a:t> </a:t>
            </a:r>
            <a:r>
              <a:rPr lang="en-ID" sz="1000" dirty="0" err="1"/>
              <a:t>terjual</a:t>
            </a:r>
            <a:endParaRPr lang="en-ID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1488</Words>
  <Application>Microsoft Office PowerPoint</Application>
  <PresentationFormat>On-screen Show (16:9)</PresentationFormat>
  <Paragraphs>295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Montserrat ExtraBold</vt:lpstr>
      <vt:lpstr>Wingdings</vt:lpstr>
      <vt:lpstr>Arial</vt:lpstr>
      <vt:lpstr>Arial</vt:lpstr>
      <vt:lpstr>Georgia</vt:lpstr>
      <vt:lpstr>Trebuchet MS</vt:lpstr>
      <vt:lpstr>Raleway</vt:lpstr>
      <vt:lpstr>Montserrat</vt:lpstr>
      <vt:lpstr>Simple Light</vt:lpstr>
      <vt:lpstr>PowerPoint Presentation</vt:lpstr>
      <vt:lpstr>Profile</vt:lpstr>
      <vt:lpstr>Quote</vt:lpstr>
      <vt:lpstr>Perkenalan</vt:lpstr>
      <vt:lpstr>Peraturan selama di kelas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8</cp:revision>
  <dcterms:modified xsi:type="dcterms:W3CDTF">2022-10-22T07:36:40Z</dcterms:modified>
</cp:coreProperties>
</file>