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379" r:id="rId2"/>
    <p:sldId id="398" r:id="rId3"/>
    <p:sldId id="259" r:id="rId4"/>
    <p:sldId id="401" r:id="rId5"/>
    <p:sldId id="260" r:id="rId6"/>
    <p:sldId id="261" r:id="rId7"/>
    <p:sldId id="402" r:id="rId8"/>
    <p:sldId id="403" r:id="rId9"/>
    <p:sldId id="405" r:id="rId10"/>
    <p:sldId id="404" r:id="rId11"/>
    <p:sldId id="264" r:id="rId12"/>
    <p:sldId id="406" r:id="rId13"/>
    <p:sldId id="408" r:id="rId14"/>
    <p:sldId id="409" r:id="rId15"/>
    <p:sldId id="410" r:id="rId16"/>
    <p:sldId id="411" r:id="rId17"/>
    <p:sldId id="376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52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8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4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8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4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47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7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6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5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5650" y="1465675"/>
            <a:ext cx="37893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600" lvl="5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200" lvl="6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8800" lvl="7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400" lvl="8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ke-3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Hubungan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menentukan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ganjil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disimpulkan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penjelas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disini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notasi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gambar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simbol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penjelas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deskripsi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kamu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notasikan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flowchart,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deskripsi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maupun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pseudocode.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Notasi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orang lain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kamu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buat dan juga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pengingat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kamu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9F0D5207-8943-A7A5-DF64-46F023B30517}"/>
              </a:ext>
            </a:extLst>
          </p:cNvPr>
          <p:cNvSpPr txBox="1"/>
          <p:nvPr/>
        </p:nvSpPr>
        <p:spPr>
          <a:xfrm>
            <a:off x="4792170" y="889462"/>
            <a:ext cx="4347571" cy="218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Kesimpulan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Dengan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menggunakan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flowchart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kamu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lebih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mudah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menjelaskan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proses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berjalannya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suatu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program,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karena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fungsi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dari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flowchart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adalah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menjabarkan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proses-proses yang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berjalan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menggunakan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simbol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. Flowchart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ini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juga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dapat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digunakan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sebagai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alat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menyampaikan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informasi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tentang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program </a:t>
            </a:r>
            <a:r>
              <a:rPr lang="en-ID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kepada</a:t>
            </a:r>
            <a:r>
              <a:rPr lang="en-ID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orang lain.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A87B4-183C-D90D-3F36-6088F0AC597A}"/>
              </a:ext>
            </a:extLst>
          </p:cNvPr>
          <p:cNvSpPr txBox="1"/>
          <p:nvPr/>
        </p:nvSpPr>
        <p:spPr>
          <a:xfrm>
            <a:off x="4792170" y="3600279"/>
            <a:ext cx="457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 err="1"/>
              <a:t>Referensi</a:t>
            </a:r>
            <a:r>
              <a:rPr lang="en-ID" sz="1000" dirty="0"/>
              <a:t> :</a:t>
            </a:r>
            <a:br>
              <a:rPr lang="en-ID" sz="1000" dirty="0"/>
            </a:br>
            <a:r>
              <a:rPr lang="en-ID" sz="1000" dirty="0"/>
              <a:t>https://www.dicoding.com/blog/flowchart-adalah/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59B70-39FE-1636-632B-03316851C16D}"/>
              </a:ext>
            </a:extLst>
          </p:cNvPr>
          <p:cNvSpPr txBox="1"/>
          <p:nvPr/>
        </p:nvSpPr>
        <p:spPr>
          <a:xfrm>
            <a:off x="4792170" y="3908056"/>
            <a:ext cx="42885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http://sistem-komputer-s1.stekom.ac.id/informasi/baca/Apa-Hubungannya-Algoritma-dengan-Flowchart/c1daf35347f440cfce16c4c4b038a2eeb03ed350#</a:t>
            </a:r>
          </a:p>
        </p:txBody>
      </p:sp>
    </p:spTree>
    <p:extLst>
      <p:ext uri="{BB962C8B-B14F-4D97-AF65-F5344CB8AC3E}">
        <p14:creationId xmlns:p14="http://schemas.microsoft.com/office/powerpoint/2010/main" val="419922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4084500" cy="2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branching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blok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program yang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menyatakan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bahwa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aksi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dijalankan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jika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terpenuhi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Padaumumnya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konsep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dibagi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dua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67664-384D-5BF8-583E-1C38EE1089CF}"/>
              </a:ext>
            </a:extLst>
          </p:cNvPr>
          <p:cNvSpPr txBox="1"/>
          <p:nvPr/>
        </p:nvSpPr>
        <p:spPr>
          <a:xfrm>
            <a:off x="4989017" y="3247735"/>
            <a:ext cx="4103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/>
              <a:t>Gambar : IF-THEN dan </a:t>
            </a:r>
            <a:r>
              <a:rPr lang="en-ID" dirty="0" err="1"/>
              <a:t>Flowhcart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2BCA8-B1F7-F3FE-826A-4BFE628F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72" y="1474647"/>
            <a:ext cx="4103461" cy="1746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328AB-7CD8-1D90-CF59-DB8DE67B5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576" y="3565817"/>
            <a:ext cx="5293079" cy="1531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C815A9-2F72-AA3A-886D-6DC624C3D50E}"/>
              </a:ext>
            </a:extLst>
          </p:cNvPr>
          <p:cNvSpPr txBox="1"/>
          <p:nvPr/>
        </p:nvSpPr>
        <p:spPr>
          <a:xfrm>
            <a:off x="4883972" y="78417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IF-THEN?</a:t>
            </a:r>
            <a:br>
              <a:rPr lang="en-ID" dirty="0"/>
            </a:br>
            <a:r>
              <a:rPr lang="en-ID" dirty="0"/>
              <a:t>Pada </a:t>
            </a:r>
            <a:r>
              <a:rPr lang="en-ID" dirty="0" err="1"/>
              <a:t>bentuk</a:t>
            </a:r>
            <a:r>
              <a:rPr lang="en-ID" dirty="0"/>
              <a:t> if - then,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4084500" cy="2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IF-THEN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C1180-2482-EC78-C761-136447D6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0" y="1831916"/>
            <a:ext cx="3892093" cy="1839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DCB38-D4D8-E5D4-17ED-889456DAE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425" y="1422095"/>
            <a:ext cx="3695875" cy="25946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5FFC7F-712D-0314-2C9E-AE09BC544ED1}"/>
              </a:ext>
            </a:extLst>
          </p:cNvPr>
          <p:cNvSpPr txBox="1"/>
          <p:nvPr/>
        </p:nvSpPr>
        <p:spPr>
          <a:xfrm>
            <a:off x="4256112" y="4003162"/>
            <a:ext cx="4084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b="1" dirty="0"/>
              <a:t>Gambar : Kode Program 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D46E4-A06D-A3E4-2D27-A343C157E194}"/>
              </a:ext>
            </a:extLst>
          </p:cNvPr>
          <p:cNvSpPr txBox="1"/>
          <p:nvPr/>
        </p:nvSpPr>
        <p:spPr>
          <a:xfrm>
            <a:off x="295761" y="3893668"/>
            <a:ext cx="4084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b="1" dirty="0"/>
              <a:t>Gambar : </a:t>
            </a:r>
            <a:r>
              <a:rPr lang="en-ID" sz="1000" b="1" dirty="0" err="1"/>
              <a:t>Algoritma</a:t>
            </a:r>
            <a:r>
              <a:rPr lang="en-ID" sz="1000" b="1" dirty="0"/>
              <a:t> dan Flowchart IF-THEN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EC1DCA7-CE9F-9992-083D-100957907DED}"/>
              </a:ext>
            </a:extLst>
          </p:cNvPr>
          <p:cNvSpPr/>
          <p:nvPr/>
        </p:nvSpPr>
        <p:spPr>
          <a:xfrm>
            <a:off x="3407408" y="2307713"/>
            <a:ext cx="90143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9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3683446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IF-THEN-ELSE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600" dirty="0"/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34C73-6CED-021F-56BB-1F073CE6E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6" y="1340871"/>
            <a:ext cx="2028321" cy="1906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51597-2AF5-8E43-55C2-92ACD799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312" y="1298314"/>
            <a:ext cx="1822528" cy="2236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7DDD4-9D6C-A068-5C90-4ABCE0A2F07B}"/>
              </a:ext>
            </a:extLst>
          </p:cNvPr>
          <p:cNvSpPr txBox="1"/>
          <p:nvPr/>
        </p:nvSpPr>
        <p:spPr>
          <a:xfrm>
            <a:off x="-9660" y="3627391"/>
            <a:ext cx="4084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b="1" dirty="0"/>
              <a:t>Gambar : </a:t>
            </a:r>
            <a:r>
              <a:rPr lang="en-ID" sz="1000" b="1" dirty="0" err="1"/>
              <a:t>Algoritma</a:t>
            </a:r>
            <a:r>
              <a:rPr lang="en-ID" sz="1000" b="1" dirty="0"/>
              <a:t> dan Flowchart IF-THEN-ELSE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F214CD-0AB3-30E6-6ED2-3337C2B47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725" y="858342"/>
            <a:ext cx="3319806" cy="26762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F899DC-328C-FD98-628C-410D7967FB46}"/>
              </a:ext>
            </a:extLst>
          </p:cNvPr>
          <p:cNvSpPr txBox="1"/>
          <p:nvPr/>
        </p:nvSpPr>
        <p:spPr>
          <a:xfrm>
            <a:off x="5482225" y="3534577"/>
            <a:ext cx="4084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b="1" dirty="0"/>
              <a:t>Gambar : Kode Program Java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5211C2-F047-5B8B-AA2B-5837E364C7DB}"/>
              </a:ext>
            </a:extLst>
          </p:cNvPr>
          <p:cNvSpPr/>
          <p:nvPr/>
        </p:nvSpPr>
        <p:spPr>
          <a:xfrm>
            <a:off x="3886302" y="2097355"/>
            <a:ext cx="90143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59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3683446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IF-THEN-ELSE 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600" dirty="0"/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99DC-328C-FD98-628C-410D7967FB46}"/>
              </a:ext>
            </a:extLst>
          </p:cNvPr>
          <p:cNvSpPr txBox="1"/>
          <p:nvPr/>
        </p:nvSpPr>
        <p:spPr>
          <a:xfrm>
            <a:off x="4297500" y="3536523"/>
            <a:ext cx="4084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b="1" dirty="0"/>
              <a:t>Gambar : Kode Program Java</a:t>
            </a:r>
          </a:p>
        </p:txBody>
      </p:sp>
      <p:pic>
        <p:nvPicPr>
          <p:cNvPr id="5122" name="Picture 2" descr="3 Contoh Flowchart Percabangan beserta programnya | Kelas Programmer">
            <a:extLst>
              <a:ext uri="{FF2B5EF4-FFF2-40B4-BE49-F238E27FC236}">
                <a16:creationId xmlns:a16="http://schemas.microsoft.com/office/drawing/2014/main" id="{9A70381D-2BC8-CC0E-106D-50C3374B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3" y="1213875"/>
            <a:ext cx="2370067" cy="3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75266-1608-243D-D622-57394DD64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813" y="642975"/>
            <a:ext cx="3448145" cy="289354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DDED7FB-DF83-820B-C46A-966FA403BDAF}"/>
              </a:ext>
            </a:extLst>
          </p:cNvPr>
          <p:cNvSpPr/>
          <p:nvPr/>
        </p:nvSpPr>
        <p:spPr>
          <a:xfrm>
            <a:off x="3186332" y="2004646"/>
            <a:ext cx="90143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83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3454068" cy="250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Case ?</a:t>
            </a:r>
            <a:endParaRPr lang="en-ID"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 Case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pengambilan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keputusan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memvalidasi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mungkin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terpenuhi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 Case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hampir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mirip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pengambilan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keputusan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If- else if - else,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tapi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terpenuhi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nggak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boleh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berbentuk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majemuk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(punya </a:t>
            </a:r>
            <a:r>
              <a:rPr lang="en-ID" sz="11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relasi</a:t>
            </a:r>
            <a: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&amp;&amp; dan ||).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67664-384D-5BF8-583E-1C38EE1089CF}"/>
              </a:ext>
            </a:extLst>
          </p:cNvPr>
          <p:cNvSpPr txBox="1"/>
          <p:nvPr/>
        </p:nvSpPr>
        <p:spPr>
          <a:xfrm>
            <a:off x="4572000" y="3966192"/>
            <a:ext cx="4103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/>
              <a:t>Gambar : Case </a:t>
            </a:r>
            <a:r>
              <a:rPr lang="en-ID" dirty="0" err="1"/>
              <a:t>Algortima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637C9-917B-2192-7F39-D36D8E68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944" y="781119"/>
            <a:ext cx="4586239" cy="32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3454068" cy="8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Case </a:t>
            </a:r>
            <a:endParaRPr lang="en-ID"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ID" sz="11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67664-384D-5BF8-583E-1C38EE1089CF}"/>
              </a:ext>
            </a:extLst>
          </p:cNvPr>
          <p:cNvSpPr txBox="1"/>
          <p:nvPr/>
        </p:nvSpPr>
        <p:spPr>
          <a:xfrm>
            <a:off x="213301" y="4694201"/>
            <a:ext cx="2623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/>
              <a:t>Gambar : Case </a:t>
            </a:r>
            <a:r>
              <a:rPr lang="en-ID" dirty="0" err="1"/>
              <a:t>FlowChart</a:t>
            </a:r>
            <a:endParaRPr lang="en-ID" dirty="0"/>
          </a:p>
        </p:txBody>
      </p:sp>
      <p:pic>
        <p:nvPicPr>
          <p:cNvPr id="6146" name="Picture 2" descr="Switch Statement in Java - GeeksforGeeks">
            <a:extLst>
              <a:ext uri="{FF2B5EF4-FFF2-40B4-BE49-F238E27FC236}">
                <a16:creationId xmlns:a16="http://schemas.microsoft.com/office/drawing/2014/main" id="{1D0FF788-48C4-9287-9F4C-ECF469561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1" y="1083179"/>
            <a:ext cx="2623545" cy="36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F23C2-863C-D014-903D-27E01D4B7BE4}"/>
              </a:ext>
            </a:extLst>
          </p:cNvPr>
          <p:cNvSpPr txBox="1"/>
          <p:nvPr/>
        </p:nvSpPr>
        <p:spPr>
          <a:xfrm>
            <a:off x="5001064" y="642975"/>
            <a:ext cx="414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r>
              <a:rPr lang="en-ID" dirty="0" err="1"/>
              <a:t>Kalkulator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 </a:t>
            </a:r>
            <a:r>
              <a:rPr lang="en-ID" dirty="0" err="1"/>
              <a:t>nilai</a:t>
            </a:r>
            <a:r>
              <a:rPr lang="en-ID" dirty="0"/>
              <a:t> : </a:t>
            </a:r>
            <a:r>
              <a:rPr lang="en-ID" dirty="0" err="1"/>
              <a:t>diketahui</a:t>
            </a:r>
            <a:r>
              <a:rPr lang="en-ID" dirty="0"/>
              <a:t> nilai1 dan nilai2,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(+-*/) </a:t>
            </a:r>
            <a:r>
              <a:rPr lang="en-ID" dirty="0" err="1"/>
              <a:t>dengan</a:t>
            </a:r>
            <a:r>
              <a:rPr lang="en-ID" dirty="0"/>
              <a:t> 2 </a:t>
            </a:r>
            <a:r>
              <a:rPr lang="en-ID" dirty="0" err="1"/>
              <a:t>nilai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9423A-3950-FE80-A3C9-1ED56343B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966" y="1389734"/>
            <a:ext cx="3578176" cy="3322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B5782-3B82-BFE4-6584-5EB2D071028E}"/>
              </a:ext>
            </a:extLst>
          </p:cNvPr>
          <p:cNvSpPr txBox="1"/>
          <p:nvPr/>
        </p:nvSpPr>
        <p:spPr>
          <a:xfrm>
            <a:off x="5760755" y="4734023"/>
            <a:ext cx="2623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/>
              <a:t>Gambar : Case Kode Program</a:t>
            </a:r>
          </a:p>
        </p:txBody>
      </p:sp>
    </p:spTree>
    <p:extLst>
      <p:ext uri="{BB962C8B-B14F-4D97-AF65-F5344CB8AC3E}">
        <p14:creationId xmlns:p14="http://schemas.microsoft.com/office/powerpoint/2010/main" val="176653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Pertemuan-3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675151" y="2199212"/>
            <a:ext cx="361125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6350"/>
            <a:r>
              <a:rPr lang="en-US" sz="48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Quote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DE397-0C8A-DAC0-0D57-29B9B2E7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27" y="1288878"/>
            <a:ext cx="54387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Analogi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Algortima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stuktur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 Data</a:t>
            </a:r>
          </a:p>
          <a:p>
            <a:pPr marL="628650" indent="-171450" algn="just">
              <a:lnSpc>
                <a:spcPct val="115000"/>
              </a:lnSpc>
              <a:spcBef>
                <a:spcPts val="1000"/>
              </a:spcBef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Tipe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Primitive Data/ Dasar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Aritmatika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Relasi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/Comparison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Simbol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Flowchart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IF</a:t>
            </a:r>
          </a:p>
          <a:p>
            <a:pPr marL="628650" indent="-171450" algn="just">
              <a:lnSpc>
                <a:spcPct val="115000"/>
              </a:lnSpc>
              <a:spcBef>
                <a:spcPts val="1000"/>
              </a:spcBef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IF-THEN-ELSE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CASE 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5744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168C3A-A858-0A6C-CF7C-CCE028FCFCB1}"/>
              </a:ext>
            </a:extLst>
          </p:cNvPr>
          <p:cNvSpPr/>
          <p:nvPr/>
        </p:nvSpPr>
        <p:spPr>
          <a:xfrm>
            <a:off x="3623167" y="2490199"/>
            <a:ext cx="481826" cy="33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0D67B-E0FC-5B32-6C98-2571F5A2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9" y="1535229"/>
            <a:ext cx="3202368" cy="2381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F064D-7645-4EE8-D70B-4A4FAA4B9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180" y="1395927"/>
            <a:ext cx="3673163" cy="252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A27510-35D4-A311-30A4-772624A939EE}"/>
              </a:ext>
            </a:extLst>
          </p:cNvPr>
          <p:cNvSpPr txBox="1"/>
          <p:nvPr/>
        </p:nvSpPr>
        <p:spPr>
          <a:xfrm>
            <a:off x="5601222" y="3992123"/>
            <a:ext cx="1055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Flowchart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FCC26-6A87-03E7-3A8E-E6E54C8C4F76}"/>
              </a:ext>
            </a:extLst>
          </p:cNvPr>
          <p:cNvSpPr txBox="1"/>
          <p:nvPr/>
        </p:nvSpPr>
        <p:spPr>
          <a:xfrm>
            <a:off x="263949" y="3927928"/>
            <a:ext cx="3202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</a:t>
            </a:r>
            <a:r>
              <a:rPr lang="en-ID" b="1" dirty="0" err="1">
                <a:solidFill>
                  <a:schemeClr val="bg1"/>
                </a:solidFill>
              </a:rPr>
              <a:t>ambar</a:t>
            </a:r>
            <a:r>
              <a:rPr lang="en-ID" b="1" dirty="0">
                <a:solidFill>
                  <a:schemeClr val="bg1"/>
                </a:solidFill>
              </a:rPr>
              <a:t> Form Login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Flowchart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diagram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langkah-langkah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keputusan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digambarkan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diagram dan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dihubungkan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garis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flowchart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memberi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gambaran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jalannya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dipahami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orang.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Selain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lain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flowchart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menyederhanakan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rangkaian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memudahkan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pemahaman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5" y="914400"/>
            <a:ext cx="2462558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Simbol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Flowchart Adalah: Fungsi, Jenis, Simbol, dan Contohnya">
            <a:extLst>
              <a:ext uri="{FF2B5EF4-FFF2-40B4-BE49-F238E27FC236}">
                <a16:creationId xmlns:a16="http://schemas.microsoft.com/office/drawing/2014/main" id="{B36B6C1F-CCAC-90F5-82DF-704BCE45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89" y="684975"/>
            <a:ext cx="6218211" cy="416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3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Flowchart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sederhana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kamu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diharuskan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simbol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juga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Nah, di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bawah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flowchart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sederhana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menentukan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apakah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dimasukan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ganjil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Mari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liha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contohnya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044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Pembahasan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FlowChart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b="0" i="0" dirty="0">
              <a:solidFill>
                <a:srgbClr val="555555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Pertama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pengguna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menginput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data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berupa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nilai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bilangan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bulat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Kemudian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nilai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dimasukan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diproses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cara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dibagi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angka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2.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Jika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sisa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bagi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sama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0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berarti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bilangan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dimasukan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bilangan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genap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Jika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sisa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bagi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tidak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sama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0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berarti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bilangan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dimasukan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bilangan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ganjil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D" b="0" i="0" dirty="0" err="1">
                <a:solidFill>
                  <a:srgbClr val="555555"/>
                </a:solidFill>
                <a:effectLst/>
                <a:latin typeface="+mj-lt"/>
              </a:rPr>
              <a:t>Selesai</a:t>
            </a:r>
            <a:r>
              <a:rPr lang="en-ID" b="0" i="0" dirty="0">
                <a:solidFill>
                  <a:srgbClr val="555555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4" name="Picture 2" descr="Flowchart Adalah: Fungsi, Jenis, Simbol, dan Contohnya">
            <a:extLst>
              <a:ext uri="{FF2B5EF4-FFF2-40B4-BE49-F238E27FC236}">
                <a16:creationId xmlns:a16="http://schemas.microsoft.com/office/drawing/2014/main" id="{5BDBA601-B33C-271C-D078-44835F4C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6" y="0"/>
            <a:ext cx="30051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74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672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Montserrat</vt:lpstr>
      <vt:lpstr>Wingdings</vt:lpstr>
      <vt:lpstr>Georgia</vt:lpstr>
      <vt:lpstr>arial</vt:lpstr>
      <vt:lpstr>arial</vt:lpstr>
      <vt:lpstr>Trebuchet MS</vt:lpstr>
      <vt:lpstr>Montserrat ExtraBold</vt:lpstr>
      <vt:lpstr>Simple Light</vt:lpstr>
      <vt:lpstr>PowerPoint Presentation</vt:lpstr>
      <vt:lpstr>Quote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14</cp:revision>
  <dcterms:modified xsi:type="dcterms:W3CDTF">2022-11-05T21:58:48Z</dcterms:modified>
</cp:coreProperties>
</file>