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379" r:id="rId2"/>
    <p:sldId id="432" r:id="rId3"/>
    <p:sldId id="431" r:id="rId4"/>
    <p:sldId id="433" r:id="rId5"/>
    <p:sldId id="434" r:id="rId6"/>
    <p:sldId id="435" r:id="rId7"/>
    <p:sldId id="436" r:id="rId8"/>
    <p:sldId id="437" r:id="rId9"/>
    <p:sldId id="438" r:id="rId10"/>
    <p:sldId id="439" r:id="rId11"/>
    <p:sldId id="440" r:id="rId12"/>
    <p:sldId id="441" r:id="rId13"/>
    <p:sldId id="442" r:id="rId14"/>
    <p:sldId id="443" r:id="rId15"/>
    <p:sldId id="444" r:id="rId16"/>
    <p:sldId id="445" r:id="rId17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9"/>
      <p:bold r:id="rId20"/>
      <p:italic r:id="rId21"/>
      <p:boldItalic r:id="rId22"/>
    </p:embeddedFont>
    <p:embeddedFont>
      <p:font typeface="Montserrat ExtraBold" panose="00000900000000000000" pitchFamily="2" charset="0"/>
      <p:bold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F3C7DFE0-B9BB-4ADC-B561-9551AB6708E7}">
          <p14:sldIdLst>
            <p14:sldId id="379"/>
            <p14:sldId id="432"/>
            <p14:sldId id="431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</p14:sldIdLst>
        </p14:section>
      </p14:sectionLst>
    </p:ext>
    <p:ext uri="{EFAFB233-063F-42B5-8137-9DF3F51BA10A}">
      <p15:sldGuideLst xmlns:p15="http://schemas.microsoft.com/office/powerpoint/2012/main">
        <p15:guide id="1" pos="5470">
          <p15:clr>
            <a:srgbClr val="9AA0A6"/>
          </p15:clr>
        </p15:guide>
        <p15:guide id="2" orient="horz" pos="452">
          <p15:clr>
            <a:srgbClr val="9AA0A6"/>
          </p15:clr>
        </p15:guide>
        <p15:guide id="3" orient="horz" pos="3024">
          <p15:clr>
            <a:srgbClr val="9AA0A6"/>
          </p15:clr>
        </p15:guide>
        <p15:guide id="4" pos="286">
          <p15:clr>
            <a:srgbClr val="9AA0A6"/>
          </p15:clr>
        </p15:guide>
        <p15:guide id="5" pos="2880">
          <p15:clr>
            <a:srgbClr val="9AA0A6"/>
          </p15:clr>
        </p15:guide>
        <p15:guide id="6" pos="302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34" y="82"/>
      </p:cViewPr>
      <p:guideLst>
        <p:guide pos="5470"/>
        <p:guide orient="horz" pos="452"/>
        <p:guide orient="horz" pos="3024"/>
        <p:guide pos="286"/>
        <p:guide pos="2880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c5dd89c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10c5dd89c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27592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29893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863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23119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95203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9566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60857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0337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9512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840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1916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9591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1538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7091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3708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0228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1A7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332200" y="3716100"/>
            <a:ext cx="3000000" cy="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1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592250" y="2067150"/>
            <a:ext cx="6042300" cy="10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lnSpc>
                <a:spcPct val="115000"/>
              </a:lnSpc>
              <a:buSzPts val="2400"/>
            </a:pPr>
            <a:endParaRPr lang="nn-NO" sz="31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>
              <a:lnSpc>
                <a:spcPct val="115000"/>
              </a:lnSpc>
              <a:buSzPts val="2400"/>
            </a:pPr>
            <a:r>
              <a:rPr lang="nn-NO" sz="31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Pemrograman Algoritma dan Struktur Data</a:t>
            </a:r>
          </a:p>
          <a:p>
            <a:pPr algn="ctr">
              <a:lnSpc>
                <a:spcPct val="115000"/>
              </a:lnSpc>
              <a:buSzPts val="2400"/>
            </a:pPr>
            <a:r>
              <a:rPr lang="en-ID" sz="21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Pertemuan</a:t>
            </a:r>
            <a:r>
              <a:rPr lang="en-ID" sz="21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ke-13 dan 14</a:t>
            </a:r>
            <a:endParaRPr lang="en-ID" sz="21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1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149181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/>
        </p:nvSpPr>
        <p:spPr>
          <a:xfrm>
            <a:off x="454375" y="144400"/>
            <a:ext cx="707184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agaimana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Implemetasi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Algoritma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pada Bahasa Java ?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FB8FCD-F641-C48D-D0E0-565B3B6241DD}"/>
              </a:ext>
            </a:extLst>
          </p:cNvPr>
          <p:cNvSpPr txBox="1"/>
          <p:nvPr/>
        </p:nvSpPr>
        <p:spPr>
          <a:xfrm>
            <a:off x="454375" y="1315275"/>
            <a:ext cx="58268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Ref: https://unydevelopernetwork.com/index.php/2020/04/03/tutorial-struktur-data-implementasi-single-linked-list-sederhana-dengan-java/</a:t>
            </a:r>
          </a:p>
        </p:txBody>
      </p:sp>
    </p:spTree>
    <p:extLst>
      <p:ext uri="{BB962C8B-B14F-4D97-AF65-F5344CB8AC3E}">
        <p14:creationId xmlns:p14="http://schemas.microsoft.com/office/powerpoint/2010/main" val="3487972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/>
        </p:nvSpPr>
        <p:spPr>
          <a:xfrm>
            <a:off x="454375" y="144400"/>
            <a:ext cx="707184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agaimana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Implemetasi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Algoritma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pada Bahasa Java ?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C1718A-5463-87D2-EFA7-712C8E10171B}"/>
              </a:ext>
            </a:extLst>
          </p:cNvPr>
          <p:cNvSpPr txBox="1"/>
          <p:nvPr/>
        </p:nvSpPr>
        <p:spPr>
          <a:xfrm>
            <a:off x="454375" y="808837"/>
            <a:ext cx="411762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 err="1">
                <a:solidFill>
                  <a:schemeClr val="accent4"/>
                </a:solidFill>
              </a:rPr>
              <a:t>Pertama</a:t>
            </a:r>
            <a:r>
              <a:rPr lang="en-ID" dirty="0"/>
              <a:t>, </a:t>
            </a:r>
            <a:r>
              <a:rPr lang="en-ID" dirty="0" err="1"/>
              <a:t>buatlah</a:t>
            </a:r>
            <a:r>
              <a:rPr lang="en-ID" dirty="0"/>
              <a:t> class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JavaLinkedList</a:t>
            </a:r>
            <a:r>
              <a:rPr lang="en-ID" dirty="0"/>
              <a:t> </a:t>
            </a:r>
            <a:r>
              <a:rPr lang="en-ID" dirty="0" err="1"/>
              <a:t>lengkap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main </a:t>
            </a:r>
            <a:r>
              <a:rPr lang="en-ID" dirty="0" err="1"/>
              <a:t>methodnya</a:t>
            </a:r>
            <a:r>
              <a:rPr lang="en-ID" dirty="0"/>
              <a:t>.</a:t>
            </a:r>
          </a:p>
          <a:p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63D1D2-425B-BF55-3603-8BADDB8D717E}"/>
              </a:ext>
            </a:extLst>
          </p:cNvPr>
          <p:cNvSpPr txBox="1"/>
          <p:nvPr/>
        </p:nvSpPr>
        <p:spPr>
          <a:xfrm>
            <a:off x="513471" y="1453738"/>
            <a:ext cx="391081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public class </a:t>
            </a:r>
            <a:r>
              <a:rPr lang="en-ID" dirty="0" err="1"/>
              <a:t>JavaLinkedList</a:t>
            </a:r>
            <a:r>
              <a:rPr lang="en-ID" dirty="0"/>
              <a:t> {</a:t>
            </a:r>
          </a:p>
          <a:p>
            <a:r>
              <a:rPr lang="en-ID" dirty="0"/>
              <a:t>     public static void main(String[] </a:t>
            </a:r>
            <a:r>
              <a:rPr lang="en-ID" dirty="0" err="1"/>
              <a:t>args</a:t>
            </a:r>
            <a:r>
              <a:rPr lang="en-ID" dirty="0"/>
              <a:t>){</a:t>
            </a:r>
          </a:p>
          <a:p>
            <a:r>
              <a:rPr lang="en-ID" dirty="0"/>
              <a:t>     }</a:t>
            </a:r>
          </a:p>
          <a:p>
            <a:r>
              <a:rPr lang="en-ID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4D0A55-4028-3563-3332-6A2F765393CD}"/>
              </a:ext>
            </a:extLst>
          </p:cNvPr>
          <p:cNvSpPr txBox="1"/>
          <p:nvPr/>
        </p:nvSpPr>
        <p:spPr>
          <a:xfrm>
            <a:off x="513471" y="2683414"/>
            <a:ext cx="413641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D" b="1" i="0" dirty="0" err="1">
                <a:solidFill>
                  <a:schemeClr val="accent4"/>
                </a:solidFill>
                <a:effectLst/>
                <a:latin typeface="-apple-system"/>
              </a:rPr>
              <a:t>Kedua</a:t>
            </a:r>
            <a:r>
              <a:rPr lang="en-ID" b="1" i="0" dirty="0">
                <a:solidFill>
                  <a:srgbClr val="404040"/>
                </a:solidFill>
                <a:effectLst/>
                <a:latin typeface="-apple-system"/>
              </a:rPr>
              <a:t>, 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import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komponen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–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komponen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yang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dibutuhkan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.</a:t>
            </a:r>
          </a:p>
          <a:p>
            <a:br>
              <a:rPr lang="en-ID" dirty="0"/>
            </a:br>
            <a:endParaRPr lang="en-I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2D8D46-42F2-FA90-AEF0-D03B47E70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16" y="3256727"/>
            <a:ext cx="3895725" cy="8858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B4D29B3-3C7F-CCE1-2688-C2FF1C8480DD}"/>
              </a:ext>
            </a:extLst>
          </p:cNvPr>
          <p:cNvSpPr txBox="1"/>
          <p:nvPr/>
        </p:nvSpPr>
        <p:spPr>
          <a:xfrm>
            <a:off x="4572000" y="806857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i="0" dirty="0" err="1">
                <a:solidFill>
                  <a:schemeClr val="accent4"/>
                </a:solidFill>
                <a:effectLst/>
                <a:latin typeface="-apple-system"/>
              </a:rPr>
              <a:t>Ketiga</a:t>
            </a:r>
            <a:r>
              <a:rPr lang="en-ID" b="1" i="0" dirty="0">
                <a:solidFill>
                  <a:srgbClr val="404040"/>
                </a:solidFill>
                <a:effectLst/>
                <a:latin typeface="-apple-system"/>
              </a:rPr>
              <a:t>, 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buatlah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satu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object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dengan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jenis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 </a:t>
            </a:r>
            <a:r>
              <a:rPr lang="en-ID" b="0" i="1" dirty="0">
                <a:solidFill>
                  <a:srgbClr val="404040"/>
                </a:solidFill>
                <a:effectLst/>
                <a:latin typeface="-apple-system"/>
              </a:rPr>
              <a:t>Linked List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 dan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tipe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data String.</a:t>
            </a:r>
            <a:endParaRPr lang="en-ID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BBAC70B-1CE6-2E16-AD43-3FE4B77DF4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9887" y="1392092"/>
            <a:ext cx="3619500" cy="1905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7ECA293-44EE-DBD6-B65B-B315A556F948}"/>
              </a:ext>
            </a:extLst>
          </p:cNvPr>
          <p:cNvSpPr txBox="1"/>
          <p:nvPr/>
        </p:nvSpPr>
        <p:spPr>
          <a:xfrm>
            <a:off x="4572000" y="1817922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 err="1">
                <a:solidFill>
                  <a:schemeClr val="accent4"/>
                </a:solidFill>
              </a:rPr>
              <a:t>Keempat</a:t>
            </a:r>
            <a:r>
              <a:rPr lang="en-ID" dirty="0"/>
              <a:t>, </a:t>
            </a:r>
            <a:r>
              <a:rPr lang="en-ID" dirty="0" err="1"/>
              <a:t>buatlah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method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kembalian</a:t>
            </a:r>
            <a:r>
              <a:rPr lang="en-ID" dirty="0"/>
              <a:t> object Scanner. Saya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hal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supaya</a:t>
            </a:r>
            <a:r>
              <a:rPr lang="en-ID" dirty="0"/>
              <a:t> object Scanner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dipakai</a:t>
            </a:r>
            <a:r>
              <a:rPr lang="en-ID" dirty="0"/>
              <a:t> </a:t>
            </a:r>
            <a:r>
              <a:rPr lang="en-ID" dirty="0" err="1"/>
              <a:t>berulangkali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data.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7D637BF-2AA3-FDD4-6668-2BD1286A5B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7037" y="2842389"/>
            <a:ext cx="35052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099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/>
        </p:nvSpPr>
        <p:spPr>
          <a:xfrm>
            <a:off x="454375" y="144400"/>
            <a:ext cx="707184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agaimana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Implemetasi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Algoritma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pada Bahasa Java ?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C1718A-5463-87D2-EFA7-712C8E10171B}"/>
              </a:ext>
            </a:extLst>
          </p:cNvPr>
          <p:cNvSpPr txBox="1"/>
          <p:nvPr/>
        </p:nvSpPr>
        <p:spPr>
          <a:xfrm>
            <a:off x="454375" y="808837"/>
            <a:ext cx="411762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i="0" dirty="0" err="1">
                <a:solidFill>
                  <a:schemeClr val="accent4"/>
                </a:solidFill>
                <a:effectLst/>
                <a:latin typeface="-apple-system"/>
              </a:rPr>
              <a:t>Kelima</a:t>
            </a:r>
            <a:r>
              <a:rPr lang="en-ID" b="1" i="0" dirty="0">
                <a:solidFill>
                  <a:srgbClr val="404040"/>
                </a:solidFill>
                <a:effectLst/>
                <a:latin typeface="-apple-system"/>
              </a:rPr>
              <a:t>, 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Saya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membuat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method </a:t>
            </a:r>
            <a:r>
              <a:rPr lang="en-ID" b="1" i="0" dirty="0" err="1">
                <a:solidFill>
                  <a:schemeClr val="accent4"/>
                </a:solidFill>
                <a:effectLst/>
                <a:latin typeface="-apple-system"/>
              </a:rPr>
              <a:t>displayData</a:t>
            </a:r>
            <a:r>
              <a:rPr lang="en-ID" b="1" i="0" dirty="0">
                <a:solidFill>
                  <a:srgbClr val="404040"/>
                </a:solidFill>
                <a:effectLst/>
                <a:latin typeface="-apple-system"/>
              </a:rPr>
              <a:t>()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 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terlebih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dahulu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.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Tujuannya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adalah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untuk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menampilkan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isi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 </a:t>
            </a:r>
            <a:r>
              <a:rPr lang="en-ID" b="0" i="1" dirty="0">
                <a:solidFill>
                  <a:srgbClr val="404040"/>
                </a:solidFill>
                <a:effectLst/>
                <a:latin typeface="-apple-system"/>
              </a:rPr>
              <a:t>Linked List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 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setiap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selesai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melakukan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suatu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aksi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.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4E8A65-32B3-593C-FCD9-06A8A2B22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23" y="1639238"/>
            <a:ext cx="4117625" cy="6685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24CB2A-B369-A7B9-9A51-7EE19B6BD41F}"/>
              </a:ext>
            </a:extLst>
          </p:cNvPr>
          <p:cNvSpPr txBox="1"/>
          <p:nvPr/>
        </p:nvSpPr>
        <p:spPr>
          <a:xfrm>
            <a:off x="4730953" y="802562"/>
            <a:ext cx="457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i="0" dirty="0" err="1">
                <a:solidFill>
                  <a:schemeClr val="accent4"/>
                </a:solidFill>
                <a:effectLst/>
                <a:latin typeface="-apple-system"/>
              </a:rPr>
              <a:t>Keenam</a:t>
            </a:r>
            <a:r>
              <a:rPr lang="en-ID" b="1" i="0" dirty="0">
                <a:solidFill>
                  <a:srgbClr val="404040"/>
                </a:solidFill>
                <a:effectLst/>
                <a:latin typeface="-apple-system"/>
              </a:rPr>
              <a:t>, 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kita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buat dua method void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untuk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menghandle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 </a:t>
            </a:r>
            <a:r>
              <a:rPr lang="en-ID" b="0" i="1" dirty="0">
                <a:solidFill>
                  <a:srgbClr val="404040"/>
                </a:solidFill>
                <a:effectLst/>
                <a:latin typeface="-apple-system"/>
              </a:rPr>
              <a:t>push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 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secara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mendasar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.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Maksudnya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secara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normal di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sini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adalah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,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jika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tidak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menggunakan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penunjuk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node,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maka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data yang di </a:t>
            </a:r>
            <a:r>
              <a:rPr lang="en-ID" b="0" i="1" dirty="0">
                <a:solidFill>
                  <a:srgbClr val="404040"/>
                </a:solidFill>
                <a:effectLst/>
                <a:latin typeface="-apple-system"/>
              </a:rPr>
              <a:t>push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 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akan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diletakkan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di </a:t>
            </a:r>
            <a:r>
              <a:rPr lang="en-ID" b="0" i="1" dirty="0">
                <a:solidFill>
                  <a:srgbClr val="404040"/>
                </a:solidFill>
                <a:effectLst/>
                <a:latin typeface="-apple-system"/>
              </a:rPr>
              <a:t>tail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.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Namun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,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jika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menggunakan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penunjuk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node,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maka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data yang di </a:t>
            </a:r>
            <a:r>
              <a:rPr lang="en-ID" b="0" i="1" dirty="0">
                <a:solidFill>
                  <a:srgbClr val="404040"/>
                </a:solidFill>
                <a:effectLst/>
                <a:latin typeface="-apple-system"/>
              </a:rPr>
              <a:t>push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 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akan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di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sisipkan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di node yang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ditunjuk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.</a:t>
            </a:r>
            <a:endParaRPr lang="en-ID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4DA233-35E5-0B61-CB56-AC6EE1B6C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3405" y="2192969"/>
            <a:ext cx="3310177" cy="27591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6F4E807-A169-47E6-3F4A-785FA4AE0051}"/>
              </a:ext>
            </a:extLst>
          </p:cNvPr>
          <p:cNvSpPr txBox="1"/>
          <p:nvPr/>
        </p:nvSpPr>
        <p:spPr>
          <a:xfrm>
            <a:off x="454375" y="2463250"/>
            <a:ext cx="42765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i="0" dirty="0" err="1">
                <a:solidFill>
                  <a:schemeClr val="accent4"/>
                </a:solidFill>
                <a:effectLst/>
                <a:latin typeface="-apple-system"/>
              </a:rPr>
              <a:t>Ketujuh</a:t>
            </a:r>
            <a:r>
              <a:rPr lang="en-ID" b="1" i="0" dirty="0">
                <a:solidFill>
                  <a:srgbClr val="404040"/>
                </a:solidFill>
                <a:effectLst/>
                <a:latin typeface="-apple-system"/>
              </a:rPr>
              <a:t>, 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Saya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membuat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dua method void yang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digunakan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untuk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menghandle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 </a:t>
            </a:r>
            <a:r>
              <a:rPr lang="en-ID" b="0" i="1" dirty="0">
                <a:solidFill>
                  <a:srgbClr val="404040"/>
                </a:solidFill>
                <a:effectLst/>
                <a:latin typeface="-apple-system"/>
              </a:rPr>
              <a:t>push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 pada </a:t>
            </a:r>
            <a:r>
              <a:rPr lang="en-ID" b="0" i="1" dirty="0">
                <a:solidFill>
                  <a:srgbClr val="404040"/>
                </a:solidFill>
                <a:effectLst/>
                <a:latin typeface="-apple-system"/>
              </a:rPr>
              <a:t>head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 dan </a:t>
            </a:r>
            <a:r>
              <a:rPr lang="en-ID" b="0" i="1" dirty="0">
                <a:solidFill>
                  <a:srgbClr val="404040"/>
                </a:solidFill>
                <a:effectLst/>
                <a:latin typeface="-apple-system"/>
              </a:rPr>
              <a:t>tail</a:t>
            </a:r>
            <a:endParaRPr lang="en-ID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48C907F-BA8F-C174-1EBA-8E0DFC8BBB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723" y="2994381"/>
            <a:ext cx="3700960" cy="195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778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/>
        </p:nvSpPr>
        <p:spPr>
          <a:xfrm>
            <a:off x="454375" y="144400"/>
            <a:ext cx="707184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agaimana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Implemetasi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Algoritma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pada Bahasa Java ?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C1718A-5463-87D2-EFA7-712C8E10171B}"/>
              </a:ext>
            </a:extLst>
          </p:cNvPr>
          <p:cNvSpPr txBox="1"/>
          <p:nvPr/>
        </p:nvSpPr>
        <p:spPr>
          <a:xfrm>
            <a:off x="454375" y="808837"/>
            <a:ext cx="411762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i="0" dirty="0" err="1">
                <a:solidFill>
                  <a:schemeClr val="accent4"/>
                </a:solidFill>
                <a:effectLst/>
                <a:latin typeface="-apple-system"/>
              </a:rPr>
              <a:t>Kedelapan</a:t>
            </a:r>
            <a:r>
              <a:rPr lang="en-ID" b="1" i="0" dirty="0">
                <a:solidFill>
                  <a:srgbClr val="404040"/>
                </a:solidFill>
                <a:effectLst/>
                <a:latin typeface="-apple-system"/>
              </a:rPr>
              <a:t>, 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Saya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membuat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method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dengan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nilai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kembalian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boolean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yang mana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adalah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hasil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pencarian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data pada list. Method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ini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akan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Saya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gunakan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pada proses </a:t>
            </a:r>
            <a:r>
              <a:rPr lang="en-ID" b="0" i="1" dirty="0">
                <a:solidFill>
                  <a:srgbClr val="404040"/>
                </a:solidFill>
                <a:effectLst/>
                <a:latin typeface="-apple-system"/>
              </a:rPr>
              <a:t>pop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 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berbasis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konten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data.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24CB2A-B369-A7B9-9A51-7EE19B6BD41F}"/>
              </a:ext>
            </a:extLst>
          </p:cNvPr>
          <p:cNvSpPr txBox="1"/>
          <p:nvPr/>
        </p:nvSpPr>
        <p:spPr>
          <a:xfrm>
            <a:off x="4572000" y="808837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i="0" dirty="0" err="1">
                <a:solidFill>
                  <a:schemeClr val="accent4"/>
                </a:solidFill>
                <a:effectLst/>
                <a:latin typeface="-apple-system"/>
              </a:rPr>
              <a:t>Kesembilan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, Saya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membuat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method void yang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digunakan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untuk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menghandle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 </a:t>
            </a:r>
            <a:r>
              <a:rPr lang="en-ID" b="0" i="1" dirty="0">
                <a:solidFill>
                  <a:srgbClr val="404040"/>
                </a:solidFill>
                <a:effectLst/>
                <a:latin typeface="-apple-system"/>
              </a:rPr>
              <a:t>pop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 pada index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ke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N.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8DAF33-4806-1204-F7D9-399C5408D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33" y="1868206"/>
            <a:ext cx="3864115" cy="809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65AF84-21D2-AC5F-77C1-B68954B3D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7691" y="1428331"/>
            <a:ext cx="4254192" cy="256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844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/>
        </p:nvSpPr>
        <p:spPr>
          <a:xfrm>
            <a:off x="454375" y="144400"/>
            <a:ext cx="707184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agaimana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Implemetasi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Algoritma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pada Bahasa Java ?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AD0510-FA9A-6E8C-C542-FFC9DE9139C8}"/>
              </a:ext>
            </a:extLst>
          </p:cNvPr>
          <p:cNvSpPr txBox="1"/>
          <p:nvPr/>
        </p:nvSpPr>
        <p:spPr>
          <a:xfrm>
            <a:off x="454375" y="717100"/>
            <a:ext cx="36674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i="0" dirty="0" err="1">
                <a:solidFill>
                  <a:schemeClr val="accent4"/>
                </a:solidFill>
                <a:effectLst/>
                <a:latin typeface="-apple-system"/>
              </a:rPr>
              <a:t>Kesepuluh</a:t>
            </a:r>
            <a:r>
              <a:rPr lang="en-ID" b="1" i="0" dirty="0">
                <a:solidFill>
                  <a:srgbClr val="404040"/>
                </a:solidFill>
                <a:effectLst/>
                <a:latin typeface="-apple-system"/>
              </a:rPr>
              <a:t>, 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selanjutnya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kita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buat dua method void yang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menghandle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 </a:t>
            </a:r>
            <a:r>
              <a:rPr lang="en-ID" b="0" i="1" dirty="0">
                <a:solidFill>
                  <a:srgbClr val="404040"/>
                </a:solidFill>
                <a:effectLst/>
                <a:latin typeface="-apple-system"/>
              </a:rPr>
              <a:t>pop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 pada </a:t>
            </a:r>
            <a:r>
              <a:rPr lang="en-ID" b="0" i="1" dirty="0">
                <a:solidFill>
                  <a:srgbClr val="404040"/>
                </a:solidFill>
                <a:effectLst/>
                <a:latin typeface="-apple-system"/>
              </a:rPr>
              <a:t>head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 dan </a:t>
            </a:r>
            <a:r>
              <a:rPr lang="en-ID" b="0" i="1" dirty="0">
                <a:solidFill>
                  <a:srgbClr val="404040"/>
                </a:solidFill>
                <a:effectLst/>
                <a:latin typeface="-apple-system"/>
              </a:rPr>
              <a:t>tail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.</a:t>
            </a:r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E59C85-8D24-5DDF-4C70-F5886B9B6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75" y="1340506"/>
            <a:ext cx="3324331" cy="13654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3508255-B066-9191-9C5F-1B0316B75ACC}"/>
              </a:ext>
            </a:extLst>
          </p:cNvPr>
          <p:cNvSpPr txBox="1"/>
          <p:nvPr/>
        </p:nvSpPr>
        <p:spPr>
          <a:xfrm>
            <a:off x="4199207" y="717100"/>
            <a:ext cx="4572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i="0" dirty="0" err="1">
                <a:solidFill>
                  <a:schemeClr val="accent4"/>
                </a:solidFill>
                <a:effectLst/>
                <a:latin typeface="-apple-system"/>
              </a:rPr>
              <a:t>Kesebelas</a:t>
            </a:r>
            <a:r>
              <a:rPr lang="en-ID" b="1" i="0" dirty="0">
                <a:solidFill>
                  <a:srgbClr val="404040"/>
                </a:solidFill>
                <a:effectLst/>
                <a:latin typeface="-apple-system"/>
              </a:rPr>
              <a:t>, 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ini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adalah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tambahan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fungsi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yang Saya buat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yakni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menghapus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node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berdasarkan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konten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datanya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. Jadi,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sebelum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melakukan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 </a:t>
            </a:r>
            <a:r>
              <a:rPr lang="en-ID" b="0" i="1" dirty="0">
                <a:solidFill>
                  <a:srgbClr val="404040"/>
                </a:solidFill>
                <a:effectLst/>
                <a:latin typeface="-apple-system"/>
              </a:rPr>
              <a:t>pop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,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terlebih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dahulu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konten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data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akan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di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bandingkan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dengan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kata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kunci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pencarian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. Proses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pembandingan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ini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dilakukan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dengan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memanfaatkan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method </a:t>
            </a:r>
            <a:r>
              <a:rPr lang="en-ID" b="0" i="1" dirty="0" err="1">
                <a:solidFill>
                  <a:srgbClr val="404040"/>
                </a:solidFill>
                <a:effectLst/>
                <a:latin typeface="-apple-system"/>
              </a:rPr>
              <a:t>searchData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 yang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telah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dibuat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sebelumnya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.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Apabila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hasil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kembalian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dari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method </a:t>
            </a:r>
            <a:r>
              <a:rPr lang="en-ID" b="0" i="1" dirty="0" err="1">
                <a:solidFill>
                  <a:srgbClr val="404040"/>
                </a:solidFill>
                <a:effectLst/>
                <a:latin typeface="-apple-system"/>
              </a:rPr>
              <a:t>searchData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 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adalah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TRUE,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maka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node yang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memiliki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data yang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dicari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tadi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akan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di-</a:t>
            </a:r>
            <a:r>
              <a:rPr lang="en-ID" b="0" i="1" dirty="0">
                <a:solidFill>
                  <a:srgbClr val="404040"/>
                </a:solidFill>
                <a:effectLst/>
                <a:latin typeface="-apple-system"/>
              </a:rPr>
              <a:t>pop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.</a:t>
            </a:r>
            <a:endParaRPr lang="en-ID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98911AD-10A6-5C92-458B-82FE133645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1834" y="2670394"/>
            <a:ext cx="4773036" cy="175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752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/>
        </p:nvSpPr>
        <p:spPr>
          <a:xfrm>
            <a:off x="454375" y="144400"/>
            <a:ext cx="707184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agaimana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Implemetasi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Algoritma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pada Bahasa Java ?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6D3F09-D70B-CADF-6ED2-B8C09AA1081D}"/>
              </a:ext>
            </a:extLst>
          </p:cNvPr>
          <p:cNvSpPr txBox="1"/>
          <p:nvPr/>
        </p:nvSpPr>
        <p:spPr>
          <a:xfrm>
            <a:off x="454375" y="717100"/>
            <a:ext cx="33199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i="0" dirty="0" err="1">
                <a:solidFill>
                  <a:schemeClr val="accent4"/>
                </a:solidFill>
                <a:effectLst/>
                <a:latin typeface="-apple-system"/>
              </a:rPr>
              <a:t>Kedua</a:t>
            </a:r>
            <a:r>
              <a:rPr lang="en-ID" b="1" i="0" dirty="0">
                <a:solidFill>
                  <a:schemeClr val="accent4"/>
                </a:solidFill>
                <a:effectLst/>
                <a:latin typeface="-apple-system"/>
              </a:rPr>
              <a:t> </a:t>
            </a:r>
            <a:r>
              <a:rPr lang="en-ID" b="1" i="0" dirty="0" err="1">
                <a:solidFill>
                  <a:schemeClr val="accent4"/>
                </a:solidFill>
                <a:effectLst/>
                <a:latin typeface="-apple-system"/>
              </a:rPr>
              <a:t>belas</a:t>
            </a:r>
            <a:r>
              <a:rPr lang="en-ID" b="0" i="0" dirty="0">
                <a:solidFill>
                  <a:schemeClr val="accent4"/>
                </a:solidFill>
                <a:effectLst/>
                <a:latin typeface="-apple-system"/>
              </a:rPr>
              <a:t>,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Saya buat method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untuk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menghandle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proses exit program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51A650-ECFD-4CDC-C630-07BE80C21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289800"/>
            <a:ext cx="3616569" cy="8096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0592D4-1545-27EA-5700-34727E628A15}"/>
              </a:ext>
            </a:extLst>
          </p:cNvPr>
          <p:cNvSpPr txBox="1"/>
          <p:nvPr/>
        </p:nvSpPr>
        <p:spPr>
          <a:xfrm>
            <a:off x="4726744" y="717100"/>
            <a:ext cx="33199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i="0" dirty="0" err="1">
                <a:solidFill>
                  <a:schemeClr val="accent4"/>
                </a:solidFill>
                <a:effectLst/>
                <a:latin typeface="-apple-system"/>
              </a:rPr>
              <a:t>Ketiga</a:t>
            </a:r>
            <a:r>
              <a:rPr lang="en-ID" b="1" i="0" dirty="0">
                <a:solidFill>
                  <a:schemeClr val="accent4"/>
                </a:solidFill>
                <a:effectLst/>
                <a:latin typeface="-apple-system"/>
              </a:rPr>
              <a:t> </a:t>
            </a:r>
            <a:r>
              <a:rPr lang="en-ID" b="1" i="0" dirty="0" err="1">
                <a:solidFill>
                  <a:schemeClr val="accent4"/>
                </a:solidFill>
                <a:effectLst/>
                <a:latin typeface="-apple-system"/>
              </a:rPr>
              <a:t>belas</a:t>
            </a:r>
            <a:r>
              <a:rPr lang="en-ID" b="1" i="0" dirty="0">
                <a:solidFill>
                  <a:schemeClr val="accent4"/>
                </a:solidFill>
                <a:effectLst/>
                <a:latin typeface="-apple-system"/>
              </a:rPr>
              <a:t>, Kita buat 4 method yang </a:t>
            </a:r>
            <a:r>
              <a:rPr lang="en-ID" b="1" i="0" dirty="0" err="1">
                <a:solidFill>
                  <a:schemeClr val="accent4"/>
                </a:solidFill>
                <a:effectLst/>
                <a:latin typeface="-apple-system"/>
              </a:rPr>
              <a:t>berfungsi</a:t>
            </a:r>
            <a:r>
              <a:rPr lang="en-ID" b="1" i="0" dirty="0">
                <a:solidFill>
                  <a:schemeClr val="accent4"/>
                </a:solidFill>
                <a:effectLst/>
                <a:latin typeface="-apple-system"/>
              </a:rPr>
              <a:t> </a:t>
            </a:r>
            <a:r>
              <a:rPr lang="en-ID" b="1" i="0" dirty="0" err="1">
                <a:solidFill>
                  <a:schemeClr val="accent4"/>
                </a:solidFill>
                <a:effectLst/>
                <a:latin typeface="-apple-system"/>
              </a:rPr>
              <a:t>untuk</a:t>
            </a:r>
            <a:r>
              <a:rPr lang="en-ID" b="1" i="0" dirty="0">
                <a:solidFill>
                  <a:schemeClr val="accent4"/>
                </a:solidFill>
                <a:effectLst/>
                <a:latin typeface="-apple-system"/>
              </a:rPr>
              <a:t> </a:t>
            </a:r>
            <a:r>
              <a:rPr lang="en-ID" b="1" i="0" dirty="0" err="1">
                <a:solidFill>
                  <a:schemeClr val="accent4"/>
                </a:solidFill>
                <a:effectLst/>
                <a:latin typeface="-apple-system"/>
              </a:rPr>
              <a:t>menghandle</a:t>
            </a:r>
            <a:r>
              <a:rPr lang="en-ID" b="1" i="0" dirty="0">
                <a:solidFill>
                  <a:schemeClr val="accent4"/>
                </a:solidFill>
                <a:effectLst/>
                <a:latin typeface="-apple-system"/>
              </a:rPr>
              <a:t> User</a:t>
            </a:r>
            <a:endParaRPr lang="en-ID" dirty="0">
              <a:solidFill>
                <a:schemeClr val="accent4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C078AD1-643B-2146-CA20-78A7C7CF16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3273" y="1255364"/>
            <a:ext cx="2982975" cy="375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07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/>
        </p:nvSpPr>
        <p:spPr>
          <a:xfrm>
            <a:off x="454375" y="144400"/>
            <a:ext cx="707184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Output Program Java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319E1F-EA75-314D-46BB-A4F643D1A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50" y="717101"/>
            <a:ext cx="5591396" cy="39539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7A812A-2F2C-7A84-BEDB-BF5D78DEB127}"/>
              </a:ext>
            </a:extLst>
          </p:cNvPr>
          <p:cNvSpPr txBox="1"/>
          <p:nvPr/>
        </p:nvSpPr>
        <p:spPr>
          <a:xfrm>
            <a:off x="3523957" y="43075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 err="1">
                <a:solidFill>
                  <a:schemeClr val="accent4"/>
                </a:solidFill>
              </a:rPr>
              <a:t>Menampilkan</a:t>
            </a:r>
            <a:r>
              <a:rPr lang="en-ID" b="1" dirty="0">
                <a:solidFill>
                  <a:schemeClr val="accent4"/>
                </a:solidFill>
              </a:rPr>
              <a:t> dan method </a:t>
            </a:r>
            <a:r>
              <a:rPr lang="en-ID" b="1" dirty="0" err="1">
                <a:solidFill>
                  <a:schemeClr val="accent4"/>
                </a:solidFill>
              </a:rPr>
              <a:t>berdasarkan</a:t>
            </a:r>
            <a:r>
              <a:rPr lang="en-ID" b="1" dirty="0">
                <a:solidFill>
                  <a:schemeClr val="accent4"/>
                </a:solidFill>
              </a:rPr>
              <a:t> </a:t>
            </a:r>
            <a:r>
              <a:rPr lang="en-ID" b="1" dirty="0" err="1">
                <a:solidFill>
                  <a:schemeClr val="accent4"/>
                </a:solidFill>
              </a:rPr>
              <a:t>fungsi</a:t>
            </a:r>
            <a:r>
              <a:rPr lang="en-ID" b="1" dirty="0">
                <a:solidFill>
                  <a:schemeClr val="accent4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4436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20600" y="748200"/>
            <a:ext cx="4151400" cy="3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Materi</a:t>
            </a:r>
            <a:endParaRPr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r>
              <a:rPr lang="en-ID" dirty="0" err="1"/>
              <a:t>Memahami</a:t>
            </a:r>
            <a:r>
              <a:rPr lang="en-ID" dirty="0"/>
              <a:t> </a:t>
            </a:r>
            <a:r>
              <a:rPr lang="en-ID" dirty="0" err="1"/>
              <a:t>struktur</a:t>
            </a:r>
            <a:r>
              <a:rPr lang="en-ID" dirty="0"/>
              <a:t> data linked-list</a:t>
            </a: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r>
              <a:rPr lang="en-ID" sz="1400" dirty="0" err="1"/>
              <a:t>Memahami</a:t>
            </a:r>
            <a:r>
              <a:rPr lang="en-ID" sz="1400" dirty="0"/>
              <a:t> </a:t>
            </a:r>
            <a:r>
              <a:rPr lang="en-ID" sz="1400" dirty="0" err="1"/>
              <a:t>kompleksitas</a:t>
            </a:r>
            <a:r>
              <a:rPr lang="en-ID" sz="1400" dirty="0"/>
              <a:t> </a:t>
            </a:r>
            <a:r>
              <a:rPr lang="en-ID" sz="1400" dirty="0" err="1"/>
              <a:t>dari</a:t>
            </a:r>
            <a:r>
              <a:rPr lang="en-ID" sz="1400" dirty="0"/>
              <a:t> </a:t>
            </a:r>
            <a:r>
              <a:rPr lang="en-ID" sz="1400" dirty="0" err="1"/>
              <a:t>operasioperasi</a:t>
            </a:r>
            <a:r>
              <a:rPr lang="en-ID" sz="1400" dirty="0"/>
              <a:t> pada ADT linked-list </a:t>
            </a:r>
            <a:r>
              <a:rPr lang="en-ID" sz="1400" dirty="0" err="1"/>
              <a:t>antara</a:t>
            </a:r>
            <a:r>
              <a:rPr lang="en-ID" sz="1400" dirty="0"/>
              <a:t> lain insert, delete, read </a:t>
            </a: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r>
              <a:rPr lang="en-ID" sz="1400" dirty="0" err="1"/>
              <a:t>Dapat</a:t>
            </a:r>
            <a:r>
              <a:rPr lang="en-ID" sz="1400" dirty="0"/>
              <a:t> </a:t>
            </a:r>
            <a:r>
              <a:rPr lang="en-ID" sz="1400" dirty="0" err="1"/>
              <a:t>mengimplementasikan</a:t>
            </a:r>
            <a:r>
              <a:rPr lang="en-ID" sz="1400" dirty="0"/>
              <a:t> linked-list</a:t>
            </a:r>
            <a:endParaRPr lang="en-ID" sz="11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endParaRPr lang="en-ID" sz="11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851897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sz="1400" b="0" i="0" u="none" strike="noStrike" cap="none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Linked Lists</a:t>
            </a: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620F2A-E697-3458-EFCF-17CB0C1A3076}"/>
              </a:ext>
            </a:extLst>
          </p:cNvPr>
          <p:cNvSpPr txBox="1"/>
          <p:nvPr/>
        </p:nvSpPr>
        <p:spPr>
          <a:xfrm>
            <a:off x="454375" y="755868"/>
            <a:ext cx="398398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didefinisikan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sebagai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koleksi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linear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dari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elemen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–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elemen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data.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Penempatan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elemen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–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elemen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data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ini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acak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di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dalam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memori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,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namun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antar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elemen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data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ini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terhubung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dengan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node. Jadi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satu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node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dalam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suatu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elemen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data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akan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menunjuk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ke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node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elemen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data lain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melalui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suatu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penunjuk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yang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umumnya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disebut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 </a:t>
            </a:r>
            <a:r>
              <a:rPr lang="en-ID" b="0" i="1" dirty="0">
                <a:solidFill>
                  <a:srgbClr val="404040"/>
                </a:solidFill>
                <a:effectLst/>
                <a:latin typeface="-apple-system"/>
              </a:rPr>
              <a:t>pointer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. Jadi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dapat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disimpulkan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,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sebuah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koleksi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data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disebut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sebagai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 </a:t>
            </a:r>
            <a:r>
              <a:rPr lang="en-ID" b="0" i="1" dirty="0">
                <a:solidFill>
                  <a:srgbClr val="404040"/>
                </a:solidFill>
                <a:effectLst/>
                <a:latin typeface="-apple-system"/>
              </a:rPr>
              <a:t>Linked List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 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apabila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antar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data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tersebut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nodenya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saling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terhubung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melalui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pointer.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40886B-E62A-1CFF-5FD1-BFB7CE1FD71A}"/>
              </a:ext>
            </a:extLst>
          </p:cNvPr>
          <p:cNvSpPr txBox="1"/>
          <p:nvPr/>
        </p:nvSpPr>
        <p:spPr>
          <a:xfrm>
            <a:off x="454375" y="3026713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 err="1">
                <a:solidFill>
                  <a:srgbClr val="7030A0"/>
                </a:solidFill>
              </a:rPr>
              <a:t>Variasi</a:t>
            </a:r>
            <a:r>
              <a:rPr lang="en-ID" b="1" dirty="0">
                <a:solidFill>
                  <a:srgbClr val="7030A0"/>
                </a:solidFill>
              </a:rPr>
              <a:t> / </a:t>
            </a:r>
            <a:r>
              <a:rPr lang="en-ID" b="1" dirty="0" err="1">
                <a:solidFill>
                  <a:srgbClr val="7030A0"/>
                </a:solidFill>
              </a:rPr>
              <a:t>Jenis</a:t>
            </a:r>
            <a:r>
              <a:rPr lang="en-ID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ID" dirty="0"/>
              <a:t>Single, </a:t>
            </a:r>
          </a:p>
          <a:p>
            <a:pPr marL="342900" indent="-342900">
              <a:buFont typeface="+mj-lt"/>
              <a:buAutoNum type="arabicPeriod"/>
            </a:pPr>
            <a:r>
              <a:rPr lang="en-ID" dirty="0"/>
              <a:t>Double, </a:t>
            </a:r>
          </a:p>
          <a:p>
            <a:pPr marL="342900" indent="-342900">
              <a:buFont typeface="+mj-lt"/>
              <a:buAutoNum type="arabicPeriod"/>
            </a:pPr>
            <a:r>
              <a:rPr lang="en-ID" dirty="0"/>
              <a:t>Circular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74ACEF-A517-7F78-81E7-E53D3D5943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4501" y="2429843"/>
            <a:ext cx="4519005" cy="24151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CA82860-EC8B-5C41-C9C3-D4459CDF26ED}"/>
              </a:ext>
            </a:extLst>
          </p:cNvPr>
          <p:cNvSpPr txBox="1"/>
          <p:nvPr/>
        </p:nvSpPr>
        <p:spPr>
          <a:xfrm>
            <a:off x="4438357" y="244135"/>
            <a:ext cx="27921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 err="1"/>
              <a:t>Analogi</a:t>
            </a:r>
            <a:endParaRPr lang="en-ID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2A83F2F-6B21-09A8-A67F-8BC20D7B1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8313" y="430750"/>
            <a:ext cx="2334309" cy="189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643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/>
        </p:nvSpPr>
        <p:spPr>
          <a:xfrm>
            <a:off x="454375" y="144400"/>
            <a:ext cx="470143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sz="1400" b="0" i="0" u="none" strike="noStrike" cap="none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Single Linked List : </a:t>
            </a:r>
            <a:r>
              <a:rPr lang="en-ID" sz="1400" b="0" i="0" u="none" strike="noStrike" cap="none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Pembahasan</a:t>
            </a:r>
            <a:r>
              <a:rPr lang="en-ID" sz="1400" b="0" i="0" u="none" strike="noStrike" cap="none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ID" sz="1400" b="0" i="0" u="none" strike="noStrike" cap="none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Khusus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6B4C65-A30D-EAF5-1568-657608AF5F25}"/>
              </a:ext>
            </a:extLst>
          </p:cNvPr>
          <p:cNvSpPr txBox="1"/>
          <p:nvPr/>
        </p:nvSpPr>
        <p:spPr>
          <a:xfrm>
            <a:off x="454375" y="855861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Single Linked List </a:t>
            </a:r>
            <a:r>
              <a:rPr lang="en-ID" dirty="0" err="1"/>
              <a:t>antar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data </a:t>
            </a:r>
            <a:r>
              <a:rPr lang="en-ID" dirty="0" err="1"/>
              <a:t>terhubung</a:t>
            </a:r>
            <a:r>
              <a:rPr lang="en-ID" dirty="0"/>
              <a:t> </a:t>
            </a:r>
            <a:r>
              <a:rPr lang="en-ID" dirty="0" err="1"/>
              <a:t>nodenya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pointer. Nah, pointer </a:t>
            </a:r>
            <a:r>
              <a:rPr lang="en-ID" dirty="0" err="1"/>
              <a:t>inilah</a:t>
            </a:r>
            <a:r>
              <a:rPr lang="en-ID" dirty="0"/>
              <a:t> yang </a:t>
            </a:r>
            <a:r>
              <a:rPr lang="en-ID" dirty="0" err="1"/>
              <a:t>menentukan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Linked List </a:t>
            </a:r>
            <a:r>
              <a:rPr lang="en-ID" dirty="0" err="1"/>
              <a:t>apakah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Single, Double, Circular, </a:t>
            </a:r>
            <a:r>
              <a:rPr lang="en-ID" dirty="0" err="1"/>
              <a:t>atau</a:t>
            </a:r>
            <a:r>
              <a:rPr lang="en-ID" dirty="0"/>
              <a:t> Double Circular.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AAFCDE-D3D6-8F1A-8283-03FB241F3B1C}"/>
              </a:ext>
            </a:extLst>
          </p:cNvPr>
          <p:cNvSpPr txBox="1"/>
          <p:nvPr/>
        </p:nvSpPr>
        <p:spPr>
          <a:xfrm>
            <a:off x="454375" y="2040544"/>
            <a:ext cx="457200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i="0" dirty="0" err="1">
                <a:solidFill>
                  <a:schemeClr val="tx1"/>
                </a:solidFill>
                <a:effectLst/>
                <a:latin typeface="-apple-system"/>
              </a:rPr>
              <a:t>Sebuah</a:t>
            </a:r>
            <a:r>
              <a:rPr lang="en-ID" b="0" i="0" dirty="0">
                <a:solidFill>
                  <a:schemeClr val="tx1"/>
                </a:solidFill>
                <a:effectLst/>
                <a:latin typeface="-apple-system"/>
              </a:rPr>
              <a:t> </a:t>
            </a:r>
            <a:r>
              <a:rPr lang="en-ID" b="0" i="1" dirty="0">
                <a:solidFill>
                  <a:schemeClr val="tx1"/>
                </a:solidFill>
                <a:effectLst/>
                <a:latin typeface="-apple-system"/>
              </a:rPr>
              <a:t>Linked List</a:t>
            </a:r>
            <a:r>
              <a:rPr lang="en-ID" b="0" i="0" dirty="0">
                <a:solidFill>
                  <a:schemeClr val="tx1"/>
                </a:solidFill>
                <a:effectLst/>
                <a:latin typeface="-apple-system"/>
              </a:rPr>
              <a:t> </a:t>
            </a:r>
            <a:r>
              <a:rPr lang="en-ID" b="0" i="0" dirty="0" err="1">
                <a:solidFill>
                  <a:schemeClr val="tx1"/>
                </a:solidFill>
                <a:effectLst/>
                <a:latin typeface="-apple-system"/>
              </a:rPr>
              <a:t>dikatakan</a:t>
            </a:r>
            <a:r>
              <a:rPr lang="en-ID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-apple-system"/>
              </a:rPr>
              <a:t>sebagai</a:t>
            </a:r>
            <a:r>
              <a:rPr lang="en-ID" b="0" i="0" dirty="0">
                <a:solidFill>
                  <a:schemeClr val="tx1"/>
                </a:solidFill>
                <a:effectLst/>
                <a:latin typeface="-apple-system"/>
              </a:rPr>
              <a:t> </a:t>
            </a:r>
            <a:r>
              <a:rPr lang="en-ID" b="1" i="1" dirty="0">
                <a:solidFill>
                  <a:schemeClr val="tx1"/>
                </a:solidFill>
                <a:effectLst/>
                <a:latin typeface="-apple-system"/>
              </a:rPr>
              <a:t>single</a:t>
            </a:r>
            <a:r>
              <a:rPr lang="en-ID" b="0" i="1" dirty="0">
                <a:solidFill>
                  <a:schemeClr val="tx1"/>
                </a:solidFill>
                <a:effectLst/>
                <a:latin typeface="-apple-system"/>
              </a:rPr>
              <a:t> </a:t>
            </a:r>
            <a:r>
              <a:rPr lang="en-ID" b="0" i="0" dirty="0" err="1">
                <a:solidFill>
                  <a:schemeClr val="tx1"/>
                </a:solidFill>
                <a:effectLst/>
                <a:latin typeface="-apple-system"/>
              </a:rPr>
              <a:t>apabila</a:t>
            </a:r>
            <a:r>
              <a:rPr lang="en-ID" b="0" i="0" dirty="0">
                <a:solidFill>
                  <a:schemeClr val="tx1"/>
                </a:solidFill>
                <a:effectLst/>
                <a:latin typeface="-apple-system"/>
              </a:rPr>
              <a:t> dua node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-apple-system"/>
              </a:rPr>
              <a:t>hanya</a:t>
            </a:r>
            <a:r>
              <a:rPr lang="en-ID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-apple-system"/>
              </a:rPr>
              <a:t>terhubung</a:t>
            </a:r>
            <a:r>
              <a:rPr lang="en-ID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-apple-system"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-apple-system"/>
              </a:rPr>
              <a:t>satu</a:t>
            </a:r>
            <a:r>
              <a:rPr lang="en-ID" b="0" i="0" dirty="0">
                <a:solidFill>
                  <a:schemeClr val="tx1"/>
                </a:solidFill>
                <a:effectLst/>
                <a:latin typeface="-apple-system"/>
              </a:rPr>
              <a:t> pointer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-apple-system"/>
              </a:rPr>
              <a:t>saja</a:t>
            </a:r>
            <a:r>
              <a:rPr lang="en-ID" b="0" i="0" dirty="0">
                <a:solidFill>
                  <a:schemeClr val="tx1"/>
                </a:solidFill>
                <a:effectLst/>
                <a:latin typeface="-apple-system"/>
              </a:rPr>
              <a:t> (</a:t>
            </a:r>
            <a:r>
              <a:rPr lang="en-ID" b="0" i="0" dirty="0" err="1">
                <a:solidFill>
                  <a:schemeClr val="tx1"/>
                </a:solidFill>
                <a:effectLst/>
                <a:latin typeface="-apple-system"/>
              </a:rPr>
              <a:t>entah</a:t>
            </a:r>
            <a:r>
              <a:rPr lang="en-ID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-apple-system"/>
              </a:rPr>
              <a:t>itu</a:t>
            </a:r>
            <a:r>
              <a:rPr lang="en-ID" b="0" i="0" dirty="0">
                <a:solidFill>
                  <a:schemeClr val="tx1"/>
                </a:solidFill>
                <a:effectLst/>
                <a:latin typeface="-apple-system"/>
              </a:rPr>
              <a:t> pointer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-apple-system"/>
              </a:rPr>
              <a:t>maju</a:t>
            </a:r>
            <a:r>
              <a:rPr lang="en-ID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-apple-system"/>
              </a:rPr>
              <a:t>ataupun</a:t>
            </a:r>
            <a:r>
              <a:rPr lang="en-ID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-apple-system"/>
              </a:rPr>
              <a:t>mundur</a:t>
            </a:r>
            <a:r>
              <a:rPr lang="en-ID" b="0" i="0" dirty="0">
                <a:solidFill>
                  <a:schemeClr val="tx1"/>
                </a:solidFill>
                <a:effectLst/>
                <a:latin typeface="-apple-system"/>
              </a:rPr>
              <a:t>). </a:t>
            </a:r>
          </a:p>
          <a:p>
            <a:endParaRPr lang="en-ID" dirty="0">
              <a:solidFill>
                <a:schemeClr val="tx1"/>
              </a:solidFill>
              <a:latin typeface="-apple-system"/>
            </a:endParaRPr>
          </a:p>
          <a:p>
            <a:r>
              <a:rPr lang="en-ID" b="0" i="0" dirty="0">
                <a:solidFill>
                  <a:schemeClr val="tx1"/>
                </a:solidFill>
                <a:effectLst/>
                <a:latin typeface="-apple-system"/>
              </a:rPr>
              <a:t>Jika, dua node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-apple-system"/>
              </a:rPr>
              <a:t>terhubung</a:t>
            </a:r>
            <a:r>
              <a:rPr lang="en-ID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-apple-system"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  <a:latin typeface="-apple-system"/>
              </a:rPr>
              <a:t> dua pointer (</a:t>
            </a:r>
            <a:r>
              <a:rPr lang="en-ID" b="0" i="0" dirty="0" err="1">
                <a:solidFill>
                  <a:schemeClr val="tx1"/>
                </a:solidFill>
                <a:effectLst/>
                <a:latin typeface="-apple-system"/>
              </a:rPr>
              <a:t>bolak</a:t>
            </a:r>
            <a:r>
              <a:rPr lang="en-ID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-apple-system"/>
              </a:rPr>
              <a:t>balik</a:t>
            </a:r>
            <a:r>
              <a:rPr lang="en-ID" b="0" i="0" dirty="0">
                <a:solidFill>
                  <a:schemeClr val="tx1"/>
                </a:solidFill>
                <a:effectLst/>
                <a:latin typeface="-apple-system"/>
              </a:rPr>
              <a:t>)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-apple-system"/>
              </a:rPr>
              <a:t>maka</a:t>
            </a:r>
            <a:r>
              <a:rPr lang="en-ID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-apple-system"/>
              </a:rPr>
              <a:t>disebut</a:t>
            </a:r>
            <a:r>
              <a:rPr lang="en-ID" b="0" i="0" dirty="0">
                <a:solidFill>
                  <a:schemeClr val="tx1"/>
                </a:solidFill>
                <a:effectLst/>
                <a:latin typeface="-apple-system"/>
              </a:rPr>
              <a:t> </a:t>
            </a:r>
            <a:r>
              <a:rPr lang="en-ID" b="1" i="1" dirty="0">
                <a:solidFill>
                  <a:schemeClr val="tx1"/>
                </a:solidFill>
                <a:effectLst/>
                <a:latin typeface="-apple-system"/>
              </a:rPr>
              <a:t>Double</a:t>
            </a:r>
            <a:r>
              <a:rPr lang="en-ID" b="0" i="0" dirty="0">
                <a:solidFill>
                  <a:schemeClr val="tx1"/>
                </a:solidFill>
                <a:effectLst/>
                <a:latin typeface="-apple-system"/>
              </a:rPr>
              <a:t>.</a:t>
            </a:r>
          </a:p>
          <a:p>
            <a:endParaRPr lang="en-ID" dirty="0">
              <a:solidFill>
                <a:schemeClr val="tx1"/>
              </a:solidFill>
              <a:latin typeface="-apple-system"/>
            </a:endParaRPr>
          </a:p>
          <a:p>
            <a:r>
              <a:rPr lang="en-ID" b="0" i="0" dirty="0" err="1">
                <a:solidFill>
                  <a:schemeClr val="tx1"/>
                </a:solidFill>
                <a:effectLst/>
                <a:latin typeface="-apple-system"/>
              </a:rPr>
              <a:t>Apabila</a:t>
            </a:r>
            <a:r>
              <a:rPr lang="en-ID" b="0" i="0" dirty="0">
                <a:solidFill>
                  <a:schemeClr val="tx1"/>
                </a:solidFill>
                <a:effectLst/>
                <a:latin typeface="-apple-system"/>
              </a:rPr>
              <a:t> node </a:t>
            </a:r>
            <a:r>
              <a:rPr lang="en-ID" b="0" i="1" dirty="0">
                <a:solidFill>
                  <a:schemeClr val="tx1"/>
                </a:solidFill>
                <a:effectLst/>
                <a:latin typeface="-apple-system"/>
              </a:rPr>
              <a:t>first</a:t>
            </a:r>
            <a:r>
              <a:rPr lang="en-ID" b="0" i="0" dirty="0">
                <a:solidFill>
                  <a:schemeClr val="tx1"/>
                </a:solidFill>
                <a:effectLst/>
                <a:latin typeface="-apple-system"/>
              </a:rPr>
              <a:t> dan </a:t>
            </a:r>
            <a:r>
              <a:rPr lang="en-ID" b="0" i="1" dirty="0">
                <a:solidFill>
                  <a:schemeClr val="tx1"/>
                </a:solidFill>
                <a:effectLst/>
                <a:latin typeface="-apple-system"/>
              </a:rPr>
              <a:t>last </a:t>
            </a:r>
            <a:r>
              <a:rPr lang="en-ID" b="0" i="0" dirty="0" err="1">
                <a:solidFill>
                  <a:schemeClr val="tx1"/>
                </a:solidFill>
                <a:effectLst/>
                <a:latin typeface="-apple-system"/>
              </a:rPr>
              <a:t>nya</a:t>
            </a:r>
            <a:r>
              <a:rPr lang="en-ID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-apple-system"/>
              </a:rPr>
              <a:t>saling</a:t>
            </a:r>
            <a:r>
              <a:rPr lang="en-ID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-apple-system"/>
              </a:rPr>
              <a:t>terhubung</a:t>
            </a:r>
            <a:r>
              <a:rPr lang="en-ID" b="0" i="0" dirty="0">
                <a:solidFill>
                  <a:schemeClr val="tx1"/>
                </a:solidFill>
                <a:effectLst/>
                <a:latin typeface="-apple-system"/>
              </a:rPr>
              <a:t>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-apple-system"/>
              </a:rPr>
              <a:t>hanya</a:t>
            </a:r>
            <a:r>
              <a:rPr lang="en-ID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-apple-system"/>
              </a:rPr>
              <a:t>dihubungkan</a:t>
            </a:r>
            <a:r>
              <a:rPr lang="en-ID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-apple-system"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-apple-system"/>
              </a:rPr>
              <a:t>satu</a:t>
            </a:r>
            <a:r>
              <a:rPr lang="en-ID" b="0" i="0" dirty="0">
                <a:solidFill>
                  <a:schemeClr val="tx1"/>
                </a:solidFill>
                <a:effectLst/>
                <a:latin typeface="-apple-system"/>
              </a:rPr>
              <a:t> pointer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-apple-system"/>
              </a:rPr>
              <a:t>maka</a:t>
            </a:r>
            <a:r>
              <a:rPr lang="en-ID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-apple-system"/>
              </a:rPr>
              <a:t>disebut</a:t>
            </a:r>
            <a:r>
              <a:rPr lang="en-ID" b="0" i="0" dirty="0">
                <a:solidFill>
                  <a:schemeClr val="tx1"/>
                </a:solidFill>
                <a:effectLst/>
                <a:latin typeface="-apple-system"/>
              </a:rPr>
              <a:t> </a:t>
            </a:r>
            <a:r>
              <a:rPr lang="en-ID" b="1" i="1" dirty="0">
                <a:solidFill>
                  <a:schemeClr val="tx1"/>
                </a:solidFill>
                <a:effectLst/>
                <a:latin typeface="-apple-system"/>
              </a:rPr>
              <a:t>single circular</a:t>
            </a:r>
            <a:r>
              <a:rPr lang="en-ID" b="0" i="0" dirty="0">
                <a:solidFill>
                  <a:schemeClr val="tx1"/>
                </a:solidFill>
                <a:effectLst/>
                <a:latin typeface="-apple-system"/>
              </a:rPr>
              <a:t>. </a:t>
            </a:r>
          </a:p>
          <a:p>
            <a:endParaRPr lang="en-ID" dirty="0">
              <a:solidFill>
                <a:schemeClr val="tx1"/>
              </a:solidFill>
              <a:latin typeface="-apple-system"/>
            </a:endParaRPr>
          </a:p>
          <a:p>
            <a:r>
              <a:rPr lang="en-ID" b="0" i="0" dirty="0" err="1">
                <a:solidFill>
                  <a:schemeClr val="tx1"/>
                </a:solidFill>
                <a:effectLst/>
                <a:latin typeface="-apple-system"/>
              </a:rPr>
              <a:t>Terakhir</a:t>
            </a:r>
            <a:r>
              <a:rPr lang="en-ID" b="0" i="0" dirty="0">
                <a:solidFill>
                  <a:schemeClr val="tx1"/>
                </a:solidFill>
                <a:effectLst/>
                <a:latin typeface="-apple-system"/>
              </a:rPr>
              <a:t>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-apple-system"/>
              </a:rPr>
              <a:t>apabila</a:t>
            </a:r>
            <a:r>
              <a:rPr lang="en-ID" b="0" i="0" dirty="0">
                <a:solidFill>
                  <a:schemeClr val="tx1"/>
                </a:solidFill>
                <a:effectLst/>
                <a:latin typeface="-apple-system"/>
              </a:rPr>
              <a:t> node </a:t>
            </a:r>
            <a:r>
              <a:rPr lang="en-ID" b="0" i="1" dirty="0">
                <a:solidFill>
                  <a:schemeClr val="tx1"/>
                </a:solidFill>
                <a:effectLst/>
                <a:latin typeface="-apple-system"/>
              </a:rPr>
              <a:t>first</a:t>
            </a:r>
            <a:r>
              <a:rPr lang="en-ID" b="0" i="0" dirty="0">
                <a:solidFill>
                  <a:schemeClr val="tx1"/>
                </a:solidFill>
                <a:effectLst/>
                <a:latin typeface="-apple-system"/>
              </a:rPr>
              <a:t> dan </a:t>
            </a:r>
            <a:r>
              <a:rPr lang="en-ID" b="0" i="1" dirty="0">
                <a:solidFill>
                  <a:schemeClr val="tx1"/>
                </a:solidFill>
                <a:effectLst/>
                <a:latin typeface="-apple-system"/>
              </a:rPr>
              <a:t>last </a:t>
            </a:r>
            <a:r>
              <a:rPr lang="en-ID" b="0" i="0" dirty="0" err="1">
                <a:solidFill>
                  <a:schemeClr val="tx1"/>
                </a:solidFill>
                <a:effectLst/>
                <a:latin typeface="-apple-system"/>
              </a:rPr>
              <a:t>nya</a:t>
            </a:r>
            <a:r>
              <a:rPr lang="en-ID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-apple-system"/>
              </a:rPr>
              <a:t>terhubung</a:t>
            </a:r>
            <a:r>
              <a:rPr lang="en-ID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-apple-system"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  <a:latin typeface="-apple-system"/>
              </a:rPr>
              <a:t> dua pointer (</a:t>
            </a:r>
            <a:r>
              <a:rPr lang="en-ID" b="0" i="0" dirty="0" err="1">
                <a:solidFill>
                  <a:schemeClr val="tx1"/>
                </a:solidFill>
                <a:effectLst/>
                <a:latin typeface="-apple-system"/>
              </a:rPr>
              <a:t>bolak</a:t>
            </a:r>
            <a:r>
              <a:rPr lang="en-ID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-apple-system"/>
              </a:rPr>
              <a:t>balik</a:t>
            </a:r>
            <a:r>
              <a:rPr lang="en-ID" b="0" i="0" dirty="0">
                <a:solidFill>
                  <a:schemeClr val="tx1"/>
                </a:solidFill>
                <a:effectLst/>
                <a:latin typeface="-apple-system"/>
              </a:rPr>
              <a:t>)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-apple-system"/>
              </a:rPr>
              <a:t>maka</a:t>
            </a:r>
            <a:r>
              <a:rPr lang="en-ID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-apple-system"/>
              </a:rPr>
              <a:t>disebut</a:t>
            </a:r>
            <a:r>
              <a:rPr lang="en-ID" b="0" i="0" dirty="0">
                <a:solidFill>
                  <a:schemeClr val="tx1"/>
                </a:solidFill>
                <a:effectLst/>
                <a:latin typeface="-apple-system"/>
              </a:rPr>
              <a:t> </a:t>
            </a:r>
            <a:r>
              <a:rPr lang="en-ID" b="1" i="1" dirty="0">
                <a:solidFill>
                  <a:schemeClr val="tx1"/>
                </a:solidFill>
                <a:effectLst/>
                <a:latin typeface="-apple-system"/>
              </a:rPr>
              <a:t>double circular</a:t>
            </a:r>
            <a:r>
              <a:rPr lang="en-ID" b="0" i="0" dirty="0">
                <a:solidFill>
                  <a:schemeClr val="tx1"/>
                </a:solidFill>
                <a:effectLst/>
                <a:latin typeface="-apple-system"/>
              </a:rPr>
              <a:t>.</a:t>
            </a:r>
            <a:endParaRPr lang="en-ID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008824-9233-E22C-CC8C-325147B79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298" y="1809968"/>
            <a:ext cx="3678702" cy="1291883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DC176A48-1D32-5684-EFC7-9B5CD946B26C}"/>
              </a:ext>
            </a:extLst>
          </p:cNvPr>
          <p:cNvSpPr/>
          <p:nvPr/>
        </p:nvSpPr>
        <p:spPr>
          <a:xfrm>
            <a:off x="4864837" y="2159391"/>
            <a:ext cx="516055" cy="3024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01932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/>
        </p:nvSpPr>
        <p:spPr>
          <a:xfrm>
            <a:off x="454375" y="144400"/>
            <a:ext cx="470143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sz="1400" b="0" i="0" u="none" strike="noStrike" cap="none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Operasi</a:t>
            </a:r>
            <a:r>
              <a:rPr lang="en-ID" sz="1400" b="0" i="0" u="none" strike="noStrike" cap="none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– </a:t>
            </a:r>
            <a:r>
              <a:rPr lang="en-ID" sz="1400" b="0" i="0" u="none" strike="noStrike" cap="none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operasi</a:t>
            </a:r>
            <a:r>
              <a:rPr lang="en-ID" sz="1400" b="0" i="0" u="none" strike="noStrike" cap="none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pada Single Linked List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A8558E-0434-1C14-CB79-F097BBF6390B}"/>
              </a:ext>
            </a:extLst>
          </p:cNvPr>
          <p:cNvSpPr txBox="1"/>
          <p:nvPr/>
        </p:nvSpPr>
        <p:spPr>
          <a:xfrm>
            <a:off x="519092" y="839188"/>
            <a:ext cx="37012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Pada single linked list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umum</a:t>
            </a:r>
            <a:r>
              <a:rPr lang="en-ID" dirty="0"/>
              <a:t> </a:t>
            </a:r>
            <a:r>
              <a:rPr lang="en-ID" dirty="0" err="1"/>
              <a:t>dikenal</a:t>
            </a:r>
            <a:r>
              <a:rPr lang="en-ID" dirty="0"/>
              <a:t> dua </a:t>
            </a:r>
            <a:r>
              <a:rPr lang="en-ID" dirty="0" err="1"/>
              <a:t>operasi</a:t>
            </a:r>
            <a:r>
              <a:rPr lang="en-ID" dirty="0"/>
              <a:t>, </a:t>
            </a:r>
            <a:r>
              <a:rPr lang="en-ID" dirty="0" err="1"/>
              <a:t>yakni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b="1" dirty="0">
                <a:solidFill>
                  <a:srgbClr val="7030A0"/>
                </a:solidFill>
              </a:rPr>
              <a:t>push dan </a:t>
            </a:r>
            <a:r>
              <a:rPr lang="en-ID" b="1" dirty="0">
                <a:solidFill>
                  <a:schemeClr val="accent4"/>
                </a:solidFill>
              </a:rPr>
              <a:t>pop</a:t>
            </a:r>
            <a:r>
              <a:rPr lang="en-ID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AAA92C-6AB9-DDBD-7B07-5E657C8D6ECF}"/>
              </a:ext>
            </a:extLst>
          </p:cNvPr>
          <p:cNvSpPr txBox="1"/>
          <p:nvPr/>
        </p:nvSpPr>
        <p:spPr>
          <a:xfrm>
            <a:off x="519092" y="1550389"/>
            <a:ext cx="358164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b="1" dirty="0">
                <a:solidFill>
                  <a:srgbClr val="7030A0"/>
                </a:solidFill>
              </a:rPr>
              <a:t>push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yang </a:t>
            </a:r>
            <a:r>
              <a:rPr lang="en-ID" dirty="0" err="1"/>
              <a:t>menambahkan</a:t>
            </a:r>
            <a:r>
              <a:rPr lang="en-ID" dirty="0"/>
              <a:t> data pada list, </a:t>
            </a:r>
            <a:r>
              <a:rPr lang="en-ID" dirty="0" err="1"/>
              <a:t>sedangkan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b="1" dirty="0">
                <a:solidFill>
                  <a:schemeClr val="accent4"/>
                </a:solidFill>
              </a:rPr>
              <a:t>pop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yang </a:t>
            </a:r>
            <a:r>
              <a:rPr lang="en-ID" dirty="0" err="1"/>
              <a:t>menghapus</a:t>
            </a:r>
            <a:r>
              <a:rPr lang="en-ID" dirty="0"/>
              <a:t> data </a:t>
            </a:r>
            <a:r>
              <a:rPr lang="en-ID" dirty="0" err="1"/>
              <a:t>dari</a:t>
            </a:r>
            <a:r>
              <a:rPr lang="en-ID" dirty="0"/>
              <a:t> list. </a:t>
            </a:r>
          </a:p>
          <a:p>
            <a:endParaRPr lang="en-ID" dirty="0"/>
          </a:p>
          <a:p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b="1" dirty="0">
                <a:solidFill>
                  <a:srgbClr val="7030A0"/>
                </a:solidFill>
              </a:rPr>
              <a:t>push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umum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first yang </a:t>
            </a:r>
            <a:r>
              <a:rPr lang="en-ID" dirty="0" err="1"/>
              <a:t>menambahkan</a:t>
            </a:r>
            <a:r>
              <a:rPr lang="en-ID" dirty="0"/>
              <a:t> data pada head dan </a:t>
            </a:r>
            <a:r>
              <a:rPr lang="en-ID" dirty="0" err="1"/>
              <a:t>secara</a:t>
            </a:r>
            <a:r>
              <a:rPr lang="en-ID" dirty="0"/>
              <a:t> last yang </a:t>
            </a:r>
            <a:r>
              <a:rPr lang="en-ID" dirty="0" err="1"/>
              <a:t>menambahkan</a:t>
            </a:r>
            <a:r>
              <a:rPr lang="en-ID" dirty="0"/>
              <a:t> data pada tail.</a:t>
            </a:r>
          </a:p>
          <a:p>
            <a:endParaRPr lang="en-ID" dirty="0"/>
          </a:p>
          <a:p>
            <a:r>
              <a:rPr lang="en-ID" dirty="0" err="1"/>
              <a:t>Sedangkan</a:t>
            </a:r>
            <a:r>
              <a:rPr lang="en-ID" dirty="0"/>
              <a:t> </a:t>
            </a:r>
            <a:r>
              <a:rPr lang="en-ID" b="1" dirty="0">
                <a:solidFill>
                  <a:schemeClr val="accent4"/>
                </a:solidFill>
              </a:rPr>
              <a:t>pop</a:t>
            </a:r>
            <a:r>
              <a:rPr lang="en-ID" dirty="0"/>
              <a:t> juga </a:t>
            </a:r>
            <a:r>
              <a:rPr lang="en-ID" dirty="0" err="1"/>
              <a:t>sama</a:t>
            </a:r>
            <a:r>
              <a:rPr lang="en-ID" dirty="0"/>
              <a:t>,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first yang </a:t>
            </a:r>
            <a:r>
              <a:rPr lang="en-ID" dirty="0" err="1"/>
              <a:t>menghapus</a:t>
            </a:r>
            <a:r>
              <a:rPr lang="en-ID" dirty="0"/>
              <a:t> data pada head dan </a:t>
            </a:r>
            <a:r>
              <a:rPr lang="en-ID" dirty="0" err="1"/>
              <a:t>secara</a:t>
            </a:r>
            <a:r>
              <a:rPr lang="en-ID" dirty="0"/>
              <a:t> last yang </a:t>
            </a:r>
            <a:r>
              <a:rPr lang="en-ID" dirty="0" err="1"/>
              <a:t>menghapus</a:t>
            </a:r>
            <a:r>
              <a:rPr lang="en-ID" dirty="0"/>
              <a:t> data pada tail.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F6D82C-071E-9B56-2295-0A8E18611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336" y="1041010"/>
            <a:ext cx="3929130" cy="170928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46A30B5-0478-AC69-B352-49C87721DA0F}"/>
              </a:ext>
            </a:extLst>
          </p:cNvPr>
          <p:cNvSpPr txBox="1"/>
          <p:nvPr/>
        </p:nvSpPr>
        <p:spPr>
          <a:xfrm>
            <a:off x="4220308" y="71710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 err="1">
                <a:solidFill>
                  <a:srgbClr val="7030A0"/>
                </a:solidFill>
              </a:rPr>
              <a:t>Analogi</a:t>
            </a:r>
            <a:r>
              <a:rPr lang="en-ID" b="1" dirty="0">
                <a:solidFill>
                  <a:srgbClr val="7030A0"/>
                </a:solidFill>
              </a:rPr>
              <a:t> Push pada Head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CCAB053-5F51-5354-ACAD-1C7DAB776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1611" y="3453618"/>
            <a:ext cx="3604271" cy="148721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4FCB667-5F3A-25C6-4AF5-50221FA76688}"/>
              </a:ext>
            </a:extLst>
          </p:cNvPr>
          <p:cNvSpPr txBox="1"/>
          <p:nvPr/>
        </p:nvSpPr>
        <p:spPr>
          <a:xfrm>
            <a:off x="4337539" y="311603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 err="1">
                <a:solidFill>
                  <a:srgbClr val="7030A0"/>
                </a:solidFill>
              </a:rPr>
              <a:t>Analogi</a:t>
            </a:r>
            <a:r>
              <a:rPr lang="en-ID" b="1" dirty="0">
                <a:solidFill>
                  <a:srgbClr val="7030A0"/>
                </a:solidFill>
              </a:rPr>
              <a:t> Push pada tail/last </a:t>
            </a:r>
          </a:p>
        </p:txBody>
      </p:sp>
    </p:spTree>
    <p:extLst>
      <p:ext uri="{BB962C8B-B14F-4D97-AF65-F5344CB8AC3E}">
        <p14:creationId xmlns:p14="http://schemas.microsoft.com/office/powerpoint/2010/main" val="1965488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/>
        </p:nvSpPr>
        <p:spPr>
          <a:xfrm>
            <a:off x="454375" y="144400"/>
            <a:ext cx="470143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sz="1400" b="0" i="0" u="none" strike="noStrike" cap="none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Operasi</a:t>
            </a:r>
            <a:r>
              <a:rPr lang="en-ID" sz="1400" b="0" i="0" u="none" strike="noStrike" cap="none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– </a:t>
            </a:r>
            <a:r>
              <a:rPr lang="en-ID" sz="1400" b="0" i="0" u="none" strike="noStrike" cap="none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operasi</a:t>
            </a:r>
            <a:r>
              <a:rPr lang="en-ID" sz="1400" b="0" i="0" u="none" strike="noStrike" cap="none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pada Single Linked List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6A30B5-0478-AC69-B352-49C87721DA0F}"/>
              </a:ext>
            </a:extLst>
          </p:cNvPr>
          <p:cNvSpPr txBox="1"/>
          <p:nvPr/>
        </p:nvSpPr>
        <p:spPr>
          <a:xfrm>
            <a:off x="519092" y="77088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 err="1">
                <a:solidFill>
                  <a:srgbClr val="7030A0"/>
                </a:solidFill>
              </a:rPr>
              <a:t>Analogi</a:t>
            </a:r>
            <a:r>
              <a:rPr lang="en-ID" b="1" dirty="0">
                <a:solidFill>
                  <a:srgbClr val="7030A0"/>
                </a:solidFill>
              </a:rPr>
              <a:t> Push pada </a:t>
            </a:r>
            <a:r>
              <a:rPr lang="en-ID" b="1" dirty="0" err="1">
                <a:solidFill>
                  <a:srgbClr val="7030A0"/>
                </a:solidFill>
              </a:rPr>
              <a:t>indek</a:t>
            </a:r>
            <a:r>
              <a:rPr lang="en-ID" b="1" dirty="0">
                <a:solidFill>
                  <a:srgbClr val="7030A0"/>
                </a:solidFill>
              </a:rPr>
              <a:t> </a:t>
            </a:r>
            <a:r>
              <a:rPr lang="en-ID" b="1" dirty="0" err="1">
                <a:solidFill>
                  <a:srgbClr val="7030A0"/>
                </a:solidFill>
              </a:rPr>
              <a:t>ke</a:t>
            </a:r>
            <a:r>
              <a:rPr lang="en-ID" b="1" dirty="0">
                <a:solidFill>
                  <a:srgbClr val="7030A0"/>
                </a:solidFill>
              </a:rPr>
              <a:t>-N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A9E01B-A0D0-F52B-45AD-1B4F4851C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75" y="1181686"/>
            <a:ext cx="3576019" cy="19866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2BACA8-8AD0-29CD-DE1F-D960AE7FB073}"/>
              </a:ext>
            </a:extLst>
          </p:cNvPr>
          <p:cNvSpPr txBox="1"/>
          <p:nvPr/>
        </p:nvSpPr>
        <p:spPr>
          <a:xfrm>
            <a:off x="4459459" y="1078662"/>
            <a:ext cx="4572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i="0" dirty="0" err="1">
                <a:solidFill>
                  <a:schemeClr val="tx1"/>
                </a:solidFill>
                <a:effectLst/>
                <a:latin typeface="-apple-system"/>
              </a:rPr>
              <a:t>Operasi</a:t>
            </a:r>
            <a:r>
              <a:rPr lang="en-ID" b="0" i="0" dirty="0">
                <a:solidFill>
                  <a:schemeClr val="tx1"/>
                </a:solidFill>
                <a:effectLst/>
                <a:latin typeface="-apple-system"/>
              </a:rPr>
              <a:t> </a:t>
            </a:r>
            <a:r>
              <a:rPr lang="en-ID" b="0" i="1" dirty="0">
                <a:solidFill>
                  <a:schemeClr val="tx1"/>
                </a:solidFill>
                <a:effectLst/>
                <a:latin typeface="-apple-system"/>
              </a:rPr>
              <a:t>push</a:t>
            </a:r>
            <a:r>
              <a:rPr lang="en-ID" b="0" i="0" dirty="0">
                <a:solidFill>
                  <a:schemeClr val="tx1"/>
                </a:solidFill>
                <a:effectLst/>
                <a:latin typeface="-apple-system"/>
              </a:rPr>
              <a:t> 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-apple-system"/>
              </a:rPr>
              <a:t>dilakukan</a:t>
            </a:r>
            <a:r>
              <a:rPr lang="en-ID" b="0" i="0" dirty="0">
                <a:solidFill>
                  <a:schemeClr val="tx1"/>
                </a:solidFill>
                <a:effectLst/>
                <a:latin typeface="-apple-system"/>
              </a:rPr>
              <a:t> pada index-N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-apple-system"/>
              </a:rPr>
              <a:t>melibatkan</a:t>
            </a:r>
            <a:r>
              <a:rPr lang="en-ID" b="0" i="0" dirty="0">
                <a:solidFill>
                  <a:schemeClr val="tx1"/>
                </a:solidFill>
                <a:effectLst/>
                <a:latin typeface="-apple-system"/>
              </a:rPr>
              <a:t> dua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-apple-system"/>
              </a:rPr>
              <a:t>aksi</a:t>
            </a:r>
            <a:r>
              <a:rPr lang="en-ID" b="0" i="0" dirty="0">
                <a:solidFill>
                  <a:schemeClr val="tx1"/>
                </a:solidFill>
                <a:effectLst/>
                <a:latin typeface="-apple-system"/>
              </a:rPr>
              <a:t>,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-apple-system"/>
              </a:rPr>
              <a:t>pertama</a:t>
            </a:r>
            <a:r>
              <a:rPr lang="en-ID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-apple-system"/>
              </a:rPr>
              <a:t>adalah</a:t>
            </a:r>
            <a:r>
              <a:rPr lang="en-ID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-apple-system"/>
              </a:rPr>
              <a:t>memutus</a:t>
            </a:r>
            <a:r>
              <a:rPr lang="en-ID" b="0" i="0" dirty="0">
                <a:solidFill>
                  <a:schemeClr val="tx1"/>
                </a:solidFill>
                <a:effectLst/>
                <a:latin typeface="-apple-system"/>
              </a:rPr>
              <a:t> pointer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-apple-system"/>
              </a:rPr>
              <a:t>dari</a:t>
            </a:r>
            <a:r>
              <a:rPr lang="en-ID" b="0" i="0" dirty="0">
                <a:solidFill>
                  <a:schemeClr val="tx1"/>
                </a:solidFill>
                <a:effectLst/>
                <a:latin typeface="-apple-system"/>
              </a:rPr>
              <a:t> node index-(N-1)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-apple-system"/>
              </a:rPr>
              <a:t>ke</a:t>
            </a:r>
            <a:r>
              <a:rPr lang="en-ID" b="0" i="0" dirty="0">
                <a:solidFill>
                  <a:schemeClr val="tx1"/>
                </a:solidFill>
                <a:effectLst/>
                <a:latin typeface="-apple-system"/>
              </a:rPr>
              <a:t> node index-(N+1);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-apple-system"/>
              </a:rPr>
              <a:t>kemudian</a:t>
            </a:r>
            <a:r>
              <a:rPr lang="en-ID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-apple-system"/>
              </a:rPr>
              <a:t>menghubungkan</a:t>
            </a:r>
            <a:r>
              <a:rPr lang="en-ID" b="0" i="0" dirty="0">
                <a:solidFill>
                  <a:schemeClr val="tx1"/>
                </a:solidFill>
                <a:effectLst/>
                <a:latin typeface="-apple-system"/>
              </a:rPr>
              <a:t> pointer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-apple-system"/>
              </a:rPr>
              <a:t>dari</a:t>
            </a:r>
            <a:r>
              <a:rPr lang="en-ID" b="0" i="0" dirty="0">
                <a:solidFill>
                  <a:schemeClr val="tx1"/>
                </a:solidFill>
                <a:effectLst/>
                <a:latin typeface="-apple-system"/>
              </a:rPr>
              <a:t> node index-(N-1)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-apple-system"/>
              </a:rPr>
              <a:t>ke</a:t>
            </a:r>
            <a:r>
              <a:rPr lang="en-ID" b="0" i="0" dirty="0">
                <a:solidFill>
                  <a:schemeClr val="tx1"/>
                </a:solidFill>
                <a:effectLst/>
                <a:latin typeface="-apple-system"/>
              </a:rPr>
              <a:t> node index-N;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-apple-system"/>
              </a:rPr>
              <a:t>dilanjutkan</a:t>
            </a:r>
            <a:r>
              <a:rPr lang="en-ID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-apple-system"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-apple-system"/>
              </a:rPr>
              <a:t>menghubungkan</a:t>
            </a:r>
            <a:r>
              <a:rPr lang="en-ID" b="0" i="0" dirty="0">
                <a:solidFill>
                  <a:schemeClr val="tx1"/>
                </a:solidFill>
                <a:effectLst/>
                <a:latin typeface="-apple-system"/>
              </a:rPr>
              <a:t> pointer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-apple-system"/>
              </a:rPr>
              <a:t>dari</a:t>
            </a:r>
            <a:r>
              <a:rPr lang="en-ID" b="0" i="0" dirty="0">
                <a:solidFill>
                  <a:schemeClr val="tx1"/>
                </a:solidFill>
                <a:effectLst/>
                <a:latin typeface="-apple-system"/>
              </a:rPr>
              <a:t> node index-N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-apple-system"/>
              </a:rPr>
              <a:t>ke</a:t>
            </a:r>
            <a:r>
              <a:rPr lang="en-ID" b="0" i="0" dirty="0">
                <a:solidFill>
                  <a:schemeClr val="tx1"/>
                </a:solidFill>
                <a:effectLst/>
                <a:latin typeface="-apple-system"/>
              </a:rPr>
              <a:t> node index-(N+1). Proses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-apple-system"/>
              </a:rPr>
              <a:t>ini</a:t>
            </a:r>
            <a:r>
              <a:rPr lang="en-ID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-apple-system"/>
              </a:rPr>
              <a:t>disebut</a:t>
            </a:r>
            <a:r>
              <a:rPr lang="en-ID" b="0" i="0" dirty="0">
                <a:solidFill>
                  <a:schemeClr val="tx1"/>
                </a:solidFill>
                <a:effectLst/>
                <a:latin typeface="-apple-system"/>
              </a:rPr>
              <a:t> juga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-apple-system"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  <a:latin typeface="-apple-system"/>
              </a:rPr>
              <a:t> </a:t>
            </a:r>
            <a:r>
              <a:rPr lang="en-ID" b="0" i="1" dirty="0">
                <a:solidFill>
                  <a:schemeClr val="tx1"/>
                </a:solidFill>
                <a:effectLst/>
                <a:latin typeface="-apple-system"/>
              </a:rPr>
              <a:t>insertion</a:t>
            </a:r>
            <a:r>
              <a:rPr lang="en-ID" b="0" i="0" dirty="0">
                <a:solidFill>
                  <a:schemeClr val="tx1"/>
                </a:solidFill>
                <a:effectLst/>
                <a:latin typeface="-apple-system"/>
              </a:rPr>
              <a:t> </a:t>
            </a:r>
            <a:r>
              <a:rPr lang="en-ID" b="0" i="0" dirty="0" err="1">
                <a:solidFill>
                  <a:schemeClr val="tx1"/>
                </a:solidFill>
                <a:effectLst/>
                <a:latin typeface="-apple-system"/>
              </a:rPr>
              <a:t>atau</a:t>
            </a:r>
            <a:r>
              <a:rPr lang="en-ID" b="0" i="0" dirty="0">
                <a:solidFill>
                  <a:schemeClr val="tx1"/>
                </a:solidFill>
                <a:effectLst/>
                <a:latin typeface="-apple-system"/>
              </a:rPr>
              <a:t> proses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-apple-system"/>
              </a:rPr>
              <a:t>menyisipkan</a:t>
            </a:r>
            <a:r>
              <a:rPr lang="en-ID" b="0" i="0" dirty="0">
                <a:solidFill>
                  <a:schemeClr val="tx1"/>
                </a:solidFill>
                <a:effectLst/>
                <a:latin typeface="-apple-system"/>
              </a:rPr>
              <a:t> data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-apple-system"/>
              </a:rPr>
              <a:t>ke</a:t>
            </a:r>
            <a:r>
              <a:rPr lang="en-ID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-apple-system"/>
              </a:rPr>
              <a:t>dalam</a:t>
            </a:r>
            <a:r>
              <a:rPr lang="en-ID" b="0" i="0" dirty="0">
                <a:solidFill>
                  <a:schemeClr val="tx1"/>
                </a:solidFill>
                <a:effectLst/>
                <a:latin typeface="-apple-system"/>
              </a:rPr>
              <a:t> </a:t>
            </a:r>
            <a:r>
              <a:rPr lang="en-ID" b="0" i="1" dirty="0">
                <a:solidFill>
                  <a:schemeClr val="tx1"/>
                </a:solidFill>
                <a:effectLst/>
                <a:latin typeface="-apple-system"/>
              </a:rPr>
              <a:t>list</a:t>
            </a:r>
            <a:r>
              <a:rPr lang="en-ID" b="0" i="0" dirty="0">
                <a:solidFill>
                  <a:schemeClr val="tx1"/>
                </a:solidFill>
                <a:effectLst/>
                <a:latin typeface="-apple-system"/>
              </a:rPr>
              <a:t>.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690EFC-547B-1475-53AE-4F315ADBF30C}"/>
              </a:ext>
            </a:extLst>
          </p:cNvPr>
          <p:cNvSpPr txBox="1"/>
          <p:nvPr/>
        </p:nvSpPr>
        <p:spPr>
          <a:xfrm>
            <a:off x="4371295" y="77088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>
                <a:solidFill>
                  <a:srgbClr val="7030A0"/>
                </a:solidFill>
              </a:rPr>
              <a:t>Proses Push pada </a:t>
            </a:r>
            <a:r>
              <a:rPr lang="en-ID" b="1" dirty="0" err="1">
                <a:solidFill>
                  <a:srgbClr val="7030A0"/>
                </a:solidFill>
              </a:rPr>
              <a:t>indek</a:t>
            </a:r>
            <a:r>
              <a:rPr lang="en-ID" b="1" dirty="0">
                <a:solidFill>
                  <a:srgbClr val="7030A0"/>
                </a:solidFill>
              </a:rPr>
              <a:t> </a:t>
            </a:r>
            <a:r>
              <a:rPr lang="en-ID" b="1" dirty="0" err="1">
                <a:solidFill>
                  <a:srgbClr val="7030A0"/>
                </a:solidFill>
              </a:rPr>
              <a:t>ke</a:t>
            </a:r>
            <a:r>
              <a:rPr lang="en-ID" b="1" dirty="0">
                <a:solidFill>
                  <a:srgbClr val="7030A0"/>
                </a:solidFill>
              </a:rPr>
              <a:t>-N 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03CCA0A-0291-AD36-4F68-28F690BFCA9A}"/>
              </a:ext>
            </a:extLst>
          </p:cNvPr>
          <p:cNvSpPr/>
          <p:nvPr/>
        </p:nvSpPr>
        <p:spPr>
          <a:xfrm>
            <a:off x="3685735" y="1832714"/>
            <a:ext cx="773724" cy="200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48067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/>
        </p:nvSpPr>
        <p:spPr>
          <a:xfrm>
            <a:off x="454375" y="144400"/>
            <a:ext cx="470143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sz="1400" b="0" i="0" u="none" strike="noStrike" cap="none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Operasi</a:t>
            </a:r>
            <a:r>
              <a:rPr lang="en-ID" sz="1400" b="0" i="0" u="none" strike="noStrike" cap="none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– </a:t>
            </a:r>
            <a:r>
              <a:rPr lang="en-ID" sz="1400" b="0" i="0" u="none" strike="noStrike" cap="none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operasi</a:t>
            </a:r>
            <a:r>
              <a:rPr lang="en-ID" sz="1400" b="0" i="0" u="none" strike="noStrike" cap="none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pada Single Linked List : POP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A0006A-32E9-E149-4D3F-887A8C716AD9}"/>
              </a:ext>
            </a:extLst>
          </p:cNvPr>
          <p:cNvSpPr txBox="1"/>
          <p:nvPr/>
        </p:nvSpPr>
        <p:spPr>
          <a:xfrm>
            <a:off x="454375" y="944695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Operasinya</a:t>
            </a:r>
            <a:r>
              <a:rPr lang="en-ID" dirty="0"/>
              <a:t> </a:t>
            </a:r>
            <a:r>
              <a:rPr lang="en-ID" dirty="0" err="1"/>
              <a:t>hampir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push dan </a:t>
            </a:r>
            <a:r>
              <a:rPr lang="en-ID" dirty="0" err="1"/>
              <a:t>bahkan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kebalikan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push.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DD7BBE-6581-E0E1-FC31-983D8A717385}"/>
              </a:ext>
            </a:extLst>
          </p:cNvPr>
          <p:cNvSpPr txBox="1"/>
          <p:nvPr/>
        </p:nvSpPr>
        <p:spPr>
          <a:xfrm>
            <a:off x="454375" y="63691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b="0" i="0" u="none" strike="noStrike" cap="none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POP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77FB05-562D-81F1-0BDF-EE9EEB82A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64" y="1948375"/>
            <a:ext cx="3623605" cy="14273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2D9E524-5B30-8767-9CFE-9055999A5E4A}"/>
              </a:ext>
            </a:extLst>
          </p:cNvPr>
          <p:cNvSpPr txBox="1"/>
          <p:nvPr/>
        </p:nvSpPr>
        <p:spPr>
          <a:xfrm>
            <a:off x="519092" y="164059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 err="1">
                <a:solidFill>
                  <a:srgbClr val="7030A0"/>
                </a:solidFill>
              </a:rPr>
              <a:t>Analogi</a:t>
            </a:r>
            <a:r>
              <a:rPr lang="en-ID" b="1" dirty="0">
                <a:solidFill>
                  <a:srgbClr val="7030A0"/>
                </a:solidFill>
              </a:rPr>
              <a:t> Push pada Head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3A5A4E6-9354-C5DB-4ECA-A52D69379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7035" y="1948375"/>
            <a:ext cx="4054759" cy="164197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4284207-77B1-66F1-6B45-CF628EA2C69F}"/>
              </a:ext>
            </a:extLst>
          </p:cNvPr>
          <p:cNvSpPr txBox="1"/>
          <p:nvPr/>
        </p:nvSpPr>
        <p:spPr>
          <a:xfrm>
            <a:off x="4655443" y="162180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 err="1">
                <a:solidFill>
                  <a:srgbClr val="7030A0"/>
                </a:solidFill>
              </a:rPr>
              <a:t>Analogi</a:t>
            </a:r>
            <a:r>
              <a:rPr lang="en-ID" b="1" dirty="0">
                <a:solidFill>
                  <a:srgbClr val="7030A0"/>
                </a:solidFill>
              </a:rPr>
              <a:t> Push pada Tail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9C16EC-DFFC-D1C4-FDDC-C46A51EF5AD6}"/>
              </a:ext>
            </a:extLst>
          </p:cNvPr>
          <p:cNvSpPr txBox="1"/>
          <p:nvPr/>
        </p:nvSpPr>
        <p:spPr>
          <a:xfrm>
            <a:off x="485682" y="3458384"/>
            <a:ext cx="362360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proses </a:t>
            </a:r>
            <a:r>
              <a:rPr lang="en-ID" b="1" dirty="0">
                <a:solidFill>
                  <a:schemeClr val="accent4"/>
                </a:solidFill>
              </a:rPr>
              <a:t>pop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memutus</a:t>
            </a:r>
            <a:r>
              <a:rPr lang="en-ID" dirty="0"/>
              <a:t> pointer yang </a:t>
            </a:r>
            <a:r>
              <a:rPr lang="en-ID" dirty="0" err="1"/>
              <a:t>menunjuk</a:t>
            </a:r>
            <a:r>
              <a:rPr lang="en-ID" dirty="0"/>
              <a:t>. </a:t>
            </a:r>
            <a:r>
              <a:rPr lang="en-ID" dirty="0" err="1"/>
              <a:t>Untuk</a:t>
            </a:r>
            <a:r>
              <a:rPr lang="en-ID" dirty="0"/>
              <a:t> pop pada head, pointer yang </a:t>
            </a:r>
            <a:r>
              <a:rPr lang="en-ID" dirty="0" err="1"/>
              <a:t>menunjuk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node next </a:t>
            </a:r>
            <a:r>
              <a:rPr lang="en-ID" dirty="0" err="1"/>
              <a:t>diputus</a:t>
            </a:r>
            <a:r>
              <a:rPr lang="en-ID" dirty="0"/>
              <a:t> dan </a:t>
            </a:r>
            <a:r>
              <a:rPr lang="en-ID" dirty="0" err="1"/>
              <a:t>menjadikan</a:t>
            </a:r>
            <a:r>
              <a:rPr lang="en-ID" dirty="0"/>
              <a:t> node next </a:t>
            </a:r>
            <a:r>
              <a:rPr lang="en-ID" dirty="0" err="1"/>
              <a:t>menjadi</a:t>
            </a:r>
            <a:r>
              <a:rPr lang="en-ID" dirty="0"/>
              <a:t> head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4B83DE-B557-8E6E-7696-51C996B8E187}"/>
              </a:ext>
            </a:extLst>
          </p:cNvPr>
          <p:cNvSpPr txBox="1"/>
          <p:nvPr/>
        </p:nvSpPr>
        <p:spPr>
          <a:xfrm>
            <a:off x="4674077" y="3458384"/>
            <a:ext cx="430111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>
                <a:solidFill>
                  <a:schemeClr val="accent4"/>
                </a:solidFill>
              </a:rPr>
              <a:t>pop</a:t>
            </a:r>
            <a:r>
              <a:rPr lang="en-ID" dirty="0"/>
              <a:t> pada tail, node </a:t>
            </a:r>
            <a:r>
              <a:rPr lang="en-ID" dirty="0" err="1"/>
              <a:t>prev</a:t>
            </a:r>
            <a:r>
              <a:rPr lang="en-ID" dirty="0"/>
              <a:t> </a:t>
            </a:r>
            <a:r>
              <a:rPr lang="en-ID" dirty="0" err="1"/>
              <a:t>memutuskan</a:t>
            </a:r>
            <a:r>
              <a:rPr lang="en-ID" dirty="0"/>
              <a:t> pointer yang </a:t>
            </a:r>
            <a:r>
              <a:rPr lang="en-ID" dirty="0" err="1"/>
              <a:t>menunjuk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node next (yang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hal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tail) dan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pointernya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menunjuk</a:t>
            </a:r>
            <a:r>
              <a:rPr lang="en-ID" dirty="0"/>
              <a:t> </a:t>
            </a:r>
            <a:r>
              <a:rPr lang="en-ID" dirty="0" err="1"/>
              <a:t>apa</a:t>
            </a:r>
            <a:r>
              <a:rPr lang="en-ID" dirty="0"/>
              <a:t> </a:t>
            </a:r>
            <a:r>
              <a:rPr lang="en-ID" dirty="0" err="1"/>
              <a:t>apa</a:t>
            </a:r>
            <a:r>
              <a:rPr lang="en-ID" dirty="0"/>
              <a:t> alias NULL. Hal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menjadikan</a:t>
            </a:r>
            <a:r>
              <a:rPr lang="en-ID" dirty="0"/>
              <a:t> node </a:t>
            </a:r>
            <a:r>
              <a:rPr lang="en-ID" dirty="0" err="1"/>
              <a:t>prev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tail.</a:t>
            </a:r>
          </a:p>
        </p:txBody>
      </p:sp>
    </p:spTree>
    <p:extLst>
      <p:ext uri="{BB962C8B-B14F-4D97-AF65-F5344CB8AC3E}">
        <p14:creationId xmlns:p14="http://schemas.microsoft.com/office/powerpoint/2010/main" val="902895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/>
        </p:nvSpPr>
        <p:spPr>
          <a:xfrm>
            <a:off x="454375" y="144400"/>
            <a:ext cx="470143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sz="1400" b="0" i="0" u="none" strike="noStrike" cap="none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Operasi</a:t>
            </a:r>
            <a:r>
              <a:rPr lang="en-ID" sz="1400" b="0" i="0" u="none" strike="noStrike" cap="none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– </a:t>
            </a:r>
            <a:r>
              <a:rPr lang="en-ID" sz="1400" b="0" i="0" u="none" strike="noStrike" cap="none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operasi</a:t>
            </a:r>
            <a:r>
              <a:rPr lang="en-ID" sz="1400" b="0" i="0" u="none" strike="noStrike" cap="none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pada Single Linked List : POP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DD7BBE-6581-E0E1-FC31-983D8A717385}"/>
              </a:ext>
            </a:extLst>
          </p:cNvPr>
          <p:cNvSpPr txBox="1"/>
          <p:nvPr/>
        </p:nvSpPr>
        <p:spPr>
          <a:xfrm>
            <a:off x="454375" y="63691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 err="1">
                <a:solidFill>
                  <a:srgbClr val="7030A0"/>
                </a:solidFill>
              </a:rPr>
              <a:t>Analogi</a:t>
            </a:r>
            <a:r>
              <a:rPr lang="en-ID" b="1" dirty="0">
                <a:solidFill>
                  <a:srgbClr val="7030A0"/>
                </a:solidFill>
              </a:rPr>
              <a:t> Push pada </a:t>
            </a:r>
            <a:r>
              <a:rPr lang="en-ID" b="1" dirty="0" err="1">
                <a:solidFill>
                  <a:srgbClr val="7030A0"/>
                </a:solidFill>
              </a:rPr>
              <a:t>indek</a:t>
            </a:r>
            <a:r>
              <a:rPr lang="en-ID" b="1" dirty="0">
                <a:solidFill>
                  <a:srgbClr val="7030A0"/>
                </a:solidFill>
              </a:rPr>
              <a:t> </a:t>
            </a:r>
            <a:r>
              <a:rPr lang="en-ID" b="1" dirty="0" err="1">
                <a:solidFill>
                  <a:srgbClr val="7030A0"/>
                </a:solidFill>
              </a:rPr>
              <a:t>ke</a:t>
            </a:r>
            <a:r>
              <a:rPr lang="en-ID" b="1" dirty="0">
                <a:solidFill>
                  <a:srgbClr val="7030A0"/>
                </a:solidFill>
              </a:rPr>
              <a:t>-N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5BC630-638E-2AAE-E22E-75F64F47B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79" y="944695"/>
            <a:ext cx="3914339" cy="17860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F40EED-0533-1DCD-559F-D44FAE015581}"/>
              </a:ext>
            </a:extLst>
          </p:cNvPr>
          <p:cNvSpPr txBox="1"/>
          <p:nvPr/>
        </p:nvSpPr>
        <p:spPr>
          <a:xfrm>
            <a:off x="4674683" y="979279"/>
            <a:ext cx="45720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Untuk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 </a:t>
            </a:r>
            <a:r>
              <a:rPr lang="en-ID" b="0" i="1" dirty="0">
                <a:solidFill>
                  <a:srgbClr val="404040"/>
                </a:solidFill>
                <a:effectLst/>
                <a:latin typeface="-apple-system"/>
              </a:rPr>
              <a:t>pop 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pada index-N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prosesnya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agak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sedikit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berbeda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. Karena pada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kasus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ini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,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seluruh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node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sudah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terhubung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dan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satu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node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dipaksa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untuk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memisahkan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diri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. Oleh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karena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itu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,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untuk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 </a:t>
            </a:r>
            <a:r>
              <a:rPr lang="en-ID" b="0" i="1" dirty="0">
                <a:solidFill>
                  <a:srgbClr val="404040"/>
                </a:solidFill>
                <a:effectLst/>
                <a:latin typeface="-apple-system"/>
              </a:rPr>
              <a:t>pop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 pada index-N,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kali </a:t>
            </a:r>
            <a:r>
              <a:rPr lang="en-ID" b="1" i="0" dirty="0" err="1">
                <a:solidFill>
                  <a:schemeClr val="accent4"/>
                </a:solidFill>
                <a:effectLst/>
                <a:latin typeface="-apple-system"/>
              </a:rPr>
              <a:t>pertama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pointer node index-(N-1)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memutuskan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hubungan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terlebih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dahulu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dengan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node index-N. Pointer node index-(N-1)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dalam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hal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ini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sudah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tidak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lagi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menunjuk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node index-N.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b="1" i="0" dirty="0">
                <a:solidFill>
                  <a:schemeClr val="accent4"/>
                </a:solidFill>
                <a:effectLst/>
                <a:latin typeface="-apple-system"/>
              </a:rPr>
              <a:t>Pointer node index-(N-1)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kemudian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melanjutkannya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dengan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menunjuk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node index-(N+1) yang mana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sudah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sudah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ditunjuk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terlebih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dahulu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oleh pointer node index-N. Oleh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karenanya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, pointer node index-N pun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melepaskan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diri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dari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node index-(N+1)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dengan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tidak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lagi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menunjukkan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.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Dengan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demikian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node index-N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sudah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keluar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-apple-system"/>
              </a:rPr>
              <a:t>dari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 </a:t>
            </a:r>
            <a:r>
              <a:rPr lang="en-ID" b="0" i="1" dirty="0">
                <a:solidFill>
                  <a:srgbClr val="404040"/>
                </a:solidFill>
                <a:effectLst/>
                <a:latin typeface="-apple-system"/>
              </a:rPr>
              <a:t>list</a:t>
            </a:r>
            <a:r>
              <a:rPr lang="en-ID" b="0" i="0" dirty="0">
                <a:solidFill>
                  <a:srgbClr val="404040"/>
                </a:solidFill>
                <a:effectLst/>
                <a:latin typeface="-apple-system"/>
              </a:rPr>
              <a:t>.</a:t>
            </a:r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E4D21B-52E3-CFD4-22CE-631E1FB25F8B}"/>
              </a:ext>
            </a:extLst>
          </p:cNvPr>
          <p:cNvSpPr txBox="1"/>
          <p:nvPr/>
        </p:nvSpPr>
        <p:spPr>
          <a:xfrm>
            <a:off x="4674683" y="67150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 err="1">
                <a:solidFill>
                  <a:srgbClr val="7030A0"/>
                </a:solidFill>
              </a:rPr>
              <a:t>Penjelasan</a:t>
            </a:r>
            <a:r>
              <a:rPr lang="en-ID" b="1" dirty="0">
                <a:solidFill>
                  <a:srgbClr val="7030A0"/>
                </a:solidFill>
              </a:rPr>
              <a:t> Push pada </a:t>
            </a:r>
            <a:r>
              <a:rPr lang="en-ID" b="1" dirty="0" err="1">
                <a:solidFill>
                  <a:srgbClr val="7030A0"/>
                </a:solidFill>
              </a:rPr>
              <a:t>indek</a:t>
            </a:r>
            <a:r>
              <a:rPr lang="en-ID" b="1" dirty="0">
                <a:solidFill>
                  <a:srgbClr val="7030A0"/>
                </a:solidFill>
              </a:rPr>
              <a:t> </a:t>
            </a:r>
            <a:r>
              <a:rPr lang="en-ID" b="1" dirty="0" err="1">
                <a:solidFill>
                  <a:srgbClr val="7030A0"/>
                </a:solidFill>
              </a:rPr>
              <a:t>ke</a:t>
            </a:r>
            <a:r>
              <a:rPr lang="en-ID" b="1" dirty="0">
                <a:solidFill>
                  <a:srgbClr val="7030A0"/>
                </a:solidFill>
              </a:rPr>
              <a:t>-N 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4AAA42B-1999-F098-7303-0AA85C822FE3}"/>
              </a:ext>
            </a:extLst>
          </p:cNvPr>
          <p:cNvSpPr/>
          <p:nvPr/>
        </p:nvSpPr>
        <p:spPr>
          <a:xfrm>
            <a:off x="4044462" y="1683848"/>
            <a:ext cx="630221" cy="201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9296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/>
        </p:nvSpPr>
        <p:spPr>
          <a:xfrm>
            <a:off x="454375" y="144400"/>
            <a:ext cx="707184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agaimana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Implemetasi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Algoritma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pada Bahasa Java ?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FB8FCD-F641-C48D-D0E0-565B3B6241DD}"/>
              </a:ext>
            </a:extLst>
          </p:cNvPr>
          <p:cNvSpPr txBox="1"/>
          <p:nvPr/>
        </p:nvSpPr>
        <p:spPr>
          <a:xfrm>
            <a:off x="454375" y="1315275"/>
            <a:ext cx="58268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Ref: https://unydevelopernetwork.com/index.php/2020/04/03/tutorial-struktur-data-implementasi-single-linked-list-sederhana-dengan-java/</a:t>
            </a:r>
          </a:p>
        </p:txBody>
      </p:sp>
    </p:spTree>
    <p:extLst>
      <p:ext uri="{BB962C8B-B14F-4D97-AF65-F5344CB8AC3E}">
        <p14:creationId xmlns:p14="http://schemas.microsoft.com/office/powerpoint/2010/main" val="353010788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4318</TotalTime>
  <Words>1093</Words>
  <Application>Microsoft Office PowerPoint</Application>
  <PresentationFormat>On-screen Show (16:9)</PresentationFormat>
  <Paragraphs>82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-apple-system</vt:lpstr>
      <vt:lpstr>Arial</vt:lpstr>
      <vt:lpstr>Montserrat</vt:lpstr>
      <vt:lpstr>Wingdings</vt:lpstr>
      <vt:lpstr>Montserrat ExtraBold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Profile</dc:title>
  <cp:lastModifiedBy>rikialdipari</cp:lastModifiedBy>
  <cp:revision>29</cp:revision>
  <dcterms:modified xsi:type="dcterms:W3CDTF">2023-02-11T06:34:18Z</dcterms:modified>
</cp:coreProperties>
</file>