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379" r:id="rId2"/>
    <p:sldId id="407" r:id="rId3"/>
    <p:sldId id="435" r:id="rId4"/>
    <p:sldId id="418" r:id="rId5"/>
    <p:sldId id="416" r:id="rId6"/>
    <p:sldId id="419" r:id="rId7"/>
    <p:sldId id="436" r:id="rId8"/>
    <p:sldId id="437" r:id="rId9"/>
    <p:sldId id="438" r:id="rId10"/>
    <p:sldId id="440" r:id="rId11"/>
    <p:sldId id="439" r:id="rId12"/>
    <p:sldId id="441" r:id="rId13"/>
    <p:sldId id="37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45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37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11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5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4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62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73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Logika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B877A-A586-695E-FD14-84A883030378}"/>
              </a:ext>
            </a:extLst>
          </p:cNvPr>
          <p:cNvSpPr txBox="1"/>
          <p:nvPr/>
        </p:nvSpPr>
        <p:spPr>
          <a:xfrm>
            <a:off x="454375" y="1340643"/>
            <a:ext cx="3083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endParaRPr lang="en-ID" dirty="0"/>
          </a:p>
          <a:p>
            <a:r>
              <a:rPr lang="en-ID" dirty="0"/>
              <a:t>yang </a:t>
            </a:r>
            <a:r>
              <a:rPr lang="en-ID" dirty="0" err="1"/>
              <a:t>bertipe</a:t>
            </a:r>
            <a:r>
              <a:rPr lang="en-ID" dirty="0"/>
              <a:t> </a:t>
            </a:r>
            <a:r>
              <a:rPr lang="en-ID" dirty="0" err="1"/>
              <a:t>boolean</a:t>
            </a:r>
            <a:r>
              <a:rPr lang="en-ID" dirty="0"/>
              <a:t>. Hasil yang </a:t>
            </a:r>
            <a:r>
              <a:rPr lang="en-ID" dirty="0" err="1"/>
              <a:t>didapat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operator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adalah</a:t>
            </a:r>
            <a:endParaRPr lang="en-ID" dirty="0"/>
          </a:p>
          <a:p>
            <a:r>
              <a:rPr lang="en-ID" dirty="0" err="1"/>
              <a:t>boolean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operator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diantaranya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AND ( </a:t>
            </a:r>
            <a:r>
              <a:rPr lang="en-ID" dirty="0" err="1"/>
              <a:t>Disjungsi</a:t>
            </a:r>
            <a:r>
              <a:rPr lang="en-ID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OR ( </a:t>
            </a:r>
            <a:r>
              <a:rPr lang="en-ID" dirty="0" err="1"/>
              <a:t>Konjungsi</a:t>
            </a:r>
            <a:r>
              <a:rPr lang="en-ID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XOR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NOT ( </a:t>
            </a:r>
            <a:r>
              <a:rPr lang="en-ID" dirty="0" err="1"/>
              <a:t>Negasi</a:t>
            </a:r>
            <a:r>
              <a:rPr lang="en-ID" dirty="0"/>
              <a:t>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17FDC-AF27-A710-C16D-261A9F12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08" y="2198047"/>
            <a:ext cx="3083650" cy="1418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F7013-EFC7-87E5-01E1-9E9EE85EB5AB}"/>
              </a:ext>
            </a:extLst>
          </p:cNvPr>
          <p:cNvSpPr txBox="1"/>
          <p:nvPr/>
        </p:nvSpPr>
        <p:spPr>
          <a:xfrm>
            <a:off x="4220307" y="133068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Logika</a:t>
            </a:r>
            <a:r>
              <a:rPr lang="en-ID" b="1" dirty="0"/>
              <a:t> NOT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kebalikan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PHP, operator NOT </a:t>
            </a:r>
            <a:r>
              <a:rPr lang="en-ID" dirty="0" err="1"/>
              <a:t>disimbolkan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seru</a:t>
            </a:r>
            <a:r>
              <a:rPr lang="en-ID" dirty="0"/>
              <a:t> </a:t>
            </a:r>
            <a:r>
              <a:rPr lang="en-ID" b="1" dirty="0"/>
              <a:t>( ! )</a:t>
            </a:r>
          </a:p>
        </p:txBody>
      </p:sp>
    </p:spTree>
    <p:extLst>
      <p:ext uri="{BB962C8B-B14F-4D97-AF65-F5344CB8AC3E}">
        <p14:creationId xmlns:p14="http://schemas.microsoft.com/office/powerpoint/2010/main" val="332917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Logika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Kode Program PHP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86;p16">
            <a:extLst>
              <a:ext uri="{FF2B5EF4-FFF2-40B4-BE49-F238E27FC236}">
                <a16:creationId xmlns:a16="http://schemas.microsoft.com/office/drawing/2014/main" id="{5AF78426-A9DC-3826-49E8-320BE473345F}"/>
              </a:ext>
            </a:extLst>
          </p:cNvPr>
          <p:cNvSpPr txBox="1"/>
          <p:nvPr/>
        </p:nvSpPr>
        <p:spPr>
          <a:xfrm>
            <a:off x="5326272" y="1120043"/>
            <a:ext cx="3363353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86;p16">
            <a:extLst>
              <a:ext uri="{FF2B5EF4-FFF2-40B4-BE49-F238E27FC236}">
                <a16:creationId xmlns:a16="http://schemas.microsoft.com/office/drawing/2014/main" id="{240ECEFF-F820-55FB-BA9C-DA6E48BCC2BF}"/>
              </a:ext>
            </a:extLst>
          </p:cNvPr>
          <p:cNvSpPr txBox="1"/>
          <p:nvPr/>
        </p:nvSpPr>
        <p:spPr>
          <a:xfrm>
            <a:off x="4871905" y="646083"/>
            <a:ext cx="3363353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A2716-238A-E990-EBDD-BBFA8709CBB2}"/>
              </a:ext>
            </a:extLst>
          </p:cNvPr>
          <p:cNvSpPr txBox="1"/>
          <p:nvPr/>
        </p:nvSpPr>
        <p:spPr>
          <a:xfrm>
            <a:off x="4948610" y="4278868"/>
            <a:ext cx="39820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, </a:t>
            </a:r>
            <a:r>
              <a:rPr lang="en-ID" b="1" dirty="0" err="1"/>
              <a:t>nilai</a:t>
            </a:r>
            <a:r>
              <a:rPr lang="en-ID" b="1" dirty="0"/>
              <a:t> 1 </a:t>
            </a:r>
            <a:r>
              <a:rPr lang="en-ID" dirty="0"/>
              <a:t>pada </a:t>
            </a:r>
            <a:r>
              <a:rPr lang="en-ID" dirty="0" err="1"/>
              <a:t>hasil</a:t>
            </a:r>
            <a:r>
              <a:rPr lang="en-ID" dirty="0"/>
              <a:t> program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>
                <a:highlight>
                  <a:srgbClr val="FFFF00"/>
                </a:highlight>
              </a:rPr>
              <a:t>true</a:t>
            </a:r>
            <a:r>
              <a:rPr lang="en-ID" dirty="0"/>
              <a:t>,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ada</a:t>
            </a:r>
            <a:r>
              <a:rPr lang="en-ID" b="1" dirty="0"/>
              <a:t> </a:t>
            </a:r>
            <a:r>
              <a:rPr lang="en-ID" b="1" dirty="0" err="1"/>
              <a:t>hasilnya</a:t>
            </a:r>
            <a:r>
              <a:rPr lang="en-ID" b="1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b="1" dirty="0">
                <a:highlight>
                  <a:srgbClr val="00FFFF"/>
                </a:highlight>
              </a:rPr>
              <a:t>false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84BD7-3878-F4B4-26C9-550CB0F56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55" y="59293"/>
            <a:ext cx="1447800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B068E-20FB-39AD-8172-99E89C37A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61" y="1397993"/>
            <a:ext cx="3303928" cy="30848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864ACF-047F-1EF0-7345-4BF021F5A568}"/>
              </a:ext>
            </a:extLst>
          </p:cNvPr>
          <p:cNvCxnSpPr/>
          <p:nvPr/>
        </p:nvCxnSpPr>
        <p:spPr>
          <a:xfrm flipV="1">
            <a:off x="2686929" y="717100"/>
            <a:ext cx="4185139" cy="10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9E7649-41A1-63FB-5CFD-6B7E371B40E7}"/>
              </a:ext>
            </a:extLst>
          </p:cNvPr>
          <p:cNvCxnSpPr>
            <a:cxnSpLocks/>
          </p:cNvCxnSpPr>
          <p:nvPr/>
        </p:nvCxnSpPr>
        <p:spPr>
          <a:xfrm flipV="1">
            <a:off x="3417479" y="1675943"/>
            <a:ext cx="3288859" cy="69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38010-9014-3F71-1740-DB613BD767B3}"/>
              </a:ext>
            </a:extLst>
          </p:cNvPr>
          <p:cNvCxnSpPr>
            <a:cxnSpLocks/>
          </p:cNvCxnSpPr>
          <p:nvPr/>
        </p:nvCxnSpPr>
        <p:spPr>
          <a:xfrm flipV="1">
            <a:off x="2786359" y="2393344"/>
            <a:ext cx="4044168" cy="90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AFC3E3-A57F-5875-8A3B-3077ABDE8FD0}"/>
              </a:ext>
            </a:extLst>
          </p:cNvPr>
          <p:cNvCxnSpPr>
            <a:cxnSpLocks/>
          </p:cNvCxnSpPr>
          <p:nvPr/>
        </p:nvCxnSpPr>
        <p:spPr>
          <a:xfrm flipV="1">
            <a:off x="3678702" y="3320025"/>
            <a:ext cx="3095223" cy="70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1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94140-C8F8-982C-508C-6775A84EC925}"/>
              </a:ext>
            </a:extLst>
          </p:cNvPr>
          <p:cNvSpPr txBox="1"/>
          <p:nvPr/>
        </p:nvSpPr>
        <p:spPr>
          <a:xfrm>
            <a:off x="454375" y="141256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https://www.petanikode.com/php-operator/</a:t>
            </a: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Pertemuan-7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Pengenalan</a:t>
            </a:r>
            <a:r>
              <a:rPr lang="en-ID" sz="1500" dirty="0"/>
              <a:t> PHP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Mengapa</a:t>
            </a:r>
            <a:r>
              <a:rPr lang="en-ID" sz="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5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Belajar</a:t>
            </a:r>
            <a:r>
              <a:rPr lang="en-ID" sz="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PHP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Proses Development PHP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Instal </a:t>
            </a:r>
            <a:r>
              <a:rPr lang="en-ID" sz="1500" dirty="0" err="1"/>
              <a:t>php</a:t>
            </a:r>
            <a:r>
              <a:rPr lang="en-ID" sz="1500" dirty="0"/>
              <a:t> dan </a:t>
            </a:r>
            <a:r>
              <a:rPr lang="en-ID" sz="1500" dirty="0" err="1"/>
              <a:t>xampp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Dasar PHP -</a:t>
            </a:r>
            <a:r>
              <a:rPr lang="en-ID" sz="1500" dirty="0" err="1"/>
              <a:t>Aturan</a:t>
            </a:r>
            <a:r>
              <a:rPr lang="en-ID" sz="1500" dirty="0"/>
              <a:t> </a:t>
            </a:r>
            <a:r>
              <a:rPr lang="en-ID" sz="1500" dirty="0" err="1"/>
              <a:t>Penulisan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ID" sz="1500" dirty="0" err="1"/>
              <a:t>Mencetak</a:t>
            </a:r>
            <a:r>
              <a:rPr lang="en-ID" sz="1500" dirty="0"/>
              <a:t> String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ID" sz="1500" dirty="0" err="1"/>
              <a:t>Menambah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Deklarasi</a:t>
            </a:r>
            <a:r>
              <a:rPr lang="en-ID" sz="1500" dirty="0"/>
              <a:t> </a:t>
            </a:r>
            <a:r>
              <a:rPr lang="en-ID" sz="1500" dirty="0" err="1"/>
              <a:t>Variabel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DB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Pengertian</a:t>
            </a:r>
            <a:r>
              <a:rPr lang="en-ID" sz="2000" dirty="0"/>
              <a:t> Operator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Aritmatika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Penugasan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Perbandingan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Logika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821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Operator?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operasi</a:t>
            </a:r>
            <a:endParaRPr lang="en-ID" dirty="0"/>
          </a:p>
          <a:p>
            <a:endParaRPr lang="en-ID" dirty="0"/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Operator </a:t>
            </a:r>
            <a:r>
              <a:rPr lang="en-ID" dirty="0" err="1"/>
              <a:t>Aritmatika</a:t>
            </a:r>
            <a:r>
              <a:rPr lang="en-ID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Operator </a:t>
            </a:r>
            <a:r>
              <a:rPr lang="en-ID" dirty="0" err="1"/>
              <a:t>Penugasan</a:t>
            </a:r>
            <a:r>
              <a:rPr lang="en-ID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Operator </a:t>
            </a:r>
            <a:r>
              <a:rPr lang="en-ID" dirty="0" err="1"/>
              <a:t>Perbandingan</a:t>
            </a:r>
            <a:r>
              <a:rPr lang="en-ID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Operator </a:t>
            </a:r>
            <a:r>
              <a:rPr lang="en-ID" dirty="0" err="1"/>
              <a:t>Logika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Aritmatika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BD3C6-489A-3C29-CD9D-CD3693CDB942}"/>
              </a:ext>
            </a:extLst>
          </p:cNvPr>
          <p:cNvSpPr txBox="1"/>
          <p:nvPr/>
        </p:nvSpPr>
        <p:spPr>
          <a:xfrm>
            <a:off x="454375" y="12330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aritmatika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86B75-AB8C-7DB1-2CEC-A10E108D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756303"/>
            <a:ext cx="4117625" cy="139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B284D-E903-9EF2-3136-D5142BAEF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75" y="3837282"/>
            <a:ext cx="2630968" cy="1051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DFF00-B7EF-5D02-6CBD-17247BA93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624" y="3839401"/>
            <a:ext cx="3167502" cy="1090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B766B-D415-0FCA-4D51-FDBB44AB0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925" y="3837282"/>
            <a:ext cx="2315570" cy="966835"/>
          </a:xfrm>
          <a:prstGeom prst="rect">
            <a:avLst/>
          </a:prstGeom>
        </p:spPr>
      </p:pic>
      <p:sp>
        <p:nvSpPr>
          <p:cNvPr id="16" name="Google Shape;86;p16">
            <a:extLst>
              <a:ext uri="{FF2B5EF4-FFF2-40B4-BE49-F238E27FC236}">
                <a16:creationId xmlns:a16="http://schemas.microsoft.com/office/drawing/2014/main" id="{5AF78426-A9DC-3826-49E8-320BE473345F}"/>
              </a:ext>
            </a:extLst>
          </p:cNvPr>
          <p:cNvSpPr txBox="1"/>
          <p:nvPr/>
        </p:nvSpPr>
        <p:spPr>
          <a:xfrm>
            <a:off x="378653" y="3266833"/>
            <a:ext cx="3363353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Kode Program PHP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6525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Perbandingan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BD3C6-489A-3C29-CD9D-CD3693CDB942}"/>
              </a:ext>
            </a:extLst>
          </p:cNvPr>
          <p:cNvSpPr txBox="1"/>
          <p:nvPr/>
        </p:nvSpPr>
        <p:spPr>
          <a:xfrm>
            <a:off x="454375" y="12330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Merupakan</a:t>
            </a:r>
            <a:r>
              <a:rPr lang="en-ID" dirty="0"/>
              <a:t> operator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operand.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7E035-0E0A-E81B-266C-FBC10FA7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0" y="1885983"/>
            <a:ext cx="4057874" cy="17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3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Perbandingan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Kode Program PHP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86;p16">
            <a:extLst>
              <a:ext uri="{FF2B5EF4-FFF2-40B4-BE49-F238E27FC236}">
                <a16:creationId xmlns:a16="http://schemas.microsoft.com/office/drawing/2014/main" id="{5AF78426-A9DC-3826-49E8-320BE473345F}"/>
              </a:ext>
            </a:extLst>
          </p:cNvPr>
          <p:cNvSpPr txBox="1"/>
          <p:nvPr/>
        </p:nvSpPr>
        <p:spPr>
          <a:xfrm>
            <a:off x="5326272" y="1120043"/>
            <a:ext cx="3363353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76FEE-F5F4-A949-244B-EA1F43F02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8" y="1499871"/>
            <a:ext cx="3617814" cy="2607915"/>
          </a:xfrm>
          <a:prstGeom prst="rect">
            <a:avLst/>
          </a:prstGeom>
        </p:spPr>
      </p:pic>
      <p:sp>
        <p:nvSpPr>
          <p:cNvPr id="7" name="Google Shape;86;p16">
            <a:extLst>
              <a:ext uri="{FF2B5EF4-FFF2-40B4-BE49-F238E27FC236}">
                <a16:creationId xmlns:a16="http://schemas.microsoft.com/office/drawing/2014/main" id="{240ECEFF-F820-55FB-BA9C-DA6E48BCC2BF}"/>
              </a:ext>
            </a:extLst>
          </p:cNvPr>
          <p:cNvSpPr txBox="1"/>
          <p:nvPr/>
        </p:nvSpPr>
        <p:spPr>
          <a:xfrm>
            <a:off x="4871905" y="646083"/>
            <a:ext cx="3363353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A8A50-BA2F-4929-F03D-696B8F043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699" y="1132975"/>
            <a:ext cx="2029630" cy="2608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CA2716-238A-E990-EBDD-BBFA8709CBB2}"/>
              </a:ext>
            </a:extLst>
          </p:cNvPr>
          <p:cNvSpPr txBox="1"/>
          <p:nvPr/>
        </p:nvSpPr>
        <p:spPr>
          <a:xfrm>
            <a:off x="5014199" y="3602262"/>
            <a:ext cx="39820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, </a:t>
            </a:r>
            <a:r>
              <a:rPr lang="en-ID" b="1" dirty="0" err="1"/>
              <a:t>nilai</a:t>
            </a:r>
            <a:r>
              <a:rPr lang="en-ID" b="1" dirty="0"/>
              <a:t> 1 </a:t>
            </a:r>
            <a:r>
              <a:rPr lang="en-ID" dirty="0"/>
              <a:t>pada </a:t>
            </a:r>
            <a:r>
              <a:rPr lang="en-ID" dirty="0" err="1"/>
              <a:t>hasil</a:t>
            </a:r>
            <a:r>
              <a:rPr lang="en-ID" dirty="0"/>
              <a:t> program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>
                <a:highlight>
                  <a:srgbClr val="FFFF00"/>
                </a:highlight>
              </a:rPr>
              <a:t>true</a:t>
            </a:r>
            <a:r>
              <a:rPr lang="en-ID" dirty="0"/>
              <a:t>,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ada</a:t>
            </a:r>
            <a:r>
              <a:rPr lang="en-ID" b="1" dirty="0"/>
              <a:t> </a:t>
            </a:r>
            <a:r>
              <a:rPr lang="en-ID" b="1" dirty="0" err="1"/>
              <a:t>hasilnya</a:t>
            </a:r>
            <a:r>
              <a:rPr lang="en-ID" b="1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b="1" dirty="0">
                <a:highlight>
                  <a:srgbClr val="00FFFF"/>
                </a:highlight>
              </a:rPr>
              <a:t>false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7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Logika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B877A-A586-695E-FD14-84A883030378}"/>
              </a:ext>
            </a:extLst>
          </p:cNvPr>
          <p:cNvSpPr txBox="1"/>
          <p:nvPr/>
        </p:nvSpPr>
        <p:spPr>
          <a:xfrm>
            <a:off x="454375" y="1340643"/>
            <a:ext cx="3083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endParaRPr lang="en-ID" dirty="0"/>
          </a:p>
          <a:p>
            <a:r>
              <a:rPr lang="en-ID" dirty="0"/>
              <a:t>yang </a:t>
            </a:r>
            <a:r>
              <a:rPr lang="en-ID" dirty="0" err="1"/>
              <a:t>bertipe</a:t>
            </a:r>
            <a:r>
              <a:rPr lang="en-ID" dirty="0"/>
              <a:t> </a:t>
            </a:r>
            <a:r>
              <a:rPr lang="en-ID" dirty="0" err="1"/>
              <a:t>boolean</a:t>
            </a:r>
            <a:r>
              <a:rPr lang="en-ID" dirty="0"/>
              <a:t>. Hasil yang </a:t>
            </a:r>
            <a:r>
              <a:rPr lang="en-ID" dirty="0" err="1"/>
              <a:t>didapat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operator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adalah</a:t>
            </a:r>
            <a:endParaRPr lang="en-ID" dirty="0"/>
          </a:p>
          <a:p>
            <a:r>
              <a:rPr lang="en-ID" dirty="0" err="1"/>
              <a:t>boolean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operator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diantaranya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AND ( </a:t>
            </a:r>
            <a:r>
              <a:rPr lang="en-ID" dirty="0" err="1"/>
              <a:t>Disjungsi</a:t>
            </a:r>
            <a:r>
              <a:rPr lang="en-ID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OR ( </a:t>
            </a:r>
            <a:r>
              <a:rPr lang="en-ID" dirty="0" err="1"/>
              <a:t>Konjungsi</a:t>
            </a:r>
            <a:r>
              <a:rPr lang="en-ID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XOR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Logika</a:t>
            </a:r>
            <a:r>
              <a:rPr lang="en-ID" dirty="0"/>
              <a:t> NOT ( </a:t>
            </a:r>
            <a:r>
              <a:rPr lang="en-ID" dirty="0" err="1"/>
              <a:t>Negasi</a:t>
            </a:r>
            <a:r>
              <a:rPr lang="en-ID" dirty="0"/>
              <a:t>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54ADD-9675-9425-5398-A0F79994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90" y="1282747"/>
            <a:ext cx="2587770" cy="1460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AE470-1C91-9E46-0A25-402AB5E7C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100" y="3660096"/>
            <a:ext cx="2435761" cy="1403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75D169-452F-32BF-E3E0-041A30811547}"/>
              </a:ext>
            </a:extLst>
          </p:cNvPr>
          <p:cNvSpPr txBox="1"/>
          <p:nvPr/>
        </p:nvSpPr>
        <p:spPr>
          <a:xfrm>
            <a:off x="4317435" y="55896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b="1" dirty="0"/>
              <a:t>AND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TRUE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pernyataan-pernyataan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prasyaratnya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TRUE . </a:t>
            </a:r>
            <a:r>
              <a:rPr lang="en-ID" b="1" dirty="0" err="1"/>
              <a:t>Simbol</a:t>
            </a:r>
            <a:r>
              <a:rPr lang="en-ID" b="1" dirty="0"/>
              <a:t> &amp;&amp;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6820A-6C92-2C12-EEF1-5D6BAE183DBC}"/>
              </a:ext>
            </a:extLst>
          </p:cNvPr>
          <p:cNvSpPr txBox="1"/>
          <p:nvPr/>
        </p:nvSpPr>
        <p:spPr>
          <a:xfrm>
            <a:off x="4279165" y="289491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Logika</a:t>
            </a:r>
            <a:r>
              <a:rPr lang="en-ID" b="1" dirty="0"/>
              <a:t> OR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TRUE </a:t>
            </a:r>
            <a:r>
              <a:rPr lang="en-ID" dirty="0" err="1"/>
              <a:t>jika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prasyarat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TRUE. </a:t>
            </a:r>
            <a:r>
              <a:rPr lang="en-ID" dirty="0" err="1"/>
              <a:t>Dalam</a:t>
            </a:r>
            <a:r>
              <a:rPr lang="en-ID" dirty="0"/>
              <a:t> PHP, operator OR </a:t>
            </a:r>
            <a:r>
              <a:rPr lang="en-ID" dirty="0" err="1"/>
              <a:t>disimbolkan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b="1" dirty="0"/>
              <a:t>||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940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386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Montserrat</vt:lpstr>
      <vt:lpstr>Montserrat ExtraBold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31</cp:revision>
  <dcterms:modified xsi:type="dcterms:W3CDTF">2022-12-09T17:18:39Z</dcterms:modified>
</cp:coreProperties>
</file>