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379" r:id="rId2"/>
    <p:sldId id="398" r:id="rId3"/>
    <p:sldId id="259" r:id="rId4"/>
    <p:sldId id="407" r:id="rId5"/>
    <p:sldId id="260" r:id="rId6"/>
    <p:sldId id="261" r:id="rId7"/>
    <p:sldId id="408" r:id="rId8"/>
    <p:sldId id="409" r:id="rId9"/>
    <p:sldId id="399" r:id="rId10"/>
    <p:sldId id="414" r:id="rId11"/>
    <p:sldId id="410" r:id="rId12"/>
    <p:sldId id="415" r:id="rId13"/>
    <p:sldId id="413" r:id="rId14"/>
    <p:sldId id="411" r:id="rId15"/>
    <p:sldId id="412" r:id="rId16"/>
    <p:sldId id="37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ExtraBold" panose="00000900000000000000" pitchFamily="2" charset="0"/>
      <p:bold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78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1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53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58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46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50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7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903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3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37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25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4565650" y="1465675"/>
            <a:ext cx="37893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lvl="1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685800" lvl="2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914400" lvl="3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143000" lvl="4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371600" lvl="5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600200" lvl="6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1828800" lvl="7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057400" lvl="8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12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ke-3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5571518" cy="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CSS : Cascading Style Sheets (CSS)</a:t>
            </a: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EB94D-F99D-52F4-F817-020415A3ADEB}"/>
              </a:ext>
            </a:extLst>
          </p:cNvPr>
          <p:cNvSpPr txBox="1"/>
          <p:nvPr/>
        </p:nvSpPr>
        <p:spPr>
          <a:xfrm>
            <a:off x="484624" y="4621398"/>
            <a:ext cx="45895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Ref: https://www.w3schools.com/html/html_css.asp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643D4-EB26-4464-65F7-B86D41AF1E31}"/>
              </a:ext>
            </a:extLst>
          </p:cNvPr>
          <p:cNvSpPr txBox="1"/>
          <p:nvPr/>
        </p:nvSpPr>
        <p:spPr>
          <a:xfrm>
            <a:off x="446100" y="1694601"/>
            <a:ext cx="4822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Contoh : 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Blue Heading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9C04-0780-5A23-042B-A65DC7E7E016}"/>
              </a:ext>
            </a:extLst>
          </p:cNvPr>
          <p:cNvSpPr txBox="1"/>
          <p:nvPr/>
        </p:nvSpPr>
        <p:spPr>
          <a:xfrm>
            <a:off x="4986997" y="1064063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di element: </a:t>
            </a:r>
            <a:b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D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dirty="0"/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dirty="0"/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dirty="0"/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  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   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dirty="0"/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dirty="0"/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dirty="0"/>
            </a:br>
            <a:br>
              <a:rPr lang="en-ID" dirty="0"/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dirty="0"/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dirty="0"/>
            </a:br>
            <a:br>
              <a:rPr lang="en-ID" dirty="0"/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D" dirty="0"/>
            </a:b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D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437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5571518" cy="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CSS : Cascading Style Sheets (CSS)</a:t>
            </a: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EB94D-F99D-52F4-F817-020415A3ADEB}"/>
              </a:ext>
            </a:extLst>
          </p:cNvPr>
          <p:cNvSpPr txBox="1"/>
          <p:nvPr/>
        </p:nvSpPr>
        <p:spPr>
          <a:xfrm>
            <a:off x="484624" y="4621398"/>
            <a:ext cx="45895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Ref: https://www.w3schools.com/html/html_css.asp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754D-C166-D9B1-DFD2-44BE99C2D212}"/>
              </a:ext>
            </a:extLst>
          </p:cNvPr>
          <p:cNvSpPr txBox="1"/>
          <p:nvPr/>
        </p:nvSpPr>
        <p:spPr>
          <a:xfrm>
            <a:off x="4199206" y="1661107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Refer file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: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="styles.css"&gt;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727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3665345" cy="21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Bootstrap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  <a:t>Bootstrap </a:t>
            </a:r>
            <a:r>
              <a:rPr lang="en-ID" sz="1200" dirty="0" err="1">
                <a:solidFill>
                  <a:schemeClr val="tx1"/>
                </a:solidFill>
                <a:latin typeface="Montserrat"/>
                <a:sym typeface="Montserrat"/>
              </a:rPr>
              <a:t>adalah</a:t>
            </a:r>
            <a: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  <a:t> framework web development </a:t>
            </a:r>
            <a:r>
              <a:rPr lang="en-ID" sz="1200" dirty="0" err="1">
                <a:solidFill>
                  <a:schemeClr val="tx1"/>
                </a:solidFill>
                <a:latin typeface="Montserrat"/>
                <a:sym typeface="Montserrat"/>
              </a:rPr>
              <a:t>berbasis</a:t>
            </a:r>
            <a: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  <a:t> HTML, CSS, dan JavaScript yang </a:t>
            </a:r>
            <a:r>
              <a:rPr lang="en-ID" sz="1200" dirty="0" err="1">
                <a:solidFill>
                  <a:schemeClr val="tx1"/>
                </a:solidFill>
                <a:latin typeface="Montserrat"/>
                <a:sym typeface="Montserrat"/>
              </a:rPr>
              <a:t>dirancang</a:t>
            </a:r>
            <a: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  <a:sym typeface="Montserrat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"/>
                <a:sym typeface="Montserrat"/>
              </a:rPr>
              <a:t>mempercepat</a:t>
            </a:r>
            <a: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  <a:t> proses </a:t>
            </a:r>
            <a:r>
              <a:rPr lang="en-ID" sz="1200" dirty="0" err="1">
                <a:solidFill>
                  <a:schemeClr val="tx1"/>
                </a:solidFill>
                <a:latin typeface="Montserrat"/>
                <a:sym typeface="Montserrat"/>
              </a:rPr>
              <a:t>pengembangan</a:t>
            </a:r>
            <a: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  <a:t> web</a:t>
            </a:r>
            <a:b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</a:br>
            <a:b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</a:br>
            <a:r>
              <a:rPr lang="en-ID" sz="1200" dirty="0">
                <a:solidFill>
                  <a:schemeClr val="tx1"/>
                </a:solidFill>
                <a:latin typeface="Montserrat"/>
                <a:sym typeface="Montserrat"/>
              </a:rPr>
              <a:t>Download : https://getbootstrap.com/docs/5.0/getting-started/download/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EB94D-F99D-52F4-F817-020415A3ADEB}"/>
              </a:ext>
            </a:extLst>
          </p:cNvPr>
          <p:cNvSpPr txBox="1"/>
          <p:nvPr/>
        </p:nvSpPr>
        <p:spPr>
          <a:xfrm>
            <a:off x="484623" y="4621398"/>
            <a:ext cx="557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Ref boostrap-column.html  : https://getbootstrap.com/docs/5.0/layout/grid/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B781A-2528-F2A8-C009-579083FFD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972" y="461525"/>
            <a:ext cx="3184503" cy="2431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2DF3E-34CE-D962-8879-EB4037633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848" y="3117461"/>
            <a:ext cx="4402496" cy="127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5571518" cy="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Navigasi</a:t>
            </a: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 dan Link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18CDB-C305-BC63-A44A-E2EB34D5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24" y="1624912"/>
            <a:ext cx="6172311" cy="1936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FE69C-2663-90D3-F3AB-845925D70F44}"/>
              </a:ext>
            </a:extLst>
          </p:cNvPr>
          <p:cNvSpPr txBox="1"/>
          <p:nvPr/>
        </p:nvSpPr>
        <p:spPr>
          <a:xfrm>
            <a:off x="446100" y="46213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Refer file : layout css.html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EB94D-F99D-52F4-F817-020415A3ADEB}"/>
              </a:ext>
            </a:extLst>
          </p:cNvPr>
          <p:cNvSpPr txBox="1"/>
          <p:nvPr/>
        </p:nvSpPr>
        <p:spPr>
          <a:xfrm>
            <a:off x="2942558" y="4621397"/>
            <a:ext cx="4589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https://www.w3schools.com/html/html_layout.asp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643D4-EB26-4464-65F7-B86D41AF1E31}"/>
              </a:ext>
            </a:extLst>
          </p:cNvPr>
          <p:cNvSpPr txBox="1"/>
          <p:nvPr/>
        </p:nvSpPr>
        <p:spPr>
          <a:xfrm>
            <a:off x="446100" y="3733714"/>
            <a:ext cx="7673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HyperLink : 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"https://www.w3schools.com/html/html_layout.asp"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London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4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5571518" cy="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Navigasi</a:t>
            </a: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 dan Link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FE69C-2663-90D3-F3AB-845925D70F44}"/>
              </a:ext>
            </a:extLst>
          </p:cNvPr>
          <p:cNvSpPr txBox="1"/>
          <p:nvPr/>
        </p:nvSpPr>
        <p:spPr>
          <a:xfrm>
            <a:off x="446100" y="456903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D" dirty="0"/>
              <a:t>Refer file : menu.html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BA55B-5DD0-4529-7F49-F3C5BBF09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92" y="1458800"/>
            <a:ext cx="5303226" cy="3074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7DE2EE-CBD4-B4F4-CACD-6B600214ECF2}"/>
              </a:ext>
            </a:extLst>
          </p:cNvPr>
          <p:cNvSpPr txBox="1"/>
          <p:nvPr/>
        </p:nvSpPr>
        <p:spPr>
          <a:xfrm>
            <a:off x="2466235" y="4569031"/>
            <a:ext cx="6190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https://codepolitan.com/blog/membuat-navbar-sederhana-html-dan-css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D8578-EEE5-17A8-2F74-E11A8A9B8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71750"/>
            <a:ext cx="4572000" cy="1909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A46F3F-8C0D-7281-1867-F7A25F78F69B}"/>
              </a:ext>
            </a:extLst>
          </p:cNvPr>
          <p:cNvSpPr txBox="1"/>
          <p:nvPr/>
        </p:nvSpPr>
        <p:spPr>
          <a:xfrm>
            <a:off x="5880295" y="2212472"/>
            <a:ext cx="2890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Navigasi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ID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&gt;&lt;/nav&gt;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8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5571518" cy="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Navigasi</a:t>
            </a: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 dan Link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FE69C-2663-90D3-F3AB-845925D70F44}"/>
              </a:ext>
            </a:extLst>
          </p:cNvPr>
          <p:cNvSpPr txBox="1"/>
          <p:nvPr/>
        </p:nvSpPr>
        <p:spPr>
          <a:xfrm>
            <a:off x="446100" y="456903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D" dirty="0"/>
              <a:t>Refer file : menu - img.html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71F6E-0E01-3A8A-0906-1A12A42C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14" y="1643256"/>
            <a:ext cx="6443003" cy="3004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7C7CBF-52D2-2EFC-B8B7-48BA4A647B7D}"/>
              </a:ext>
            </a:extLst>
          </p:cNvPr>
          <p:cNvSpPr txBox="1"/>
          <p:nvPr/>
        </p:nvSpPr>
        <p:spPr>
          <a:xfrm>
            <a:off x="2800955" y="4594381"/>
            <a:ext cx="6190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https://codepolitan.com/blog/membuat-navbar-sederhana-html-dan-css</a:t>
            </a:r>
          </a:p>
        </p:txBody>
      </p:sp>
    </p:spTree>
    <p:extLst>
      <p:ext uri="{BB962C8B-B14F-4D97-AF65-F5344CB8AC3E}">
        <p14:creationId xmlns:p14="http://schemas.microsoft.com/office/powerpoint/2010/main" val="164937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Pertemuan-3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bahas tentang 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 err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Tabel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dan Form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4968835" y="3"/>
            <a:ext cx="4175442" cy="5143609"/>
            <a:chOff x="9937669" y="6"/>
            <a:chExt cx="8350884" cy="10287217"/>
          </a:xfrm>
        </p:grpSpPr>
        <p:sp>
          <p:nvSpPr>
            <p:cNvPr id="96" name="Google Shape;96;p10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</p:grp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508000" y="1238200"/>
            <a:ext cx="361125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6350"/>
            <a:r>
              <a:rPr lang="en-US" sz="48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Quote</a:t>
            </a:r>
            <a:endParaRPr sz="4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23B12-2467-074F-00D2-883B843A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60063"/>
            <a:ext cx="42672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mengetahui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dasar-dasar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HTML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mengetahui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HTML Editor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mampu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HTML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formatting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terhadap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mampu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text formatting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mampu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listing pada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HTML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Detailnya, kita bakal bahas hal-hal berikut ini: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HyperLinks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Navigation</a:t>
            </a:r>
          </a:p>
          <a:p>
            <a:pPr lvl="5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a. Basic Links</a:t>
            </a:r>
          </a:p>
          <a:p>
            <a:pPr lvl="5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c. URL, Absolute dan Relative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URL,dan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7000"/>
              </a:lnSpc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d. CSS dan </a:t>
            </a: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Boostrap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Image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Gambar (image):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Links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508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168C3A-A858-0A6C-CF7C-CCE028FCFCB1}"/>
              </a:ext>
            </a:extLst>
          </p:cNvPr>
          <p:cNvSpPr/>
          <p:nvPr/>
        </p:nvSpPr>
        <p:spPr>
          <a:xfrm>
            <a:off x="4209238" y="2544637"/>
            <a:ext cx="481826" cy="33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2" descr="Struktur Navigasi Pada Website – Frieyadie">
            <a:extLst>
              <a:ext uri="{FF2B5EF4-FFF2-40B4-BE49-F238E27FC236}">
                <a16:creationId xmlns:a16="http://schemas.microsoft.com/office/drawing/2014/main" id="{52A2D008-7B4A-B18E-EED4-EAD87314B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6" y="1724117"/>
            <a:ext cx="3544625" cy="21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site Navigation Best Practices - 9 Navigation Design Tips and Warnings">
            <a:extLst>
              <a:ext uri="{FF2B5EF4-FFF2-40B4-BE49-F238E27FC236}">
                <a16:creationId xmlns:a16="http://schemas.microsoft.com/office/drawing/2014/main" id="{F1A67A46-3BF7-7236-8CD4-27374EB4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41" y="406606"/>
            <a:ext cx="3550152" cy="45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901879" y="966186"/>
            <a:ext cx="4347571" cy="200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HyperLink</a:t>
            </a: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 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8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Mengarah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Ketika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klik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Mengarah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berikutnya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2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EB839-B63C-4855-450D-71E90AFACF9D}"/>
              </a:ext>
            </a:extLst>
          </p:cNvPr>
          <p:cNvSpPr txBox="1"/>
          <p:nvPr/>
        </p:nvSpPr>
        <p:spPr>
          <a:xfrm>
            <a:off x="446100" y="29708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1800" b="1" dirty="0" err="1">
                <a:solidFill>
                  <a:srgbClr val="761A79"/>
                </a:solidFill>
                <a:latin typeface="Montserrat"/>
              </a:rPr>
              <a:t>Jenis-Jenis</a:t>
            </a:r>
            <a:r>
              <a:rPr lang="en-ID" sz="1800" b="1" dirty="0">
                <a:solidFill>
                  <a:srgbClr val="761A79"/>
                </a:solidFill>
                <a:latin typeface="Montserrat"/>
              </a:rPr>
              <a:t> dan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</a:rPr>
              <a:t>Contoh</a:t>
            </a:r>
            <a:endParaRPr lang="en-ID" sz="1800" b="1" dirty="0">
              <a:solidFill>
                <a:srgbClr val="761A79"/>
              </a:solidFill>
              <a:latin typeface="Montserrat"/>
            </a:endParaRPr>
          </a:p>
        </p:txBody>
      </p:sp>
      <p:pic>
        <p:nvPicPr>
          <p:cNvPr id="2050" name="Picture 2" descr="contoh struktur navigasi global">
            <a:extLst>
              <a:ext uri="{FF2B5EF4-FFF2-40B4-BE49-F238E27FC236}">
                <a16:creationId xmlns:a16="http://schemas.microsoft.com/office/drawing/2014/main" id="{12B589C9-2FBC-EE06-5D4D-30433534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81" y="2890615"/>
            <a:ext cx="4417064" cy="19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14;p18">
            <a:extLst>
              <a:ext uri="{FF2B5EF4-FFF2-40B4-BE49-F238E27FC236}">
                <a16:creationId xmlns:a16="http://schemas.microsoft.com/office/drawing/2014/main" id="{3040BAA9-3F55-4EF7-E8FB-8A4A572BA44F}"/>
              </a:ext>
            </a:extLst>
          </p:cNvPr>
          <p:cNvSpPr txBox="1"/>
          <p:nvPr/>
        </p:nvSpPr>
        <p:spPr>
          <a:xfrm>
            <a:off x="637024" y="1066800"/>
            <a:ext cx="4347571" cy="200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sym typeface="Montserrat"/>
              </a:rPr>
              <a:t>Navigasi</a:t>
            </a:r>
            <a:r>
              <a:rPr lang="en-ID" sz="1800" b="1" dirty="0">
                <a:solidFill>
                  <a:srgbClr val="761A79"/>
                </a:solidFill>
                <a:latin typeface="Montserrat"/>
                <a:sym typeface="Montserrat"/>
              </a:rPr>
              <a:t> Website?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8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Navigasi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website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dalah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web yang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pengunjung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lain di website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2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52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sz="1800" b="1" dirty="0" err="1">
                <a:solidFill>
                  <a:srgbClr val="761A79"/>
                </a:solidFill>
                <a:latin typeface="Montserrat"/>
              </a:rPr>
              <a:t>Jenis-Jenis</a:t>
            </a:r>
            <a:r>
              <a:rPr lang="en-ID" sz="1800" b="1" dirty="0">
                <a:solidFill>
                  <a:srgbClr val="761A79"/>
                </a:solidFill>
                <a:latin typeface="Montserrat"/>
              </a:rPr>
              <a:t> dan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</a:rPr>
              <a:t>Contoh</a:t>
            </a:r>
            <a:endParaRPr lang="en-ID" sz="1800" b="1" dirty="0">
              <a:solidFill>
                <a:srgbClr val="761A79"/>
              </a:solidFill>
              <a:latin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74" name="Picture 2" descr="contoh navigasi website berita">
            <a:extLst>
              <a:ext uri="{FF2B5EF4-FFF2-40B4-BE49-F238E27FC236}">
                <a16:creationId xmlns:a16="http://schemas.microsoft.com/office/drawing/2014/main" id="{101B0328-0EC1-7F31-D442-AB9955CB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" y="1496187"/>
            <a:ext cx="5447599" cy="72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ntoh internal link di blog">
            <a:extLst>
              <a:ext uri="{FF2B5EF4-FFF2-40B4-BE49-F238E27FC236}">
                <a16:creationId xmlns:a16="http://schemas.microsoft.com/office/drawing/2014/main" id="{4D427145-CD91-FA3B-F552-6CC2B21F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04" y="1434606"/>
            <a:ext cx="3633696" cy="322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7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46101" y="917400"/>
            <a:ext cx="3532824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sz="1800" b="1" dirty="0">
                <a:solidFill>
                  <a:srgbClr val="761A79"/>
                </a:solidFill>
                <a:latin typeface="Montserrat"/>
              </a:rPr>
              <a:t>Tips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</a:rPr>
              <a:t>Merancang</a:t>
            </a:r>
            <a:r>
              <a:rPr lang="en-ID" sz="1800" b="1" dirty="0">
                <a:solidFill>
                  <a:srgbClr val="761A79"/>
                </a:solidFill>
                <a:latin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</a:rPr>
              <a:t>Navigasi</a:t>
            </a:r>
            <a:r>
              <a:rPr lang="en-ID" sz="1800" b="1" dirty="0">
                <a:solidFill>
                  <a:srgbClr val="761A79"/>
                </a:solidFill>
                <a:latin typeface="Montserrat"/>
              </a:rPr>
              <a:t> Website</a:t>
            </a:r>
          </a:p>
          <a:p>
            <a:pPr algn="l"/>
            <a:endParaRPr lang="en-ID" sz="1800" b="1" dirty="0">
              <a:solidFill>
                <a:srgbClr val="761A79"/>
              </a:solidFill>
              <a:latin typeface="Montserra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Pastikan</a:t>
            </a:r>
            <a:r>
              <a:rPr lang="en-ID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ID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Link </a:t>
            </a: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ID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Teks </a:t>
            </a: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Biasa</a:t>
            </a:r>
            <a:endParaRPr lang="en-ID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Beri Link </a:t>
            </a: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Secukupnya</a:t>
            </a:r>
            <a:r>
              <a:rPr lang="en-ID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Menu </a:t>
            </a: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Navigasi</a:t>
            </a:r>
            <a:r>
              <a:rPr lang="en-ID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Pastikan</a:t>
            </a:r>
            <a:r>
              <a:rPr lang="en-ID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Menu </a:t>
            </a: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Navigasi</a:t>
            </a:r>
            <a:r>
              <a:rPr lang="en-ID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ID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Responsif</a:t>
            </a:r>
            <a:endParaRPr lang="en-ID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ID" sz="1200" b="1" dirty="0">
              <a:solidFill>
                <a:srgbClr val="761A7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D" sz="1000" b="1" dirty="0">
                <a:solidFill>
                  <a:srgbClr val="761A7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 : https://www.niagahoster.co.id/blog/navigasi-website/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EBD7F-28D5-EF67-CF85-2AAF88FC2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216" y="1634853"/>
            <a:ext cx="4899239" cy="28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Bahasa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Pemperograman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Web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membuat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tersebut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berisi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 statement-statement,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perintah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pun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fungsi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agar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dibuat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sesuai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apa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didesain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oleh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 programmer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pemrograman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web pun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di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antaranya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u="none" strike="noStrike" cap="none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HyperText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Markup Language (HTML)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Cascading Style Sheet (CSS)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Hypertext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Preprocessor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(PHP)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Structured Query Language (SQL)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43B56-82D1-E37A-AE6B-73225E998E10}"/>
              </a:ext>
            </a:extLst>
          </p:cNvPr>
          <p:cNvSpPr txBox="1"/>
          <p:nvPr/>
        </p:nvSpPr>
        <p:spPr>
          <a:xfrm>
            <a:off x="4986117" y="3610523"/>
            <a:ext cx="3944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Ref: https://www.dicoding.com/blog/kenal-pemrograman-web/</a:t>
            </a:r>
          </a:p>
        </p:txBody>
      </p:sp>
      <p:pic>
        <p:nvPicPr>
          <p:cNvPr id="2052" name="Picture 4" descr="Apa hubungan antara Javascript dan CSS? - Quora">
            <a:extLst>
              <a:ext uri="{FF2B5EF4-FFF2-40B4-BE49-F238E27FC236}">
                <a16:creationId xmlns:a16="http://schemas.microsoft.com/office/drawing/2014/main" id="{0769B93D-31C2-8A85-7AB0-7A18F3B56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95" y="1215600"/>
            <a:ext cx="3907038" cy="234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236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724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Montserrat ExtraBold</vt:lpstr>
      <vt:lpstr>Consolas</vt:lpstr>
      <vt:lpstr>Calibri</vt:lpstr>
      <vt:lpstr>Montserrat</vt:lpstr>
      <vt:lpstr>arial</vt:lpstr>
      <vt:lpstr>Wingdings</vt:lpstr>
      <vt:lpstr>arial</vt:lpstr>
      <vt:lpstr>Trebuchet MS</vt:lpstr>
      <vt:lpstr>Georgia</vt:lpstr>
      <vt:lpstr>Simple Light</vt:lpstr>
      <vt:lpstr>PowerPoint Presentation</vt:lpstr>
      <vt:lpstr>Quote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17</cp:revision>
  <dcterms:modified xsi:type="dcterms:W3CDTF">2022-10-29T10:32:30Z</dcterms:modified>
</cp:coreProperties>
</file>