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79" r:id="rId2"/>
    <p:sldId id="398" r:id="rId3"/>
    <p:sldId id="407" r:id="rId4"/>
    <p:sldId id="416" r:id="rId5"/>
    <p:sldId id="260" r:id="rId6"/>
    <p:sldId id="261" r:id="rId7"/>
    <p:sldId id="417" r:id="rId8"/>
    <p:sldId id="418" r:id="rId9"/>
    <p:sldId id="408" r:id="rId10"/>
    <p:sldId id="419" r:id="rId11"/>
    <p:sldId id="420" r:id="rId12"/>
    <p:sldId id="3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7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8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25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2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90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5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5650" y="1465675"/>
            <a:ext cx="37893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600" lvl="5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200" lvl="6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8800" lvl="7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400" lvl="8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1"/>
            <a:ext cx="4347571" cy="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800" b="1" dirty="0">
                <a:solidFill>
                  <a:srgbClr val="761A79"/>
                </a:solidFill>
                <a:latin typeface="Montserrat"/>
              </a:rPr>
              <a:t>Form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Komponen</a:t>
            </a:r>
            <a:br>
              <a:rPr lang="en-ID" sz="1800" b="1" dirty="0">
                <a:solidFill>
                  <a:srgbClr val="761A79"/>
                </a:solidFill>
                <a:latin typeface="Montserrat"/>
              </a:rPr>
            </a:br>
            <a:endParaRPr lang="en-ID" sz="1200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1E7BB-086A-1C59-97BB-DE06AD053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" y="1951818"/>
            <a:ext cx="2762250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72EFD-19EB-D8BF-F56B-AB6F3A519FF3}"/>
              </a:ext>
            </a:extLst>
          </p:cNvPr>
          <p:cNvSpPr txBox="1"/>
          <p:nvPr/>
        </p:nvSpPr>
        <p:spPr>
          <a:xfrm>
            <a:off x="4247784" y="259822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Praktek</a:t>
            </a:r>
            <a:r>
              <a:rPr lang="en-ID" b="1" dirty="0"/>
              <a:t> : https://www.w3schools.com/html/html_forms.asp</a:t>
            </a:r>
          </a:p>
        </p:txBody>
      </p:sp>
    </p:spTree>
    <p:extLst>
      <p:ext uri="{BB962C8B-B14F-4D97-AF65-F5344CB8AC3E}">
        <p14:creationId xmlns:p14="http://schemas.microsoft.com/office/powerpoint/2010/main" val="207934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1"/>
            <a:ext cx="4347571" cy="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800" b="1" dirty="0">
                <a:solidFill>
                  <a:srgbClr val="761A79"/>
                </a:solidFill>
                <a:latin typeface="Montserrat"/>
              </a:rPr>
              <a:t>Learning W3school</a:t>
            </a:r>
            <a:endParaRPr lang="en-ID" sz="1200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1D80-1029-6E61-8844-885B4C294B58}"/>
              </a:ext>
            </a:extLst>
          </p:cNvPr>
          <p:cNvSpPr txBox="1"/>
          <p:nvPr/>
        </p:nvSpPr>
        <p:spPr>
          <a:xfrm>
            <a:off x="2286000" y="2416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Learning : https://my-learning.w3schools.com/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382587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Pertemuan-3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dan Form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4968835" y="3"/>
            <a:ext cx="4175442" cy="5143609"/>
            <a:chOff x="9937669" y="6"/>
            <a:chExt cx="8350884" cy="10287217"/>
          </a:xfrm>
        </p:grpSpPr>
        <p:sp>
          <p:nvSpPr>
            <p:cNvPr id="96" name="Google Shape;96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508000" y="1238200"/>
            <a:ext cx="361125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6350"/>
            <a:r>
              <a:rPr lang="en-US" sz="48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Quote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17 Quote Motivasi dari Orang Paling Sukses di Dunia - Ruang Mahasiswa">
            <a:extLst>
              <a:ext uri="{FF2B5EF4-FFF2-40B4-BE49-F238E27FC236}">
                <a16:creationId xmlns:a16="http://schemas.microsoft.com/office/drawing/2014/main" id="{F287EB34-5D7B-F609-BF28-E311FA8D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3" y="2284341"/>
            <a:ext cx="3660375" cy="24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HyperLinks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Navigation</a:t>
            </a: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a. Basic Links</a:t>
            </a: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URL, Absolute dan Relative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URL,dan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d. CSS dan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Gambar (image):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Links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Table di HTML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Advance Table</a:t>
            </a:r>
          </a:p>
          <a:p>
            <a:pPr lvl="1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aksesibilitas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Forms di HTML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&lt;form&gt;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Form Control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&lt;label&gt;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fieldset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dan &lt;legend&gt;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f. Focus: Tabbing Order &amp; Access Keys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g. Disabled &amp;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ReadOnly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-430609" y="1801800"/>
            <a:ext cx="1817437" cy="225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Cara Membuat Tabel Dan Form ~ Belajar Koding YUK !!">
            <a:extLst>
              <a:ext uri="{FF2B5EF4-FFF2-40B4-BE49-F238E27FC236}">
                <a16:creationId xmlns:a16="http://schemas.microsoft.com/office/drawing/2014/main" id="{C4E49D60-E592-7554-DC70-185061D5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26" y="1046388"/>
            <a:ext cx="4959805" cy="30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14;p18">
            <a:extLst>
              <a:ext uri="{FF2B5EF4-FFF2-40B4-BE49-F238E27FC236}">
                <a16:creationId xmlns:a16="http://schemas.microsoft.com/office/drawing/2014/main" id="{3040BAA9-3F55-4EF7-E8FB-8A4A572BA44F}"/>
              </a:ext>
            </a:extLst>
          </p:cNvPr>
          <p:cNvSpPr txBox="1"/>
          <p:nvPr/>
        </p:nvSpPr>
        <p:spPr>
          <a:xfrm>
            <a:off x="462896" y="545376"/>
            <a:ext cx="4347571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Tabel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HTML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konten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</a:t>
            </a:r>
            <a:endParaRPr lang="en-ID"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Struktur Tabel">
            <a:extLst>
              <a:ext uri="{FF2B5EF4-FFF2-40B4-BE49-F238E27FC236}">
                <a16:creationId xmlns:a16="http://schemas.microsoft.com/office/drawing/2014/main" id="{5F6AFEE0-7118-1B97-0260-ED7DFAB2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8" y="1955725"/>
            <a:ext cx="4695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3C86E-4CEE-9E21-4804-8D0845AD3468}"/>
              </a:ext>
            </a:extLst>
          </p:cNvPr>
          <p:cNvSpPr txBox="1"/>
          <p:nvPr/>
        </p:nvSpPr>
        <p:spPr>
          <a:xfrm>
            <a:off x="462896" y="4806064"/>
            <a:ext cx="84678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Ref : tabel_1.html https://www.dicoding.com/blog/cara-membuat-table-di-html/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BF54E-EAFB-68AB-0014-11C8E39A6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721" y="1609717"/>
            <a:ext cx="3840943" cy="2626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52E915-F9F2-E4DC-1D4F-A77AE2DCB0EC}"/>
              </a:ext>
            </a:extLst>
          </p:cNvPr>
          <p:cNvSpPr txBox="1"/>
          <p:nvPr/>
        </p:nvSpPr>
        <p:spPr>
          <a:xfrm>
            <a:off x="5158721" y="4812087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https://www.w3schools.com/html/html_tables.asp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14;p18">
            <a:extLst>
              <a:ext uri="{FF2B5EF4-FFF2-40B4-BE49-F238E27FC236}">
                <a16:creationId xmlns:a16="http://schemas.microsoft.com/office/drawing/2014/main" id="{3040BAA9-3F55-4EF7-E8FB-8A4A572BA44F}"/>
              </a:ext>
            </a:extLst>
          </p:cNvPr>
          <p:cNvSpPr txBox="1"/>
          <p:nvPr/>
        </p:nvSpPr>
        <p:spPr>
          <a:xfrm>
            <a:off x="462896" y="545376"/>
            <a:ext cx="4347571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Tabel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Komponen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</a:t>
            </a:r>
            <a:endParaRPr lang="en-ID"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3C86E-4CEE-9E21-4804-8D0845AD3468}"/>
              </a:ext>
            </a:extLst>
          </p:cNvPr>
          <p:cNvSpPr txBox="1"/>
          <p:nvPr/>
        </p:nvSpPr>
        <p:spPr>
          <a:xfrm>
            <a:off x="462896" y="4806064"/>
            <a:ext cx="8467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Ref : https://www.w3schools.com/html/html_tables.asp</a:t>
            </a:r>
          </a:p>
          <a:p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4B66A-629B-92D3-2718-E2E4C97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70" y="1535000"/>
            <a:ext cx="2819400" cy="3181350"/>
          </a:xfrm>
          <a:prstGeom prst="rect">
            <a:avLst/>
          </a:prstGeom>
        </p:spPr>
      </p:pic>
      <p:pic>
        <p:nvPicPr>
          <p:cNvPr id="5122" name="Picture 2" descr="Cara Membuat Tabel di HTML : Fungsi Tag table, tr, td">
            <a:extLst>
              <a:ext uri="{FF2B5EF4-FFF2-40B4-BE49-F238E27FC236}">
                <a16:creationId xmlns:a16="http://schemas.microsoft.com/office/drawing/2014/main" id="{5960EB5E-0DDE-1C1C-EB9C-01EAB305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17" y="2045122"/>
            <a:ext cx="4245341" cy="23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811BD86-83B3-A5CF-A7F2-57F6E6204EF8}"/>
              </a:ext>
            </a:extLst>
          </p:cNvPr>
          <p:cNvSpPr/>
          <p:nvPr/>
        </p:nvSpPr>
        <p:spPr>
          <a:xfrm>
            <a:off x="3488788" y="3125675"/>
            <a:ext cx="915069" cy="29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566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14;p18">
            <a:extLst>
              <a:ext uri="{FF2B5EF4-FFF2-40B4-BE49-F238E27FC236}">
                <a16:creationId xmlns:a16="http://schemas.microsoft.com/office/drawing/2014/main" id="{3040BAA9-3F55-4EF7-E8FB-8A4A572BA44F}"/>
              </a:ext>
            </a:extLst>
          </p:cNvPr>
          <p:cNvSpPr txBox="1"/>
          <p:nvPr/>
        </p:nvSpPr>
        <p:spPr>
          <a:xfrm>
            <a:off x="462896" y="545376"/>
            <a:ext cx="4347571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Praktek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Tabel</a:t>
            </a:r>
            <a:endParaRPr lang="en-ID"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5A0DF-B66C-63ED-7BF5-7A17310DC0BA}"/>
              </a:ext>
            </a:extLst>
          </p:cNvPr>
          <p:cNvSpPr txBox="1"/>
          <p:nvPr/>
        </p:nvSpPr>
        <p:spPr>
          <a:xfrm>
            <a:off x="446100" y="17135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https://www.w3schools.com/html/html_tables.asp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34405-DC45-0E25-04AC-2B0E3B634E82}"/>
              </a:ext>
            </a:extLst>
          </p:cNvPr>
          <p:cNvSpPr txBox="1"/>
          <p:nvPr/>
        </p:nvSpPr>
        <p:spPr>
          <a:xfrm>
            <a:off x="1324013" y="250460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  <a:p>
            <a:r>
              <a:rPr lang="en-ID" dirty="0" err="1"/>
              <a:t>tr:nth-child</a:t>
            </a:r>
            <a:r>
              <a:rPr lang="en-ID" dirty="0"/>
              <a:t>(even) {</a:t>
            </a:r>
          </a:p>
          <a:p>
            <a:r>
              <a:rPr lang="en-ID" dirty="0"/>
              <a:t>  background-</a:t>
            </a:r>
            <a:r>
              <a:rPr lang="en-ID" dirty="0" err="1"/>
              <a:t>color</a:t>
            </a:r>
            <a:r>
              <a:rPr lang="en-ID" dirty="0"/>
              <a:t>: #D6EEEE;</a:t>
            </a:r>
          </a:p>
          <a:p>
            <a:r>
              <a:rPr lang="en-ID" dirty="0"/>
              <a:t>}</a:t>
            </a:r>
          </a:p>
          <a:p>
            <a:r>
              <a:rPr lang="en-ID" dirty="0" err="1"/>
              <a:t>tr:nth-child</a:t>
            </a:r>
            <a:r>
              <a:rPr lang="en-ID" dirty="0"/>
              <a:t>(odd) {</a:t>
            </a:r>
          </a:p>
          <a:p>
            <a:r>
              <a:rPr lang="en-ID" dirty="0"/>
              <a:t>  background-</a:t>
            </a:r>
            <a:r>
              <a:rPr lang="en-ID" dirty="0" err="1"/>
              <a:t>color</a:t>
            </a:r>
            <a:r>
              <a:rPr lang="en-ID" dirty="0"/>
              <a:t>: red;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52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17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800" b="1" dirty="0">
                <a:solidFill>
                  <a:srgbClr val="761A79"/>
                </a:solidFill>
                <a:latin typeface="Montserrat"/>
              </a:rPr>
              <a:t>Form</a:t>
            </a:r>
            <a:br>
              <a:rPr lang="en-ID" sz="1800" b="1" dirty="0">
                <a:solidFill>
                  <a:srgbClr val="761A79"/>
                </a:solidFill>
                <a:latin typeface="Montserrat"/>
              </a:rPr>
            </a:br>
            <a:r>
              <a:rPr lang="en-ID" sz="1200" dirty="0" err="1">
                <a:solidFill>
                  <a:schemeClr val="tx1"/>
                </a:solidFill>
                <a:latin typeface="Montserrat"/>
              </a:rPr>
              <a:t>Form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merupakan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bagian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pada HTML yang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Form pada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Web.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Form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terdiri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Montserrat"/>
              </a:rPr>
              <a:t> check box, radio button, menu, text box, text area, dan button.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146" name="Picture 2" descr="Form (HTML) - Sistem Telekomunikasi - 1 3065 - p2k.unkris.ac.id">
            <a:extLst>
              <a:ext uri="{FF2B5EF4-FFF2-40B4-BE49-F238E27FC236}">
                <a16:creationId xmlns:a16="http://schemas.microsoft.com/office/drawing/2014/main" id="{E0C7AD7B-337A-B92A-6D4D-93C8F31F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81" y="1769012"/>
            <a:ext cx="37433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685A3-43C4-EA09-C843-589D281DC9EA}"/>
              </a:ext>
            </a:extLst>
          </p:cNvPr>
          <p:cNvSpPr txBox="1"/>
          <p:nvPr/>
        </p:nvSpPr>
        <p:spPr>
          <a:xfrm>
            <a:off x="6574906" y="1461235"/>
            <a:ext cx="1899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289573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413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Montserrat ExtraBold</vt:lpstr>
      <vt:lpstr>Calibri</vt:lpstr>
      <vt:lpstr>Montserrat</vt:lpstr>
      <vt:lpstr>arial</vt:lpstr>
      <vt:lpstr>arial</vt:lpstr>
      <vt:lpstr>Trebuchet MS</vt:lpstr>
      <vt:lpstr>Georgia</vt:lpstr>
      <vt:lpstr>Simple Light</vt:lpstr>
      <vt:lpstr>PowerPoint Presentation</vt:lpstr>
      <vt:lpstr>Quote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18</cp:revision>
  <dcterms:modified xsi:type="dcterms:W3CDTF">2022-10-29T10:32:24Z</dcterms:modified>
</cp:coreProperties>
</file>