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7" r:id="rId2"/>
    <p:sldId id="257" r:id="rId3"/>
    <p:sldId id="266" r:id="rId4"/>
    <p:sldId id="258" r:id="rId5"/>
    <p:sldId id="259" r:id="rId6"/>
    <p:sldId id="260" r:id="rId7"/>
    <p:sldId id="264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1614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1614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29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c16143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c16143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c161430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c161430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c161430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c161430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5523acd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5523acd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62d57c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462d57c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 bwMode="auto">
          <a:xfrm>
            <a:off x="536265" y="1007570"/>
            <a:ext cx="8071470" cy="1160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br>
              <a:rPr lang="ru-RU" sz="2000" b="1" dirty="0">
                <a:latin typeface="Times New Roman"/>
                <a:ea typeface="Times New Roman"/>
                <a:cs typeface="Times New Roman"/>
              </a:rPr>
            </a:b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 </a:t>
            </a:r>
            <a:r>
              <a:rPr lang="ru-RU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Использование машинного обучения для анализа эффективности цифровизации учебного процесса</a:t>
            </a:r>
            <a:endParaRPr sz="2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 bwMode="auto">
          <a:xfrm>
            <a:off x="4735200" y="3056402"/>
            <a:ext cx="4408800" cy="2087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4610" lvl="0" indent="0" algn="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Выполнил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: </a:t>
            </a:r>
          </a:p>
          <a:p>
            <a:pPr marL="0" marR="54610" lvl="0" indent="0" algn="r">
              <a:lnSpc>
                <a:spcPct val="114999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студент 4 курса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54610" lvl="0" indent="0" algn="r">
              <a:lnSpc>
                <a:spcPct val="114999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09.03.01 Информатика и вычислительная техника, Технологии разработки программного  обеспечения</a:t>
            </a:r>
          </a:p>
          <a:p>
            <a:pPr marL="0" marR="54610" lvl="0" indent="0" algn="r">
              <a:lnSpc>
                <a:spcPct val="114999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Воложанин Владислав Олегович</a:t>
            </a:r>
          </a:p>
          <a:p>
            <a:pPr marL="0" marR="54610" indent="0" algn="r">
              <a:lnSpc>
                <a:spcPct val="114999"/>
              </a:lnSpc>
              <a:spcBef>
                <a:spcPts val="430"/>
              </a:spcBef>
              <a:buClr>
                <a:schemeClr val="dk1"/>
              </a:buClr>
              <a:buSzPts val="1100"/>
              <a:defRPr/>
            </a:pPr>
            <a:r>
              <a:rPr lang="ru-RU" sz="1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Руководитель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: кандидат физико-математических наук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,</a:t>
            </a: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ru-RU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</a:p>
          <a:p>
            <a:pPr marL="0" marR="54610" lvl="0" indent="0" algn="r">
              <a:lnSpc>
                <a:spcPct val="114999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кафедры информационных технологий и электронного обучения Власов Дмитрий Викторович</a:t>
            </a:r>
          </a:p>
        </p:txBody>
      </p:sp>
      <p:pic>
        <p:nvPicPr>
          <p:cNvPr id="2" name="Google Shape;56;p13" descr="https://www.herzen.spb.ru/uploads/frejdkinm/files/%D0%B1%D0%B8%D0%BB%D0%B8%D0%BD%D0%B3%D0%B2.%20%D0%B4%D0%BB%D1%8F%20%D1%81%D0%B2%D0%B5%D1%82%D0%BB%D0%BE%D0%B3%D0%BE%20%D1%84%D0%BE%D0%BD%D0%B0.png">
            <a:extLst>
              <a:ext uri="{FF2B5EF4-FFF2-40B4-BE49-F238E27FC236}">
                <a16:creationId xmlns:a16="http://schemas.microsoft.com/office/drawing/2014/main" id="{D6978B2B-D12D-D904-03D8-4CC711386B6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12468" y="0"/>
            <a:ext cx="1131532" cy="1007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Актуальность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2798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последние годы цифровизация образовательного процесса становится одним из ключевых направлений развития высшей школы.</a:t>
            </a:r>
          </a:p>
          <a:p>
            <a:pPr>
              <a:lnSpc>
                <a:spcPct val="150000"/>
              </a:lnSpc>
              <a:buNone/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современных цифровых технологий не только расширяет возможности получения и обработки образовательных данных, но и</a:t>
            </a:r>
          </a:p>
          <a:p>
            <a:pPr>
              <a:lnSpc>
                <a:spcPct val="150000"/>
              </a:lnSpc>
              <a:buNone/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предъявляет новые требования к эффективности учебных практик и организации образовательной среды. Для вузов и преподавателей</a:t>
            </a:r>
          </a:p>
          <a:p>
            <a:pPr>
              <a:lnSpc>
                <a:spcPct val="150000"/>
              </a:lnSpc>
              <a:buNone/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становится крайне важным обладать инструментами, позволяющими не только собирать информацию о цифровой активности</a:t>
            </a:r>
          </a:p>
          <a:p>
            <a:pPr>
              <a:lnSpc>
                <a:spcPct val="150000"/>
              </a:lnSpc>
              <a:buNone/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студентов, но и проводить глубокий анализ полученных данных для совершенствования учебного процесса.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Вместе с тем традиционные методы анализа образовательных данных часто оказываются недостаточно эффективными при работе с большими объемами информации и не позволяют выявлять скрытые закономерности в поведении обучающихся. Решением этих задач становится применение методов машинного обучения, способных автоматизировать процесс анализа, выделять типовые профили студентов и формировать индивидуальные рекомендации по развитию цифровых компетенций. Именно поэтому вопрос о внедрении машинного обучения в образовательную аналитику приобретает особую актуальность для современных образовательных организаций.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Предмет</a:t>
            </a:r>
            <a:endParaRPr sz="3000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879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 цифровизации высшего образования, методы обработки и анализа образовательных данных, а также алгоритмы построения цифровых профилей студентов и генерации персонализированных рекомендаций.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42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7952276" cy="953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методов машинного обучения для анализа эффективности цифровизации учебного процесса на основе анкетных данных студентов.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AC70BF-0573-EDED-4C00-B47AF205C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017725"/>
            <a:ext cx="761281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методы машинного обучения, используемые в образовательной аналитике, с акцентом на кластеризацию, классификацию и методы визуализации.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сбор, обработку и разведочный анализ анкетных данных студентов.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реализовать модели кластеризации для выделения цифровых профилей студентов.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классификатор для автоматического определения профиля нового студента.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внедрить модуль генерации персонализированных рекомендаций с использованием API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GigaChat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распределение цифровых профилей среди студентов различных факультетов и провести автоматическую интерпретацию результатов.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Инструменты и технологии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7366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buClrTx/>
              <a:buSzPct val="50000"/>
              <a:buNone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lnSpc>
                <a:spcPct val="100000"/>
              </a:lnSpc>
              <a:buNone/>
            </a:pPr>
            <a:endParaRPr lang="ru-RU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ru-RU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и модули для анализа данных: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buClrTx/>
              <a:buSzPct val="50000"/>
              <a:buNone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 анализ табличных данных</a:t>
            </a:r>
          </a:p>
          <a:p>
            <a:pPr marL="114300" indent="0">
              <a:lnSpc>
                <a:spcPct val="100000"/>
              </a:lnSpc>
              <a:buClrTx/>
              <a:buSzPct val="50000"/>
              <a:buNone/>
            </a:pP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численные вычисления и работа с массивами</a:t>
            </a:r>
          </a:p>
          <a:p>
            <a:pPr>
              <a:lnSpc>
                <a:spcPct val="100000"/>
              </a:lnSpc>
              <a:buNone/>
            </a:pPr>
            <a:endParaRPr lang="ru-RU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ru-RU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 и инструменты для визуализации: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buClrTx/>
              <a:buSzPct val="50000"/>
              <a:buNone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графиков и диаграмм</a:t>
            </a:r>
          </a:p>
          <a:p>
            <a:pPr marL="114300" indent="0">
              <a:lnSpc>
                <a:spcPct val="100000"/>
              </a:lnSpc>
              <a:buClrTx/>
              <a:buSzPct val="50000"/>
              <a:buNone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расширенная визуализация статистических данных</a:t>
            </a:r>
          </a:p>
          <a:p>
            <a:pPr>
              <a:lnSpc>
                <a:spcPct val="100000"/>
              </a:lnSpc>
              <a:buNone/>
            </a:pPr>
            <a:endParaRPr lang="ru-RU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ru-RU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для статистического анализа: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scipy.stats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функции и проверки гипотез</a:t>
            </a:r>
          </a:p>
          <a:p>
            <a:pPr>
              <a:lnSpc>
                <a:spcPct val="100000"/>
              </a:lnSpc>
              <a:buNone/>
            </a:pPr>
            <a:endParaRPr lang="ru-RU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ru-RU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Служебные и вспомогательные библиотеки: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файловой системой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uuid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уникальных идентификаторов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base64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 данных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 выражения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математические функции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и загрузка моделей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textwrap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форматирование текста</a:t>
            </a:r>
          </a:p>
          <a:p>
            <a:pPr>
              <a:lnSpc>
                <a:spcPct val="100000"/>
              </a:lnSpc>
              <a:buNone/>
            </a:pPr>
            <a:r>
              <a:rPr lang="ru-RU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веб-запросами и </a:t>
            </a:r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HTTP-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(например, для интеграции с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GigaChat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urllib.parse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urllib3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запросов</a:t>
            </a:r>
          </a:p>
          <a:p>
            <a:pPr>
              <a:lnSpc>
                <a:spcPct val="100000"/>
              </a:lnSpc>
              <a:buNone/>
            </a:pPr>
            <a:endParaRPr lang="ru-RU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ru-RU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отчетов и экспорт результатов: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fpdf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PDF-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IPython.display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результатов прямо в 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endParaRPr lang="ru-RU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ru-RU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машинного обучения и кластеризации: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(</a:t>
            </a: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umap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понижение размерности (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UMAP)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skfuzzy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нечеткая кластеризация (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C-Means)</a:t>
            </a:r>
          </a:p>
          <a:p>
            <a:pPr marL="114300" indent="0">
              <a:lnSpc>
                <a:spcPct val="100000"/>
              </a:lnSpc>
              <a:buNone/>
            </a:pPr>
            <a:r>
              <a:rPr lang="en-US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gower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матрицы расстояний </a:t>
            </a:r>
            <a:r>
              <a:rPr lang="ru-RU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Говера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</a:t>
            </a:r>
            <a:endParaRPr dirty="0"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AE222A-091F-298C-9F7C-929C4444B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778" y="1017725"/>
            <a:ext cx="2866444" cy="38904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35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>
                <a:solidFill>
                  <a:srgbClr val="000000"/>
                </a:solidFill>
              </a:rPr>
              <a:t>Демонстрация работы продукта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507</Words>
  <Application>Microsoft Office PowerPoint</Application>
  <PresentationFormat>Экран (16:9)</PresentationFormat>
  <Paragraphs>70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 Выпускная квалификационная работа  Использование машинного обучения для анализа эффективности цифровизации учебного процесса</vt:lpstr>
      <vt:lpstr>Актуальность</vt:lpstr>
      <vt:lpstr>Предмет</vt:lpstr>
      <vt:lpstr>Цель</vt:lpstr>
      <vt:lpstr>Задачи</vt:lpstr>
      <vt:lpstr>Инструменты и технологии</vt:lpstr>
      <vt:lpstr>Результат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ВКР</dc:title>
  <dc:creator>Светлана Гончарова</dc:creator>
  <cp:lastModifiedBy>воложанин влад</cp:lastModifiedBy>
  <cp:revision>3</cp:revision>
  <dcterms:modified xsi:type="dcterms:W3CDTF">2025-05-24T19:21:28Z</dcterms:modified>
</cp:coreProperties>
</file>