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44"/>
  </p:notesMasterIdLst>
  <p:sldIdLst>
    <p:sldId id="256" r:id="rId2"/>
    <p:sldId id="261" r:id="rId3"/>
    <p:sldId id="308" r:id="rId4"/>
    <p:sldId id="347" r:id="rId5"/>
    <p:sldId id="258" r:id="rId6"/>
    <p:sldId id="327" r:id="rId7"/>
    <p:sldId id="262" r:id="rId8"/>
    <p:sldId id="309" r:id="rId9"/>
    <p:sldId id="311" r:id="rId10"/>
    <p:sldId id="315" r:id="rId11"/>
    <p:sldId id="312" r:id="rId12"/>
    <p:sldId id="313" r:id="rId13"/>
    <p:sldId id="314" r:id="rId14"/>
    <p:sldId id="316" r:id="rId15"/>
    <p:sldId id="319" r:id="rId16"/>
    <p:sldId id="318" r:id="rId17"/>
    <p:sldId id="328" r:id="rId18"/>
    <p:sldId id="329" r:id="rId19"/>
    <p:sldId id="330" r:id="rId20"/>
    <p:sldId id="320" r:id="rId21"/>
    <p:sldId id="323" r:id="rId22"/>
    <p:sldId id="321" r:id="rId23"/>
    <p:sldId id="325" r:id="rId24"/>
    <p:sldId id="324" r:id="rId25"/>
    <p:sldId id="350" r:id="rId26"/>
    <p:sldId id="341" r:id="rId27"/>
    <p:sldId id="342" r:id="rId28"/>
    <p:sldId id="332" r:id="rId29"/>
    <p:sldId id="333" r:id="rId30"/>
    <p:sldId id="335" r:id="rId31"/>
    <p:sldId id="336" r:id="rId32"/>
    <p:sldId id="337" r:id="rId33"/>
    <p:sldId id="338" r:id="rId34"/>
    <p:sldId id="351" r:id="rId35"/>
    <p:sldId id="352" r:id="rId36"/>
    <p:sldId id="353" r:id="rId37"/>
    <p:sldId id="331" r:id="rId38"/>
    <p:sldId id="340" r:id="rId39"/>
    <p:sldId id="310" r:id="rId40"/>
    <p:sldId id="344" r:id="rId41"/>
    <p:sldId id="345" r:id="rId42"/>
    <p:sldId id="346" r:id="rId43"/>
  </p:sldIdLst>
  <p:sldSz cx="9144000" cy="5143500" type="screen16x9"/>
  <p:notesSz cx="6858000" cy="9144000"/>
  <p:embeddedFontLst>
    <p:embeddedFont>
      <p:font typeface="Oxygen Light" panose="020B0604020202020204" charset="0"/>
      <p:regular r:id="rId45"/>
      <p:bold r:id="rId46"/>
    </p:embeddedFont>
    <p:embeddedFont>
      <p:font typeface="Poiret One" panose="020B0604020202020204" charset="0"/>
      <p:regular r:id="rId47"/>
    </p:embeddedFont>
    <p:embeddedFont>
      <p:font typeface="Amatic SC" panose="020B0604020202020204" charset="-79"/>
      <p:regular r:id="rId48"/>
      <p:bold r:id="rId49"/>
    </p:embeddedFont>
    <p:embeddedFont>
      <p:font typeface="Oxygen" panose="020B0604020202020204" charset="0"/>
      <p:regular r:id="rId50"/>
      <p:bold r:id="rId51"/>
    </p:embeddedFont>
    <p:embeddedFont>
      <p:font typeface="Bebas Neue"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3AD310-2448-48CA-BC54-98EE07F5462B}">
  <a:tblStyle styleId="{E73AD310-2448-48CA-BC54-98EE07F546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6" d="100"/>
          <a:sy n="116" d="100"/>
        </p:scale>
        <p:origin x="49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384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293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996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2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ac8787dcf5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ac8787dcf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511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ac8787dcf5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ac8787dcf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888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ac8787dcf5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ac8787dcf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012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553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026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439249f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439249f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813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ac8787dcf5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ac8787dcf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806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ac8787dcf5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ac8787dcf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285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ac8787dcf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ac8787dcf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094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ac8787dcf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ac8787dcf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886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ac8787dcf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ac8787dcf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849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ac8787dcf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ac8787dcf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5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240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300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439249f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439249f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849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ac8787dcf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ac8787dcf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87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018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ac8787dcf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ac8787dcf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99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ac8787dcf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ac8787dcf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567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ac8787dcf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ac8787dcf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212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ac8787dcf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ac8787dcf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066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92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792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735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439249f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439249f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4741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034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39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2958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136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583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439249f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439249f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318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c439249f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c439249f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618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439249f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439249f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586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517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0"/>
            <a:ext cx="9144000" cy="5143513"/>
          </a:xfrm>
          <a:prstGeom prst="rect">
            <a:avLst/>
          </a:prstGeom>
          <a:noFill/>
          <a:ln>
            <a:noFill/>
          </a:ln>
        </p:spPr>
      </p:pic>
      <p:sp>
        <p:nvSpPr>
          <p:cNvPr id="122" name="Google Shape;122;p22"/>
          <p:cNvSpPr txBox="1">
            <a:spLocks noGrp="1"/>
          </p:cNvSpPr>
          <p:nvPr>
            <p:ph type="subTitle" idx="1"/>
          </p:nvPr>
        </p:nvSpPr>
        <p:spPr>
          <a:xfrm>
            <a:off x="4281625" y="2006750"/>
            <a:ext cx="2659800" cy="196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3" name="Google Shape;1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484"/>
          </a:xfrm>
          <a:prstGeom prst="rect">
            <a:avLst/>
          </a:prstGeom>
          <a:noFill/>
          <a:ln>
            <a:noFill/>
          </a:ln>
        </p:spPr>
      </p:pic>
      <p:sp>
        <p:nvSpPr>
          <p:cNvPr id="14" name="Google Shape;14;p3"/>
          <p:cNvSpPr txBox="1">
            <a:spLocks noGrp="1"/>
          </p:cNvSpPr>
          <p:nvPr>
            <p:ph type="title"/>
          </p:nvPr>
        </p:nvSpPr>
        <p:spPr>
          <a:xfrm>
            <a:off x="5139007" y="2342625"/>
            <a:ext cx="32850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5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38900" y="1106175"/>
            <a:ext cx="3285000" cy="1265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5139001" y="3323950"/>
            <a:ext cx="32850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subTitle" idx="1"/>
          </p:nvPr>
        </p:nvSpPr>
        <p:spPr>
          <a:xfrm>
            <a:off x="703800" y="2491350"/>
            <a:ext cx="34941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913600" y="2491350"/>
            <a:ext cx="35103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703800" y="3001175"/>
            <a:ext cx="34941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 name="Google Shape;26;p5"/>
          <p:cNvSpPr txBox="1">
            <a:spLocks noGrp="1"/>
          </p:cNvSpPr>
          <p:nvPr>
            <p:ph type="subTitle" idx="4"/>
          </p:nvPr>
        </p:nvSpPr>
        <p:spPr>
          <a:xfrm>
            <a:off x="4913600" y="3001175"/>
            <a:ext cx="35103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Oxygen"/>
                <a:ea typeface="Oxygen"/>
                <a:cs typeface="Oxygen"/>
                <a:sym typeface="Oxygen"/>
              </a:defRPr>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58" r:id="rId7"/>
    <p:sldLayoutId id="2147483659" r:id="rId8"/>
    <p:sldLayoutId id="2147483661" r:id="rId9"/>
    <p:sldLayoutId id="2147483668" r:id="rId10"/>
    <p:sldLayoutId id="2147483675" r:id="rId11"/>
    <p:sldLayoutId id="2147483676" r:id="rId12"/>
    <p:sldLayoutId id="214748367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3183954" y="970200"/>
            <a:ext cx="4817046" cy="2410500"/>
          </a:xfrm>
          <a:prstGeom prst="rect">
            <a:avLst/>
          </a:prstGeom>
        </p:spPr>
        <p:txBody>
          <a:bodyPr spcFirstLastPara="1" wrap="square" lIns="91425" tIns="91425" rIns="91425" bIns="91425" anchor="b" anchorCtr="0">
            <a:noAutofit/>
          </a:bodyPr>
          <a:lstStyle/>
          <a:p>
            <a:pPr lvl="0"/>
            <a:r>
              <a:rPr lang="en-US" sz="6000" dirty="0" smtClean="0">
                <a:latin typeface="Oxygen" panose="020B0604020202020204" charset="0"/>
                <a:cs typeface="Amatic SC" panose="020B0604020202020204" charset="-79"/>
              </a:rPr>
              <a:t>Thiết kế giao diện người dùng</a:t>
            </a:r>
            <a:endParaRPr lang="vi-VN" sz="6000" dirty="0">
              <a:latin typeface="Amatic SC" panose="020B0604020202020204" charset="-79"/>
              <a:cs typeface="Amatic SC" panose="020B0604020202020204" charset="-79"/>
            </a:endParaRPr>
          </a:p>
        </p:txBody>
      </p:sp>
      <p:sp>
        <p:nvSpPr>
          <p:cNvPr id="168" name="Google Shape;168;p34"/>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p>
            <a:r>
              <a:rPr lang="en-US" altLang="en-US" b="1" dirty="0">
                <a:solidFill>
                  <a:schemeClr val="tx1"/>
                </a:solidFill>
                <a:latin typeface="Oxygen" panose="020B0604020202020204" charset="0"/>
                <a:cs typeface="Amatic SC" panose="00000500000000000000" pitchFamily="2" charset="-79"/>
              </a:rPr>
              <a:t>GV:Hà </a:t>
            </a:r>
            <a:r>
              <a:rPr lang="en-US" altLang="en-US" b="1" dirty="0" smtClean="0">
                <a:solidFill>
                  <a:schemeClr val="tx1"/>
                </a:solidFill>
                <a:latin typeface="Oxygen" panose="020B0604020202020204" charset="0"/>
                <a:cs typeface="Amatic SC" panose="00000500000000000000" pitchFamily="2" charset="-79"/>
              </a:rPr>
              <a:t>Lê </a:t>
            </a:r>
            <a:r>
              <a:rPr lang="en-US" altLang="en-US" b="1" dirty="0">
                <a:solidFill>
                  <a:schemeClr val="tx1"/>
                </a:solidFill>
                <a:latin typeface="Oxygen" panose="020B0604020202020204" charset="0"/>
                <a:cs typeface="Amatic SC" panose="00000500000000000000" pitchFamily="2" charset="-79"/>
              </a:rPr>
              <a:t>Hoài Trung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720000" y="1148700"/>
            <a:ext cx="4461600" cy="2846100"/>
          </a:xfrm>
          <a:prstGeom prst="rect">
            <a:avLst/>
          </a:prstGeom>
        </p:spPr>
        <p:txBody>
          <a:bodyPr spcFirstLastPara="1" wrap="square" lIns="91425" tIns="91425" rIns="91425" bIns="91425" anchor="t" anchorCtr="0">
            <a:noAutofit/>
          </a:bodyPr>
          <a:lstStyle/>
          <a:p>
            <a:pPr marL="114300" indent="0">
              <a:buNone/>
            </a:pPr>
            <a:r>
              <a:rPr lang="en-US" dirty="0" smtClean="0">
                <a:solidFill>
                  <a:schemeClr val="tx1"/>
                </a:solidFill>
                <a:latin typeface="Oxygen" panose="020B0604020202020204" charset="0"/>
              </a:rPr>
              <a:t>- </a:t>
            </a:r>
            <a:r>
              <a:rPr lang="vi-VN" dirty="0" smtClean="0">
                <a:solidFill>
                  <a:schemeClr val="tx1"/>
                </a:solidFill>
              </a:rPr>
              <a:t>Có </a:t>
            </a:r>
            <a:r>
              <a:rPr lang="vi-VN" dirty="0">
                <a:solidFill>
                  <a:schemeClr val="tx1"/>
                </a:solidFill>
              </a:rPr>
              <a:t>những mã khuyến mãi trên app làm mà khi mua trực tiếp tại cửa hàng thì không có , thu hút khách hàng dùng app của mình thường xuyên hơn</a:t>
            </a:r>
            <a:endParaRPr lang="en-US" dirty="0">
              <a:solidFill>
                <a:schemeClr val="tx1"/>
              </a:solidFill>
              <a:latin typeface="Oxygen" panose="020B0604020202020204" charset="0"/>
            </a:endParaRPr>
          </a:p>
          <a:p>
            <a:pPr marL="114300" indent="0">
              <a:buNone/>
            </a:pPr>
            <a:r>
              <a:rPr lang="en-US" dirty="0" smtClean="0">
                <a:solidFill>
                  <a:schemeClr val="tx1"/>
                </a:solidFill>
                <a:latin typeface="Oxygen" panose="020B0604020202020204" charset="0"/>
              </a:rPr>
              <a:t> - </a:t>
            </a:r>
            <a:r>
              <a:rPr lang="vi-VN" dirty="0" smtClean="0">
                <a:solidFill>
                  <a:schemeClr val="tx1"/>
                </a:solidFill>
              </a:rPr>
              <a:t>Có </a:t>
            </a:r>
            <a:r>
              <a:rPr lang="vi-VN" dirty="0">
                <a:solidFill>
                  <a:schemeClr val="tx1"/>
                </a:solidFill>
              </a:rPr>
              <a:t>những chính sách bảo vệ người mua hàng cũng như là người bán trên ứng dụng. </a:t>
            </a:r>
            <a:endParaRPr lang="en-US" dirty="0">
              <a:solidFill>
                <a:schemeClr val="tx1"/>
              </a:solidFill>
              <a:latin typeface="Oxygen" panose="020B0604020202020204" charset="0"/>
            </a:endParaRPr>
          </a:p>
          <a:p>
            <a:pPr marL="0" lvl="0" indent="0">
              <a:spcBef>
                <a:spcPts val="1600"/>
              </a:spcBef>
              <a:spcAft>
                <a:spcPts val="1600"/>
              </a:spcAft>
              <a:buNone/>
            </a:pPr>
            <a:endParaRPr lang="en-US" dirty="0">
              <a:solidFill>
                <a:schemeClr val="tx1"/>
              </a:solidFill>
              <a:latin typeface="Oxygen" panose="020B0604020202020204" charset="0"/>
            </a:endParaRPr>
          </a:p>
        </p:txBody>
      </p:sp>
      <p:sp>
        <p:nvSpPr>
          <p:cNvPr id="225" name="Google Shape;225;p41"/>
          <p:cNvSpPr txBox="1">
            <a:spLocks noGrp="1"/>
          </p:cNvSpPr>
          <p:nvPr>
            <p:ph type="title"/>
          </p:nvPr>
        </p:nvSpPr>
        <p:spPr>
          <a:xfrm>
            <a:off x="720000" y="451603"/>
            <a:ext cx="7704000" cy="572700"/>
          </a:xfrm>
          <a:prstGeom prst="rect">
            <a:avLst/>
          </a:prstGeom>
        </p:spPr>
        <p:txBody>
          <a:bodyPr spcFirstLastPara="1" wrap="square" lIns="91425" tIns="91425" rIns="91425" bIns="91425" anchor="t" anchorCtr="0">
            <a:noAutofit/>
          </a:bodyPr>
          <a:lstStyle/>
          <a:p>
            <a:pPr algn="ctr"/>
            <a:r>
              <a:rPr lang="en-US" dirty="0" smtClean="0">
                <a:solidFill>
                  <a:schemeClr val="tx1"/>
                </a:solidFill>
                <a:latin typeface="Oxygen" panose="020B0604020202020204" charset="0"/>
                <a:cs typeface="Amatic SC" panose="020B0604020202020204" charset="-79"/>
              </a:rPr>
              <a:t>Strengths: App cũng có những điểm mạnh</a:t>
            </a:r>
            <a:endParaRPr lang="en-US" dirty="0">
              <a:solidFill>
                <a:schemeClr val="tx1"/>
              </a:solidFill>
              <a:latin typeface="Oxygen" panose="020B0604020202020204" charset="0"/>
              <a:cs typeface="Amatic SC" panose="020B0604020202020204" charset="-79"/>
            </a:endParaRPr>
          </a:p>
        </p:txBody>
      </p:sp>
    </p:spTree>
    <p:extLst>
      <p:ext uri="{BB962C8B-B14F-4D97-AF65-F5344CB8AC3E}">
        <p14:creationId xmlns:p14="http://schemas.microsoft.com/office/powerpoint/2010/main" val="2182416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720000" y="1148700"/>
            <a:ext cx="4461600" cy="2846100"/>
          </a:xfrm>
          <a:prstGeom prst="rect">
            <a:avLst/>
          </a:prstGeom>
        </p:spPr>
        <p:txBody>
          <a:bodyPr spcFirstLastPara="1" wrap="square" lIns="91425" tIns="91425" rIns="91425" bIns="91425" anchor="t" anchorCtr="0">
            <a:noAutofit/>
          </a:bodyPr>
          <a:lstStyle/>
          <a:p>
            <a:pPr marL="114300" indent="0">
              <a:buNone/>
            </a:pPr>
            <a:r>
              <a:rPr lang="en-US" dirty="0" smtClean="0">
                <a:solidFill>
                  <a:schemeClr val="tx1"/>
                </a:solidFill>
                <a:latin typeface="Oxygen" panose="020B0604020202020204" charset="0"/>
              </a:rPr>
              <a:t>- </a:t>
            </a:r>
            <a:r>
              <a:rPr lang="vi-VN" dirty="0" smtClean="0">
                <a:solidFill>
                  <a:schemeClr val="tx1"/>
                </a:solidFill>
              </a:rPr>
              <a:t>Hệ </a:t>
            </a:r>
            <a:r>
              <a:rPr lang="vi-VN" dirty="0">
                <a:solidFill>
                  <a:schemeClr val="tx1"/>
                </a:solidFill>
              </a:rPr>
              <a:t>thống đánh giá mua hàng không toàn diện với việc quản lý kém. Người bán có thể dễ dàng xóa nhận xét hoặc đánh giá xấu từ người dùng (hoặc họ có thể trả tiền và thuê người đánh giá nhận xét tích cực).</a:t>
            </a:r>
            <a:endParaRPr lang="en-US" dirty="0">
              <a:solidFill>
                <a:schemeClr val="tx1"/>
              </a:solidFill>
              <a:latin typeface="Oxygen" panose="020B0604020202020204" charset="0"/>
            </a:endParaRPr>
          </a:p>
          <a:p>
            <a:pPr marL="114300" indent="0">
              <a:buNone/>
            </a:pPr>
            <a:r>
              <a:rPr lang="en-US" dirty="0" smtClean="0">
                <a:solidFill>
                  <a:schemeClr val="tx1"/>
                </a:solidFill>
                <a:latin typeface="Oxygen" panose="020B0604020202020204" charset="0"/>
              </a:rPr>
              <a:t> - </a:t>
            </a:r>
            <a:r>
              <a:rPr lang="vi-VN" dirty="0" smtClean="0">
                <a:solidFill>
                  <a:schemeClr val="tx1"/>
                </a:solidFill>
              </a:rPr>
              <a:t>Không </a:t>
            </a:r>
            <a:r>
              <a:rPr lang="vi-VN" dirty="0">
                <a:solidFill>
                  <a:schemeClr val="tx1"/>
                </a:solidFill>
              </a:rPr>
              <a:t>thể đặt 2 hoặc nhiều cửa hàng thức ăn trở lên chỉ có thể đặt thức trong một cửa hàng của một hóa đơn </a:t>
            </a:r>
            <a:endParaRPr lang="en-US" dirty="0">
              <a:solidFill>
                <a:schemeClr val="tx1"/>
              </a:solidFill>
              <a:latin typeface="Oxygen" panose="020B0604020202020204" charset="0"/>
            </a:endParaRPr>
          </a:p>
          <a:p>
            <a:pPr marL="0" lvl="0" indent="0">
              <a:spcBef>
                <a:spcPts val="1600"/>
              </a:spcBef>
              <a:spcAft>
                <a:spcPts val="1600"/>
              </a:spcAft>
              <a:buNone/>
            </a:pPr>
            <a:endParaRPr lang="en-US" dirty="0">
              <a:solidFill>
                <a:schemeClr val="tx1"/>
              </a:solidFill>
              <a:latin typeface="Oxygen" panose="020B0604020202020204" charset="0"/>
            </a:endParaRPr>
          </a:p>
        </p:txBody>
      </p:sp>
      <p:sp>
        <p:nvSpPr>
          <p:cNvPr id="225" name="Google Shape;225;p41"/>
          <p:cNvSpPr txBox="1">
            <a:spLocks noGrp="1"/>
          </p:cNvSpPr>
          <p:nvPr>
            <p:ph type="title"/>
          </p:nvPr>
        </p:nvSpPr>
        <p:spPr>
          <a:xfrm>
            <a:off x="138147" y="445025"/>
            <a:ext cx="8285853" cy="572700"/>
          </a:xfrm>
          <a:prstGeom prst="rect">
            <a:avLst/>
          </a:prstGeom>
        </p:spPr>
        <p:txBody>
          <a:bodyPr spcFirstLastPara="1" wrap="square" lIns="91425" tIns="91425" rIns="91425" bIns="91425" anchor="t" anchorCtr="0">
            <a:noAutofit/>
          </a:bodyPr>
          <a:lstStyle/>
          <a:p>
            <a:pPr algn="ctr"/>
            <a:r>
              <a:rPr lang="en-US" dirty="0" smtClean="0">
                <a:latin typeface="Oxygen" panose="020B0604020202020204" charset="0"/>
                <a:cs typeface="Amatic SC" panose="020B0604020202020204" charset="-79"/>
              </a:rPr>
              <a:t>WEAKNESS</a:t>
            </a:r>
            <a:r>
              <a:rPr lang="en-US" dirty="0" smtClean="0">
                <a:latin typeface="Oxygen" panose="020B0604020202020204" charset="0"/>
                <a:cs typeface="Amatic SC" panose="020B0604020202020204" charset="-79"/>
              </a:rPr>
              <a:t>: App cũng có những điểm yếu cần khắc phục</a:t>
            </a:r>
            <a:endParaRPr lang="en-US" dirty="0">
              <a:latin typeface="Oxygen" panose="020B0604020202020204" charset="0"/>
              <a:cs typeface="Amatic SC" panose="020B0604020202020204" charset="-79"/>
            </a:endParaRPr>
          </a:p>
        </p:txBody>
      </p:sp>
    </p:spTree>
    <p:extLst>
      <p:ext uri="{BB962C8B-B14F-4D97-AF65-F5344CB8AC3E}">
        <p14:creationId xmlns:p14="http://schemas.microsoft.com/office/powerpoint/2010/main" val="1734714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719999" y="1148700"/>
            <a:ext cx="5338723" cy="2846100"/>
          </a:xfrm>
          <a:prstGeom prst="rect">
            <a:avLst/>
          </a:prstGeom>
        </p:spPr>
        <p:txBody>
          <a:bodyPr spcFirstLastPara="1" wrap="square" lIns="91425" tIns="91425" rIns="91425" bIns="91425" anchor="t" anchorCtr="0">
            <a:noAutofit/>
          </a:bodyPr>
          <a:lstStyle/>
          <a:p>
            <a:pPr marL="114300" indent="0">
              <a:buNone/>
            </a:pPr>
            <a:r>
              <a:rPr lang="en-US" dirty="0" smtClean="0">
                <a:solidFill>
                  <a:schemeClr val="tx1"/>
                </a:solidFill>
              </a:rPr>
              <a:t>- </a:t>
            </a:r>
            <a:r>
              <a:rPr lang="vi-VN" dirty="0" smtClean="0">
                <a:solidFill>
                  <a:schemeClr val="tx1"/>
                </a:solidFill>
              </a:rPr>
              <a:t>Thời </a:t>
            </a:r>
            <a:r>
              <a:rPr lang="vi-VN" dirty="0">
                <a:solidFill>
                  <a:schemeClr val="tx1"/>
                </a:solidFill>
              </a:rPr>
              <a:t>lượng sử dụng Internet của người Việt Nam cao: Trung bình 1 ngày, người Việt sử dụng Internet lên đến 4 tiếng. Đây là một cơ hội lớn để phát triển kinh doanh online.</a:t>
            </a:r>
            <a:endParaRPr lang="en-US" dirty="0">
              <a:solidFill>
                <a:schemeClr val="tx1"/>
              </a:solidFill>
            </a:endParaRPr>
          </a:p>
          <a:p>
            <a:pPr marL="114300" indent="0">
              <a:buNone/>
            </a:pPr>
            <a:r>
              <a:rPr lang="en-US" dirty="0" smtClean="0">
                <a:solidFill>
                  <a:schemeClr val="tx1"/>
                </a:solidFill>
              </a:rPr>
              <a:t>- </a:t>
            </a:r>
            <a:r>
              <a:rPr lang="vi-VN" dirty="0" smtClean="0">
                <a:solidFill>
                  <a:schemeClr val="tx1"/>
                </a:solidFill>
              </a:rPr>
              <a:t> </a:t>
            </a:r>
            <a:r>
              <a:rPr lang="vi-VN" dirty="0">
                <a:solidFill>
                  <a:schemeClr val="tx1"/>
                </a:solidFill>
              </a:rPr>
              <a:t>Xu hướng mua hàng online đang tăng mạnh: Với sự phát triển vũ bão của kinh doanh online, người tiêu dùng đang có xu hướng mua hàng online ngày càng nhiều, đây là một cơ hội lớn để phát triển của Web/App nói riêng và các sàn thương mại điện tử nói chung.</a:t>
            </a:r>
            <a:endParaRPr lang="en-US" dirty="0">
              <a:solidFill>
                <a:schemeClr val="tx1"/>
              </a:solidFill>
            </a:endParaRPr>
          </a:p>
          <a:p>
            <a:pPr marL="0" lvl="0" indent="0">
              <a:spcBef>
                <a:spcPts val="1600"/>
              </a:spcBef>
              <a:spcAft>
                <a:spcPts val="1600"/>
              </a:spcAft>
              <a:buNone/>
            </a:pPr>
            <a:endParaRPr lang="en-US" dirty="0">
              <a:solidFill>
                <a:schemeClr val="tx1"/>
              </a:solidFill>
            </a:endParaRPr>
          </a:p>
        </p:txBody>
      </p:sp>
      <p:sp>
        <p:nvSpPr>
          <p:cNvPr id="225" name="Google Shape;2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ctr"/>
            <a:r>
              <a:rPr lang="en-US" sz="4000" dirty="0" smtClean="0">
                <a:latin typeface="Oxygen" panose="020B0604020202020204" charset="0"/>
                <a:cs typeface="Amatic SC" panose="020B0604020202020204" charset="-79"/>
              </a:rPr>
              <a:t>Opportunities: Cơ hội</a:t>
            </a:r>
            <a:endParaRPr lang="en-US" sz="4000" dirty="0">
              <a:latin typeface="Amatic SC" panose="020B0604020202020204" charset="-79"/>
              <a:cs typeface="Amatic SC" panose="020B0604020202020204" charset="-79"/>
            </a:endParaRPr>
          </a:p>
        </p:txBody>
      </p:sp>
    </p:spTree>
    <p:extLst>
      <p:ext uri="{BB962C8B-B14F-4D97-AF65-F5344CB8AC3E}">
        <p14:creationId xmlns:p14="http://schemas.microsoft.com/office/powerpoint/2010/main" val="2108207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693687" y="1313161"/>
            <a:ext cx="4461600" cy="2846100"/>
          </a:xfrm>
          <a:prstGeom prst="rect">
            <a:avLst/>
          </a:prstGeom>
        </p:spPr>
        <p:txBody>
          <a:bodyPr spcFirstLastPara="1" wrap="square" lIns="91425" tIns="91425" rIns="91425" bIns="91425" anchor="t" anchorCtr="0">
            <a:noAutofit/>
          </a:bodyPr>
          <a:lstStyle/>
          <a:p>
            <a:pPr marL="114300" indent="0">
              <a:buNone/>
            </a:pPr>
            <a:r>
              <a:rPr lang="en-US" dirty="0" smtClean="0">
                <a:solidFill>
                  <a:schemeClr val="tx1"/>
                </a:solidFill>
              </a:rPr>
              <a:t>- </a:t>
            </a:r>
            <a:r>
              <a:rPr lang="en-US" dirty="0">
                <a:solidFill>
                  <a:schemeClr val="tx1"/>
                </a:solidFill>
              </a:rPr>
              <a:t>v</a:t>
            </a:r>
            <a:r>
              <a:rPr lang="vi-VN" dirty="0" smtClean="0">
                <a:solidFill>
                  <a:schemeClr val="tx1"/>
                </a:solidFill>
              </a:rPr>
              <a:t>ì </a:t>
            </a:r>
            <a:r>
              <a:rPr lang="vi-VN" dirty="0">
                <a:solidFill>
                  <a:schemeClr val="tx1"/>
                </a:solidFill>
              </a:rPr>
              <a:t>sự phát triển rộng rãi của thị thường thương mại điện tử hiện này, có nhiều đối thủ cạnh tranh như shopee food, grap food, .. </a:t>
            </a:r>
            <a:endParaRPr lang="en-US" dirty="0">
              <a:solidFill>
                <a:schemeClr val="tx1"/>
              </a:solidFill>
            </a:endParaRPr>
          </a:p>
          <a:p>
            <a:pPr marL="114300" indent="0">
              <a:buNone/>
            </a:pPr>
            <a:r>
              <a:rPr lang="en-US" dirty="0" smtClean="0">
                <a:solidFill>
                  <a:schemeClr val="tx1"/>
                </a:solidFill>
              </a:rPr>
              <a:t>- </a:t>
            </a:r>
            <a:r>
              <a:rPr lang="vi-VN" dirty="0" smtClean="0">
                <a:solidFill>
                  <a:schemeClr val="tx1"/>
                </a:solidFill>
              </a:rPr>
              <a:t>Ngoài </a:t>
            </a:r>
            <a:r>
              <a:rPr lang="vi-VN" dirty="0">
                <a:solidFill>
                  <a:schemeClr val="tx1"/>
                </a:solidFill>
              </a:rPr>
              <a:t>ra, việc boom hàng ở việt nam cũng còn phổ biến nên ảnh hưởng rất nhiều tới cửa hàng bán thức ăn và ứng dụng.</a:t>
            </a:r>
            <a:endParaRPr lang="en-US" dirty="0">
              <a:solidFill>
                <a:schemeClr val="tx1"/>
              </a:solidFill>
            </a:endParaRPr>
          </a:p>
          <a:p>
            <a:pPr marL="0" lvl="0" indent="0">
              <a:spcBef>
                <a:spcPts val="1600"/>
              </a:spcBef>
              <a:spcAft>
                <a:spcPts val="1600"/>
              </a:spcAft>
              <a:buNone/>
            </a:pPr>
            <a:endParaRPr lang="en-US" dirty="0">
              <a:solidFill>
                <a:schemeClr val="tx1"/>
              </a:solidFill>
            </a:endParaRPr>
          </a:p>
        </p:txBody>
      </p:sp>
      <p:sp>
        <p:nvSpPr>
          <p:cNvPr id="225" name="Google Shape;225;p41"/>
          <p:cNvSpPr txBox="1">
            <a:spLocks noGrp="1"/>
          </p:cNvSpPr>
          <p:nvPr>
            <p:ph type="title"/>
          </p:nvPr>
        </p:nvSpPr>
        <p:spPr>
          <a:xfrm>
            <a:off x="634481" y="188467"/>
            <a:ext cx="7704000" cy="572700"/>
          </a:xfrm>
          <a:prstGeom prst="rect">
            <a:avLst/>
          </a:prstGeom>
        </p:spPr>
        <p:txBody>
          <a:bodyPr spcFirstLastPara="1" wrap="square" lIns="91425" tIns="91425" rIns="91425" bIns="91425" anchor="t" anchorCtr="0">
            <a:noAutofit/>
          </a:bodyPr>
          <a:lstStyle/>
          <a:p>
            <a:pPr algn="ctr"/>
            <a:r>
              <a:rPr lang="en-US" sz="4000" dirty="0" smtClean="0">
                <a:latin typeface="Oxygen" panose="020B0604020202020204" charset="0"/>
                <a:cs typeface="Amatic SC" panose="020B0604020202020204" charset="-79"/>
              </a:rPr>
              <a:t>Threats: Thách thức</a:t>
            </a:r>
            <a:endParaRPr lang="en-US" sz="4000" dirty="0">
              <a:latin typeface="Amatic SC" panose="020B0604020202020204" charset="-79"/>
              <a:cs typeface="Amatic SC" panose="020B0604020202020204" charset="-79"/>
            </a:endParaRPr>
          </a:p>
        </p:txBody>
      </p:sp>
    </p:spTree>
    <p:extLst>
      <p:ext uri="{BB962C8B-B14F-4D97-AF65-F5344CB8AC3E}">
        <p14:creationId xmlns:p14="http://schemas.microsoft.com/office/powerpoint/2010/main" val="2248038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91" name="Google Shape;591;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fontAlgn="base"/>
            <a:r>
              <a:rPr lang="en-US" sz="5000" dirty="0" smtClean="0">
                <a:solidFill>
                  <a:schemeClr val="tx1"/>
                </a:solidFill>
                <a:latin typeface="Oxygen" panose="020B0604020202020204" charset="0"/>
                <a:cs typeface="Amatic SC" panose="020B0604020202020204" charset="-79"/>
              </a:rPr>
              <a:t>Thuật ngữ dùng cho app</a:t>
            </a:r>
            <a:endParaRPr lang="en-US" sz="5000" dirty="0">
              <a:solidFill>
                <a:schemeClr val="tx1"/>
              </a:solidFill>
              <a:latin typeface="Oxygen" panose="020B0604020202020204" charset="0"/>
              <a:cs typeface="Amatic SC" panose="020B0604020202020204" charset="-79"/>
            </a:endParaRPr>
          </a:p>
        </p:txBody>
      </p:sp>
      <p:sp>
        <p:nvSpPr>
          <p:cNvPr id="593" name="Google Shape;593;p63"/>
          <p:cNvSpPr txBox="1">
            <a:spLocks noGrp="1"/>
          </p:cNvSpPr>
          <p:nvPr>
            <p:ph type="subTitle" idx="1"/>
          </p:nvPr>
        </p:nvSpPr>
        <p:spPr>
          <a:xfrm>
            <a:off x="2360726" y="1960702"/>
            <a:ext cx="4586083" cy="611048"/>
          </a:xfrm>
          <a:prstGeom prst="rect">
            <a:avLst/>
          </a:prstGeom>
        </p:spPr>
        <p:txBody>
          <a:bodyPr spcFirstLastPara="1" wrap="square" lIns="91425" tIns="91425" rIns="91425" bIns="91425" anchor="t" anchorCtr="0">
            <a:noAutofit/>
          </a:bodyPr>
          <a:lstStyle/>
          <a:p>
            <a:pPr fontAlgn="base"/>
            <a:r>
              <a:rPr lang="en-US" sz="2500" dirty="0" smtClean="0">
                <a:solidFill>
                  <a:schemeClr val="tx1"/>
                </a:solidFill>
                <a:latin typeface="Oxygen" panose="020B0604020202020204" charset="0"/>
                <a:cs typeface="Amatic SC" panose="020B0604020202020204" charset="-79"/>
              </a:rPr>
              <a:t>Register, Login, cart, voucher, notification, page, coupon</a:t>
            </a:r>
            <a:endParaRPr lang="en-US" sz="2500" dirty="0">
              <a:solidFill>
                <a:schemeClr val="tx1"/>
              </a:solidFill>
              <a:latin typeface="Oxygen" panose="020B0604020202020204" charset="0"/>
              <a:cs typeface="Amatic SC" panose="020B0604020202020204" charset="-79"/>
            </a:endParaRPr>
          </a:p>
        </p:txBody>
      </p:sp>
    </p:spTree>
    <p:extLst>
      <p:ext uri="{BB962C8B-B14F-4D97-AF65-F5344CB8AC3E}">
        <p14:creationId xmlns:p14="http://schemas.microsoft.com/office/powerpoint/2010/main" val="1881321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91" name="Google Shape;591;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fontAlgn="base"/>
            <a:r>
              <a:rPr lang="en-US" sz="5000" dirty="0" smtClean="0">
                <a:latin typeface="Oxygen" panose="020B0604020202020204" charset="0"/>
                <a:cs typeface="Amatic SC" panose="020B0604020202020204" charset="-79"/>
              </a:rPr>
              <a:t>Đối tượng người dùng</a:t>
            </a:r>
            <a:endParaRPr lang="en-US" sz="5000" dirty="0">
              <a:latin typeface="Oxygen" panose="020B0604020202020204" charset="0"/>
              <a:cs typeface="Amatic SC" panose="020B0604020202020204" charset="-79"/>
            </a:endParaRPr>
          </a:p>
        </p:txBody>
      </p:sp>
      <p:sp>
        <p:nvSpPr>
          <p:cNvPr id="593" name="Google Shape;593;p63"/>
          <p:cNvSpPr txBox="1">
            <a:spLocks noGrp="1"/>
          </p:cNvSpPr>
          <p:nvPr>
            <p:ph type="subTitle" idx="1"/>
          </p:nvPr>
        </p:nvSpPr>
        <p:spPr>
          <a:xfrm>
            <a:off x="1906814" y="1737036"/>
            <a:ext cx="5710993" cy="1968900"/>
          </a:xfrm>
          <a:prstGeom prst="rect">
            <a:avLst/>
          </a:prstGeom>
        </p:spPr>
        <p:txBody>
          <a:bodyPr spcFirstLastPara="1" wrap="square" lIns="91425" tIns="91425" rIns="91425" bIns="91425" anchor="t" anchorCtr="0">
            <a:noAutofit/>
          </a:bodyPr>
          <a:lstStyle/>
          <a:p>
            <a:pPr lvl="0" fontAlgn="base"/>
            <a:r>
              <a:rPr lang="en-US" sz="2500" dirty="0">
                <a:solidFill>
                  <a:schemeClr val="tx1"/>
                </a:solidFill>
                <a:latin typeface="Oxygen" panose="020B0604020202020204" charset="0"/>
                <a:cs typeface="Amatic SC" panose="020B0604020202020204" charset="-79"/>
              </a:rPr>
              <a:t>Chính: Những người sử dụng ứng dụng: Những người trẻ </a:t>
            </a:r>
            <a:r>
              <a:rPr lang="en-US" sz="2500" dirty="0" smtClean="0">
                <a:solidFill>
                  <a:schemeClr val="tx1"/>
                </a:solidFill>
                <a:latin typeface="Oxygen" panose="020B0604020202020204" charset="0"/>
                <a:cs typeface="Amatic SC" panose="020B0604020202020204" charset="-79"/>
              </a:rPr>
              <a:t>tuổi, </a:t>
            </a:r>
            <a:r>
              <a:rPr lang="en-US" sz="2500" dirty="0">
                <a:solidFill>
                  <a:schemeClr val="tx1"/>
                </a:solidFill>
                <a:latin typeface="Oxygen" panose="020B0604020202020204" charset="0"/>
                <a:cs typeface="Amatic SC" panose="020B0604020202020204" charset="-79"/>
              </a:rPr>
              <a:t>học sinh sinh viên, gia đình, các cặp đôi</a:t>
            </a:r>
          </a:p>
          <a:p>
            <a:r>
              <a:rPr lang="en-US" sz="2500" dirty="0">
                <a:solidFill>
                  <a:schemeClr val="tx1"/>
                </a:solidFill>
                <a:latin typeface="Oxygen" panose="020B0604020202020204" charset="0"/>
                <a:cs typeface="Amatic SC" panose="020B0604020202020204" charset="-79"/>
              </a:rPr>
              <a:t>Tiềm năng: Khách hàng những dịp lễ tiệc, KOLS, Food </a:t>
            </a:r>
            <a:r>
              <a:rPr lang="en-US" sz="2500" dirty="0" smtClean="0">
                <a:solidFill>
                  <a:schemeClr val="tx1"/>
                </a:solidFill>
                <a:latin typeface="Oxygen" panose="020B0604020202020204" charset="0"/>
                <a:cs typeface="Amatic SC" panose="020B0604020202020204" charset="-79"/>
              </a:rPr>
              <a:t>Reviewers</a:t>
            </a:r>
          </a:p>
          <a:p>
            <a:endParaRPr lang="en-US" sz="2500" dirty="0">
              <a:solidFill>
                <a:schemeClr val="tx1"/>
              </a:solidFill>
              <a:latin typeface="Oxygen" panose="020B0604020202020204" charset="0"/>
              <a:cs typeface="Amatic SC" panose="020B0604020202020204" charset="-79"/>
            </a:endParaRPr>
          </a:p>
        </p:txBody>
      </p:sp>
    </p:spTree>
    <p:extLst>
      <p:ext uri="{BB962C8B-B14F-4D97-AF65-F5344CB8AC3E}">
        <p14:creationId xmlns:p14="http://schemas.microsoft.com/office/powerpoint/2010/main" val="3044727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91" name="Google Shape;591;p63"/>
          <p:cNvSpPr txBox="1">
            <a:spLocks noGrp="1"/>
          </p:cNvSpPr>
          <p:nvPr>
            <p:ph type="title"/>
          </p:nvPr>
        </p:nvSpPr>
        <p:spPr>
          <a:xfrm>
            <a:off x="720000" y="70055"/>
            <a:ext cx="7704000" cy="572700"/>
          </a:xfrm>
          <a:prstGeom prst="rect">
            <a:avLst/>
          </a:prstGeom>
        </p:spPr>
        <p:txBody>
          <a:bodyPr spcFirstLastPara="1" wrap="square" lIns="91425" tIns="91425" rIns="91425" bIns="91425" anchor="t" anchorCtr="0">
            <a:noAutofit/>
          </a:bodyPr>
          <a:lstStyle/>
          <a:p>
            <a:pPr fontAlgn="base"/>
            <a:r>
              <a:rPr lang="en-US" sz="5000" dirty="0">
                <a:latin typeface="Oxygen" panose="020B0604020202020204" charset="0"/>
                <a:cs typeface="Amatic SC" panose="020B0604020202020204" charset="-79"/>
              </a:rPr>
              <a:t>Chức năng người dùng: (8 chính)</a:t>
            </a:r>
          </a:p>
        </p:txBody>
      </p:sp>
      <p:sp>
        <p:nvSpPr>
          <p:cNvPr id="593" name="Google Shape;593;p63"/>
          <p:cNvSpPr txBox="1">
            <a:spLocks noGrp="1"/>
          </p:cNvSpPr>
          <p:nvPr>
            <p:ph type="subTitle" idx="1"/>
          </p:nvPr>
        </p:nvSpPr>
        <p:spPr>
          <a:xfrm>
            <a:off x="467068" y="1737036"/>
            <a:ext cx="7956932" cy="1968900"/>
          </a:xfrm>
          <a:prstGeom prst="rect">
            <a:avLst/>
          </a:prstGeom>
        </p:spPr>
        <p:txBody>
          <a:bodyPr spcFirstLastPara="1" wrap="square" lIns="91425" tIns="91425" rIns="91425" bIns="91425" anchor="t" anchorCtr="0">
            <a:noAutofit/>
          </a:bodyPr>
          <a:lstStyle/>
          <a:p>
            <a:pPr lvl="0" fontAlgn="base"/>
            <a:r>
              <a:rPr lang="en-US" dirty="0">
                <a:solidFill>
                  <a:schemeClr val="tx1"/>
                </a:solidFill>
                <a:latin typeface="Oxygen" panose="020B0604020202020204" charset="0"/>
                <a:cs typeface="Amatic SC" panose="020B0604020202020204" charset="-79"/>
              </a:rPr>
              <a:t>Menu:</a:t>
            </a:r>
          </a:p>
          <a:p>
            <a:pPr lvl="0" fontAlgn="base"/>
            <a:r>
              <a:rPr lang="en-US" dirty="0">
                <a:solidFill>
                  <a:schemeClr val="tx1"/>
                </a:solidFill>
                <a:latin typeface="Oxygen" panose="020B0604020202020204" charset="0"/>
                <a:cs typeface="Amatic SC" panose="020B0604020202020204" charset="-79"/>
              </a:rPr>
              <a:t>Món chính: Gà rán, Burger, Cơm, Combo, Phần ăn đầy đủ, Phần ăn cho bé</a:t>
            </a:r>
          </a:p>
          <a:p>
            <a:pPr lvl="0" fontAlgn="base"/>
            <a:r>
              <a:rPr lang="en-US" dirty="0">
                <a:solidFill>
                  <a:schemeClr val="tx1"/>
                </a:solidFill>
                <a:latin typeface="Oxygen" panose="020B0604020202020204" charset="0"/>
                <a:cs typeface="Amatic SC" panose="020B0604020202020204" charset="-79"/>
              </a:rPr>
              <a:t>Nước: Nước ngọt, nước thường, Trà, Cà Phê</a:t>
            </a:r>
          </a:p>
          <a:p>
            <a:pPr lvl="0" fontAlgn="base"/>
            <a:r>
              <a:rPr lang="en-US" dirty="0">
                <a:solidFill>
                  <a:schemeClr val="tx1"/>
                </a:solidFill>
                <a:latin typeface="Oxygen" panose="020B0604020202020204" charset="0"/>
                <a:cs typeface="Amatic SC" panose="020B0604020202020204" charset="-79"/>
              </a:rPr>
              <a:t>Tráng miệng: Bánh ngọt, món nhẹ, Kem, Chè</a:t>
            </a:r>
          </a:p>
          <a:p>
            <a:pPr lvl="0" fontAlgn="base"/>
            <a:r>
              <a:rPr lang="en-US" dirty="0">
                <a:solidFill>
                  <a:schemeClr val="tx1"/>
                </a:solidFill>
                <a:latin typeface="Oxygen" panose="020B0604020202020204" charset="0"/>
                <a:cs typeface="Amatic SC" panose="020B0604020202020204" charset="-79"/>
              </a:rPr>
              <a:t>Khuyến mãi: các mã khuyến mãi, thời gian khuyến mãi</a:t>
            </a:r>
          </a:p>
          <a:p>
            <a:pPr lvl="0" fontAlgn="base"/>
            <a:r>
              <a:rPr lang="en-US" dirty="0">
                <a:solidFill>
                  <a:schemeClr val="tx1"/>
                </a:solidFill>
                <a:latin typeface="Oxygen" panose="020B0604020202020204" charset="0"/>
                <a:cs typeface="Amatic SC" panose="020B0604020202020204" charset="-79"/>
              </a:rPr>
              <a:t>Các món bán chạy: những món bán chạy </a:t>
            </a:r>
          </a:p>
          <a:p>
            <a:pPr fontAlgn="base"/>
            <a:r>
              <a:rPr lang="en-US" dirty="0">
                <a:solidFill>
                  <a:schemeClr val="tx1"/>
                </a:solidFill>
                <a:latin typeface="Oxygen" panose="020B0604020202020204" charset="0"/>
                <a:cs typeface="Amatic SC" panose="020B0604020202020204" charset="-79"/>
              </a:rPr>
              <a:t>About: những thứ liên quan về ứng dụng</a:t>
            </a:r>
          </a:p>
          <a:p>
            <a:pPr lvl="0" fontAlgn="base"/>
            <a:r>
              <a:rPr lang="en-US" dirty="0">
                <a:solidFill>
                  <a:schemeClr val="tx1"/>
                </a:solidFill>
                <a:latin typeface="Oxygen" panose="020B0604020202020204" charset="0"/>
                <a:cs typeface="Amatic SC" panose="020B0604020202020204" charset="-79"/>
              </a:rPr>
              <a:t>Tin tức: Tin1, Tin 2. </a:t>
            </a:r>
          </a:p>
          <a:p>
            <a:pPr lvl="0" fontAlgn="base"/>
            <a:r>
              <a:rPr lang="en-US" dirty="0">
                <a:solidFill>
                  <a:schemeClr val="tx1"/>
                </a:solidFill>
                <a:latin typeface="Oxygen" panose="020B0604020202020204" charset="0"/>
                <a:cs typeface="Amatic SC" panose="020B0604020202020204" charset="-79"/>
              </a:rPr>
              <a:t>Help: Return &amp; Refund, Payment, FAQS, hỗ trợ khách hàng</a:t>
            </a:r>
          </a:p>
          <a:p>
            <a:pPr lvl="0" fontAlgn="base"/>
            <a:r>
              <a:rPr lang="en-US" dirty="0">
                <a:solidFill>
                  <a:schemeClr val="tx1"/>
                </a:solidFill>
                <a:latin typeface="Oxygen" panose="020B0604020202020204" charset="0"/>
                <a:cs typeface="Amatic SC" panose="020B0604020202020204" charset="-79"/>
              </a:rPr>
              <a:t>Tài Khoản: Sign up/ Sign in, My order, Wishlist, Thông tin</a:t>
            </a:r>
          </a:p>
          <a:p>
            <a:pPr lvl="0" fontAlgn="base"/>
            <a:r>
              <a:rPr lang="en-US" dirty="0">
                <a:solidFill>
                  <a:schemeClr val="tx1"/>
                </a:solidFill>
                <a:latin typeface="Oxygen" panose="020B0604020202020204" charset="0"/>
                <a:cs typeface="Amatic SC" panose="020B0604020202020204" charset="-79"/>
              </a:rPr>
              <a:t>Legal: Team, Privacy</a:t>
            </a:r>
          </a:p>
        </p:txBody>
      </p:sp>
    </p:spTree>
    <p:extLst>
      <p:ext uri="{BB962C8B-B14F-4D97-AF65-F5344CB8AC3E}">
        <p14:creationId xmlns:p14="http://schemas.microsoft.com/office/powerpoint/2010/main" val="649216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608166" y="1490778"/>
            <a:ext cx="5161105" cy="2846100"/>
          </a:xfrm>
          <a:prstGeom prst="rect">
            <a:avLst/>
          </a:prstGeom>
        </p:spPr>
        <p:txBody>
          <a:bodyPr spcFirstLastPara="1" wrap="square" lIns="91425" tIns="91425" rIns="91425" bIns="91425" anchor="t" anchorCtr="0">
            <a:noAutofit/>
          </a:bodyPr>
          <a:lstStyle/>
          <a:p>
            <a:pPr marL="114300" lvl="0" indent="0">
              <a:buNone/>
            </a:pPr>
            <a:r>
              <a:rPr lang="en-US" dirty="0" smtClean="0">
                <a:solidFill>
                  <a:schemeClr val="tx1"/>
                </a:solidFill>
              </a:rPr>
              <a:t> - </a:t>
            </a:r>
            <a:r>
              <a:rPr lang="vi-VN" dirty="0" smtClean="0">
                <a:solidFill>
                  <a:schemeClr val="tx1"/>
                </a:solidFill>
              </a:rPr>
              <a:t>Người </a:t>
            </a:r>
            <a:r>
              <a:rPr lang="vi-VN" dirty="0">
                <a:solidFill>
                  <a:schemeClr val="tx1"/>
                </a:solidFill>
              </a:rPr>
              <a:t>mua (buyer): Đảm bảo cập nhật đúng các thông tin, cam kết thông tin chính xác. Là </a:t>
            </a:r>
            <a:r>
              <a:rPr lang="vi-VN" dirty="0" smtClean="0">
                <a:solidFill>
                  <a:schemeClr val="tx1"/>
                </a:solidFill>
              </a:rPr>
              <a:t>một </a:t>
            </a:r>
            <a:r>
              <a:rPr lang="vi-VN" dirty="0">
                <a:solidFill>
                  <a:schemeClr val="tx1"/>
                </a:solidFill>
              </a:rPr>
              <a:t>người mua hàng văn minh nhận hàng và kiểm tra đơn hàng cẩn thận.</a:t>
            </a:r>
            <a:endParaRPr lang="en-US" dirty="0">
              <a:solidFill>
                <a:schemeClr val="tx1"/>
              </a:solidFill>
            </a:endParaRPr>
          </a:p>
          <a:p>
            <a:pPr marL="114300" lvl="0" indent="0">
              <a:buNone/>
            </a:pPr>
            <a:r>
              <a:rPr lang="en-US" dirty="0" smtClean="0">
                <a:solidFill>
                  <a:schemeClr val="tx1"/>
                </a:solidFill>
              </a:rPr>
              <a:t>- </a:t>
            </a:r>
            <a:r>
              <a:rPr lang="vi-VN" dirty="0" smtClean="0">
                <a:solidFill>
                  <a:schemeClr val="tx1"/>
                </a:solidFill>
              </a:rPr>
              <a:t>Người </a:t>
            </a:r>
            <a:r>
              <a:rPr lang="vi-VN" dirty="0">
                <a:solidFill>
                  <a:schemeClr val="tx1"/>
                </a:solidFill>
              </a:rPr>
              <a:t>bán(seller):Đảm bảo cập nhật đúng các thông tin, cam kết thông tin chính xác. Giao </a:t>
            </a:r>
            <a:r>
              <a:rPr lang="vi-VN" dirty="0" smtClean="0">
                <a:solidFill>
                  <a:schemeClr val="tx1"/>
                </a:solidFill>
              </a:rPr>
              <a:t>đúng </a:t>
            </a:r>
            <a:r>
              <a:rPr lang="vi-VN" dirty="0">
                <a:solidFill>
                  <a:schemeClr val="tx1"/>
                </a:solidFill>
              </a:rPr>
              <a:t>hàng đúng hạn, giao tiếp lịch sự văn minh và đảm bảo chất lượng an toàn thực phẩm</a:t>
            </a:r>
            <a:endParaRPr lang="en-US" dirty="0">
              <a:solidFill>
                <a:schemeClr val="tx1"/>
              </a:solidFill>
            </a:endParaRPr>
          </a:p>
        </p:txBody>
      </p:sp>
      <p:sp>
        <p:nvSpPr>
          <p:cNvPr id="2" name="Title 1"/>
          <p:cNvSpPr>
            <a:spLocks noGrp="1"/>
          </p:cNvSpPr>
          <p:nvPr>
            <p:ph type="title"/>
          </p:nvPr>
        </p:nvSpPr>
        <p:spPr>
          <a:xfrm>
            <a:off x="608166" y="372663"/>
            <a:ext cx="7704000" cy="572700"/>
          </a:xfrm>
        </p:spPr>
        <p:txBody>
          <a:bodyPr/>
          <a:lstStyle/>
          <a:p>
            <a:pPr algn="ctr"/>
            <a:r>
              <a:rPr lang="en-US" sz="3000" dirty="0" smtClean="0">
                <a:latin typeface="Oxygen" panose="020B0604020202020204" charset="0"/>
              </a:rPr>
              <a:t>Nêu vai trò trách nhiệm của người dùng xác định ở câu 1 cho từng Web app:</a:t>
            </a:r>
            <a:endParaRPr lang="en-US" sz="3000" dirty="0">
              <a:latin typeface="Oxygen" panose="020B0604020202020204" charset="0"/>
            </a:endParaRPr>
          </a:p>
        </p:txBody>
      </p:sp>
    </p:spTree>
    <p:extLst>
      <p:ext uri="{BB962C8B-B14F-4D97-AF65-F5344CB8AC3E}">
        <p14:creationId xmlns:p14="http://schemas.microsoft.com/office/powerpoint/2010/main" val="1531319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608166" y="1438150"/>
            <a:ext cx="5286095" cy="2846100"/>
          </a:xfrm>
          <a:prstGeom prst="rect">
            <a:avLst/>
          </a:prstGeom>
        </p:spPr>
        <p:txBody>
          <a:bodyPr spcFirstLastPara="1" wrap="square" lIns="91425" tIns="91425" rIns="91425" bIns="91425" anchor="t" anchorCtr="0">
            <a:noAutofit/>
          </a:bodyPr>
          <a:lstStyle/>
          <a:p>
            <a:pPr>
              <a:buFontTx/>
              <a:buChar char="-"/>
            </a:pPr>
            <a:r>
              <a:rPr lang="vi-VN" dirty="0" smtClean="0">
                <a:solidFill>
                  <a:schemeClr val="tx1"/>
                </a:solidFill>
              </a:rPr>
              <a:t>Người </a:t>
            </a:r>
            <a:r>
              <a:rPr lang="vi-VN" dirty="0">
                <a:solidFill>
                  <a:schemeClr val="tx1"/>
                </a:solidFill>
              </a:rPr>
              <a:t>mua (buyer):  Đăng nhập bằng liên kết Email hoặc FaceBook, Thông tin đăng </a:t>
            </a:r>
            <a:r>
              <a:rPr lang="vi-VN" dirty="0" smtClean="0">
                <a:solidFill>
                  <a:schemeClr val="tx1"/>
                </a:solidFill>
              </a:rPr>
              <a:t>nhập </a:t>
            </a:r>
            <a:r>
              <a:rPr lang="vi-VN" dirty="0">
                <a:solidFill>
                  <a:schemeClr val="tx1"/>
                </a:solidFill>
              </a:rPr>
              <a:t>bao gồm: Họ Tên, SĐT, Email, CCCD/CMND ,Link Facebook, Địa chỉ, SKT ngân hàng. Tìm kiếm sản phẩm(Thức ăn, nước uống, combo, …). Chức năng về đặt hàng, thanh toán theo phương thức nào, đánh giá sản phẩm, chi tiết về đơn </a:t>
            </a:r>
            <a:r>
              <a:rPr lang="vi-VN" dirty="0" smtClean="0">
                <a:solidFill>
                  <a:schemeClr val="tx1"/>
                </a:solidFill>
              </a:rPr>
              <a:t>hàng</a:t>
            </a:r>
            <a:r>
              <a:rPr lang="en-US" dirty="0" smtClean="0">
                <a:solidFill>
                  <a:schemeClr val="tx1"/>
                </a:solidFill>
              </a:rPr>
              <a:t>-</a:t>
            </a:r>
          </a:p>
          <a:p>
            <a:pPr>
              <a:buFontTx/>
              <a:buChar char="-"/>
            </a:pPr>
            <a:r>
              <a:rPr lang="vi-VN" dirty="0" smtClean="0">
                <a:solidFill>
                  <a:schemeClr val="tx1"/>
                </a:solidFill>
              </a:rPr>
              <a:t>Người </a:t>
            </a:r>
            <a:r>
              <a:rPr lang="vi-VN" dirty="0">
                <a:solidFill>
                  <a:schemeClr val="tx1"/>
                </a:solidFill>
              </a:rPr>
              <a:t>bán(seller): Người bán cập nhật thông tin về sản phẩm của mình, kiểm tra chất lượng sản phẩm của mình, hỗ trợ khách hàng. Cập nhật tình hình đơn hàng cho khách hàng</a:t>
            </a:r>
            <a:endParaRPr lang="en-US" dirty="0">
              <a:solidFill>
                <a:schemeClr val="tx1"/>
              </a:solidFill>
            </a:endParaRPr>
          </a:p>
        </p:txBody>
      </p:sp>
      <p:sp>
        <p:nvSpPr>
          <p:cNvPr id="225" name="Google Shape;225;p41"/>
          <p:cNvSpPr txBox="1">
            <a:spLocks noGrp="1"/>
          </p:cNvSpPr>
          <p:nvPr>
            <p:ph type="title"/>
          </p:nvPr>
        </p:nvSpPr>
        <p:spPr>
          <a:xfrm>
            <a:off x="720000" y="254251"/>
            <a:ext cx="7704000" cy="572700"/>
          </a:xfrm>
          <a:prstGeom prst="rect">
            <a:avLst/>
          </a:prstGeom>
        </p:spPr>
        <p:txBody>
          <a:bodyPr spcFirstLastPara="1" wrap="square" lIns="91425" tIns="91425" rIns="91425" bIns="91425" anchor="t" anchorCtr="0">
            <a:noAutofit/>
          </a:bodyPr>
          <a:lstStyle/>
          <a:p>
            <a:pPr lvl="0" algn="ctr"/>
            <a:r>
              <a:rPr lang="en-US" sz="3000" dirty="0" smtClean="0">
                <a:latin typeface="Oxygen" panose="020B0604020202020204" charset="0"/>
              </a:rPr>
              <a:t>Mô tả đặc điểm- chức năng cho từng Web-App:</a:t>
            </a:r>
            <a:endParaRPr lang="en-US" sz="3000" dirty="0"/>
          </a:p>
        </p:txBody>
      </p:sp>
    </p:spTree>
    <p:extLst>
      <p:ext uri="{BB962C8B-B14F-4D97-AF65-F5344CB8AC3E}">
        <p14:creationId xmlns:p14="http://schemas.microsoft.com/office/powerpoint/2010/main" val="78127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4058883" y="1983148"/>
            <a:ext cx="4365118" cy="841800"/>
          </a:xfrm>
          <a:prstGeom prst="rect">
            <a:avLst/>
          </a:prstGeom>
        </p:spPr>
        <p:txBody>
          <a:bodyPr spcFirstLastPara="1" wrap="square" lIns="91425" tIns="91425" rIns="91425" bIns="91425" anchor="ctr" anchorCtr="0">
            <a:noAutofit/>
          </a:bodyPr>
          <a:lstStyle/>
          <a:p>
            <a:pPr lvl="0"/>
            <a:r>
              <a:rPr lang="en-US" sz="3000" dirty="0">
                <a:solidFill>
                  <a:schemeClr val="tx1"/>
                </a:solidFill>
                <a:latin typeface="Oxygen" panose="020B0604020202020204" charset="0"/>
              </a:rPr>
              <a:t>Nghiên cứu trải nghiệm người dùng</a:t>
            </a:r>
            <a:endParaRPr sz="3000" dirty="0">
              <a:solidFill>
                <a:schemeClr val="tx1"/>
              </a:solidFill>
              <a:latin typeface="Oxygen" panose="020B0604020202020204" charset="0"/>
            </a:endParaRPr>
          </a:p>
        </p:txBody>
      </p:sp>
      <p:sp>
        <p:nvSpPr>
          <p:cNvPr id="219" name="Google Shape;219;p40"/>
          <p:cNvSpPr txBox="1">
            <a:spLocks noGrp="1"/>
          </p:cNvSpPr>
          <p:nvPr>
            <p:ph type="title" idx="2"/>
          </p:nvPr>
        </p:nvSpPr>
        <p:spPr>
          <a:xfrm>
            <a:off x="5139001" y="718048"/>
            <a:ext cx="3285000" cy="126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solidFill>
                  <a:schemeClr val="tx1"/>
                </a:solidFill>
              </a:rPr>
              <a:t>02</a:t>
            </a:r>
            <a:endParaRPr dirty="0">
              <a:solidFill>
                <a:schemeClr val="tx1"/>
              </a:solidFill>
            </a:endParaRPr>
          </a:p>
        </p:txBody>
      </p:sp>
      <p:sp>
        <p:nvSpPr>
          <p:cNvPr id="2" name="Subtitle 1"/>
          <p:cNvSpPr>
            <a:spLocks noGrp="1"/>
          </p:cNvSpPr>
          <p:nvPr>
            <p:ph type="subTitle" idx="1"/>
          </p:nvPr>
        </p:nvSpPr>
        <p:spPr>
          <a:xfrm>
            <a:off x="4269393" y="2891548"/>
            <a:ext cx="4427275" cy="713400"/>
          </a:xfrm>
        </p:spPr>
        <p:txBody>
          <a:bodyPr/>
          <a:lstStyle/>
          <a:p>
            <a:r>
              <a:rPr lang="en-US" dirty="0" smtClean="0">
                <a:solidFill>
                  <a:schemeClr val="tx1"/>
                </a:solidFill>
              </a:rPr>
              <a:t>1)  Phương pháp bảng câu hỏi (30 câu hỏi)</a:t>
            </a:r>
          </a:p>
          <a:p>
            <a:r>
              <a:rPr lang="en-US" dirty="0" smtClean="0">
                <a:solidFill>
                  <a:schemeClr val="tx1"/>
                </a:solidFill>
              </a:rPr>
              <a:t>2) Phương pháp tập trung nhóm mục tiêu</a:t>
            </a:r>
          </a:p>
          <a:p>
            <a:pPr lvl="0" algn="l"/>
            <a:endParaRPr lang="en-US" dirty="0">
              <a:solidFill>
                <a:schemeClr val="tx1"/>
              </a:solidFill>
            </a:endParaRPr>
          </a:p>
        </p:txBody>
      </p:sp>
    </p:spTree>
    <p:extLst>
      <p:ext uri="{BB962C8B-B14F-4D97-AF65-F5344CB8AC3E}">
        <p14:creationId xmlns:p14="http://schemas.microsoft.com/office/powerpoint/2010/main" val="3419880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Oxygen" panose="020B0604020202020204" charset="0"/>
                <a:cs typeface="Amatic SC" panose="020B0604020202020204" charset="-79"/>
              </a:rPr>
              <a:t>Chủ đề </a:t>
            </a:r>
            <a:endParaRPr dirty="0">
              <a:latin typeface="Oxygen" panose="020B0604020202020204" charset="0"/>
              <a:cs typeface="Amatic SC" panose="020B0604020202020204" charset="-79"/>
            </a:endParaRPr>
          </a:p>
        </p:txBody>
      </p:sp>
      <p:sp>
        <p:nvSpPr>
          <p:cNvPr id="212" name="Google Shape;212;p39"/>
          <p:cNvSpPr txBox="1">
            <a:spLocks noGrp="1"/>
          </p:cNvSpPr>
          <p:nvPr>
            <p:ph type="subTitle" idx="1"/>
          </p:nvPr>
        </p:nvSpPr>
        <p:spPr>
          <a:xfrm>
            <a:off x="1992753" y="2388798"/>
            <a:ext cx="5158494" cy="1269300"/>
          </a:xfrm>
          <a:prstGeom prst="rect">
            <a:avLst/>
          </a:prstGeom>
        </p:spPr>
        <p:txBody>
          <a:bodyPr spcFirstLastPara="1" wrap="square" lIns="91425" tIns="91425" rIns="91425" bIns="91425" anchor="t" anchorCtr="0">
            <a:noAutofit/>
          </a:bodyPr>
          <a:lstStyle/>
          <a:p>
            <a:r>
              <a:rPr lang="en-US" sz="3000" b="1" spc="300" dirty="0">
                <a:ln>
                  <a:solidFill>
                    <a:srgbClr val="8C2F39"/>
                  </a:solidFill>
                </a:ln>
                <a:solidFill>
                  <a:srgbClr val="B23A48"/>
                </a:solidFill>
                <a:latin typeface="Oxygen" panose="020B0604020202020204" charset="0"/>
                <a:cs typeface="Amatic SC" panose="00000500000000000000" pitchFamily="2" charset="-79"/>
              </a:rPr>
              <a:t>Xây dựng UX và </a:t>
            </a:r>
            <a:r>
              <a:rPr lang="en-US" sz="3000" b="1" spc="300" dirty="0" smtClean="0">
                <a:ln>
                  <a:solidFill>
                    <a:srgbClr val="8C2F39"/>
                  </a:solidFill>
                </a:ln>
                <a:solidFill>
                  <a:srgbClr val="B23A48"/>
                </a:solidFill>
                <a:latin typeface="Oxygen" panose="020B0604020202020204" charset="0"/>
                <a:cs typeface="Amatic SC" panose="00000500000000000000" pitchFamily="2" charset="-79"/>
              </a:rPr>
              <a:t>UI </a:t>
            </a:r>
            <a:r>
              <a:rPr lang="en-US" sz="3000" b="1" spc="300" dirty="0">
                <a:ln>
                  <a:solidFill>
                    <a:srgbClr val="8C2F39"/>
                  </a:solidFill>
                </a:ln>
                <a:solidFill>
                  <a:srgbClr val="B23A48"/>
                </a:solidFill>
                <a:latin typeface="Oxygen" panose="020B0604020202020204" charset="0"/>
                <a:cs typeface="Amatic SC" panose="00000500000000000000" pitchFamily="2" charset="-79"/>
              </a:rPr>
              <a:t>của app bán </a:t>
            </a:r>
            <a:r>
              <a:rPr lang="en-US" sz="3000" b="1" spc="300" dirty="0" smtClean="0">
                <a:ln>
                  <a:solidFill>
                    <a:srgbClr val="8C2F39"/>
                  </a:solidFill>
                </a:ln>
                <a:solidFill>
                  <a:srgbClr val="B23A48"/>
                </a:solidFill>
                <a:latin typeface="Oxygen" panose="020B0604020202020204" charset="0"/>
                <a:cs typeface="Amatic SC" panose="00000500000000000000" pitchFamily="2" charset="-79"/>
              </a:rPr>
              <a:t>thức ăn</a:t>
            </a:r>
            <a:endParaRPr lang="en-US" sz="3000" b="1" spc="300" dirty="0">
              <a:ln>
                <a:solidFill>
                  <a:srgbClr val="8C2F39"/>
                </a:solidFill>
              </a:ln>
              <a:solidFill>
                <a:srgbClr val="B23A48"/>
              </a:solidFill>
              <a:latin typeface="Oxygen" panose="020B0604020202020204" charset="0"/>
              <a:cs typeface="Amatic SC" panose="00000500000000000000"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91" name="Google Shape;591;p63"/>
          <p:cNvSpPr txBox="1">
            <a:spLocks noGrp="1"/>
          </p:cNvSpPr>
          <p:nvPr>
            <p:ph type="title"/>
          </p:nvPr>
        </p:nvSpPr>
        <p:spPr>
          <a:xfrm>
            <a:off x="772627" y="118034"/>
            <a:ext cx="7704000" cy="572700"/>
          </a:xfrm>
          <a:prstGeom prst="rect">
            <a:avLst/>
          </a:prstGeom>
        </p:spPr>
        <p:txBody>
          <a:bodyPr spcFirstLastPara="1" wrap="square" lIns="91425" tIns="91425" rIns="91425" bIns="91425" anchor="t" anchorCtr="0">
            <a:noAutofit/>
          </a:bodyPr>
          <a:lstStyle/>
          <a:p>
            <a:r>
              <a:rPr lang="en-US" sz="3000" dirty="0">
                <a:latin typeface="Oxygen" panose="020B0604020202020204" charset="0"/>
              </a:rPr>
              <a:t>Phương pháp bảng bằng câu hỏi</a:t>
            </a:r>
            <a:br>
              <a:rPr lang="en-US" sz="3000" dirty="0">
                <a:latin typeface="Oxygen" panose="020B0604020202020204" charset="0"/>
              </a:rPr>
            </a:br>
            <a:r>
              <a:rPr lang="en-US" sz="3000" dirty="0">
                <a:latin typeface="Oxygen" panose="020B0604020202020204" charset="0"/>
              </a:rPr>
              <a:t>30 câu hỏi</a:t>
            </a:r>
          </a:p>
        </p:txBody>
      </p:sp>
      <p:pic>
        <p:nvPicPr>
          <p:cNvPr id="4" name="Picture 3"/>
          <p:cNvPicPr/>
          <p:nvPr/>
        </p:nvPicPr>
        <p:blipFill>
          <a:blip r:embed="rId3"/>
          <a:stretch>
            <a:fillRect/>
          </a:stretch>
        </p:blipFill>
        <p:spPr>
          <a:xfrm>
            <a:off x="772627" y="1085438"/>
            <a:ext cx="1065457" cy="3749392"/>
          </a:xfrm>
          <a:prstGeom prst="rect">
            <a:avLst/>
          </a:prstGeom>
        </p:spPr>
      </p:pic>
      <p:pic>
        <p:nvPicPr>
          <p:cNvPr id="5" name="Picture 4"/>
          <p:cNvPicPr/>
          <p:nvPr/>
        </p:nvPicPr>
        <p:blipFill>
          <a:blip r:embed="rId4"/>
          <a:stretch>
            <a:fillRect/>
          </a:stretch>
        </p:blipFill>
        <p:spPr>
          <a:xfrm>
            <a:off x="1838084" y="1085438"/>
            <a:ext cx="1588784" cy="3734618"/>
          </a:xfrm>
          <a:prstGeom prst="rect">
            <a:avLst/>
          </a:prstGeom>
        </p:spPr>
      </p:pic>
      <p:pic>
        <p:nvPicPr>
          <p:cNvPr id="6" name="Picture 5"/>
          <p:cNvPicPr/>
          <p:nvPr/>
        </p:nvPicPr>
        <p:blipFill>
          <a:blip r:embed="rId5"/>
          <a:stretch>
            <a:fillRect/>
          </a:stretch>
        </p:blipFill>
        <p:spPr>
          <a:xfrm>
            <a:off x="3426868" y="1085439"/>
            <a:ext cx="1342485" cy="3749392"/>
          </a:xfrm>
          <a:prstGeom prst="rect">
            <a:avLst/>
          </a:prstGeom>
        </p:spPr>
      </p:pic>
      <p:pic>
        <p:nvPicPr>
          <p:cNvPr id="7" name="Picture 6"/>
          <p:cNvPicPr/>
          <p:nvPr/>
        </p:nvPicPr>
        <p:blipFill>
          <a:blip r:embed="rId6"/>
          <a:stretch>
            <a:fillRect/>
          </a:stretch>
        </p:blipFill>
        <p:spPr>
          <a:xfrm>
            <a:off x="4769353" y="1085438"/>
            <a:ext cx="1864541" cy="3786962"/>
          </a:xfrm>
          <a:prstGeom prst="rect">
            <a:avLst/>
          </a:prstGeom>
        </p:spPr>
      </p:pic>
      <p:pic>
        <p:nvPicPr>
          <p:cNvPr id="8" name="Picture 7"/>
          <p:cNvPicPr/>
          <p:nvPr/>
        </p:nvPicPr>
        <p:blipFill>
          <a:blip r:embed="rId7"/>
          <a:stretch>
            <a:fillRect/>
          </a:stretch>
        </p:blipFill>
        <p:spPr>
          <a:xfrm>
            <a:off x="6633895" y="1085439"/>
            <a:ext cx="1066728" cy="3786962"/>
          </a:xfrm>
          <a:prstGeom prst="rect">
            <a:avLst/>
          </a:prstGeom>
        </p:spPr>
      </p:pic>
    </p:spTree>
    <p:extLst>
      <p:ext uri="{BB962C8B-B14F-4D97-AF65-F5344CB8AC3E}">
        <p14:creationId xmlns:p14="http://schemas.microsoft.com/office/powerpoint/2010/main" val="2894584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91" name="Google Shape;591;p63"/>
          <p:cNvSpPr txBox="1">
            <a:spLocks noGrp="1"/>
          </p:cNvSpPr>
          <p:nvPr>
            <p:ph type="title"/>
          </p:nvPr>
        </p:nvSpPr>
        <p:spPr>
          <a:xfrm>
            <a:off x="772627" y="118034"/>
            <a:ext cx="7704000" cy="572700"/>
          </a:xfrm>
          <a:prstGeom prst="rect">
            <a:avLst/>
          </a:prstGeom>
        </p:spPr>
        <p:txBody>
          <a:bodyPr spcFirstLastPara="1" wrap="square" lIns="91425" tIns="91425" rIns="91425" bIns="91425" anchor="t" anchorCtr="0">
            <a:noAutofit/>
          </a:bodyPr>
          <a:lstStyle/>
          <a:p>
            <a:r>
              <a:rPr lang="en-US" sz="3000" dirty="0">
                <a:latin typeface="Oxygen" panose="020B0604020202020204" charset="0"/>
              </a:rPr>
              <a:t>Phương pháp bảng bằng câu hỏi</a:t>
            </a:r>
            <a:br>
              <a:rPr lang="en-US" sz="3000" dirty="0">
                <a:latin typeface="Oxygen" panose="020B0604020202020204" charset="0"/>
              </a:rPr>
            </a:br>
            <a:r>
              <a:rPr lang="en-US" sz="3000" dirty="0">
                <a:latin typeface="Oxygen" panose="020B0604020202020204" charset="0"/>
              </a:rPr>
              <a:t>30 câu hỏi</a:t>
            </a:r>
          </a:p>
        </p:txBody>
      </p:sp>
      <p:pic>
        <p:nvPicPr>
          <p:cNvPr id="9" name="Picture 8"/>
          <p:cNvPicPr/>
          <p:nvPr/>
        </p:nvPicPr>
        <p:blipFill>
          <a:blip r:embed="rId3"/>
          <a:stretch>
            <a:fillRect/>
          </a:stretch>
        </p:blipFill>
        <p:spPr>
          <a:xfrm>
            <a:off x="1964488" y="1058535"/>
            <a:ext cx="1623416" cy="3928494"/>
          </a:xfrm>
          <a:prstGeom prst="rect">
            <a:avLst/>
          </a:prstGeom>
        </p:spPr>
      </p:pic>
      <p:pic>
        <p:nvPicPr>
          <p:cNvPr id="10" name="Picture 9"/>
          <p:cNvPicPr/>
          <p:nvPr/>
        </p:nvPicPr>
        <p:blipFill>
          <a:blip r:embed="rId4"/>
          <a:stretch>
            <a:fillRect/>
          </a:stretch>
        </p:blipFill>
        <p:spPr>
          <a:xfrm>
            <a:off x="3587904" y="1236742"/>
            <a:ext cx="4174630" cy="3572080"/>
          </a:xfrm>
          <a:prstGeom prst="rect">
            <a:avLst/>
          </a:prstGeom>
        </p:spPr>
      </p:pic>
    </p:spTree>
    <p:extLst>
      <p:ext uri="{BB962C8B-B14F-4D97-AF65-F5344CB8AC3E}">
        <p14:creationId xmlns:p14="http://schemas.microsoft.com/office/powerpoint/2010/main" val="1743741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3"/>
          <p:cNvSpPr txBox="1">
            <a:spLocks noGrp="1"/>
          </p:cNvSpPr>
          <p:nvPr>
            <p:ph type="title"/>
          </p:nvPr>
        </p:nvSpPr>
        <p:spPr>
          <a:xfrm>
            <a:off x="1514244" y="58596"/>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b="1" dirty="0">
                <a:latin typeface="Oxygen" panose="020B0604020202020204" charset="0"/>
              </a:rPr>
              <a:t>P</a:t>
            </a:r>
            <a:r>
              <a:rPr lang="en" sz="6400" b="1" dirty="0" smtClean="0">
                <a:latin typeface="Oxygen" panose="020B0604020202020204" charset="0"/>
              </a:rPr>
              <a:t>ersonas</a:t>
            </a:r>
            <a:endParaRPr sz="6400" b="1" dirty="0">
              <a:latin typeface="Oxygen" panose="020B0604020202020204" charset="0"/>
            </a:endParaRPr>
          </a:p>
        </p:txBody>
      </p:sp>
      <p:pic>
        <p:nvPicPr>
          <p:cNvPr id="3" name="Picture 2"/>
          <p:cNvPicPr>
            <a:picLocks noChangeAspect="1"/>
          </p:cNvPicPr>
          <p:nvPr/>
        </p:nvPicPr>
        <p:blipFill>
          <a:blip r:embed="rId3"/>
          <a:stretch>
            <a:fillRect/>
          </a:stretch>
        </p:blipFill>
        <p:spPr>
          <a:xfrm>
            <a:off x="355235" y="1631578"/>
            <a:ext cx="8131454" cy="3205424"/>
          </a:xfrm>
          <a:prstGeom prst="rect">
            <a:avLst/>
          </a:prstGeom>
        </p:spPr>
      </p:pic>
    </p:spTree>
    <p:extLst>
      <p:ext uri="{BB962C8B-B14F-4D97-AF65-F5344CB8AC3E}">
        <p14:creationId xmlns:p14="http://schemas.microsoft.com/office/powerpoint/2010/main" val="3135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3"/>
          <p:cNvSpPr txBox="1">
            <a:spLocks noGrp="1"/>
          </p:cNvSpPr>
          <p:nvPr>
            <p:ph type="title"/>
          </p:nvPr>
        </p:nvSpPr>
        <p:spPr>
          <a:xfrm>
            <a:off x="1514244" y="58596"/>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b="1" dirty="0">
                <a:latin typeface="Oxygen" panose="020B0604020202020204" charset="0"/>
              </a:rPr>
              <a:t>P</a:t>
            </a:r>
            <a:r>
              <a:rPr lang="en" sz="6400" b="1" dirty="0" smtClean="0">
                <a:latin typeface="Oxygen" panose="020B0604020202020204" charset="0"/>
              </a:rPr>
              <a:t>ersonas</a:t>
            </a:r>
            <a:endParaRPr sz="6400" b="1" dirty="0">
              <a:latin typeface="Oxygen" panose="020B0604020202020204" charset="0"/>
            </a:endParaRPr>
          </a:p>
        </p:txBody>
      </p:sp>
      <p:pic>
        <p:nvPicPr>
          <p:cNvPr id="5" name="Picture 4"/>
          <p:cNvPicPr>
            <a:picLocks noChangeAspect="1"/>
          </p:cNvPicPr>
          <p:nvPr/>
        </p:nvPicPr>
        <p:blipFill>
          <a:blip r:embed="rId3"/>
          <a:stretch>
            <a:fillRect/>
          </a:stretch>
        </p:blipFill>
        <p:spPr>
          <a:xfrm>
            <a:off x="434175" y="1569696"/>
            <a:ext cx="8068080" cy="3257774"/>
          </a:xfrm>
          <a:prstGeom prst="rect">
            <a:avLst/>
          </a:prstGeom>
        </p:spPr>
      </p:pic>
    </p:spTree>
    <p:extLst>
      <p:ext uri="{BB962C8B-B14F-4D97-AF65-F5344CB8AC3E}">
        <p14:creationId xmlns:p14="http://schemas.microsoft.com/office/powerpoint/2010/main" val="1976871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3"/>
          <p:cNvSpPr txBox="1">
            <a:spLocks noGrp="1"/>
          </p:cNvSpPr>
          <p:nvPr>
            <p:ph type="title"/>
          </p:nvPr>
        </p:nvSpPr>
        <p:spPr>
          <a:xfrm>
            <a:off x="1514244" y="58596"/>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b="1" dirty="0">
                <a:latin typeface="Oxygen" panose="020B0604020202020204" charset="0"/>
              </a:rPr>
              <a:t>P</a:t>
            </a:r>
            <a:r>
              <a:rPr lang="en" sz="6400" b="1" dirty="0" smtClean="0">
                <a:latin typeface="Oxygen" panose="020B0604020202020204" charset="0"/>
              </a:rPr>
              <a:t>ersonas</a:t>
            </a:r>
            <a:endParaRPr sz="6400" b="1" dirty="0">
              <a:latin typeface="Oxygen" panose="020B0604020202020204" charset="0"/>
            </a:endParaRPr>
          </a:p>
        </p:txBody>
      </p:sp>
      <p:pic>
        <p:nvPicPr>
          <p:cNvPr id="2" name="Picture 1"/>
          <p:cNvPicPr>
            <a:picLocks noChangeAspect="1"/>
          </p:cNvPicPr>
          <p:nvPr/>
        </p:nvPicPr>
        <p:blipFill>
          <a:blip r:embed="rId3"/>
          <a:stretch>
            <a:fillRect/>
          </a:stretch>
        </p:blipFill>
        <p:spPr>
          <a:xfrm>
            <a:off x="506538" y="1635876"/>
            <a:ext cx="7678227" cy="3068874"/>
          </a:xfrm>
          <a:prstGeom prst="rect">
            <a:avLst/>
          </a:prstGeom>
        </p:spPr>
      </p:pic>
    </p:spTree>
    <p:extLst>
      <p:ext uri="{BB962C8B-B14F-4D97-AF65-F5344CB8AC3E}">
        <p14:creationId xmlns:p14="http://schemas.microsoft.com/office/powerpoint/2010/main" val="1393962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3"/>
          <p:cNvSpPr txBox="1">
            <a:spLocks noGrp="1"/>
          </p:cNvSpPr>
          <p:nvPr>
            <p:ph type="title"/>
          </p:nvPr>
        </p:nvSpPr>
        <p:spPr>
          <a:xfrm>
            <a:off x="1514244" y="58596"/>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b="1" dirty="0">
                <a:latin typeface="Oxygen" panose="020B0604020202020204" charset="0"/>
              </a:rPr>
              <a:t>P</a:t>
            </a:r>
            <a:r>
              <a:rPr lang="en" sz="6400" b="1" dirty="0" smtClean="0">
                <a:latin typeface="Oxygen" panose="020B0604020202020204" charset="0"/>
              </a:rPr>
              <a:t>ersonas</a:t>
            </a:r>
            <a:endParaRPr sz="6400" b="1" dirty="0">
              <a:latin typeface="Oxygen" panose="020B0604020202020204" charset="0"/>
            </a:endParaRPr>
          </a:p>
        </p:txBody>
      </p:sp>
      <p:pic>
        <p:nvPicPr>
          <p:cNvPr id="3" name="Picture 2"/>
          <p:cNvPicPr>
            <a:picLocks noChangeAspect="1"/>
          </p:cNvPicPr>
          <p:nvPr/>
        </p:nvPicPr>
        <p:blipFill>
          <a:blip r:embed="rId3"/>
          <a:stretch>
            <a:fillRect/>
          </a:stretch>
        </p:blipFill>
        <p:spPr>
          <a:xfrm>
            <a:off x="593843" y="1455836"/>
            <a:ext cx="7772118" cy="3285000"/>
          </a:xfrm>
          <a:prstGeom prst="rect">
            <a:avLst/>
          </a:prstGeom>
        </p:spPr>
      </p:pic>
    </p:spTree>
    <p:extLst>
      <p:ext uri="{BB962C8B-B14F-4D97-AF65-F5344CB8AC3E}">
        <p14:creationId xmlns:p14="http://schemas.microsoft.com/office/powerpoint/2010/main" val="3344109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292403" y="972350"/>
            <a:ext cx="5779476" cy="2846100"/>
          </a:xfrm>
          <a:prstGeom prst="rect">
            <a:avLst/>
          </a:prstGeom>
        </p:spPr>
        <p:txBody>
          <a:bodyPr spcFirstLastPara="1" wrap="square" lIns="91425" tIns="91425" rIns="91425" bIns="91425" anchor="t" anchorCtr="0">
            <a:noAutofit/>
          </a:bodyPr>
          <a:lstStyle/>
          <a:p>
            <a:pPr marL="114300" indent="0" fontAlgn="base">
              <a:buNone/>
            </a:pPr>
            <a:r>
              <a:rPr lang="en-US" sz="2000" dirty="0">
                <a:solidFill>
                  <a:schemeClr val="tx1"/>
                </a:solidFill>
              </a:rPr>
              <a:t> </a:t>
            </a:r>
            <a:r>
              <a:rPr lang="en-US" sz="2000" dirty="0" smtClean="0">
                <a:solidFill>
                  <a:schemeClr val="tx1"/>
                </a:solidFill>
              </a:rPr>
              <a:t>- </a:t>
            </a:r>
            <a:r>
              <a:rPr lang="vi-VN" sz="2000" dirty="0" smtClean="0">
                <a:solidFill>
                  <a:schemeClr val="tx1"/>
                </a:solidFill>
              </a:rPr>
              <a:t>90</a:t>
            </a:r>
            <a:r>
              <a:rPr lang="vi-VN" sz="2000" dirty="0">
                <a:solidFill>
                  <a:schemeClr val="tx1"/>
                </a:solidFill>
              </a:rPr>
              <a:t>% người dùng là sinh viên nên sản phẩm sẽ được xây dựng giao diện trẻ trung, hợp trend để phục vụ chủ yếu cho các khách hàng là sinh viên và người trẻ.</a:t>
            </a:r>
            <a:endParaRPr lang="en-US" sz="2000" dirty="0">
              <a:solidFill>
                <a:schemeClr val="tx1"/>
              </a:solidFill>
            </a:endParaRPr>
          </a:p>
          <a:p>
            <a:pPr marL="114300" lvl="0" indent="0" fontAlgn="base">
              <a:buNone/>
            </a:pPr>
            <a:r>
              <a:rPr lang="en-US" sz="2000" dirty="0" smtClean="0">
                <a:solidFill>
                  <a:schemeClr val="tx1"/>
                </a:solidFill>
              </a:rPr>
              <a:t>- 100</a:t>
            </a:r>
            <a:r>
              <a:rPr lang="en-US" sz="2000" dirty="0">
                <a:solidFill>
                  <a:schemeClr val="tx1"/>
                </a:solidFill>
              </a:rPr>
              <a:t>% người dùng ưa thích món Việt nên trong ứng dụng, các món ăn truyền thống Việt Nam sẽ được ưu tiên.</a:t>
            </a:r>
          </a:p>
          <a:p>
            <a:pPr marL="0" lvl="0" indent="0" algn="l" rtl="0">
              <a:spcBef>
                <a:spcPts val="1600"/>
              </a:spcBef>
              <a:spcAft>
                <a:spcPts val="1600"/>
              </a:spcAft>
              <a:buNone/>
            </a:pPr>
            <a:endParaRPr sz="2000" dirty="0">
              <a:solidFill>
                <a:schemeClr val="tx1"/>
              </a:solidFill>
            </a:endParaRPr>
          </a:p>
        </p:txBody>
      </p:sp>
      <p:sp>
        <p:nvSpPr>
          <p:cNvPr id="5" name="Google Shape;591;p63"/>
          <p:cNvSpPr txBox="1">
            <a:spLocks noGrp="1"/>
          </p:cNvSpPr>
          <p:nvPr>
            <p:ph type="title"/>
          </p:nvPr>
        </p:nvSpPr>
        <p:spPr>
          <a:xfrm>
            <a:off x="720000" y="214780"/>
            <a:ext cx="7704000" cy="572700"/>
          </a:xfrm>
          <a:prstGeom prst="rect">
            <a:avLst/>
          </a:prstGeom>
        </p:spPr>
        <p:txBody>
          <a:bodyPr spcFirstLastPara="1" wrap="square" lIns="91425" tIns="91425" rIns="91425" bIns="91425" anchor="t" anchorCtr="0">
            <a:noAutofit/>
          </a:bodyPr>
          <a:lstStyle/>
          <a:p>
            <a:pPr lvl="0" fontAlgn="base"/>
            <a:r>
              <a:rPr lang="en-US" sz="3000" dirty="0" smtClean="0">
                <a:latin typeface="Oxygen" panose="020B0604020202020204" charset="0"/>
              </a:rPr>
              <a:t>Phương pháp tập trung nhóm mục tiêu</a:t>
            </a:r>
            <a:endParaRPr lang="en-US" sz="3000" dirty="0">
              <a:latin typeface="Oxygen" panose="020B0604020202020204" charset="0"/>
            </a:endParaRPr>
          </a:p>
        </p:txBody>
      </p:sp>
    </p:spTree>
    <p:extLst>
      <p:ext uri="{BB962C8B-B14F-4D97-AF65-F5344CB8AC3E}">
        <p14:creationId xmlns:p14="http://schemas.microsoft.com/office/powerpoint/2010/main" val="1625610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292403" y="972350"/>
            <a:ext cx="5779476" cy="2846100"/>
          </a:xfrm>
          <a:prstGeom prst="rect">
            <a:avLst/>
          </a:prstGeom>
        </p:spPr>
        <p:txBody>
          <a:bodyPr spcFirstLastPara="1" wrap="square" lIns="91425" tIns="91425" rIns="91425" bIns="91425" anchor="t" anchorCtr="0">
            <a:noAutofit/>
          </a:bodyPr>
          <a:lstStyle/>
          <a:p>
            <a:pPr marL="114300" lvl="0" indent="0" fontAlgn="base">
              <a:buNone/>
            </a:pPr>
            <a:r>
              <a:rPr lang="en-US" sz="2000" dirty="0" smtClean="0">
                <a:solidFill>
                  <a:schemeClr val="tx1"/>
                </a:solidFill>
              </a:rPr>
              <a:t> - Ứng </a:t>
            </a:r>
            <a:r>
              <a:rPr lang="en-US" sz="2000" dirty="0">
                <a:solidFill>
                  <a:schemeClr val="tx1"/>
                </a:solidFill>
              </a:rPr>
              <a:t>dụng sẽ được thiết kế trên điện thoại vì 100% người dùng đều sử dụng điện thoại để đặt đồ ăn</a:t>
            </a:r>
          </a:p>
          <a:p>
            <a:pPr marL="114300" lvl="0" indent="0" fontAlgn="base">
              <a:buNone/>
            </a:pPr>
            <a:r>
              <a:rPr lang="en-US" sz="2000" dirty="0" smtClean="0">
                <a:solidFill>
                  <a:schemeClr val="tx1"/>
                </a:solidFill>
              </a:rPr>
              <a:t> - 60</a:t>
            </a:r>
            <a:r>
              <a:rPr lang="en-US" sz="2000" dirty="0">
                <a:solidFill>
                  <a:schemeClr val="tx1"/>
                </a:solidFill>
              </a:rPr>
              <a:t>% người dùng thích tông màu sáng nên sản phẩm sẽ có tông màu tối chủ đạo</a:t>
            </a:r>
          </a:p>
          <a:p>
            <a:pPr marL="114300" lvl="0" indent="0" fontAlgn="base">
              <a:buNone/>
            </a:pPr>
            <a:r>
              <a:rPr lang="en-US" sz="2000" dirty="0" smtClean="0">
                <a:solidFill>
                  <a:schemeClr val="tx1"/>
                </a:solidFill>
              </a:rPr>
              <a:t>- Đa </a:t>
            </a:r>
            <a:r>
              <a:rPr lang="en-US" sz="2000" dirty="0">
                <a:solidFill>
                  <a:schemeClr val="tx1"/>
                </a:solidFill>
              </a:rPr>
              <a:t>số người dùng đều ưu tiên trả thẻ hoặc ví điện tử nên ứng dụng sẽ được liên kết với các ứng dụng và các ví điện tử khác</a:t>
            </a:r>
          </a:p>
          <a:p>
            <a:pPr marL="114300" lvl="0" indent="0" fontAlgn="base">
              <a:buNone/>
            </a:pPr>
            <a:r>
              <a:rPr lang="en-US" sz="2000" dirty="0" smtClean="0">
                <a:solidFill>
                  <a:schemeClr val="tx1"/>
                </a:solidFill>
              </a:rPr>
              <a:t>- Các </a:t>
            </a:r>
            <a:r>
              <a:rPr lang="en-US" sz="2000" dirty="0">
                <a:solidFill>
                  <a:schemeClr val="tx1"/>
                </a:solidFill>
              </a:rPr>
              <a:t>mã giảm giá sẽ được chú trọng vì hơn 70% người dùng đều quan tâm đến khuyến mãi.</a:t>
            </a:r>
          </a:p>
        </p:txBody>
      </p:sp>
      <p:sp>
        <p:nvSpPr>
          <p:cNvPr id="5" name="Google Shape;591;p63"/>
          <p:cNvSpPr txBox="1">
            <a:spLocks noGrp="1"/>
          </p:cNvSpPr>
          <p:nvPr>
            <p:ph type="title"/>
          </p:nvPr>
        </p:nvSpPr>
        <p:spPr>
          <a:xfrm>
            <a:off x="720000" y="214780"/>
            <a:ext cx="7704000" cy="572700"/>
          </a:xfrm>
          <a:prstGeom prst="rect">
            <a:avLst/>
          </a:prstGeom>
        </p:spPr>
        <p:txBody>
          <a:bodyPr spcFirstLastPara="1" wrap="square" lIns="91425" tIns="91425" rIns="91425" bIns="91425" anchor="t" anchorCtr="0">
            <a:noAutofit/>
          </a:bodyPr>
          <a:lstStyle/>
          <a:p>
            <a:pPr lvl="0" fontAlgn="base"/>
            <a:r>
              <a:rPr lang="en-US" sz="3000" dirty="0" smtClean="0">
                <a:latin typeface="Oxygen" panose="020B0604020202020204" charset="0"/>
              </a:rPr>
              <a:t>Phương pháp tập trung nhóm mục tiêu</a:t>
            </a:r>
            <a:endParaRPr lang="en-US" sz="3000" dirty="0">
              <a:latin typeface="Oxygen" panose="020B0604020202020204" charset="0"/>
            </a:endParaRPr>
          </a:p>
        </p:txBody>
      </p:sp>
    </p:spTree>
    <p:extLst>
      <p:ext uri="{BB962C8B-B14F-4D97-AF65-F5344CB8AC3E}">
        <p14:creationId xmlns:p14="http://schemas.microsoft.com/office/powerpoint/2010/main" val="3007319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4058883" y="1983148"/>
            <a:ext cx="4365118" cy="841800"/>
          </a:xfrm>
          <a:prstGeom prst="rect">
            <a:avLst/>
          </a:prstGeom>
        </p:spPr>
        <p:txBody>
          <a:bodyPr spcFirstLastPara="1" wrap="square" lIns="91425" tIns="91425" rIns="91425" bIns="91425" anchor="ctr" anchorCtr="0">
            <a:noAutofit/>
          </a:bodyPr>
          <a:lstStyle/>
          <a:p>
            <a:pPr lvl="0"/>
            <a:r>
              <a:rPr lang="en-US" sz="3000" b="0" dirty="0">
                <a:solidFill>
                  <a:schemeClr val="tx1"/>
                </a:solidFill>
                <a:latin typeface="Oxygen" panose="020B0604020202020204" charset="0"/>
              </a:rPr>
              <a:t>Phân tích &amp; xây dựng các chức năng</a:t>
            </a:r>
            <a:endParaRPr sz="3000" dirty="0">
              <a:solidFill>
                <a:schemeClr val="tx1"/>
              </a:solidFill>
              <a:latin typeface="Oxygen" panose="020B0604020202020204" charset="0"/>
            </a:endParaRPr>
          </a:p>
        </p:txBody>
      </p:sp>
      <p:sp>
        <p:nvSpPr>
          <p:cNvPr id="219" name="Google Shape;219;p40"/>
          <p:cNvSpPr txBox="1">
            <a:spLocks noGrp="1"/>
          </p:cNvSpPr>
          <p:nvPr>
            <p:ph type="title" idx="2"/>
          </p:nvPr>
        </p:nvSpPr>
        <p:spPr>
          <a:xfrm>
            <a:off x="5139001" y="718048"/>
            <a:ext cx="3285000" cy="126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solidFill>
                  <a:schemeClr val="tx1"/>
                </a:solidFill>
              </a:rPr>
              <a:t>03</a:t>
            </a:r>
            <a:endParaRPr dirty="0">
              <a:solidFill>
                <a:schemeClr val="tx1"/>
              </a:solidFill>
            </a:endParaRPr>
          </a:p>
        </p:txBody>
      </p:sp>
      <p:sp>
        <p:nvSpPr>
          <p:cNvPr id="2" name="Subtitle 1"/>
          <p:cNvSpPr>
            <a:spLocks noGrp="1"/>
          </p:cNvSpPr>
          <p:nvPr>
            <p:ph type="subTitle" idx="1"/>
          </p:nvPr>
        </p:nvSpPr>
        <p:spPr>
          <a:xfrm>
            <a:off x="4269393" y="2891548"/>
            <a:ext cx="4427275" cy="713400"/>
          </a:xfrm>
        </p:spPr>
        <p:txBody>
          <a:bodyPr/>
          <a:lstStyle/>
          <a:p>
            <a:r>
              <a:rPr lang="en-US" dirty="0">
                <a:solidFill>
                  <a:schemeClr val="tx1"/>
                </a:solidFill>
              </a:rPr>
              <a:t>1)  </a:t>
            </a:r>
            <a:r>
              <a:rPr lang="en-US" dirty="0" smtClean="0">
                <a:solidFill>
                  <a:schemeClr val="tx1"/>
                </a:solidFill>
              </a:rPr>
              <a:t>StoryBroad</a:t>
            </a:r>
            <a:endParaRPr lang="en-US" dirty="0">
              <a:solidFill>
                <a:schemeClr val="tx1"/>
              </a:solidFill>
            </a:endParaRPr>
          </a:p>
          <a:p>
            <a:r>
              <a:rPr lang="en-US" dirty="0">
                <a:solidFill>
                  <a:schemeClr val="tx1"/>
                </a:solidFill>
              </a:rPr>
              <a:t>2) </a:t>
            </a:r>
            <a:r>
              <a:rPr lang="vi-VN" dirty="0">
                <a:solidFill>
                  <a:schemeClr val="tx1"/>
                </a:solidFill>
              </a:rPr>
              <a:t>Xây dụng độ ưu tiên của các chức </a:t>
            </a:r>
            <a:r>
              <a:rPr lang="vi-VN" dirty="0" smtClean="0">
                <a:solidFill>
                  <a:schemeClr val="tx1"/>
                </a:solidFill>
              </a:rPr>
              <a:t>năng</a:t>
            </a:r>
            <a:endParaRPr lang="en-US" dirty="0" smtClean="0">
              <a:solidFill>
                <a:schemeClr val="tx1"/>
              </a:solidFill>
            </a:endParaRPr>
          </a:p>
          <a:p>
            <a:r>
              <a:rPr lang="en-US" dirty="0" smtClean="0">
                <a:solidFill>
                  <a:schemeClr val="tx1"/>
                </a:solidFill>
              </a:rPr>
              <a:t>3) Phân tích dữ liệu nghiên cứu</a:t>
            </a:r>
            <a:endParaRPr lang="en-US" dirty="0">
              <a:solidFill>
                <a:schemeClr val="tx1"/>
              </a:solidFill>
            </a:endParaRPr>
          </a:p>
          <a:p>
            <a:pPr lvl="0" algn="l"/>
            <a:endParaRPr lang="en-US" dirty="0">
              <a:solidFill>
                <a:schemeClr val="tx1"/>
              </a:solidFill>
            </a:endParaRPr>
          </a:p>
        </p:txBody>
      </p:sp>
    </p:spTree>
    <p:extLst>
      <p:ext uri="{BB962C8B-B14F-4D97-AF65-F5344CB8AC3E}">
        <p14:creationId xmlns:p14="http://schemas.microsoft.com/office/powerpoint/2010/main" val="3387253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3"/>
          <p:cNvSpPr txBox="1">
            <a:spLocks noGrp="1"/>
          </p:cNvSpPr>
          <p:nvPr>
            <p:ph type="title"/>
          </p:nvPr>
        </p:nvSpPr>
        <p:spPr>
          <a:xfrm>
            <a:off x="1920896" y="322342"/>
            <a:ext cx="5735171" cy="9250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b="1" dirty="0" smtClean="0">
                <a:latin typeface="Oxygen" panose="020B0604020202020204" charset="0"/>
              </a:rPr>
              <a:t>StoryBoard</a:t>
            </a:r>
            <a:endParaRPr sz="6400" b="1" dirty="0">
              <a:latin typeface="Oxygen" panose="020B0604020202020204" charset="0"/>
            </a:endParaRPr>
          </a:p>
        </p:txBody>
      </p:sp>
      <p:pic>
        <p:nvPicPr>
          <p:cNvPr id="4" name="Picture 3"/>
          <p:cNvPicPr/>
          <p:nvPr/>
        </p:nvPicPr>
        <p:blipFill>
          <a:blip r:embed="rId3"/>
          <a:stretch>
            <a:fillRect/>
          </a:stretch>
        </p:blipFill>
        <p:spPr>
          <a:xfrm>
            <a:off x="648165" y="1247353"/>
            <a:ext cx="3558540" cy="3230880"/>
          </a:xfrm>
          <a:prstGeom prst="rect">
            <a:avLst/>
          </a:prstGeom>
        </p:spPr>
      </p:pic>
      <p:pic>
        <p:nvPicPr>
          <p:cNvPr id="5" name="Picture 4"/>
          <p:cNvPicPr/>
          <p:nvPr/>
        </p:nvPicPr>
        <p:blipFill>
          <a:blip r:embed="rId4"/>
          <a:stretch>
            <a:fillRect/>
          </a:stretch>
        </p:blipFill>
        <p:spPr>
          <a:xfrm>
            <a:off x="4572000" y="1247353"/>
            <a:ext cx="3611880" cy="3230880"/>
          </a:xfrm>
          <a:prstGeom prst="rect">
            <a:avLst/>
          </a:prstGeom>
        </p:spPr>
      </p:pic>
    </p:spTree>
    <p:extLst>
      <p:ext uri="{BB962C8B-B14F-4D97-AF65-F5344CB8AC3E}">
        <p14:creationId xmlns:p14="http://schemas.microsoft.com/office/powerpoint/2010/main" val="2262492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2433000" y="634387"/>
            <a:ext cx="4278000" cy="86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Oxygen" panose="020B0604020202020204" charset="0"/>
                <a:cs typeface="Amatic SC" panose="020B0604020202020204" charset="-79"/>
              </a:rPr>
              <a:t>Thành viên</a:t>
            </a:r>
            <a:endParaRPr dirty="0">
              <a:latin typeface="Oxygen" panose="020B0604020202020204" charset="0"/>
              <a:cs typeface="Amatic SC" panose="020B0604020202020204" charset="-79"/>
            </a:endParaRPr>
          </a:p>
        </p:txBody>
      </p:sp>
      <p:sp>
        <p:nvSpPr>
          <p:cNvPr id="212" name="Google Shape;212;p39"/>
          <p:cNvSpPr txBox="1">
            <a:spLocks noGrp="1"/>
          </p:cNvSpPr>
          <p:nvPr>
            <p:ph type="subTitle" idx="1"/>
          </p:nvPr>
        </p:nvSpPr>
        <p:spPr>
          <a:xfrm>
            <a:off x="400269" y="2013828"/>
            <a:ext cx="4278000" cy="1269300"/>
          </a:xfrm>
          <a:prstGeom prst="rect">
            <a:avLst/>
          </a:prstGeom>
        </p:spPr>
        <p:txBody>
          <a:bodyPr spcFirstLastPara="1" wrap="square" lIns="91425" tIns="91425" rIns="91425" bIns="91425" anchor="t" anchorCtr="0">
            <a:noAutofit/>
          </a:bodyPr>
          <a:lstStyle/>
          <a:p>
            <a:r>
              <a:rPr lang="en-US" sz="3000" b="1" spc="300" dirty="0" smtClean="0">
                <a:ln>
                  <a:solidFill>
                    <a:srgbClr val="8C2F39"/>
                  </a:solidFill>
                </a:ln>
                <a:solidFill>
                  <a:srgbClr val="B23A48"/>
                </a:solidFill>
                <a:latin typeface="Oxygen" panose="020B0604020202020204" charset="0"/>
                <a:cs typeface="Amatic SC" panose="00000500000000000000" pitchFamily="2" charset="-79"/>
              </a:rPr>
              <a:t>Trương Quang Khôi – 520H0546</a:t>
            </a:r>
            <a:endParaRPr lang="en-US" sz="3000" b="1" spc="300" dirty="0">
              <a:ln>
                <a:solidFill>
                  <a:srgbClr val="8C2F39"/>
                </a:solidFill>
              </a:ln>
              <a:solidFill>
                <a:srgbClr val="B23A48"/>
              </a:solidFill>
              <a:latin typeface="Oxygen" panose="020B0604020202020204" charset="0"/>
              <a:cs typeface="Amatic SC" panose="00000500000000000000" pitchFamily="2" charset="-79"/>
            </a:endParaRPr>
          </a:p>
        </p:txBody>
      </p:sp>
      <p:sp>
        <p:nvSpPr>
          <p:cNvPr id="4" name="Google Shape;212;p39"/>
          <p:cNvSpPr txBox="1">
            <a:spLocks/>
          </p:cNvSpPr>
          <p:nvPr/>
        </p:nvSpPr>
        <p:spPr>
          <a:xfrm>
            <a:off x="4519455" y="2013828"/>
            <a:ext cx="4278000" cy="126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r>
              <a:rPr lang="en-US" sz="3000" b="1" spc="300" dirty="0" smtClean="0">
                <a:ln>
                  <a:solidFill>
                    <a:srgbClr val="8C2F39"/>
                  </a:solidFill>
                </a:ln>
                <a:solidFill>
                  <a:srgbClr val="B23A48"/>
                </a:solidFill>
                <a:latin typeface="Oxygen" panose="020B0604020202020204" charset="0"/>
                <a:cs typeface="Amatic SC" panose="00000500000000000000" pitchFamily="2" charset="-79"/>
              </a:rPr>
              <a:t>Nguyễn đồng Hưng – 520H0535</a:t>
            </a:r>
            <a:endParaRPr lang="en-US" sz="3000" b="1" spc="300" dirty="0">
              <a:ln>
                <a:solidFill>
                  <a:srgbClr val="8C2F39"/>
                </a:solidFill>
              </a:ln>
              <a:solidFill>
                <a:srgbClr val="B23A48"/>
              </a:solidFill>
              <a:latin typeface="Oxygen" panose="020B0604020202020204" charset="0"/>
              <a:cs typeface="Amatic SC" panose="00000500000000000000" pitchFamily="2" charset="-79"/>
            </a:endParaRPr>
          </a:p>
        </p:txBody>
      </p:sp>
    </p:spTree>
    <p:extLst>
      <p:ext uri="{BB962C8B-B14F-4D97-AF65-F5344CB8AC3E}">
        <p14:creationId xmlns:p14="http://schemas.microsoft.com/office/powerpoint/2010/main" val="1112116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3"/>
          <p:cNvSpPr txBox="1">
            <a:spLocks noGrp="1"/>
          </p:cNvSpPr>
          <p:nvPr>
            <p:ph type="title"/>
          </p:nvPr>
        </p:nvSpPr>
        <p:spPr>
          <a:xfrm>
            <a:off x="1920896" y="322342"/>
            <a:ext cx="5735171" cy="9250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b="1" dirty="0" smtClean="0">
                <a:latin typeface="Oxygen" panose="020B0604020202020204" charset="0"/>
              </a:rPr>
              <a:t>StoryBoard</a:t>
            </a:r>
            <a:endParaRPr sz="6400" b="1" dirty="0">
              <a:latin typeface="Oxygen" panose="020B0604020202020204" charset="0"/>
            </a:endParaRPr>
          </a:p>
        </p:txBody>
      </p:sp>
      <p:pic>
        <p:nvPicPr>
          <p:cNvPr id="6" name="Picture 5"/>
          <p:cNvPicPr/>
          <p:nvPr/>
        </p:nvPicPr>
        <p:blipFill>
          <a:blip r:embed="rId3"/>
          <a:stretch>
            <a:fillRect/>
          </a:stretch>
        </p:blipFill>
        <p:spPr>
          <a:xfrm>
            <a:off x="653703" y="1243543"/>
            <a:ext cx="3573780" cy="3238500"/>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1006498" y="2085358"/>
            <a:ext cx="914398" cy="1572242"/>
          </a:xfrm>
          <a:prstGeom prst="rect">
            <a:avLst/>
          </a:prstGeom>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4572000" y="1243542"/>
            <a:ext cx="3697071" cy="3295565"/>
          </a:xfrm>
          <a:prstGeom prst="rect">
            <a:avLst/>
          </a:prstGeom>
        </p:spPr>
      </p:pic>
      <p:pic>
        <p:nvPicPr>
          <p:cNvPr id="9" name="Picture 8"/>
          <p:cNvPicPr/>
          <p:nvPr/>
        </p:nvPicPr>
        <p:blipFill>
          <a:blip r:embed="rId6"/>
          <a:stretch>
            <a:fillRect/>
          </a:stretch>
        </p:blipFill>
        <p:spPr>
          <a:xfrm>
            <a:off x="6624466" y="2085358"/>
            <a:ext cx="1282792" cy="2256397"/>
          </a:xfrm>
          <a:prstGeom prst="rect">
            <a:avLst/>
          </a:prstGeom>
        </p:spPr>
      </p:pic>
      <p:sp>
        <p:nvSpPr>
          <p:cNvPr id="10" name="Subtitle 1"/>
          <p:cNvSpPr>
            <a:spLocks noGrp="1"/>
          </p:cNvSpPr>
          <p:nvPr>
            <p:ph type="subTitle" idx="1"/>
          </p:nvPr>
        </p:nvSpPr>
        <p:spPr>
          <a:xfrm>
            <a:off x="1138065" y="4537564"/>
            <a:ext cx="6374487" cy="713400"/>
          </a:xfrm>
        </p:spPr>
        <p:txBody>
          <a:bodyPr/>
          <a:lstStyle/>
          <a:p>
            <a:r>
              <a:rPr lang="en-US" dirty="0" smtClean="0">
                <a:solidFill>
                  <a:schemeClr val="tx1"/>
                </a:solidFill>
              </a:rPr>
              <a:t>Chức năng: mua hàng, xem chi tiết món hàng</a:t>
            </a:r>
            <a:endParaRPr lang="en-US" dirty="0">
              <a:solidFill>
                <a:schemeClr val="tx1"/>
              </a:solidFill>
            </a:endParaRPr>
          </a:p>
          <a:p>
            <a:pPr lvl="0" algn="l"/>
            <a:endParaRPr lang="en-US" dirty="0">
              <a:solidFill>
                <a:schemeClr val="tx1"/>
              </a:solidFill>
            </a:endParaRPr>
          </a:p>
        </p:txBody>
      </p:sp>
    </p:spTree>
    <p:extLst>
      <p:ext uri="{BB962C8B-B14F-4D97-AF65-F5344CB8AC3E}">
        <p14:creationId xmlns:p14="http://schemas.microsoft.com/office/powerpoint/2010/main" val="1053265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3"/>
          <p:cNvSpPr txBox="1">
            <a:spLocks noGrp="1"/>
          </p:cNvSpPr>
          <p:nvPr>
            <p:ph type="title"/>
          </p:nvPr>
        </p:nvSpPr>
        <p:spPr>
          <a:xfrm>
            <a:off x="1920896" y="322342"/>
            <a:ext cx="5735171" cy="9250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b="1" dirty="0" smtClean="0">
                <a:latin typeface="Oxygen" panose="020B0604020202020204" charset="0"/>
              </a:rPr>
              <a:t>StoryBoard</a:t>
            </a:r>
            <a:endParaRPr sz="6400" b="1" dirty="0">
              <a:latin typeface="Oxygen" panose="020B0604020202020204" charset="0"/>
            </a:endParaRPr>
          </a:p>
        </p:txBody>
      </p:sp>
      <p:pic>
        <p:nvPicPr>
          <p:cNvPr id="6" name="Picture 5"/>
          <p:cNvPicPr/>
          <p:nvPr/>
        </p:nvPicPr>
        <p:blipFill>
          <a:blip r:embed="rId3"/>
          <a:stretch>
            <a:fillRect/>
          </a:stretch>
        </p:blipFill>
        <p:spPr>
          <a:xfrm>
            <a:off x="600033" y="1254973"/>
            <a:ext cx="3636467" cy="3223260"/>
          </a:xfrm>
          <a:prstGeom prst="rect">
            <a:avLst/>
          </a:prstGeom>
        </p:spPr>
      </p:pic>
      <p:pic>
        <p:nvPicPr>
          <p:cNvPr id="7" name="Picture 6"/>
          <p:cNvPicPr/>
          <p:nvPr/>
        </p:nvPicPr>
        <p:blipFill>
          <a:blip r:embed="rId4"/>
          <a:stretch>
            <a:fillRect/>
          </a:stretch>
        </p:blipFill>
        <p:spPr>
          <a:xfrm>
            <a:off x="2463617" y="2124828"/>
            <a:ext cx="1167670" cy="2210348"/>
          </a:xfrm>
          <a:prstGeom prst="rect">
            <a:avLst/>
          </a:prstGeom>
        </p:spPr>
      </p:pic>
      <p:pic>
        <p:nvPicPr>
          <p:cNvPr id="8" name="Picture 7"/>
          <p:cNvPicPr/>
          <p:nvPr/>
        </p:nvPicPr>
        <p:blipFill>
          <a:blip r:embed="rId5"/>
          <a:stretch>
            <a:fillRect/>
          </a:stretch>
        </p:blipFill>
        <p:spPr>
          <a:xfrm>
            <a:off x="4686957" y="1251163"/>
            <a:ext cx="3739996" cy="3227070"/>
          </a:xfrm>
          <a:prstGeom prst="rect">
            <a:avLst/>
          </a:prstGeom>
        </p:spPr>
      </p:pic>
      <p:pic>
        <p:nvPicPr>
          <p:cNvPr id="9" name="Picture 8"/>
          <p:cNvPicPr/>
          <p:nvPr/>
        </p:nvPicPr>
        <p:blipFill>
          <a:blip r:embed="rId6"/>
          <a:stretch>
            <a:fillRect/>
          </a:stretch>
        </p:blipFill>
        <p:spPr>
          <a:xfrm>
            <a:off x="5118860" y="2040899"/>
            <a:ext cx="1278488" cy="2175866"/>
          </a:xfrm>
          <a:prstGeom prst="rect">
            <a:avLst/>
          </a:prstGeom>
        </p:spPr>
      </p:pic>
      <p:sp>
        <p:nvSpPr>
          <p:cNvPr id="10" name="Subtitle 1"/>
          <p:cNvSpPr>
            <a:spLocks noGrp="1"/>
          </p:cNvSpPr>
          <p:nvPr>
            <p:ph type="subTitle" idx="1"/>
          </p:nvPr>
        </p:nvSpPr>
        <p:spPr>
          <a:xfrm>
            <a:off x="1138065" y="4537564"/>
            <a:ext cx="6374487" cy="713400"/>
          </a:xfrm>
        </p:spPr>
        <p:txBody>
          <a:bodyPr/>
          <a:lstStyle/>
          <a:p>
            <a:r>
              <a:rPr lang="en-US" dirty="0" smtClean="0">
                <a:solidFill>
                  <a:schemeClr val="tx1"/>
                </a:solidFill>
              </a:rPr>
              <a:t>Chức năng: tìm kiếm, thanh toán</a:t>
            </a:r>
            <a:endParaRPr lang="en-US" dirty="0">
              <a:solidFill>
                <a:schemeClr val="tx1"/>
              </a:solidFill>
            </a:endParaRPr>
          </a:p>
          <a:p>
            <a:pPr lvl="0" algn="l"/>
            <a:endParaRPr lang="en-US" dirty="0">
              <a:solidFill>
                <a:schemeClr val="tx1"/>
              </a:solidFill>
            </a:endParaRPr>
          </a:p>
        </p:txBody>
      </p:sp>
    </p:spTree>
    <p:extLst>
      <p:ext uri="{BB962C8B-B14F-4D97-AF65-F5344CB8AC3E}">
        <p14:creationId xmlns:p14="http://schemas.microsoft.com/office/powerpoint/2010/main" val="1422027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3"/>
          <p:cNvSpPr txBox="1">
            <a:spLocks noGrp="1"/>
          </p:cNvSpPr>
          <p:nvPr>
            <p:ph type="title"/>
          </p:nvPr>
        </p:nvSpPr>
        <p:spPr>
          <a:xfrm>
            <a:off x="1920896" y="322342"/>
            <a:ext cx="5735171" cy="9250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b="1" dirty="0" smtClean="0">
                <a:latin typeface="Oxygen" panose="020B0604020202020204" charset="0"/>
              </a:rPr>
              <a:t>StoryBoard</a:t>
            </a:r>
            <a:endParaRPr sz="6400" b="1" dirty="0">
              <a:latin typeface="Oxygen" panose="020B060402020202020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72458" y="1247353"/>
            <a:ext cx="3935082" cy="3310249"/>
          </a:xfrm>
          <a:prstGeom prst="rect">
            <a:avLst/>
          </a:prstGeom>
        </p:spPr>
      </p:pic>
      <p:pic>
        <p:nvPicPr>
          <p:cNvPr id="11" name="Picture 10"/>
          <p:cNvPicPr/>
          <p:nvPr/>
        </p:nvPicPr>
        <p:blipFill>
          <a:blip r:embed="rId4"/>
          <a:stretch>
            <a:fillRect/>
          </a:stretch>
        </p:blipFill>
        <p:spPr>
          <a:xfrm>
            <a:off x="899416" y="2040899"/>
            <a:ext cx="1396452" cy="2287700"/>
          </a:xfrm>
          <a:prstGeom prst="rect">
            <a:avLst/>
          </a:prstGeom>
        </p:spPr>
      </p:pic>
      <p:pic>
        <p:nvPicPr>
          <p:cNvPr id="12" name="Picture 11"/>
          <p:cNvPicPr/>
          <p:nvPr/>
        </p:nvPicPr>
        <p:blipFill>
          <a:blip r:embed="rId5">
            <a:extLst>
              <a:ext uri="{28A0092B-C50C-407E-A947-70E740481C1C}">
                <a14:useLocalDpi xmlns:a14="http://schemas.microsoft.com/office/drawing/2010/main" val="0"/>
              </a:ext>
            </a:extLst>
          </a:blip>
          <a:stretch>
            <a:fillRect/>
          </a:stretch>
        </p:blipFill>
        <p:spPr>
          <a:xfrm>
            <a:off x="4590908" y="1247353"/>
            <a:ext cx="4053132" cy="3310249"/>
          </a:xfrm>
          <a:prstGeom prst="rect">
            <a:avLst/>
          </a:prstGeom>
        </p:spPr>
      </p:pic>
      <p:pic>
        <p:nvPicPr>
          <p:cNvPr id="13" name="Picture 12"/>
          <p:cNvPicPr/>
          <p:nvPr/>
        </p:nvPicPr>
        <p:blipFill>
          <a:blip r:embed="rId6"/>
          <a:stretch>
            <a:fillRect/>
          </a:stretch>
        </p:blipFill>
        <p:spPr>
          <a:xfrm>
            <a:off x="5019332" y="1960368"/>
            <a:ext cx="1440673" cy="2315603"/>
          </a:xfrm>
          <a:prstGeom prst="rect">
            <a:avLst/>
          </a:prstGeom>
        </p:spPr>
      </p:pic>
      <p:sp>
        <p:nvSpPr>
          <p:cNvPr id="14" name="Subtitle 1"/>
          <p:cNvSpPr>
            <a:spLocks noGrp="1"/>
          </p:cNvSpPr>
          <p:nvPr>
            <p:ph type="subTitle" idx="1"/>
          </p:nvPr>
        </p:nvSpPr>
        <p:spPr>
          <a:xfrm>
            <a:off x="1138065" y="4537564"/>
            <a:ext cx="6374487" cy="713400"/>
          </a:xfrm>
        </p:spPr>
        <p:txBody>
          <a:bodyPr/>
          <a:lstStyle/>
          <a:p>
            <a:r>
              <a:rPr lang="en-US" dirty="0" smtClean="0">
                <a:solidFill>
                  <a:schemeClr val="tx1"/>
                </a:solidFill>
              </a:rPr>
              <a:t>Chức năng: Đăng nhập đăng ký, kiểm tra sản đơn hàng</a:t>
            </a:r>
            <a:endParaRPr lang="en-US" dirty="0">
              <a:solidFill>
                <a:schemeClr val="tx1"/>
              </a:solidFill>
            </a:endParaRPr>
          </a:p>
          <a:p>
            <a:pPr lvl="0" algn="l"/>
            <a:endParaRPr lang="en-US" dirty="0">
              <a:solidFill>
                <a:schemeClr val="tx1"/>
              </a:solidFill>
            </a:endParaRPr>
          </a:p>
        </p:txBody>
      </p:sp>
    </p:spTree>
    <p:extLst>
      <p:ext uri="{BB962C8B-B14F-4D97-AF65-F5344CB8AC3E}">
        <p14:creationId xmlns:p14="http://schemas.microsoft.com/office/powerpoint/2010/main" val="1312858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3"/>
          <p:cNvSpPr txBox="1">
            <a:spLocks noGrp="1"/>
          </p:cNvSpPr>
          <p:nvPr>
            <p:ph type="title"/>
          </p:nvPr>
        </p:nvSpPr>
        <p:spPr>
          <a:xfrm>
            <a:off x="1920896" y="322342"/>
            <a:ext cx="5735171" cy="9250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b="1" dirty="0" smtClean="0">
                <a:latin typeface="Oxygen" panose="020B0604020202020204" charset="0"/>
              </a:rPr>
              <a:t>StoryBoard</a:t>
            </a:r>
            <a:endParaRPr sz="6400" b="1" dirty="0">
              <a:latin typeface="Oxygen" panose="020B0604020202020204" charset="0"/>
            </a:endParaRPr>
          </a:p>
        </p:txBody>
      </p:sp>
      <p:pic>
        <p:nvPicPr>
          <p:cNvPr id="7" name="Picture 6"/>
          <p:cNvPicPr/>
          <p:nvPr/>
        </p:nvPicPr>
        <p:blipFill>
          <a:blip r:embed="rId3"/>
          <a:stretch>
            <a:fillRect/>
          </a:stretch>
        </p:blipFill>
        <p:spPr>
          <a:xfrm>
            <a:off x="716034" y="1247353"/>
            <a:ext cx="3323114" cy="3266293"/>
          </a:xfrm>
          <a:prstGeom prst="rect">
            <a:avLst/>
          </a:prstGeom>
        </p:spPr>
      </p:pic>
      <p:pic>
        <p:nvPicPr>
          <p:cNvPr id="8" name="Picture 7"/>
          <p:cNvPicPr/>
          <p:nvPr/>
        </p:nvPicPr>
        <p:blipFill>
          <a:blip r:embed="rId4"/>
          <a:stretch>
            <a:fillRect/>
          </a:stretch>
        </p:blipFill>
        <p:spPr>
          <a:xfrm>
            <a:off x="1123648" y="1946800"/>
            <a:ext cx="1185376" cy="2223917"/>
          </a:xfrm>
          <a:prstGeom prst="rect">
            <a:avLst/>
          </a:prstGeom>
        </p:spPr>
      </p:pic>
      <p:pic>
        <p:nvPicPr>
          <p:cNvPr id="9" name="Picture 8"/>
          <p:cNvPicPr/>
          <p:nvPr/>
        </p:nvPicPr>
        <p:blipFill>
          <a:blip r:embed="rId5"/>
          <a:stretch>
            <a:fillRect/>
          </a:stretch>
        </p:blipFill>
        <p:spPr>
          <a:xfrm>
            <a:off x="4466497" y="1247353"/>
            <a:ext cx="3940720" cy="3430755"/>
          </a:xfrm>
          <a:prstGeom prst="rect">
            <a:avLst/>
          </a:prstGeom>
        </p:spPr>
      </p:pic>
      <p:sp>
        <p:nvSpPr>
          <p:cNvPr id="14" name="Subtitle 1"/>
          <p:cNvSpPr>
            <a:spLocks noGrp="1"/>
          </p:cNvSpPr>
          <p:nvPr>
            <p:ph type="subTitle" idx="1"/>
          </p:nvPr>
        </p:nvSpPr>
        <p:spPr>
          <a:xfrm>
            <a:off x="1097334" y="4563877"/>
            <a:ext cx="6374487" cy="713400"/>
          </a:xfrm>
        </p:spPr>
        <p:txBody>
          <a:bodyPr/>
          <a:lstStyle/>
          <a:p>
            <a:r>
              <a:rPr lang="en-US" dirty="0" smtClean="0">
                <a:solidFill>
                  <a:schemeClr val="tx1"/>
                </a:solidFill>
              </a:rPr>
              <a:t>Chức năng: Thông báo thành công</a:t>
            </a:r>
            <a:endParaRPr lang="en-US" dirty="0">
              <a:solidFill>
                <a:schemeClr val="tx1"/>
              </a:solidFill>
            </a:endParaRPr>
          </a:p>
        </p:txBody>
      </p:sp>
    </p:spTree>
    <p:extLst>
      <p:ext uri="{BB962C8B-B14F-4D97-AF65-F5344CB8AC3E}">
        <p14:creationId xmlns:p14="http://schemas.microsoft.com/office/powerpoint/2010/main" val="322945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5" name="Google Shape;591;p63"/>
          <p:cNvSpPr txBox="1">
            <a:spLocks noGrp="1"/>
          </p:cNvSpPr>
          <p:nvPr>
            <p:ph type="title"/>
          </p:nvPr>
        </p:nvSpPr>
        <p:spPr>
          <a:xfrm>
            <a:off x="720000" y="214780"/>
            <a:ext cx="7704000" cy="572700"/>
          </a:xfrm>
          <a:prstGeom prst="rect">
            <a:avLst/>
          </a:prstGeom>
        </p:spPr>
        <p:txBody>
          <a:bodyPr spcFirstLastPara="1" wrap="square" lIns="91425" tIns="91425" rIns="91425" bIns="91425" anchor="t" anchorCtr="0">
            <a:noAutofit/>
          </a:bodyPr>
          <a:lstStyle/>
          <a:p>
            <a:pPr lvl="0" fontAlgn="base"/>
            <a:r>
              <a:rPr lang="en-US" sz="3000" dirty="0" smtClean="0">
                <a:latin typeface="Oxygen" panose="020B0604020202020204" charset="0"/>
              </a:rPr>
              <a:t>Xây dựng độ ưu tiên các chức năng</a:t>
            </a:r>
            <a:endParaRPr lang="en-US" sz="3000" dirty="0">
              <a:latin typeface="Oxygen"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105" y="894581"/>
            <a:ext cx="6019253" cy="4160527"/>
          </a:xfrm>
          <a:prstGeom prst="rect">
            <a:avLst/>
          </a:prstGeom>
        </p:spPr>
      </p:pic>
    </p:spTree>
    <p:extLst>
      <p:ext uri="{BB962C8B-B14F-4D97-AF65-F5344CB8AC3E}">
        <p14:creationId xmlns:p14="http://schemas.microsoft.com/office/powerpoint/2010/main" val="16511330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5" name="Google Shape;591;p63"/>
          <p:cNvSpPr txBox="1">
            <a:spLocks noGrp="1"/>
          </p:cNvSpPr>
          <p:nvPr>
            <p:ph type="title"/>
          </p:nvPr>
        </p:nvSpPr>
        <p:spPr>
          <a:xfrm>
            <a:off x="720000" y="214780"/>
            <a:ext cx="7704000" cy="572700"/>
          </a:xfrm>
          <a:prstGeom prst="rect">
            <a:avLst/>
          </a:prstGeom>
        </p:spPr>
        <p:txBody>
          <a:bodyPr spcFirstLastPara="1" wrap="square" lIns="91425" tIns="91425" rIns="91425" bIns="91425" anchor="t" anchorCtr="0">
            <a:noAutofit/>
          </a:bodyPr>
          <a:lstStyle/>
          <a:p>
            <a:pPr lvl="0" fontAlgn="base"/>
            <a:r>
              <a:rPr lang="en-US" sz="3000" dirty="0" smtClean="0">
                <a:latin typeface="Oxygen" panose="020B0604020202020204" charset="0"/>
              </a:rPr>
              <a:t>Xây dựng độ ưu tiên các chức năng</a:t>
            </a:r>
            <a:endParaRPr lang="en-US" sz="3000" dirty="0">
              <a:latin typeface="Oxygen"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630" y="888294"/>
            <a:ext cx="5496559" cy="3914992"/>
          </a:xfrm>
          <a:prstGeom prst="rect">
            <a:avLst/>
          </a:prstGeom>
        </p:spPr>
      </p:pic>
    </p:spTree>
    <p:extLst>
      <p:ext uri="{BB962C8B-B14F-4D97-AF65-F5344CB8AC3E}">
        <p14:creationId xmlns:p14="http://schemas.microsoft.com/office/powerpoint/2010/main" val="2203120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5" name="Google Shape;591;p63"/>
          <p:cNvSpPr txBox="1">
            <a:spLocks noGrp="1"/>
          </p:cNvSpPr>
          <p:nvPr>
            <p:ph type="title"/>
          </p:nvPr>
        </p:nvSpPr>
        <p:spPr>
          <a:xfrm>
            <a:off x="720000" y="214780"/>
            <a:ext cx="7704000" cy="572700"/>
          </a:xfrm>
          <a:prstGeom prst="rect">
            <a:avLst/>
          </a:prstGeom>
        </p:spPr>
        <p:txBody>
          <a:bodyPr spcFirstLastPara="1" wrap="square" lIns="91425" tIns="91425" rIns="91425" bIns="91425" anchor="t" anchorCtr="0">
            <a:noAutofit/>
          </a:bodyPr>
          <a:lstStyle/>
          <a:p>
            <a:pPr lvl="0" fontAlgn="base"/>
            <a:r>
              <a:rPr lang="en-US" sz="3000" dirty="0" smtClean="0">
                <a:latin typeface="Oxygen" panose="020B0604020202020204" charset="0"/>
              </a:rPr>
              <a:t>Xây dựng độ ưu tiên các chức năng</a:t>
            </a:r>
            <a:endParaRPr lang="en-US" sz="3000" dirty="0">
              <a:latin typeface="Oxygen"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683" y="1544591"/>
            <a:ext cx="6990145" cy="2566920"/>
          </a:xfrm>
          <a:prstGeom prst="rect">
            <a:avLst/>
          </a:prstGeom>
        </p:spPr>
      </p:pic>
    </p:spTree>
    <p:extLst>
      <p:ext uri="{BB962C8B-B14F-4D97-AF65-F5344CB8AC3E}">
        <p14:creationId xmlns:p14="http://schemas.microsoft.com/office/powerpoint/2010/main" val="2873007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4058883" y="1983148"/>
            <a:ext cx="4365118" cy="841800"/>
          </a:xfrm>
          <a:prstGeom prst="rect">
            <a:avLst/>
          </a:prstGeom>
        </p:spPr>
        <p:txBody>
          <a:bodyPr spcFirstLastPara="1" wrap="square" lIns="91425" tIns="91425" rIns="91425" bIns="91425" anchor="ctr" anchorCtr="0">
            <a:noAutofit/>
          </a:bodyPr>
          <a:lstStyle/>
          <a:p>
            <a:pPr lvl="0"/>
            <a:r>
              <a:rPr lang="en-US" sz="3000" b="0" dirty="0">
                <a:latin typeface="Oxygen" panose="020B0604020202020204" charset="0"/>
              </a:rPr>
              <a:t>Xây dựng Sitemap &amp; Task flow của project</a:t>
            </a:r>
            <a:endParaRPr sz="3000" dirty="0">
              <a:latin typeface="Oxygen" panose="020B0604020202020204" charset="0"/>
            </a:endParaRPr>
          </a:p>
        </p:txBody>
      </p:sp>
      <p:sp>
        <p:nvSpPr>
          <p:cNvPr id="219" name="Google Shape;219;p40"/>
          <p:cNvSpPr txBox="1">
            <a:spLocks noGrp="1"/>
          </p:cNvSpPr>
          <p:nvPr>
            <p:ph type="title" idx="2"/>
          </p:nvPr>
        </p:nvSpPr>
        <p:spPr>
          <a:xfrm>
            <a:off x="5139001" y="718048"/>
            <a:ext cx="3285000" cy="126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04</a:t>
            </a:r>
            <a:endParaRPr dirty="0"/>
          </a:p>
        </p:txBody>
      </p:sp>
      <p:sp>
        <p:nvSpPr>
          <p:cNvPr id="2" name="Subtitle 1"/>
          <p:cNvSpPr>
            <a:spLocks noGrp="1"/>
          </p:cNvSpPr>
          <p:nvPr>
            <p:ph type="subTitle" idx="1"/>
          </p:nvPr>
        </p:nvSpPr>
        <p:spPr>
          <a:xfrm>
            <a:off x="7282307" y="2891548"/>
            <a:ext cx="1414361" cy="713400"/>
          </a:xfrm>
        </p:spPr>
        <p:txBody>
          <a:bodyPr/>
          <a:lstStyle/>
          <a:p>
            <a:r>
              <a:rPr lang="en-US" dirty="0">
                <a:solidFill>
                  <a:schemeClr val="tx1"/>
                </a:solidFill>
              </a:rPr>
              <a:t>1) Site </a:t>
            </a:r>
            <a:r>
              <a:rPr lang="en-US" dirty="0" smtClean="0">
                <a:solidFill>
                  <a:schemeClr val="tx1"/>
                </a:solidFill>
              </a:rPr>
              <a:t>map</a:t>
            </a:r>
            <a:endParaRPr lang="en-US" dirty="0">
              <a:solidFill>
                <a:schemeClr val="tx1"/>
              </a:solidFill>
            </a:endParaRPr>
          </a:p>
          <a:p>
            <a:pPr lvl="0"/>
            <a:r>
              <a:rPr lang="en-US" dirty="0" smtClean="0">
                <a:solidFill>
                  <a:schemeClr val="tx1"/>
                </a:solidFill>
              </a:rPr>
              <a:t>2) Task </a:t>
            </a:r>
            <a:r>
              <a:rPr lang="en-US" dirty="0">
                <a:solidFill>
                  <a:schemeClr val="tx1"/>
                </a:solidFill>
              </a:rPr>
              <a:t>flow</a:t>
            </a:r>
          </a:p>
        </p:txBody>
      </p:sp>
    </p:spTree>
    <p:extLst>
      <p:ext uri="{BB962C8B-B14F-4D97-AF65-F5344CB8AC3E}">
        <p14:creationId xmlns:p14="http://schemas.microsoft.com/office/powerpoint/2010/main" val="20912464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5" name="Google Shape;591;p63"/>
          <p:cNvSpPr txBox="1">
            <a:spLocks noGrp="1"/>
          </p:cNvSpPr>
          <p:nvPr>
            <p:ph type="title"/>
          </p:nvPr>
        </p:nvSpPr>
        <p:spPr>
          <a:xfrm>
            <a:off x="720000" y="214780"/>
            <a:ext cx="7704000" cy="572700"/>
          </a:xfrm>
          <a:prstGeom prst="rect">
            <a:avLst/>
          </a:prstGeom>
        </p:spPr>
        <p:txBody>
          <a:bodyPr spcFirstLastPara="1" wrap="square" lIns="91425" tIns="91425" rIns="91425" bIns="91425" anchor="t" anchorCtr="0">
            <a:noAutofit/>
          </a:bodyPr>
          <a:lstStyle/>
          <a:p>
            <a:pPr lvl="0" algn="ctr" fontAlgn="base"/>
            <a:r>
              <a:rPr lang="en-US" sz="3000" dirty="0" smtClean="0">
                <a:latin typeface="Oxygen" panose="020B0604020202020204" charset="0"/>
              </a:rPr>
              <a:t>Sitemap</a:t>
            </a:r>
            <a:endParaRPr lang="en-US" sz="3000" dirty="0">
              <a:latin typeface="Oxygen" panose="020B0604020202020204" charset="0"/>
            </a:endParaRPr>
          </a:p>
        </p:txBody>
      </p:sp>
      <p:pic>
        <p:nvPicPr>
          <p:cNvPr id="2" name="Picture 1"/>
          <p:cNvPicPr>
            <a:picLocks noChangeAspect="1"/>
          </p:cNvPicPr>
          <p:nvPr/>
        </p:nvPicPr>
        <p:blipFill>
          <a:blip r:embed="rId3"/>
          <a:stretch>
            <a:fillRect/>
          </a:stretch>
        </p:blipFill>
        <p:spPr>
          <a:xfrm>
            <a:off x="0" y="1212427"/>
            <a:ext cx="9150694" cy="3098384"/>
          </a:xfrm>
          <a:prstGeom prst="rect">
            <a:avLst/>
          </a:prstGeom>
        </p:spPr>
      </p:pic>
    </p:spTree>
    <p:extLst>
      <p:ext uri="{BB962C8B-B14F-4D97-AF65-F5344CB8AC3E}">
        <p14:creationId xmlns:p14="http://schemas.microsoft.com/office/powerpoint/2010/main" val="34126621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5" name="Google Shape;591;p63"/>
          <p:cNvSpPr txBox="1">
            <a:spLocks noGrp="1"/>
          </p:cNvSpPr>
          <p:nvPr>
            <p:ph type="title"/>
          </p:nvPr>
        </p:nvSpPr>
        <p:spPr>
          <a:xfrm>
            <a:off x="720000" y="214780"/>
            <a:ext cx="7704000" cy="572700"/>
          </a:xfrm>
          <a:prstGeom prst="rect">
            <a:avLst/>
          </a:prstGeom>
        </p:spPr>
        <p:txBody>
          <a:bodyPr spcFirstLastPara="1" wrap="square" lIns="91425" tIns="91425" rIns="91425" bIns="91425" anchor="t" anchorCtr="0">
            <a:noAutofit/>
          </a:bodyPr>
          <a:lstStyle/>
          <a:p>
            <a:pPr lvl="0" algn="ctr" fontAlgn="base"/>
            <a:r>
              <a:rPr lang="en-US" sz="3000" dirty="0" smtClean="0">
                <a:latin typeface="Oxygen" panose="020B0604020202020204" charset="0"/>
              </a:rPr>
              <a:t>workflow</a:t>
            </a:r>
            <a:endParaRPr lang="en-US" sz="3000" dirty="0">
              <a:latin typeface="Oxygen" panose="020B0604020202020204" charset="0"/>
            </a:endParaRPr>
          </a:p>
        </p:txBody>
      </p:sp>
      <p:pic>
        <p:nvPicPr>
          <p:cNvPr id="6" name="Picture 5"/>
          <p:cNvPicPr>
            <a:picLocks noChangeAspect="1"/>
          </p:cNvPicPr>
          <p:nvPr/>
        </p:nvPicPr>
        <p:blipFill>
          <a:blip r:embed="rId3"/>
          <a:stretch>
            <a:fillRect/>
          </a:stretch>
        </p:blipFill>
        <p:spPr>
          <a:xfrm>
            <a:off x="0" y="1070185"/>
            <a:ext cx="9144000" cy="3429665"/>
          </a:xfrm>
          <a:prstGeom prst="rect">
            <a:avLst/>
          </a:prstGeom>
        </p:spPr>
      </p:pic>
    </p:spTree>
    <p:extLst>
      <p:ext uri="{BB962C8B-B14F-4D97-AF65-F5344CB8AC3E}">
        <p14:creationId xmlns:p14="http://schemas.microsoft.com/office/powerpoint/2010/main" val="3024129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1651690" y="252839"/>
            <a:ext cx="6053158" cy="86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Oxygen" panose="020B0604020202020204" charset="0"/>
                <a:cs typeface="Amatic SC" panose="020B0604020202020204" charset="-79"/>
              </a:rPr>
              <a:t>Phân công công việc</a:t>
            </a:r>
            <a:endParaRPr dirty="0">
              <a:latin typeface="Oxygen" panose="020B0604020202020204" charset="0"/>
              <a:cs typeface="Amatic SC" panose="020B060402020202020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608185110"/>
              </p:ext>
            </p:extLst>
          </p:nvPr>
        </p:nvGraphicFramePr>
        <p:xfrm>
          <a:off x="1634939" y="1170820"/>
          <a:ext cx="6338104" cy="2756495"/>
        </p:xfrm>
        <a:graphic>
          <a:graphicData uri="http://schemas.openxmlformats.org/drawingml/2006/table">
            <a:tbl>
              <a:tblPr firstRow="1" bandRow="1">
                <a:tableStyleId>{5940675A-B579-460E-94D1-54222C63F5DA}</a:tableStyleId>
              </a:tblPr>
              <a:tblGrid>
                <a:gridCol w="1233696">
                  <a:extLst>
                    <a:ext uri="{9D8B030D-6E8A-4147-A177-3AD203B41FA5}">
                      <a16:colId xmlns:a16="http://schemas.microsoft.com/office/drawing/2014/main" val="20000"/>
                    </a:ext>
                  </a:extLst>
                </a:gridCol>
                <a:gridCol w="5104408">
                  <a:extLst>
                    <a:ext uri="{9D8B030D-6E8A-4147-A177-3AD203B41FA5}">
                      <a16:colId xmlns:a16="http://schemas.microsoft.com/office/drawing/2014/main" val="20001"/>
                    </a:ext>
                  </a:extLst>
                </a:gridCol>
              </a:tblGrid>
              <a:tr h="505639">
                <a:tc>
                  <a:txBody>
                    <a:bodyPr/>
                    <a:lstStyle/>
                    <a:p>
                      <a:r>
                        <a:rPr lang="en-US" dirty="0" smtClean="0"/>
                        <a:t>Thành</a:t>
                      </a:r>
                      <a:r>
                        <a:rPr lang="en-US" baseline="0" dirty="0" smtClean="0"/>
                        <a:t> </a:t>
                      </a:r>
                      <a:r>
                        <a:rPr lang="en-US" baseline="0" dirty="0"/>
                        <a:t>viên</a:t>
                      </a:r>
                      <a:endParaRPr lang="en-US" dirty="0"/>
                    </a:p>
                  </a:txBody>
                  <a:tcPr>
                    <a:solidFill>
                      <a:srgbClr val="DFE9D8"/>
                    </a:solidFill>
                  </a:tcPr>
                </a:tc>
                <a:tc>
                  <a:txBody>
                    <a:bodyPr/>
                    <a:lstStyle/>
                    <a:p>
                      <a:r>
                        <a:rPr lang="en-US" dirty="0"/>
                        <a:t>Công</a:t>
                      </a:r>
                      <a:r>
                        <a:rPr lang="en-US" baseline="0" dirty="0"/>
                        <a:t> việc</a:t>
                      </a:r>
                      <a:endParaRPr lang="en-US" dirty="0"/>
                    </a:p>
                  </a:txBody>
                  <a:tcPr>
                    <a:solidFill>
                      <a:srgbClr val="DFE9D8"/>
                    </a:solidFill>
                  </a:tcPr>
                </a:tc>
                <a:extLst>
                  <a:ext uri="{0D108BD9-81ED-4DB2-BD59-A6C34878D82A}">
                    <a16:rowId xmlns:a16="http://schemas.microsoft.com/office/drawing/2014/main" val="10000"/>
                  </a:ext>
                </a:extLst>
              </a:tr>
              <a:tr h="1125428">
                <a:tc>
                  <a:txBody>
                    <a:bodyPr/>
                    <a:lstStyle/>
                    <a:p>
                      <a:r>
                        <a:rPr lang="en-US" dirty="0" smtClean="0"/>
                        <a:t>Quang</a:t>
                      </a:r>
                      <a:r>
                        <a:rPr lang="en-US" baseline="0" dirty="0" smtClean="0"/>
                        <a:t> Khôi</a:t>
                      </a:r>
                      <a:endParaRPr lang="en-US" dirty="0"/>
                    </a:p>
                  </a:txBody>
                  <a:tcPr/>
                </a:tc>
                <a:tc>
                  <a:txBody>
                    <a:bodyPr/>
                    <a:lstStyle/>
                    <a:p>
                      <a:r>
                        <a:rPr lang="en-US" dirty="0"/>
                        <a:t>- </a:t>
                      </a:r>
                      <a:r>
                        <a:rPr lang="en-US" dirty="0" smtClean="0"/>
                        <a:t>Làm </a:t>
                      </a:r>
                      <a:r>
                        <a:rPr lang="en-US" baseline="0" dirty="0" smtClean="0"/>
                        <a:t>màn hình app bằng figma, nội dung 4, 5, Làm powerpoint.</a:t>
                      </a:r>
                      <a:endParaRPr lang="en-US" dirty="0"/>
                    </a:p>
                  </a:txBody>
                  <a:tcPr/>
                </a:tc>
                <a:extLst>
                  <a:ext uri="{0D108BD9-81ED-4DB2-BD59-A6C34878D82A}">
                    <a16:rowId xmlns:a16="http://schemas.microsoft.com/office/drawing/2014/main" val="10001"/>
                  </a:ext>
                </a:extLst>
              </a:tr>
              <a:tr h="1125428">
                <a:tc>
                  <a:txBody>
                    <a:bodyPr/>
                    <a:lstStyle/>
                    <a:p>
                      <a:r>
                        <a:rPr lang="en-US" dirty="0" smtClean="0"/>
                        <a:t>Đồng</a:t>
                      </a:r>
                      <a:r>
                        <a:rPr lang="en-US" baseline="0" dirty="0" smtClean="0"/>
                        <a:t> Hưng</a:t>
                      </a:r>
                      <a:endParaRPr lang="en-US" dirty="0"/>
                    </a:p>
                  </a:txBody>
                  <a:tcPr/>
                </a:tc>
                <a:tc>
                  <a:txBody>
                    <a:bodyPr/>
                    <a:lstStyle/>
                    <a:p>
                      <a:r>
                        <a:rPr lang="en-US" dirty="0" smtClean="0"/>
                        <a:t>-Làm</a:t>
                      </a:r>
                      <a:r>
                        <a:rPr lang="en-US" baseline="0" dirty="0" smtClean="0"/>
                        <a:t> màn hình app bằng figma, word, nội dung 1,2,3, Làm word.</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995349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5" name="Google Shape;591;p63"/>
          <p:cNvSpPr txBox="1">
            <a:spLocks noGrp="1"/>
          </p:cNvSpPr>
          <p:nvPr>
            <p:ph type="title"/>
          </p:nvPr>
        </p:nvSpPr>
        <p:spPr>
          <a:xfrm>
            <a:off x="720000" y="214780"/>
            <a:ext cx="7704000" cy="572700"/>
          </a:xfrm>
          <a:prstGeom prst="rect">
            <a:avLst/>
          </a:prstGeom>
        </p:spPr>
        <p:txBody>
          <a:bodyPr spcFirstLastPara="1" wrap="square" lIns="91425" tIns="91425" rIns="91425" bIns="91425" anchor="t" anchorCtr="0">
            <a:noAutofit/>
          </a:bodyPr>
          <a:lstStyle/>
          <a:p>
            <a:pPr lvl="0" algn="ctr" fontAlgn="base"/>
            <a:r>
              <a:rPr lang="en-US" sz="3000" dirty="0" smtClean="0">
                <a:latin typeface="Oxygen" panose="020B0604020202020204" charset="0"/>
              </a:rPr>
              <a:t>Workflow đăng nhập, đăng ký</a:t>
            </a:r>
            <a:endParaRPr lang="en-US" sz="3000" dirty="0">
              <a:latin typeface="Oxygen" panose="020B0604020202020204" charset="0"/>
            </a:endParaRPr>
          </a:p>
        </p:txBody>
      </p:sp>
      <p:pic>
        <p:nvPicPr>
          <p:cNvPr id="2" name="Picture 1"/>
          <p:cNvPicPr>
            <a:picLocks noChangeAspect="1"/>
          </p:cNvPicPr>
          <p:nvPr/>
        </p:nvPicPr>
        <p:blipFill>
          <a:blip r:embed="rId3"/>
          <a:stretch>
            <a:fillRect/>
          </a:stretch>
        </p:blipFill>
        <p:spPr>
          <a:xfrm>
            <a:off x="720000" y="787480"/>
            <a:ext cx="7269557" cy="4094143"/>
          </a:xfrm>
          <a:prstGeom prst="rect">
            <a:avLst/>
          </a:prstGeom>
        </p:spPr>
      </p:pic>
    </p:spTree>
    <p:extLst>
      <p:ext uri="{BB962C8B-B14F-4D97-AF65-F5344CB8AC3E}">
        <p14:creationId xmlns:p14="http://schemas.microsoft.com/office/powerpoint/2010/main" val="38789040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5" name="Google Shape;591;p63"/>
          <p:cNvSpPr txBox="1">
            <a:spLocks noGrp="1"/>
          </p:cNvSpPr>
          <p:nvPr>
            <p:ph type="title"/>
          </p:nvPr>
        </p:nvSpPr>
        <p:spPr>
          <a:xfrm>
            <a:off x="720000" y="214780"/>
            <a:ext cx="7704000" cy="572700"/>
          </a:xfrm>
          <a:prstGeom prst="rect">
            <a:avLst/>
          </a:prstGeom>
        </p:spPr>
        <p:txBody>
          <a:bodyPr spcFirstLastPara="1" wrap="square" lIns="91425" tIns="91425" rIns="91425" bIns="91425" anchor="t" anchorCtr="0">
            <a:noAutofit/>
          </a:bodyPr>
          <a:lstStyle/>
          <a:p>
            <a:pPr lvl="0" algn="ctr" fontAlgn="base"/>
            <a:r>
              <a:rPr lang="en-US" sz="3000" dirty="0" smtClean="0">
                <a:latin typeface="Oxygen" panose="020B0604020202020204" charset="0"/>
              </a:rPr>
              <a:t>Workflow đặt hàng, thanh toán</a:t>
            </a:r>
            <a:endParaRPr lang="en-US" sz="3000" dirty="0">
              <a:latin typeface="Oxygen" panose="020B0604020202020204" charset="0"/>
            </a:endParaRPr>
          </a:p>
        </p:txBody>
      </p:sp>
      <p:pic>
        <p:nvPicPr>
          <p:cNvPr id="2" name="Picture 1"/>
          <p:cNvPicPr>
            <a:picLocks noChangeAspect="1"/>
          </p:cNvPicPr>
          <p:nvPr/>
        </p:nvPicPr>
        <p:blipFill>
          <a:blip r:embed="rId3"/>
          <a:stretch>
            <a:fillRect/>
          </a:stretch>
        </p:blipFill>
        <p:spPr>
          <a:xfrm>
            <a:off x="1039390" y="787480"/>
            <a:ext cx="6854711" cy="4187028"/>
          </a:xfrm>
          <a:prstGeom prst="rect">
            <a:avLst/>
          </a:prstGeom>
        </p:spPr>
      </p:pic>
    </p:spTree>
    <p:extLst>
      <p:ext uri="{BB962C8B-B14F-4D97-AF65-F5344CB8AC3E}">
        <p14:creationId xmlns:p14="http://schemas.microsoft.com/office/powerpoint/2010/main" val="38624983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4058883" y="1983148"/>
            <a:ext cx="4365118" cy="841800"/>
          </a:xfrm>
          <a:prstGeom prst="rect">
            <a:avLst/>
          </a:prstGeom>
        </p:spPr>
        <p:txBody>
          <a:bodyPr spcFirstLastPara="1" wrap="square" lIns="91425" tIns="91425" rIns="91425" bIns="91425" anchor="ctr" anchorCtr="0">
            <a:noAutofit/>
          </a:bodyPr>
          <a:lstStyle/>
          <a:p>
            <a:pPr lvl="0"/>
            <a:r>
              <a:rPr lang="en-US" sz="3000" dirty="0" smtClean="0">
                <a:latin typeface="Oxygen" panose="020B0604020202020204" charset="0"/>
              </a:rPr>
              <a:t>Thiết kế tương tác kiểm thử</a:t>
            </a:r>
            <a:endParaRPr sz="3000" dirty="0">
              <a:latin typeface="Oxygen" panose="020B0604020202020204" charset="0"/>
            </a:endParaRPr>
          </a:p>
        </p:txBody>
      </p:sp>
      <p:sp>
        <p:nvSpPr>
          <p:cNvPr id="219" name="Google Shape;219;p40"/>
          <p:cNvSpPr txBox="1">
            <a:spLocks noGrp="1"/>
          </p:cNvSpPr>
          <p:nvPr>
            <p:ph type="title" idx="2"/>
          </p:nvPr>
        </p:nvSpPr>
        <p:spPr>
          <a:xfrm>
            <a:off x="5139001" y="718048"/>
            <a:ext cx="3285000" cy="126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05</a:t>
            </a:r>
            <a:endParaRPr dirty="0"/>
          </a:p>
        </p:txBody>
      </p:sp>
    </p:spTree>
    <p:extLst>
      <p:ext uri="{BB962C8B-B14F-4D97-AF65-F5344CB8AC3E}">
        <p14:creationId xmlns:p14="http://schemas.microsoft.com/office/powerpoint/2010/main" val="2163638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Oxygen" panose="020B0604020202020204" charset="0"/>
                <a:cs typeface="Amatic SC" panose="020B0604020202020204" charset="-79"/>
              </a:rPr>
              <a:t>Nội dung </a:t>
            </a:r>
            <a:endParaRPr dirty="0">
              <a:latin typeface="Oxygen" panose="020B0604020202020204" charset="0"/>
              <a:cs typeface="Amatic SC" panose="020B0604020202020204" charset="-79"/>
            </a:endParaRPr>
          </a:p>
        </p:txBody>
      </p:sp>
      <p:sp>
        <p:nvSpPr>
          <p:cNvPr id="180" name="Google Shape;180;p36"/>
          <p:cNvSpPr txBox="1">
            <a:spLocks noGrp="1"/>
          </p:cNvSpPr>
          <p:nvPr>
            <p:ph type="title"/>
          </p:nvPr>
        </p:nvSpPr>
        <p:spPr>
          <a:xfrm>
            <a:off x="720000" y="3096247"/>
            <a:ext cx="2336400" cy="527700"/>
          </a:xfrm>
          <a:prstGeom prst="rect">
            <a:avLst/>
          </a:prstGeom>
        </p:spPr>
        <p:txBody>
          <a:bodyPr spcFirstLastPara="1" wrap="square" lIns="91425" tIns="91425" rIns="91425" bIns="91425" anchor="ctr" anchorCtr="0">
            <a:noAutofit/>
          </a:bodyPr>
          <a:lstStyle/>
          <a:p>
            <a:pPr lvl="0"/>
            <a:r>
              <a:rPr lang="en-US" dirty="0" smtClean="0">
                <a:latin typeface="Oxygen" panose="020B0604020202020204" charset="0"/>
              </a:rPr>
              <a:t>Xác </a:t>
            </a:r>
            <a:r>
              <a:rPr lang="en-US" dirty="0">
                <a:latin typeface="Oxygen" panose="020B0604020202020204" charset="0"/>
              </a:rPr>
              <a:t>định chức năng đối tượng người dùng</a:t>
            </a:r>
            <a:endParaRPr dirty="0">
              <a:latin typeface="Oxygen" panose="020B0604020202020204" charset="0"/>
            </a:endParaRPr>
          </a:p>
        </p:txBody>
      </p:sp>
      <p:sp>
        <p:nvSpPr>
          <p:cNvPr id="182" name="Google Shape;182;p36"/>
          <p:cNvSpPr txBox="1">
            <a:spLocks noGrp="1"/>
          </p:cNvSpPr>
          <p:nvPr>
            <p:ph type="title" idx="3"/>
          </p:nvPr>
        </p:nvSpPr>
        <p:spPr>
          <a:xfrm>
            <a:off x="3403800" y="3111436"/>
            <a:ext cx="2336400" cy="527700"/>
          </a:xfrm>
          <a:prstGeom prst="rect">
            <a:avLst/>
          </a:prstGeom>
        </p:spPr>
        <p:txBody>
          <a:bodyPr spcFirstLastPara="1" wrap="square" lIns="91425" tIns="91425" rIns="91425" bIns="91425" anchor="ctr" anchorCtr="0">
            <a:noAutofit/>
          </a:bodyPr>
          <a:lstStyle/>
          <a:p>
            <a:pPr lvl="0"/>
            <a:r>
              <a:rPr lang="en-US" dirty="0">
                <a:latin typeface="Oxygen" panose="020B0604020202020204" charset="0"/>
              </a:rPr>
              <a:t>Nghiên cứu trải nghiệm người dùng</a:t>
            </a:r>
            <a:endParaRPr dirty="0">
              <a:latin typeface="Oxygen" panose="020B0604020202020204" charset="0"/>
            </a:endParaRPr>
          </a:p>
        </p:txBody>
      </p:sp>
      <p:sp>
        <p:nvSpPr>
          <p:cNvPr id="184" name="Google Shape;184;p36"/>
          <p:cNvSpPr txBox="1">
            <a:spLocks noGrp="1"/>
          </p:cNvSpPr>
          <p:nvPr>
            <p:ph type="title" idx="6"/>
          </p:nvPr>
        </p:nvSpPr>
        <p:spPr>
          <a:xfrm>
            <a:off x="5740199" y="2929076"/>
            <a:ext cx="3056400" cy="527700"/>
          </a:xfrm>
          <a:prstGeom prst="rect">
            <a:avLst/>
          </a:prstGeom>
        </p:spPr>
        <p:txBody>
          <a:bodyPr spcFirstLastPara="1" wrap="square" lIns="91425" tIns="91425" rIns="91425" bIns="91425" anchor="ctr" anchorCtr="0">
            <a:noAutofit/>
          </a:bodyPr>
          <a:lstStyle/>
          <a:p>
            <a:pPr lvl="0"/>
            <a:r>
              <a:rPr lang="en-US" sz="3000" b="0" dirty="0">
                <a:latin typeface="Oxygen" panose="020B0604020202020204" charset="0"/>
              </a:rPr>
              <a:t>Phân tích &amp; xây dựng các chức năng</a:t>
            </a:r>
            <a:endParaRPr sz="3000" dirty="0">
              <a:latin typeface="Oxygen" panose="020B0604020202020204" charset="0"/>
            </a:endParaRPr>
          </a:p>
        </p:txBody>
      </p:sp>
      <p:sp>
        <p:nvSpPr>
          <p:cNvPr id="186" name="Google Shape;186;p36"/>
          <p:cNvSpPr/>
          <p:nvPr/>
        </p:nvSpPr>
        <p:spPr>
          <a:xfrm>
            <a:off x="14023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6"/>
          <p:cNvSpPr/>
          <p:nvPr/>
        </p:nvSpPr>
        <p:spPr>
          <a:xfrm>
            <a:off x="40861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6"/>
          <p:cNvSpPr/>
          <p:nvPr/>
        </p:nvSpPr>
        <p:spPr>
          <a:xfrm>
            <a:off x="67699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36"/>
          <p:cNvCxnSpPr>
            <a:stCxn id="186" idx="4"/>
            <a:endCxn id="180" idx="0"/>
          </p:cNvCxnSpPr>
          <p:nvPr/>
        </p:nvCxnSpPr>
        <p:spPr>
          <a:xfrm>
            <a:off x="1888200" y="2357275"/>
            <a:ext cx="0" cy="738972"/>
          </a:xfrm>
          <a:prstGeom prst="straightConnector1">
            <a:avLst/>
          </a:prstGeom>
          <a:noFill/>
          <a:ln w="19050" cap="flat" cmpd="sng">
            <a:solidFill>
              <a:schemeClr val="lt2"/>
            </a:solidFill>
            <a:prstDash val="solid"/>
            <a:round/>
            <a:headEnd type="none" w="med" len="med"/>
            <a:tailEnd type="none" w="med" len="med"/>
          </a:ln>
        </p:spPr>
      </p:cxnSp>
      <p:cxnSp>
        <p:nvCxnSpPr>
          <p:cNvPr id="190" name="Google Shape;190;p36"/>
          <p:cNvCxnSpPr>
            <a:stCxn id="187" idx="4"/>
            <a:endCxn id="182" idx="0"/>
          </p:cNvCxnSpPr>
          <p:nvPr/>
        </p:nvCxnSpPr>
        <p:spPr>
          <a:xfrm>
            <a:off x="4572000" y="2357275"/>
            <a:ext cx="0" cy="754161"/>
          </a:xfrm>
          <a:prstGeom prst="straightConnector1">
            <a:avLst/>
          </a:prstGeom>
          <a:noFill/>
          <a:ln w="19050" cap="flat" cmpd="sng">
            <a:solidFill>
              <a:schemeClr val="lt2"/>
            </a:solidFill>
            <a:prstDash val="solid"/>
            <a:round/>
            <a:headEnd type="none" w="med" len="med"/>
            <a:tailEnd type="none" w="med" len="med"/>
          </a:ln>
        </p:spPr>
      </p:cxnSp>
      <p:cxnSp>
        <p:nvCxnSpPr>
          <p:cNvPr id="191" name="Google Shape;191;p36"/>
          <p:cNvCxnSpPr>
            <a:stCxn id="188" idx="4"/>
            <a:endCxn id="184" idx="0"/>
          </p:cNvCxnSpPr>
          <p:nvPr/>
        </p:nvCxnSpPr>
        <p:spPr>
          <a:xfrm>
            <a:off x="7255800" y="2357275"/>
            <a:ext cx="12599" cy="571801"/>
          </a:xfrm>
          <a:prstGeom prst="straightConnector1">
            <a:avLst/>
          </a:prstGeom>
          <a:noFill/>
          <a:ln w="19050" cap="flat" cmpd="sng">
            <a:solidFill>
              <a:schemeClr val="lt2"/>
            </a:solidFill>
            <a:prstDash val="solid"/>
            <a:round/>
            <a:headEnd type="none" w="med" len="med"/>
            <a:tailEnd type="none" w="med" len="med"/>
          </a:ln>
        </p:spPr>
      </p:cxnSp>
      <p:sp>
        <p:nvSpPr>
          <p:cNvPr id="192" name="Google Shape;192;p36"/>
          <p:cNvSpPr txBox="1">
            <a:spLocks noGrp="1"/>
          </p:cNvSpPr>
          <p:nvPr>
            <p:ph type="title" idx="2"/>
          </p:nvPr>
        </p:nvSpPr>
        <p:spPr>
          <a:xfrm>
            <a:off x="720000" y="1540294"/>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3" name="Google Shape;193;p36"/>
          <p:cNvSpPr txBox="1">
            <a:spLocks noGrp="1"/>
          </p:cNvSpPr>
          <p:nvPr>
            <p:ph type="title" idx="4"/>
          </p:nvPr>
        </p:nvSpPr>
        <p:spPr>
          <a:xfrm>
            <a:off x="3403800" y="1589526"/>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94" name="Google Shape;194;p36"/>
          <p:cNvSpPr txBox="1">
            <a:spLocks noGrp="1"/>
          </p:cNvSpPr>
          <p:nvPr>
            <p:ph type="title" idx="7"/>
          </p:nvPr>
        </p:nvSpPr>
        <p:spPr>
          <a:xfrm>
            <a:off x="6087600" y="1589526"/>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rot="10800000">
            <a:off x="6202904" y="1362597"/>
            <a:ext cx="931692" cy="931503"/>
          </a:xfrm>
          <a:custGeom>
            <a:avLst/>
            <a:gdLst/>
            <a:ahLst/>
            <a:cxnLst/>
            <a:rect l="l" t="t" r="r" b="b"/>
            <a:pathLst>
              <a:path w="103723" h="103702" extrusionOk="0">
                <a:moveTo>
                  <a:pt x="51192" y="1"/>
                </a:moveTo>
                <a:lnTo>
                  <a:pt x="50522" y="13"/>
                </a:lnTo>
                <a:lnTo>
                  <a:pt x="49865" y="39"/>
                </a:lnTo>
                <a:lnTo>
                  <a:pt x="49196" y="64"/>
                </a:lnTo>
                <a:lnTo>
                  <a:pt x="48539" y="102"/>
                </a:lnTo>
                <a:lnTo>
                  <a:pt x="47869" y="152"/>
                </a:lnTo>
                <a:lnTo>
                  <a:pt x="47212" y="203"/>
                </a:lnTo>
                <a:lnTo>
                  <a:pt x="46568" y="266"/>
                </a:lnTo>
                <a:lnTo>
                  <a:pt x="45911" y="342"/>
                </a:lnTo>
                <a:lnTo>
                  <a:pt x="45254" y="418"/>
                </a:lnTo>
                <a:lnTo>
                  <a:pt x="44610" y="506"/>
                </a:lnTo>
                <a:lnTo>
                  <a:pt x="43965" y="594"/>
                </a:lnTo>
                <a:lnTo>
                  <a:pt x="43321" y="696"/>
                </a:lnTo>
                <a:lnTo>
                  <a:pt x="42689" y="809"/>
                </a:lnTo>
                <a:lnTo>
                  <a:pt x="42045" y="923"/>
                </a:lnTo>
                <a:lnTo>
                  <a:pt x="41413" y="1049"/>
                </a:lnTo>
                <a:lnTo>
                  <a:pt x="40782" y="1188"/>
                </a:lnTo>
                <a:lnTo>
                  <a:pt x="40150" y="1327"/>
                </a:lnTo>
                <a:lnTo>
                  <a:pt x="39531" y="1479"/>
                </a:lnTo>
                <a:lnTo>
                  <a:pt x="38899" y="1630"/>
                </a:lnTo>
                <a:lnTo>
                  <a:pt x="38280" y="1795"/>
                </a:lnTo>
                <a:lnTo>
                  <a:pt x="37661" y="1971"/>
                </a:lnTo>
                <a:lnTo>
                  <a:pt x="37055" y="2148"/>
                </a:lnTo>
                <a:lnTo>
                  <a:pt x="36448" y="2325"/>
                </a:lnTo>
                <a:lnTo>
                  <a:pt x="35829" y="2527"/>
                </a:lnTo>
                <a:lnTo>
                  <a:pt x="35235" y="2729"/>
                </a:lnTo>
                <a:lnTo>
                  <a:pt x="34629" y="2931"/>
                </a:lnTo>
                <a:lnTo>
                  <a:pt x="34035" y="3146"/>
                </a:lnTo>
                <a:lnTo>
                  <a:pt x="33441" y="3374"/>
                </a:lnTo>
                <a:lnTo>
                  <a:pt x="32848" y="3601"/>
                </a:lnTo>
                <a:lnTo>
                  <a:pt x="32267" y="3828"/>
                </a:lnTo>
                <a:lnTo>
                  <a:pt x="31673" y="4068"/>
                </a:lnTo>
                <a:lnTo>
                  <a:pt x="31104" y="4321"/>
                </a:lnTo>
                <a:lnTo>
                  <a:pt x="30523" y="4574"/>
                </a:lnTo>
                <a:lnTo>
                  <a:pt x="29955" y="4839"/>
                </a:lnTo>
                <a:lnTo>
                  <a:pt x="29386" y="5117"/>
                </a:lnTo>
                <a:lnTo>
                  <a:pt x="28818" y="5395"/>
                </a:lnTo>
                <a:lnTo>
                  <a:pt x="28249" y="5673"/>
                </a:lnTo>
                <a:lnTo>
                  <a:pt x="27693" y="5963"/>
                </a:lnTo>
                <a:lnTo>
                  <a:pt x="27150" y="6254"/>
                </a:lnTo>
                <a:lnTo>
                  <a:pt x="26594" y="6557"/>
                </a:lnTo>
                <a:lnTo>
                  <a:pt x="26051" y="6873"/>
                </a:lnTo>
                <a:lnTo>
                  <a:pt x="24977" y="7504"/>
                </a:lnTo>
                <a:lnTo>
                  <a:pt x="23916" y="8174"/>
                </a:lnTo>
                <a:lnTo>
                  <a:pt x="22867" y="8856"/>
                </a:lnTo>
                <a:lnTo>
                  <a:pt x="21844" y="9564"/>
                </a:lnTo>
                <a:lnTo>
                  <a:pt x="20833" y="10296"/>
                </a:lnTo>
                <a:lnTo>
                  <a:pt x="19848" y="11054"/>
                </a:lnTo>
                <a:lnTo>
                  <a:pt x="18875" y="11837"/>
                </a:lnTo>
                <a:lnTo>
                  <a:pt x="17927" y="12646"/>
                </a:lnTo>
                <a:lnTo>
                  <a:pt x="16992" y="13467"/>
                </a:lnTo>
                <a:lnTo>
                  <a:pt x="16083" y="14313"/>
                </a:lnTo>
                <a:lnTo>
                  <a:pt x="15198" y="15185"/>
                </a:lnTo>
                <a:lnTo>
                  <a:pt x="14327" y="16082"/>
                </a:lnTo>
                <a:lnTo>
                  <a:pt x="13480" y="16992"/>
                </a:lnTo>
                <a:lnTo>
                  <a:pt x="12646" y="17914"/>
                </a:lnTo>
                <a:lnTo>
                  <a:pt x="11851" y="18874"/>
                </a:lnTo>
                <a:lnTo>
                  <a:pt x="11067" y="19834"/>
                </a:lnTo>
                <a:lnTo>
                  <a:pt x="10309" y="20832"/>
                </a:lnTo>
                <a:lnTo>
                  <a:pt x="9577" y="21830"/>
                </a:lnTo>
                <a:lnTo>
                  <a:pt x="8856" y="22866"/>
                </a:lnTo>
                <a:lnTo>
                  <a:pt x="8174" y="23902"/>
                </a:lnTo>
                <a:lnTo>
                  <a:pt x="7517" y="24963"/>
                </a:lnTo>
                <a:lnTo>
                  <a:pt x="6873" y="26049"/>
                </a:lnTo>
                <a:lnTo>
                  <a:pt x="6570" y="26592"/>
                </a:lnTo>
                <a:lnTo>
                  <a:pt x="6267" y="27136"/>
                </a:lnTo>
                <a:lnTo>
                  <a:pt x="5963" y="27691"/>
                </a:lnTo>
                <a:lnTo>
                  <a:pt x="5673" y="28247"/>
                </a:lnTo>
                <a:lnTo>
                  <a:pt x="5395" y="28803"/>
                </a:lnTo>
                <a:lnTo>
                  <a:pt x="5117" y="29372"/>
                </a:lnTo>
                <a:lnTo>
                  <a:pt x="4852" y="29940"/>
                </a:lnTo>
                <a:lnTo>
                  <a:pt x="4586" y="30509"/>
                </a:lnTo>
                <a:lnTo>
                  <a:pt x="4334" y="31090"/>
                </a:lnTo>
                <a:lnTo>
                  <a:pt x="4081" y="31671"/>
                </a:lnTo>
                <a:lnTo>
                  <a:pt x="3841" y="32252"/>
                </a:lnTo>
                <a:lnTo>
                  <a:pt x="3601" y="32846"/>
                </a:lnTo>
                <a:lnTo>
                  <a:pt x="3373" y="33427"/>
                </a:lnTo>
                <a:lnTo>
                  <a:pt x="3146" y="34020"/>
                </a:lnTo>
                <a:lnTo>
                  <a:pt x="2944" y="34627"/>
                </a:lnTo>
                <a:lnTo>
                  <a:pt x="2729" y="35220"/>
                </a:lnTo>
                <a:lnTo>
                  <a:pt x="2527" y="35827"/>
                </a:lnTo>
                <a:lnTo>
                  <a:pt x="2337" y="36433"/>
                </a:lnTo>
                <a:lnTo>
                  <a:pt x="2148" y="37040"/>
                </a:lnTo>
                <a:lnTo>
                  <a:pt x="1971" y="37659"/>
                </a:lnTo>
                <a:lnTo>
                  <a:pt x="1807" y="38278"/>
                </a:lnTo>
                <a:lnTo>
                  <a:pt x="1643" y="38897"/>
                </a:lnTo>
                <a:lnTo>
                  <a:pt x="1478" y="39516"/>
                </a:lnTo>
                <a:lnTo>
                  <a:pt x="1339" y="40147"/>
                </a:lnTo>
                <a:lnTo>
                  <a:pt x="1188" y="40766"/>
                </a:lnTo>
                <a:lnTo>
                  <a:pt x="1061" y="41398"/>
                </a:lnTo>
                <a:lnTo>
                  <a:pt x="935" y="42042"/>
                </a:lnTo>
                <a:lnTo>
                  <a:pt x="821" y="42674"/>
                </a:lnTo>
                <a:lnTo>
                  <a:pt x="708" y="43318"/>
                </a:lnTo>
                <a:lnTo>
                  <a:pt x="607" y="43962"/>
                </a:lnTo>
                <a:lnTo>
                  <a:pt x="506" y="44607"/>
                </a:lnTo>
                <a:lnTo>
                  <a:pt x="417" y="45251"/>
                </a:lnTo>
                <a:lnTo>
                  <a:pt x="341" y="45895"/>
                </a:lnTo>
                <a:lnTo>
                  <a:pt x="278" y="46552"/>
                </a:lnTo>
                <a:lnTo>
                  <a:pt x="215" y="47209"/>
                </a:lnTo>
                <a:lnTo>
                  <a:pt x="152" y="47866"/>
                </a:lnTo>
                <a:lnTo>
                  <a:pt x="114" y="48523"/>
                </a:lnTo>
                <a:lnTo>
                  <a:pt x="76" y="49180"/>
                </a:lnTo>
                <a:lnTo>
                  <a:pt x="38" y="49849"/>
                </a:lnTo>
                <a:lnTo>
                  <a:pt x="26" y="50519"/>
                </a:lnTo>
                <a:lnTo>
                  <a:pt x="13" y="51188"/>
                </a:lnTo>
                <a:lnTo>
                  <a:pt x="0" y="51858"/>
                </a:lnTo>
                <a:lnTo>
                  <a:pt x="13" y="52527"/>
                </a:lnTo>
                <a:lnTo>
                  <a:pt x="26" y="53197"/>
                </a:lnTo>
                <a:lnTo>
                  <a:pt x="38" y="53854"/>
                </a:lnTo>
                <a:lnTo>
                  <a:pt x="76" y="54523"/>
                </a:lnTo>
                <a:lnTo>
                  <a:pt x="114" y="55180"/>
                </a:lnTo>
                <a:lnTo>
                  <a:pt x="152" y="55850"/>
                </a:lnTo>
                <a:lnTo>
                  <a:pt x="215" y="56506"/>
                </a:lnTo>
                <a:lnTo>
                  <a:pt x="278" y="57151"/>
                </a:lnTo>
                <a:lnTo>
                  <a:pt x="341" y="57808"/>
                </a:lnTo>
                <a:lnTo>
                  <a:pt x="417" y="58452"/>
                </a:lnTo>
                <a:lnTo>
                  <a:pt x="506" y="59109"/>
                </a:lnTo>
                <a:lnTo>
                  <a:pt x="607" y="59753"/>
                </a:lnTo>
                <a:lnTo>
                  <a:pt x="708" y="60397"/>
                </a:lnTo>
                <a:lnTo>
                  <a:pt x="821" y="61029"/>
                </a:lnTo>
                <a:lnTo>
                  <a:pt x="935" y="61673"/>
                </a:lnTo>
                <a:lnTo>
                  <a:pt x="1061" y="62305"/>
                </a:lnTo>
                <a:lnTo>
                  <a:pt x="1188" y="62936"/>
                </a:lnTo>
                <a:lnTo>
                  <a:pt x="1339" y="63568"/>
                </a:lnTo>
                <a:lnTo>
                  <a:pt x="1478" y="64187"/>
                </a:lnTo>
                <a:lnTo>
                  <a:pt x="1643" y="64819"/>
                </a:lnTo>
                <a:lnTo>
                  <a:pt x="1807" y="65438"/>
                </a:lnTo>
                <a:lnTo>
                  <a:pt x="1971" y="66044"/>
                </a:lnTo>
                <a:lnTo>
                  <a:pt x="2148" y="66663"/>
                </a:lnTo>
                <a:lnTo>
                  <a:pt x="2337" y="67269"/>
                </a:lnTo>
                <a:lnTo>
                  <a:pt x="2527" y="67876"/>
                </a:lnTo>
                <a:lnTo>
                  <a:pt x="2729" y="68482"/>
                </a:lnTo>
                <a:lnTo>
                  <a:pt x="2944" y="69089"/>
                </a:lnTo>
                <a:lnTo>
                  <a:pt x="3146" y="69682"/>
                </a:lnTo>
                <a:lnTo>
                  <a:pt x="3373" y="70276"/>
                </a:lnTo>
                <a:lnTo>
                  <a:pt x="3601" y="70870"/>
                </a:lnTo>
                <a:lnTo>
                  <a:pt x="3841" y="71451"/>
                </a:lnTo>
                <a:lnTo>
                  <a:pt x="4081" y="72032"/>
                </a:lnTo>
                <a:lnTo>
                  <a:pt x="4334" y="72613"/>
                </a:lnTo>
                <a:lnTo>
                  <a:pt x="4586" y="73194"/>
                </a:lnTo>
                <a:lnTo>
                  <a:pt x="4852" y="73763"/>
                </a:lnTo>
                <a:lnTo>
                  <a:pt x="5117" y="74331"/>
                </a:lnTo>
                <a:lnTo>
                  <a:pt x="5395" y="74900"/>
                </a:lnTo>
                <a:lnTo>
                  <a:pt x="5673" y="75455"/>
                </a:lnTo>
                <a:lnTo>
                  <a:pt x="5963" y="76024"/>
                </a:lnTo>
                <a:lnTo>
                  <a:pt x="6267" y="76567"/>
                </a:lnTo>
                <a:lnTo>
                  <a:pt x="6570" y="77123"/>
                </a:lnTo>
                <a:lnTo>
                  <a:pt x="6873" y="77666"/>
                </a:lnTo>
                <a:lnTo>
                  <a:pt x="7517" y="78740"/>
                </a:lnTo>
                <a:lnTo>
                  <a:pt x="8174" y="79801"/>
                </a:lnTo>
                <a:lnTo>
                  <a:pt x="8856" y="80850"/>
                </a:lnTo>
                <a:lnTo>
                  <a:pt x="9577" y="81873"/>
                </a:lnTo>
                <a:lnTo>
                  <a:pt x="10309" y="82883"/>
                </a:lnTo>
                <a:lnTo>
                  <a:pt x="11067" y="83869"/>
                </a:lnTo>
                <a:lnTo>
                  <a:pt x="11851" y="84841"/>
                </a:lnTo>
                <a:lnTo>
                  <a:pt x="12646" y="85789"/>
                </a:lnTo>
                <a:lnTo>
                  <a:pt x="13480" y="86724"/>
                </a:lnTo>
                <a:lnTo>
                  <a:pt x="14327" y="87633"/>
                </a:lnTo>
                <a:lnTo>
                  <a:pt x="15198" y="88518"/>
                </a:lnTo>
                <a:lnTo>
                  <a:pt x="16083" y="89389"/>
                </a:lnTo>
                <a:lnTo>
                  <a:pt x="16992" y="90236"/>
                </a:lnTo>
                <a:lnTo>
                  <a:pt x="17927" y="91069"/>
                </a:lnTo>
                <a:lnTo>
                  <a:pt x="18875" y="91865"/>
                </a:lnTo>
                <a:lnTo>
                  <a:pt x="19848" y="92648"/>
                </a:lnTo>
                <a:lnTo>
                  <a:pt x="20833" y="93406"/>
                </a:lnTo>
                <a:lnTo>
                  <a:pt x="21844" y="94139"/>
                </a:lnTo>
                <a:lnTo>
                  <a:pt x="22867" y="94846"/>
                </a:lnTo>
                <a:lnTo>
                  <a:pt x="23916" y="95541"/>
                </a:lnTo>
                <a:lnTo>
                  <a:pt x="24977" y="96198"/>
                </a:lnTo>
                <a:lnTo>
                  <a:pt x="26051" y="96842"/>
                </a:lnTo>
                <a:lnTo>
                  <a:pt x="26594" y="97146"/>
                </a:lnTo>
                <a:lnTo>
                  <a:pt x="27150" y="97449"/>
                </a:lnTo>
                <a:lnTo>
                  <a:pt x="27693" y="97752"/>
                </a:lnTo>
                <a:lnTo>
                  <a:pt x="28249" y="98030"/>
                </a:lnTo>
                <a:lnTo>
                  <a:pt x="28818" y="98320"/>
                </a:lnTo>
                <a:lnTo>
                  <a:pt x="29386" y="98598"/>
                </a:lnTo>
                <a:lnTo>
                  <a:pt x="29955" y="98864"/>
                </a:lnTo>
                <a:lnTo>
                  <a:pt x="30523" y="99129"/>
                </a:lnTo>
                <a:lnTo>
                  <a:pt x="31104" y="99382"/>
                </a:lnTo>
                <a:lnTo>
                  <a:pt x="31673" y="99634"/>
                </a:lnTo>
                <a:lnTo>
                  <a:pt x="32267" y="99874"/>
                </a:lnTo>
                <a:lnTo>
                  <a:pt x="32848" y="100114"/>
                </a:lnTo>
                <a:lnTo>
                  <a:pt x="33441" y="100342"/>
                </a:lnTo>
                <a:lnTo>
                  <a:pt x="34035" y="100556"/>
                </a:lnTo>
                <a:lnTo>
                  <a:pt x="34629" y="100771"/>
                </a:lnTo>
                <a:lnTo>
                  <a:pt x="35235" y="100986"/>
                </a:lnTo>
                <a:lnTo>
                  <a:pt x="35829" y="101188"/>
                </a:lnTo>
                <a:lnTo>
                  <a:pt x="36448" y="101378"/>
                </a:lnTo>
                <a:lnTo>
                  <a:pt x="37055" y="101567"/>
                </a:lnTo>
                <a:lnTo>
                  <a:pt x="37661" y="101744"/>
                </a:lnTo>
                <a:lnTo>
                  <a:pt x="38280" y="101908"/>
                </a:lnTo>
                <a:lnTo>
                  <a:pt x="38899" y="102072"/>
                </a:lnTo>
                <a:lnTo>
                  <a:pt x="39531" y="102237"/>
                </a:lnTo>
                <a:lnTo>
                  <a:pt x="40150" y="102376"/>
                </a:lnTo>
                <a:lnTo>
                  <a:pt x="40782" y="102527"/>
                </a:lnTo>
                <a:lnTo>
                  <a:pt x="41413" y="102653"/>
                </a:lnTo>
                <a:lnTo>
                  <a:pt x="42045" y="102780"/>
                </a:lnTo>
                <a:lnTo>
                  <a:pt x="42689" y="102893"/>
                </a:lnTo>
                <a:lnTo>
                  <a:pt x="43321" y="103007"/>
                </a:lnTo>
                <a:lnTo>
                  <a:pt x="43965" y="103108"/>
                </a:lnTo>
                <a:lnTo>
                  <a:pt x="44610" y="103209"/>
                </a:lnTo>
                <a:lnTo>
                  <a:pt x="45254" y="103298"/>
                </a:lnTo>
                <a:lnTo>
                  <a:pt x="45911" y="103373"/>
                </a:lnTo>
                <a:lnTo>
                  <a:pt x="46568" y="103437"/>
                </a:lnTo>
                <a:lnTo>
                  <a:pt x="47212" y="103500"/>
                </a:lnTo>
                <a:lnTo>
                  <a:pt x="47869" y="103563"/>
                </a:lnTo>
                <a:lnTo>
                  <a:pt x="48539" y="103601"/>
                </a:lnTo>
                <a:lnTo>
                  <a:pt x="49196" y="103639"/>
                </a:lnTo>
                <a:lnTo>
                  <a:pt x="49865" y="103664"/>
                </a:lnTo>
                <a:lnTo>
                  <a:pt x="50522" y="103689"/>
                </a:lnTo>
                <a:lnTo>
                  <a:pt x="51192" y="103702"/>
                </a:lnTo>
                <a:lnTo>
                  <a:pt x="52531" y="103702"/>
                </a:lnTo>
                <a:lnTo>
                  <a:pt x="53200" y="103689"/>
                </a:lnTo>
                <a:lnTo>
                  <a:pt x="53870" y="103664"/>
                </a:lnTo>
                <a:lnTo>
                  <a:pt x="54527" y="103639"/>
                </a:lnTo>
                <a:lnTo>
                  <a:pt x="55197" y="103601"/>
                </a:lnTo>
                <a:lnTo>
                  <a:pt x="55854" y="103563"/>
                </a:lnTo>
                <a:lnTo>
                  <a:pt x="56510" y="103500"/>
                </a:lnTo>
                <a:lnTo>
                  <a:pt x="57167" y="103437"/>
                </a:lnTo>
                <a:lnTo>
                  <a:pt x="57824" y="103373"/>
                </a:lnTo>
                <a:lnTo>
                  <a:pt x="58469" y="103298"/>
                </a:lnTo>
                <a:lnTo>
                  <a:pt x="59113" y="103209"/>
                </a:lnTo>
                <a:lnTo>
                  <a:pt x="59757" y="103108"/>
                </a:lnTo>
                <a:lnTo>
                  <a:pt x="60402" y="103007"/>
                </a:lnTo>
                <a:lnTo>
                  <a:pt x="61046" y="102893"/>
                </a:lnTo>
                <a:lnTo>
                  <a:pt x="61678" y="102780"/>
                </a:lnTo>
                <a:lnTo>
                  <a:pt x="62309" y="102653"/>
                </a:lnTo>
                <a:lnTo>
                  <a:pt x="62941" y="102527"/>
                </a:lnTo>
                <a:lnTo>
                  <a:pt x="63573" y="102376"/>
                </a:lnTo>
                <a:lnTo>
                  <a:pt x="64204" y="102237"/>
                </a:lnTo>
                <a:lnTo>
                  <a:pt x="64823" y="102072"/>
                </a:lnTo>
                <a:lnTo>
                  <a:pt x="65442" y="101908"/>
                </a:lnTo>
                <a:lnTo>
                  <a:pt x="66061" y="101744"/>
                </a:lnTo>
                <a:lnTo>
                  <a:pt x="66681" y="101567"/>
                </a:lnTo>
                <a:lnTo>
                  <a:pt x="67287" y="101378"/>
                </a:lnTo>
                <a:lnTo>
                  <a:pt x="67893" y="101188"/>
                </a:lnTo>
                <a:lnTo>
                  <a:pt x="68500" y="100986"/>
                </a:lnTo>
                <a:lnTo>
                  <a:pt x="69094" y="100771"/>
                </a:lnTo>
                <a:lnTo>
                  <a:pt x="69700" y="100556"/>
                </a:lnTo>
                <a:lnTo>
                  <a:pt x="70294" y="100342"/>
                </a:lnTo>
                <a:lnTo>
                  <a:pt x="70875" y="100114"/>
                </a:lnTo>
                <a:lnTo>
                  <a:pt x="71469" y="99874"/>
                </a:lnTo>
                <a:lnTo>
                  <a:pt x="72050" y="99634"/>
                </a:lnTo>
                <a:lnTo>
                  <a:pt x="72631" y="99382"/>
                </a:lnTo>
                <a:lnTo>
                  <a:pt x="73199" y="99129"/>
                </a:lnTo>
                <a:lnTo>
                  <a:pt x="73781" y="98864"/>
                </a:lnTo>
                <a:lnTo>
                  <a:pt x="74349" y="98598"/>
                </a:lnTo>
                <a:lnTo>
                  <a:pt x="74918" y="98320"/>
                </a:lnTo>
                <a:lnTo>
                  <a:pt x="75474" y="98030"/>
                </a:lnTo>
                <a:lnTo>
                  <a:pt x="76029" y="97752"/>
                </a:lnTo>
                <a:lnTo>
                  <a:pt x="76585" y="97449"/>
                </a:lnTo>
                <a:lnTo>
                  <a:pt x="77129" y="97146"/>
                </a:lnTo>
                <a:lnTo>
                  <a:pt x="77672" y="96842"/>
                </a:lnTo>
                <a:lnTo>
                  <a:pt x="78758" y="96198"/>
                </a:lnTo>
                <a:lnTo>
                  <a:pt x="79820" y="95541"/>
                </a:lnTo>
                <a:lnTo>
                  <a:pt x="80855" y="94846"/>
                </a:lnTo>
                <a:lnTo>
                  <a:pt x="81879" y="94139"/>
                </a:lnTo>
                <a:lnTo>
                  <a:pt x="82889" y="93406"/>
                </a:lnTo>
                <a:lnTo>
                  <a:pt x="83875" y="92648"/>
                </a:lnTo>
                <a:lnTo>
                  <a:pt x="84848" y="91865"/>
                </a:lnTo>
                <a:lnTo>
                  <a:pt x="85795" y="91069"/>
                </a:lnTo>
                <a:lnTo>
                  <a:pt x="86730" y="90236"/>
                </a:lnTo>
                <a:lnTo>
                  <a:pt x="87640" y="89389"/>
                </a:lnTo>
                <a:lnTo>
                  <a:pt x="88537" y="88518"/>
                </a:lnTo>
                <a:lnTo>
                  <a:pt x="89408" y="87633"/>
                </a:lnTo>
                <a:lnTo>
                  <a:pt x="90255" y="86724"/>
                </a:lnTo>
                <a:lnTo>
                  <a:pt x="91076" y="85789"/>
                </a:lnTo>
                <a:lnTo>
                  <a:pt x="91885" y="84841"/>
                </a:lnTo>
                <a:lnTo>
                  <a:pt x="92668" y="83869"/>
                </a:lnTo>
                <a:lnTo>
                  <a:pt x="93426" y="82883"/>
                </a:lnTo>
                <a:lnTo>
                  <a:pt x="94159" y="81873"/>
                </a:lnTo>
                <a:lnTo>
                  <a:pt x="94866" y="80850"/>
                </a:lnTo>
                <a:lnTo>
                  <a:pt x="95548" y="79801"/>
                </a:lnTo>
                <a:lnTo>
                  <a:pt x="96218" y="78740"/>
                </a:lnTo>
                <a:lnTo>
                  <a:pt x="96850" y="77666"/>
                </a:lnTo>
                <a:lnTo>
                  <a:pt x="97165" y="77123"/>
                </a:lnTo>
                <a:lnTo>
                  <a:pt x="97469" y="76567"/>
                </a:lnTo>
                <a:lnTo>
                  <a:pt x="97759" y="76024"/>
                </a:lnTo>
                <a:lnTo>
                  <a:pt x="98050" y="75455"/>
                </a:lnTo>
                <a:lnTo>
                  <a:pt x="98328" y="74900"/>
                </a:lnTo>
                <a:lnTo>
                  <a:pt x="98606" y="74331"/>
                </a:lnTo>
                <a:lnTo>
                  <a:pt x="98884" y="73763"/>
                </a:lnTo>
                <a:lnTo>
                  <a:pt x="99136" y="73194"/>
                </a:lnTo>
                <a:lnTo>
                  <a:pt x="99402" y="72613"/>
                </a:lnTo>
                <a:lnTo>
                  <a:pt x="99642" y="72032"/>
                </a:lnTo>
                <a:lnTo>
                  <a:pt x="99894" y="71451"/>
                </a:lnTo>
                <a:lnTo>
                  <a:pt x="100122" y="70870"/>
                </a:lnTo>
                <a:lnTo>
                  <a:pt x="100349" y="70276"/>
                </a:lnTo>
                <a:lnTo>
                  <a:pt x="100577" y="69682"/>
                </a:lnTo>
                <a:lnTo>
                  <a:pt x="100791" y="69089"/>
                </a:lnTo>
                <a:lnTo>
                  <a:pt x="100993" y="68482"/>
                </a:lnTo>
                <a:lnTo>
                  <a:pt x="101196" y="67876"/>
                </a:lnTo>
                <a:lnTo>
                  <a:pt x="101385" y="67269"/>
                </a:lnTo>
                <a:lnTo>
                  <a:pt x="101575" y="66663"/>
                </a:lnTo>
                <a:lnTo>
                  <a:pt x="101751" y="66044"/>
                </a:lnTo>
                <a:lnTo>
                  <a:pt x="101928" y="65438"/>
                </a:lnTo>
                <a:lnTo>
                  <a:pt x="102093" y="64819"/>
                </a:lnTo>
                <a:lnTo>
                  <a:pt x="102244" y="64187"/>
                </a:lnTo>
                <a:lnTo>
                  <a:pt x="102396" y="63568"/>
                </a:lnTo>
                <a:lnTo>
                  <a:pt x="102535" y="62936"/>
                </a:lnTo>
                <a:lnTo>
                  <a:pt x="102674" y="62305"/>
                </a:lnTo>
                <a:lnTo>
                  <a:pt x="102800" y="61673"/>
                </a:lnTo>
                <a:lnTo>
                  <a:pt x="102914" y="61029"/>
                </a:lnTo>
                <a:lnTo>
                  <a:pt x="103027" y="60397"/>
                </a:lnTo>
                <a:lnTo>
                  <a:pt x="103129" y="59753"/>
                </a:lnTo>
                <a:lnTo>
                  <a:pt x="103217" y="59109"/>
                </a:lnTo>
                <a:lnTo>
                  <a:pt x="103305" y="58452"/>
                </a:lnTo>
                <a:lnTo>
                  <a:pt x="103381" y="57808"/>
                </a:lnTo>
                <a:lnTo>
                  <a:pt x="103457" y="57151"/>
                </a:lnTo>
                <a:lnTo>
                  <a:pt x="103520" y="56506"/>
                </a:lnTo>
                <a:lnTo>
                  <a:pt x="103571" y="55850"/>
                </a:lnTo>
                <a:lnTo>
                  <a:pt x="103621" y="55180"/>
                </a:lnTo>
                <a:lnTo>
                  <a:pt x="103659" y="54523"/>
                </a:lnTo>
                <a:lnTo>
                  <a:pt x="103684" y="53854"/>
                </a:lnTo>
                <a:lnTo>
                  <a:pt x="103710" y="53197"/>
                </a:lnTo>
                <a:lnTo>
                  <a:pt x="103722" y="52527"/>
                </a:lnTo>
                <a:lnTo>
                  <a:pt x="103722" y="51858"/>
                </a:lnTo>
                <a:lnTo>
                  <a:pt x="103722" y="51188"/>
                </a:lnTo>
                <a:lnTo>
                  <a:pt x="103710" y="50519"/>
                </a:lnTo>
                <a:lnTo>
                  <a:pt x="103684" y="49849"/>
                </a:lnTo>
                <a:lnTo>
                  <a:pt x="103659" y="49180"/>
                </a:lnTo>
                <a:lnTo>
                  <a:pt x="103621" y="48523"/>
                </a:lnTo>
                <a:lnTo>
                  <a:pt x="103571" y="47866"/>
                </a:lnTo>
                <a:lnTo>
                  <a:pt x="103520" y="47209"/>
                </a:lnTo>
                <a:lnTo>
                  <a:pt x="103457" y="46552"/>
                </a:lnTo>
                <a:lnTo>
                  <a:pt x="103381" y="45895"/>
                </a:lnTo>
                <a:lnTo>
                  <a:pt x="103305" y="45251"/>
                </a:lnTo>
                <a:lnTo>
                  <a:pt x="103217" y="44607"/>
                </a:lnTo>
                <a:lnTo>
                  <a:pt x="103129" y="43962"/>
                </a:lnTo>
                <a:lnTo>
                  <a:pt x="103027" y="43318"/>
                </a:lnTo>
                <a:lnTo>
                  <a:pt x="102914" y="42674"/>
                </a:lnTo>
                <a:lnTo>
                  <a:pt x="102800" y="42042"/>
                </a:lnTo>
                <a:lnTo>
                  <a:pt x="102674" y="41398"/>
                </a:lnTo>
                <a:lnTo>
                  <a:pt x="102535" y="40766"/>
                </a:lnTo>
                <a:lnTo>
                  <a:pt x="102396" y="40147"/>
                </a:lnTo>
                <a:lnTo>
                  <a:pt x="102244" y="39516"/>
                </a:lnTo>
                <a:lnTo>
                  <a:pt x="102093" y="38897"/>
                </a:lnTo>
                <a:lnTo>
                  <a:pt x="101928" y="38278"/>
                </a:lnTo>
                <a:lnTo>
                  <a:pt x="101751" y="37659"/>
                </a:lnTo>
                <a:lnTo>
                  <a:pt x="101575" y="37040"/>
                </a:lnTo>
                <a:lnTo>
                  <a:pt x="101385" y="36433"/>
                </a:lnTo>
                <a:lnTo>
                  <a:pt x="101196" y="35827"/>
                </a:lnTo>
                <a:lnTo>
                  <a:pt x="100993" y="35220"/>
                </a:lnTo>
                <a:lnTo>
                  <a:pt x="100791" y="34627"/>
                </a:lnTo>
                <a:lnTo>
                  <a:pt x="100577" y="34020"/>
                </a:lnTo>
                <a:lnTo>
                  <a:pt x="100349" y="33427"/>
                </a:lnTo>
                <a:lnTo>
                  <a:pt x="100122" y="32846"/>
                </a:lnTo>
                <a:lnTo>
                  <a:pt x="99894" y="32252"/>
                </a:lnTo>
                <a:lnTo>
                  <a:pt x="99642" y="31671"/>
                </a:lnTo>
                <a:lnTo>
                  <a:pt x="99402" y="31090"/>
                </a:lnTo>
                <a:lnTo>
                  <a:pt x="99136" y="30509"/>
                </a:lnTo>
                <a:lnTo>
                  <a:pt x="98884" y="29940"/>
                </a:lnTo>
                <a:lnTo>
                  <a:pt x="98606" y="29372"/>
                </a:lnTo>
                <a:lnTo>
                  <a:pt x="98328" y="28803"/>
                </a:lnTo>
                <a:lnTo>
                  <a:pt x="98050" y="28247"/>
                </a:lnTo>
                <a:lnTo>
                  <a:pt x="97759" y="27691"/>
                </a:lnTo>
                <a:lnTo>
                  <a:pt x="97469" y="27136"/>
                </a:lnTo>
                <a:lnTo>
                  <a:pt x="97165" y="26592"/>
                </a:lnTo>
                <a:lnTo>
                  <a:pt x="96850" y="26049"/>
                </a:lnTo>
                <a:lnTo>
                  <a:pt x="96218" y="24963"/>
                </a:lnTo>
                <a:lnTo>
                  <a:pt x="95548" y="23902"/>
                </a:lnTo>
                <a:lnTo>
                  <a:pt x="94866" y="22866"/>
                </a:lnTo>
                <a:lnTo>
                  <a:pt x="94159" y="21830"/>
                </a:lnTo>
                <a:lnTo>
                  <a:pt x="93426" y="20832"/>
                </a:lnTo>
                <a:lnTo>
                  <a:pt x="92668" y="19834"/>
                </a:lnTo>
                <a:lnTo>
                  <a:pt x="91885" y="18874"/>
                </a:lnTo>
                <a:lnTo>
                  <a:pt x="91076" y="17914"/>
                </a:lnTo>
                <a:lnTo>
                  <a:pt x="90255" y="16992"/>
                </a:lnTo>
                <a:lnTo>
                  <a:pt x="89408" y="16082"/>
                </a:lnTo>
                <a:lnTo>
                  <a:pt x="88537" y="15185"/>
                </a:lnTo>
                <a:lnTo>
                  <a:pt x="87640" y="14313"/>
                </a:lnTo>
                <a:lnTo>
                  <a:pt x="86730" y="13467"/>
                </a:lnTo>
                <a:lnTo>
                  <a:pt x="85795" y="12646"/>
                </a:lnTo>
                <a:lnTo>
                  <a:pt x="84848" y="11837"/>
                </a:lnTo>
                <a:lnTo>
                  <a:pt x="83875" y="11054"/>
                </a:lnTo>
                <a:lnTo>
                  <a:pt x="82889" y="10296"/>
                </a:lnTo>
                <a:lnTo>
                  <a:pt x="81879" y="9564"/>
                </a:lnTo>
                <a:lnTo>
                  <a:pt x="80855" y="8856"/>
                </a:lnTo>
                <a:lnTo>
                  <a:pt x="79820" y="8174"/>
                </a:lnTo>
                <a:lnTo>
                  <a:pt x="78758" y="7504"/>
                </a:lnTo>
                <a:lnTo>
                  <a:pt x="77672" y="6873"/>
                </a:lnTo>
                <a:lnTo>
                  <a:pt x="77129" y="6557"/>
                </a:lnTo>
                <a:lnTo>
                  <a:pt x="76585" y="6254"/>
                </a:lnTo>
                <a:lnTo>
                  <a:pt x="76029" y="5963"/>
                </a:lnTo>
                <a:lnTo>
                  <a:pt x="75474" y="5673"/>
                </a:lnTo>
                <a:lnTo>
                  <a:pt x="74918" y="5395"/>
                </a:lnTo>
                <a:lnTo>
                  <a:pt x="74349" y="5117"/>
                </a:lnTo>
                <a:lnTo>
                  <a:pt x="73781" y="4839"/>
                </a:lnTo>
                <a:lnTo>
                  <a:pt x="73199" y="4574"/>
                </a:lnTo>
                <a:lnTo>
                  <a:pt x="72631" y="4321"/>
                </a:lnTo>
                <a:lnTo>
                  <a:pt x="72050" y="4068"/>
                </a:lnTo>
                <a:lnTo>
                  <a:pt x="71469" y="3828"/>
                </a:lnTo>
                <a:lnTo>
                  <a:pt x="70875" y="3601"/>
                </a:lnTo>
                <a:lnTo>
                  <a:pt x="70294" y="3374"/>
                </a:lnTo>
                <a:lnTo>
                  <a:pt x="69700" y="3146"/>
                </a:lnTo>
                <a:lnTo>
                  <a:pt x="69094" y="2931"/>
                </a:lnTo>
                <a:lnTo>
                  <a:pt x="68500" y="2729"/>
                </a:lnTo>
                <a:lnTo>
                  <a:pt x="67893" y="2527"/>
                </a:lnTo>
                <a:lnTo>
                  <a:pt x="67287" y="2325"/>
                </a:lnTo>
                <a:lnTo>
                  <a:pt x="66681" y="2148"/>
                </a:lnTo>
                <a:lnTo>
                  <a:pt x="66061" y="1971"/>
                </a:lnTo>
                <a:lnTo>
                  <a:pt x="65442" y="1795"/>
                </a:lnTo>
                <a:lnTo>
                  <a:pt x="64823" y="1630"/>
                </a:lnTo>
                <a:lnTo>
                  <a:pt x="64204" y="1479"/>
                </a:lnTo>
                <a:lnTo>
                  <a:pt x="63573" y="1327"/>
                </a:lnTo>
                <a:lnTo>
                  <a:pt x="62941" y="1188"/>
                </a:lnTo>
                <a:lnTo>
                  <a:pt x="62309" y="1049"/>
                </a:lnTo>
                <a:lnTo>
                  <a:pt x="61678" y="923"/>
                </a:lnTo>
                <a:lnTo>
                  <a:pt x="61046" y="809"/>
                </a:lnTo>
                <a:lnTo>
                  <a:pt x="60402" y="696"/>
                </a:lnTo>
                <a:lnTo>
                  <a:pt x="59757" y="594"/>
                </a:lnTo>
                <a:lnTo>
                  <a:pt x="59113" y="506"/>
                </a:lnTo>
                <a:lnTo>
                  <a:pt x="58469" y="418"/>
                </a:lnTo>
                <a:lnTo>
                  <a:pt x="57824" y="342"/>
                </a:lnTo>
                <a:lnTo>
                  <a:pt x="57167" y="266"/>
                </a:lnTo>
                <a:lnTo>
                  <a:pt x="56510" y="203"/>
                </a:lnTo>
                <a:lnTo>
                  <a:pt x="55854" y="152"/>
                </a:lnTo>
                <a:lnTo>
                  <a:pt x="55197" y="102"/>
                </a:lnTo>
                <a:lnTo>
                  <a:pt x="54527" y="64"/>
                </a:lnTo>
                <a:lnTo>
                  <a:pt x="53870" y="39"/>
                </a:lnTo>
                <a:lnTo>
                  <a:pt x="53200" y="13"/>
                </a:lnTo>
                <a:lnTo>
                  <a:pt x="52531"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2"/>
          <p:cNvSpPr/>
          <p:nvPr/>
        </p:nvSpPr>
        <p:spPr>
          <a:xfrm rot="10800000">
            <a:off x="1985062" y="1362541"/>
            <a:ext cx="931575" cy="931611"/>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Oxygen" panose="020B0604020202020204" charset="0"/>
              </a:rPr>
              <a:t>Nội dung </a:t>
            </a:r>
            <a:endParaRPr dirty="0">
              <a:latin typeface="Oxygen" panose="020B0604020202020204" charset="0"/>
            </a:endParaRPr>
          </a:p>
        </p:txBody>
      </p:sp>
      <p:sp>
        <p:nvSpPr>
          <p:cNvPr id="233" name="Google Shape;233;p42"/>
          <p:cNvSpPr/>
          <p:nvPr/>
        </p:nvSpPr>
        <p:spPr>
          <a:xfrm rot="10800000">
            <a:off x="-10193962" y="-4404443"/>
            <a:ext cx="97828" cy="71043"/>
          </a:xfrm>
          <a:custGeom>
            <a:avLst/>
            <a:gdLst/>
            <a:ahLst/>
            <a:cxnLst/>
            <a:rect l="l" t="t" r="r" b="b"/>
            <a:pathLst>
              <a:path w="10891" h="7909" extrusionOk="0">
                <a:moveTo>
                  <a:pt x="1188" y="1567"/>
                </a:moveTo>
                <a:lnTo>
                  <a:pt x="1289" y="1580"/>
                </a:lnTo>
                <a:lnTo>
                  <a:pt x="1390" y="1592"/>
                </a:lnTo>
                <a:lnTo>
                  <a:pt x="1516" y="1618"/>
                </a:lnTo>
                <a:lnTo>
                  <a:pt x="1643" y="1668"/>
                </a:lnTo>
                <a:lnTo>
                  <a:pt x="1782" y="1719"/>
                </a:lnTo>
                <a:lnTo>
                  <a:pt x="1946" y="1794"/>
                </a:lnTo>
                <a:lnTo>
                  <a:pt x="2034" y="1908"/>
                </a:lnTo>
                <a:lnTo>
                  <a:pt x="2123" y="2009"/>
                </a:lnTo>
                <a:lnTo>
                  <a:pt x="2199" y="2136"/>
                </a:lnTo>
                <a:lnTo>
                  <a:pt x="2274" y="2249"/>
                </a:lnTo>
                <a:lnTo>
                  <a:pt x="2337" y="2376"/>
                </a:lnTo>
                <a:lnTo>
                  <a:pt x="2401" y="2502"/>
                </a:lnTo>
                <a:lnTo>
                  <a:pt x="2451" y="2628"/>
                </a:lnTo>
                <a:lnTo>
                  <a:pt x="2489" y="2767"/>
                </a:lnTo>
                <a:lnTo>
                  <a:pt x="2578" y="3020"/>
                </a:lnTo>
                <a:lnTo>
                  <a:pt x="2653" y="3285"/>
                </a:lnTo>
                <a:lnTo>
                  <a:pt x="2716" y="3550"/>
                </a:lnTo>
                <a:lnTo>
                  <a:pt x="2767" y="3816"/>
                </a:lnTo>
                <a:lnTo>
                  <a:pt x="2805" y="4081"/>
                </a:lnTo>
                <a:lnTo>
                  <a:pt x="2843" y="4359"/>
                </a:lnTo>
                <a:lnTo>
                  <a:pt x="2881" y="4889"/>
                </a:lnTo>
                <a:lnTo>
                  <a:pt x="2893" y="4990"/>
                </a:lnTo>
                <a:lnTo>
                  <a:pt x="2931" y="5066"/>
                </a:lnTo>
                <a:lnTo>
                  <a:pt x="2982" y="5129"/>
                </a:lnTo>
                <a:lnTo>
                  <a:pt x="3032" y="5193"/>
                </a:lnTo>
                <a:lnTo>
                  <a:pt x="3057" y="5208"/>
                </a:lnTo>
                <a:lnTo>
                  <a:pt x="3057" y="5208"/>
                </a:lnTo>
                <a:lnTo>
                  <a:pt x="2994" y="5231"/>
                </a:lnTo>
                <a:lnTo>
                  <a:pt x="2843" y="5294"/>
                </a:lnTo>
                <a:lnTo>
                  <a:pt x="2679" y="5369"/>
                </a:lnTo>
                <a:lnTo>
                  <a:pt x="2620" y="5404"/>
                </a:lnTo>
                <a:lnTo>
                  <a:pt x="2620" y="5404"/>
                </a:lnTo>
                <a:lnTo>
                  <a:pt x="2274" y="4978"/>
                </a:lnTo>
                <a:lnTo>
                  <a:pt x="1895" y="4498"/>
                </a:lnTo>
                <a:lnTo>
                  <a:pt x="1554" y="4005"/>
                </a:lnTo>
                <a:lnTo>
                  <a:pt x="1390" y="3752"/>
                </a:lnTo>
                <a:lnTo>
                  <a:pt x="1226" y="3500"/>
                </a:lnTo>
                <a:lnTo>
                  <a:pt x="1112" y="3348"/>
                </a:lnTo>
                <a:lnTo>
                  <a:pt x="1011" y="3171"/>
                </a:lnTo>
                <a:lnTo>
                  <a:pt x="923" y="2982"/>
                </a:lnTo>
                <a:lnTo>
                  <a:pt x="847" y="2792"/>
                </a:lnTo>
                <a:lnTo>
                  <a:pt x="784" y="2590"/>
                </a:lnTo>
                <a:lnTo>
                  <a:pt x="746" y="2401"/>
                </a:lnTo>
                <a:lnTo>
                  <a:pt x="720" y="2211"/>
                </a:lnTo>
                <a:lnTo>
                  <a:pt x="720" y="2047"/>
                </a:lnTo>
                <a:lnTo>
                  <a:pt x="733" y="1959"/>
                </a:lnTo>
                <a:lnTo>
                  <a:pt x="746" y="1895"/>
                </a:lnTo>
                <a:lnTo>
                  <a:pt x="771" y="1820"/>
                </a:lnTo>
                <a:lnTo>
                  <a:pt x="809" y="1757"/>
                </a:lnTo>
                <a:lnTo>
                  <a:pt x="847" y="1706"/>
                </a:lnTo>
                <a:lnTo>
                  <a:pt x="897" y="1655"/>
                </a:lnTo>
                <a:lnTo>
                  <a:pt x="960" y="1618"/>
                </a:lnTo>
                <a:lnTo>
                  <a:pt x="1024" y="1592"/>
                </a:lnTo>
                <a:lnTo>
                  <a:pt x="1099" y="1580"/>
                </a:lnTo>
                <a:lnTo>
                  <a:pt x="1188" y="1567"/>
                </a:lnTo>
                <a:close/>
                <a:moveTo>
                  <a:pt x="4498" y="759"/>
                </a:moveTo>
                <a:lnTo>
                  <a:pt x="4536" y="784"/>
                </a:lnTo>
                <a:lnTo>
                  <a:pt x="4586" y="809"/>
                </a:lnTo>
                <a:lnTo>
                  <a:pt x="4637" y="847"/>
                </a:lnTo>
                <a:lnTo>
                  <a:pt x="4675" y="898"/>
                </a:lnTo>
                <a:lnTo>
                  <a:pt x="4763" y="1011"/>
                </a:lnTo>
                <a:lnTo>
                  <a:pt x="4839" y="1163"/>
                </a:lnTo>
                <a:lnTo>
                  <a:pt x="4902" y="1327"/>
                </a:lnTo>
                <a:lnTo>
                  <a:pt x="4965" y="1504"/>
                </a:lnTo>
                <a:lnTo>
                  <a:pt x="5066" y="1832"/>
                </a:lnTo>
                <a:lnTo>
                  <a:pt x="5130" y="2085"/>
                </a:lnTo>
                <a:lnTo>
                  <a:pt x="5155" y="2199"/>
                </a:lnTo>
                <a:lnTo>
                  <a:pt x="5155" y="2502"/>
                </a:lnTo>
                <a:lnTo>
                  <a:pt x="5130" y="2792"/>
                </a:lnTo>
                <a:lnTo>
                  <a:pt x="5104" y="3096"/>
                </a:lnTo>
                <a:lnTo>
                  <a:pt x="5066" y="3399"/>
                </a:lnTo>
                <a:lnTo>
                  <a:pt x="5016" y="3715"/>
                </a:lnTo>
                <a:lnTo>
                  <a:pt x="4967" y="4018"/>
                </a:lnTo>
                <a:lnTo>
                  <a:pt x="4940" y="4131"/>
                </a:lnTo>
                <a:lnTo>
                  <a:pt x="4826" y="4662"/>
                </a:lnTo>
                <a:lnTo>
                  <a:pt x="4814" y="4763"/>
                </a:lnTo>
                <a:lnTo>
                  <a:pt x="4826" y="4852"/>
                </a:lnTo>
                <a:lnTo>
                  <a:pt x="4852" y="4927"/>
                </a:lnTo>
                <a:lnTo>
                  <a:pt x="4889" y="4990"/>
                </a:lnTo>
                <a:lnTo>
                  <a:pt x="4940" y="5054"/>
                </a:lnTo>
                <a:lnTo>
                  <a:pt x="5003" y="5092"/>
                </a:lnTo>
                <a:lnTo>
                  <a:pt x="5066" y="5129"/>
                </a:lnTo>
                <a:lnTo>
                  <a:pt x="5142" y="5155"/>
                </a:lnTo>
                <a:lnTo>
                  <a:pt x="5218" y="5167"/>
                </a:lnTo>
                <a:lnTo>
                  <a:pt x="5294" y="5167"/>
                </a:lnTo>
                <a:lnTo>
                  <a:pt x="5370" y="5155"/>
                </a:lnTo>
                <a:lnTo>
                  <a:pt x="5433" y="5117"/>
                </a:lnTo>
                <a:lnTo>
                  <a:pt x="5509" y="5079"/>
                </a:lnTo>
                <a:lnTo>
                  <a:pt x="5559" y="5016"/>
                </a:lnTo>
                <a:lnTo>
                  <a:pt x="5610" y="4940"/>
                </a:lnTo>
                <a:lnTo>
                  <a:pt x="5635" y="4852"/>
                </a:lnTo>
                <a:lnTo>
                  <a:pt x="5761" y="4334"/>
                </a:lnTo>
                <a:lnTo>
                  <a:pt x="5790" y="4175"/>
                </a:lnTo>
                <a:lnTo>
                  <a:pt x="5790" y="4175"/>
                </a:lnTo>
                <a:lnTo>
                  <a:pt x="5862" y="3929"/>
                </a:lnTo>
                <a:lnTo>
                  <a:pt x="5963" y="3626"/>
                </a:lnTo>
                <a:lnTo>
                  <a:pt x="6064" y="3323"/>
                </a:lnTo>
                <a:lnTo>
                  <a:pt x="6191" y="3032"/>
                </a:lnTo>
                <a:lnTo>
                  <a:pt x="6317" y="2742"/>
                </a:lnTo>
                <a:lnTo>
                  <a:pt x="6456" y="2451"/>
                </a:lnTo>
                <a:lnTo>
                  <a:pt x="6519" y="2338"/>
                </a:lnTo>
                <a:lnTo>
                  <a:pt x="6582" y="2211"/>
                </a:lnTo>
                <a:lnTo>
                  <a:pt x="6658" y="2098"/>
                </a:lnTo>
                <a:lnTo>
                  <a:pt x="6734" y="1984"/>
                </a:lnTo>
                <a:lnTo>
                  <a:pt x="6822" y="1870"/>
                </a:lnTo>
                <a:lnTo>
                  <a:pt x="6911" y="1782"/>
                </a:lnTo>
                <a:lnTo>
                  <a:pt x="7012" y="1719"/>
                </a:lnTo>
                <a:lnTo>
                  <a:pt x="7100" y="1668"/>
                </a:lnTo>
                <a:lnTo>
                  <a:pt x="7189" y="1655"/>
                </a:lnTo>
                <a:lnTo>
                  <a:pt x="7227" y="1655"/>
                </a:lnTo>
                <a:lnTo>
                  <a:pt x="7277" y="1668"/>
                </a:lnTo>
                <a:lnTo>
                  <a:pt x="7315" y="1693"/>
                </a:lnTo>
                <a:lnTo>
                  <a:pt x="7353" y="1719"/>
                </a:lnTo>
                <a:lnTo>
                  <a:pt x="7391" y="1757"/>
                </a:lnTo>
                <a:lnTo>
                  <a:pt x="7416" y="1807"/>
                </a:lnTo>
                <a:lnTo>
                  <a:pt x="7479" y="1946"/>
                </a:lnTo>
                <a:lnTo>
                  <a:pt x="7530" y="2136"/>
                </a:lnTo>
                <a:lnTo>
                  <a:pt x="7555" y="2363"/>
                </a:lnTo>
                <a:lnTo>
                  <a:pt x="7568" y="2666"/>
                </a:lnTo>
                <a:lnTo>
                  <a:pt x="7543" y="2818"/>
                </a:lnTo>
                <a:lnTo>
                  <a:pt x="7492" y="2969"/>
                </a:lnTo>
                <a:lnTo>
                  <a:pt x="7441" y="3121"/>
                </a:lnTo>
                <a:lnTo>
                  <a:pt x="7378" y="3272"/>
                </a:lnTo>
                <a:lnTo>
                  <a:pt x="7227" y="3563"/>
                </a:lnTo>
                <a:lnTo>
                  <a:pt x="7062" y="3841"/>
                </a:lnTo>
                <a:lnTo>
                  <a:pt x="6886" y="4157"/>
                </a:lnTo>
                <a:lnTo>
                  <a:pt x="6671" y="4460"/>
                </a:lnTo>
                <a:lnTo>
                  <a:pt x="6456" y="4750"/>
                </a:lnTo>
                <a:lnTo>
                  <a:pt x="6229" y="5041"/>
                </a:lnTo>
                <a:lnTo>
                  <a:pt x="6178" y="5117"/>
                </a:lnTo>
                <a:lnTo>
                  <a:pt x="6140" y="5205"/>
                </a:lnTo>
                <a:lnTo>
                  <a:pt x="6128" y="5281"/>
                </a:lnTo>
                <a:lnTo>
                  <a:pt x="6128" y="5357"/>
                </a:lnTo>
                <a:lnTo>
                  <a:pt x="6153" y="5433"/>
                </a:lnTo>
                <a:lnTo>
                  <a:pt x="6178" y="5496"/>
                </a:lnTo>
                <a:lnTo>
                  <a:pt x="6216" y="5572"/>
                </a:lnTo>
                <a:lnTo>
                  <a:pt x="6267" y="5622"/>
                </a:lnTo>
                <a:lnTo>
                  <a:pt x="6317" y="5673"/>
                </a:lnTo>
                <a:lnTo>
                  <a:pt x="6393" y="5698"/>
                </a:lnTo>
                <a:lnTo>
                  <a:pt x="6456" y="5723"/>
                </a:lnTo>
                <a:lnTo>
                  <a:pt x="6532" y="5736"/>
                </a:lnTo>
                <a:lnTo>
                  <a:pt x="6608" y="5736"/>
                </a:lnTo>
                <a:lnTo>
                  <a:pt x="6683" y="5711"/>
                </a:lnTo>
                <a:lnTo>
                  <a:pt x="6759" y="5673"/>
                </a:lnTo>
                <a:lnTo>
                  <a:pt x="6835" y="5609"/>
                </a:lnTo>
                <a:lnTo>
                  <a:pt x="7265" y="5180"/>
                </a:lnTo>
                <a:lnTo>
                  <a:pt x="7694" y="4776"/>
                </a:lnTo>
                <a:lnTo>
                  <a:pt x="7922" y="4586"/>
                </a:lnTo>
                <a:lnTo>
                  <a:pt x="8149" y="4397"/>
                </a:lnTo>
                <a:lnTo>
                  <a:pt x="8402" y="4207"/>
                </a:lnTo>
                <a:lnTo>
                  <a:pt x="8654" y="4030"/>
                </a:lnTo>
                <a:lnTo>
                  <a:pt x="8831" y="3967"/>
                </a:lnTo>
                <a:lnTo>
                  <a:pt x="8995" y="3904"/>
                </a:lnTo>
                <a:lnTo>
                  <a:pt x="9147" y="3866"/>
                </a:lnTo>
                <a:lnTo>
                  <a:pt x="9286" y="3828"/>
                </a:lnTo>
                <a:lnTo>
                  <a:pt x="9412" y="3803"/>
                </a:lnTo>
                <a:lnTo>
                  <a:pt x="9539" y="3790"/>
                </a:lnTo>
                <a:lnTo>
                  <a:pt x="9640" y="3790"/>
                </a:lnTo>
                <a:lnTo>
                  <a:pt x="9728" y="3803"/>
                </a:lnTo>
                <a:lnTo>
                  <a:pt x="9817" y="3828"/>
                </a:lnTo>
                <a:lnTo>
                  <a:pt x="9892" y="3854"/>
                </a:lnTo>
                <a:lnTo>
                  <a:pt x="9956" y="3879"/>
                </a:lnTo>
                <a:lnTo>
                  <a:pt x="10006" y="3917"/>
                </a:lnTo>
                <a:lnTo>
                  <a:pt x="10044" y="3967"/>
                </a:lnTo>
                <a:lnTo>
                  <a:pt x="10082" y="4018"/>
                </a:lnTo>
                <a:lnTo>
                  <a:pt x="10107" y="4081"/>
                </a:lnTo>
                <a:lnTo>
                  <a:pt x="10132" y="4131"/>
                </a:lnTo>
                <a:lnTo>
                  <a:pt x="10132" y="4207"/>
                </a:lnTo>
                <a:lnTo>
                  <a:pt x="10132" y="4270"/>
                </a:lnTo>
                <a:lnTo>
                  <a:pt x="10120" y="4409"/>
                </a:lnTo>
                <a:lnTo>
                  <a:pt x="10069" y="4561"/>
                </a:lnTo>
                <a:lnTo>
                  <a:pt x="9993" y="4700"/>
                </a:lnTo>
                <a:lnTo>
                  <a:pt x="9905" y="4839"/>
                </a:lnTo>
                <a:lnTo>
                  <a:pt x="9791" y="4965"/>
                </a:lnTo>
                <a:lnTo>
                  <a:pt x="9665" y="5066"/>
                </a:lnTo>
                <a:lnTo>
                  <a:pt x="9513" y="5155"/>
                </a:lnTo>
                <a:lnTo>
                  <a:pt x="9324" y="5268"/>
                </a:lnTo>
                <a:lnTo>
                  <a:pt x="9122" y="5369"/>
                </a:lnTo>
                <a:lnTo>
                  <a:pt x="8920" y="5458"/>
                </a:lnTo>
                <a:lnTo>
                  <a:pt x="8705" y="5546"/>
                </a:lnTo>
                <a:lnTo>
                  <a:pt x="8452" y="5647"/>
                </a:lnTo>
                <a:lnTo>
                  <a:pt x="8187" y="5736"/>
                </a:lnTo>
                <a:lnTo>
                  <a:pt x="7922" y="5824"/>
                </a:lnTo>
                <a:lnTo>
                  <a:pt x="7656" y="5900"/>
                </a:lnTo>
                <a:lnTo>
                  <a:pt x="7126" y="6039"/>
                </a:lnTo>
                <a:lnTo>
                  <a:pt x="6595" y="6153"/>
                </a:lnTo>
                <a:lnTo>
                  <a:pt x="6519" y="6178"/>
                </a:lnTo>
                <a:lnTo>
                  <a:pt x="6431" y="6191"/>
                </a:lnTo>
                <a:lnTo>
                  <a:pt x="6355" y="6228"/>
                </a:lnTo>
                <a:lnTo>
                  <a:pt x="6330" y="6254"/>
                </a:lnTo>
                <a:lnTo>
                  <a:pt x="6325" y="6258"/>
                </a:lnTo>
                <a:lnTo>
                  <a:pt x="6325" y="6258"/>
                </a:lnTo>
                <a:lnTo>
                  <a:pt x="6330" y="6241"/>
                </a:lnTo>
                <a:lnTo>
                  <a:pt x="6342" y="6191"/>
                </a:lnTo>
                <a:lnTo>
                  <a:pt x="6355" y="6140"/>
                </a:lnTo>
                <a:lnTo>
                  <a:pt x="6342" y="6077"/>
                </a:lnTo>
                <a:lnTo>
                  <a:pt x="6330" y="6026"/>
                </a:lnTo>
                <a:lnTo>
                  <a:pt x="6304" y="5976"/>
                </a:lnTo>
                <a:lnTo>
                  <a:pt x="6267" y="5925"/>
                </a:lnTo>
                <a:lnTo>
                  <a:pt x="6216" y="5887"/>
                </a:lnTo>
                <a:lnTo>
                  <a:pt x="5850" y="5660"/>
                </a:lnTo>
                <a:lnTo>
                  <a:pt x="5660" y="5559"/>
                </a:lnTo>
                <a:lnTo>
                  <a:pt x="5483" y="5458"/>
                </a:lnTo>
                <a:lnTo>
                  <a:pt x="5294" y="5369"/>
                </a:lnTo>
                <a:lnTo>
                  <a:pt x="5117" y="5294"/>
                </a:lnTo>
                <a:lnTo>
                  <a:pt x="4927" y="5231"/>
                </a:lnTo>
                <a:lnTo>
                  <a:pt x="4738" y="5167"/>
                </a:lnTo>
                <a:lnTo>
                  <a:pt x="4548" y="5129"/>
                </a:lnTo>
                <a:lnTo>
                  <a:pt x="4359" y="5092"/>
                </a:lnTo>
                <a:lnTo>
                  <a:pt x="4157" y="5066"/>
                </a:lnTo>
                <a:lnTo>
                  <a:pt x="3967" y="5066"/>
                </a:lnTo>
                <a:lnTo>
                  <a:pt x="3765" y="5079"/>
                </a:lnTo>
                <a:lnTo>
                  <a:pt x="3674" y="5084"/>
                </a:lnTo>
                <a:lnTo>
                  <a:pt x="3674" y="5084"/>
                </a:lnTo>
                <a:lnTo>
                  <a:pt x="3702" y="5028"/>
                </a:lnTo>
                <a:lnTo>
                  <a:pt x="3715" y="4953"/>
                </a:lnTo>
                <a:lnTo>
                  <a:pt x="3727" y="4852"/>
                </a:lnTo>
                <a:lnTo>
                  <a:pt x="3689" y="4391"/>
                </a:lnTo>
                <a:lnTo>
                  <a:pt x="3677" y="3942"/>
                </a:lnTo>
                <a:lnTo>
                  <a:pt x="3664" y="3475"/>
                </a:lnTo>
                <a:lnTo>
                  <a:pt x="3689" y="3007"/>
                </a:lnTo>
                <a:lnTo>
                  <a:pt x="3727" y="2540"/>
                </a:lnTo>
                <a:lnTo>
                  <a:pt x="3765" y="2312"/>
                </a:lnTo>
                <a:lnTo>
                  <a:pt x="3803" y="2085"/>
                </a:lnTo>
                <a:lnTo>
                  <a:pt x="3854" y="1870"/>
                </a:lnTo>
                <a:lnTo>
                  <a:pt x="3917" y="1643"/>
                </a:lnTo>
                <a:lnTo>
                  <a:pt x="3980" y="1428"/>
                </a:lnTo>
                <a:lnTo>
                  <a:pt x="4068" y="1213"/>
                </a:lnTo>
                <a:lnTo>
                  <a:pt x="4119" y="1100"/>
                </a:lnTo>
                <a:lnTo>
                  <a:pt x="4182" y="986"/>
                </a:lnTo>
                <a:lnTo>
                  <a:pt x="4233" y="910"/>
                </a:lnTo>
                <a:lnTo>
                  <a:pt x="4283" y="847"/>
                </a:lnTo>
                <a:lnTo>
                  <a:pt x="4346" y="796"/>
                </a:lnTo>
                <a:lnTo>
                  <a:pt x="4397" y="771"/>
                </a:lnTo>
                <a:lnTo>
                  <a:pt x="4447" y="759"/>
                </a:lnTo>
                <a:close/>
                <a:moveTo>
                  <a:pt x="4182" y="5711"/>
                </a:moveTo>
                <a:lnTo>
                  <a:pt x="4346" y="5736"/>
                </a:lnTo>
                <a:lnTo>
                  <a:pt x="4523" y="5761"/>
                </a:lnTo>
                <a:lnTo>
                  <a:pt x="4687" y="5812"/>
                </a:lnTo>
                <a:lnTo>
                  <a:pt x="4852" y="5862"/>
                </a:lnTo>
                <a:lnTo>
                  <a:pt x="5016" y="5925"/>
                </a:lnTo>
                <a:lnTo>
                  <a:pt x="5332" y="6077"/>
                </a:lnTo>
                <a:lnTo>
                  <a:pt x="5647" y="6228"/>
                </a:lnTo>
                <a:lnTo>
                  <a:pt x="5938" y="6405"/>
                </a:lnTo>
                <a:lnTo>
                  <a:pt x="5989" y="6431"/>
                </a:lnTo>
                <a:lnTo>
                  <a:pt x="6052" y="6443"/>
                </a:lnTo>
                <a:lnTo>
                  <a:pt x="6102" y="6443"/>
                </a:lnTo>
                <a:lnTo>
                  <a:pt x="6165" y="6431"/>
                </a:lnTo>
                <a:lnTo>
                  <a:pt x="6186" y="6424"/>
                </a:lnTo>
                <a:lnTo>
                  <a:pt x="6186" y="6424"/>
                </a:lnTo>
                <a:lnTo>
                  <a:pt x="6077" y="6557"/>
                </a:lnTo>
                <a:lnTo>
                  <a:pt x="5963" y="6671"/>
                </a:lnTo>
                <a:lnTo>
                  <a:pt x="5837" y="6772"/>
                </a:lnTo>
                <a:lnTo>
                  <a:pt x="5711" y="6873"/>
                </a:lnTo>
                <a:lnTo>
                  <a:pt x="5572" y="6949"/>
                </a:lnTo>
                <a:lnTo>
                  <a:pt x="5433" y="7024"/>
                </a:lnTo>
                <a:lnTo>
                  <a:pt x="5294" y="7088"/>
                </a:lnTo>
                <a:lnTo>
                  <a:pt x="5155" y="7125"/>
                </a:lnTo>
                <a:lnTo>
                  <a:pt x="5003" y="7163"/>
                </a:lnTo>
                <a:lnTo>
                  <a:pt x="4852" y="7189"/>
                </a:lnTo>
                <a:lnTo>
                  <a:pt x="4687" y="7201"/>
                </a:lnTo>
                <a:lnTo>
                  <a:pt x="4536" y="7214"/>
                </a:lnTo>
                <a:lnTo>
                  <a:pt x="4371" y="7201"/>
                </a:lnTo>
                <a:lnTo>
                  <a:pt x="4195" y="7189"/>
                </a:lnTo>
                <a:lnTo>
                  <a:pt x="4018" y="7151"/>
                </a:lnTo>
                <a:lnTo>
                  <a:pt x="3765" y="7100"/>
                </a:lnTo>
                <a:lnTo>
                  <a:pt x="3550" y="7024"/>
                </a:lnTo>
                <a:lnTo>
                  <a:pt x="3361" y="6949"/>
                </a:lnTo>
                <a:lnTo>
                  <a:pt x="3209" y="6873"/>
                </a:lnTo>
                <a:lnTo>
                  <a:pt x="3083" y="6784"/>
                </a:lnTo>
                <a:lnTo>
                  <a:pt x="2994" y="6683"/>
                </a:lnTo>
                <a:lnTo>
                  <a:pt x="2931" y="6595"/>
                </a:lnTo>
                <a:lnTo>
                  <a:pt x="2893" y="6494"/>
                </a:lnTo>
                <a:lnTo>
                  <a:pt x="2881" y="6393"/>
                </a:lnTo>
                <a:lnTo>
                  <a:pt x="2881" y="6304"/>
                </a:lnTo>
                <a:lnTo>
                  <a:pt x="2919" y="6216"/>
                </a:lnTo>
                <a:lnTo>
                  <a:pt x="2969" y="6127"/>
                </a:lnTo>
                <a:lnTo>
                  <a:pt x="3032" y="6039"/>
                </a:lnTo>
                <a:lnTo>
                  <a:pt x="3121" y="5963"/>
                </a:lnTo>
                <a:lnTo>
                  <a:pt x="3222" y="5900"/>
                </a:lnTo>
                <a:lnTo>
                  <a:pt x="3336" y="5837"/>
                </a:lnTo>
                <a:lnTo>
                  <a:pt x="3500" y="5786"/>
                </a:lnTo>
                <a:lnTo>
                  <a:pt x="3677" y="5736"/>
                </a:lnTo>
                <a:lnTo>
                  <a:pt x="3841" y="5711"/>
                </a:lnTo>
                <a:close/>
                <a:moveTo>
                  <a:pt x="4599" y="1"/>
                </a:moveTo>
                <a:lnTo>
                  <a:pt x="4409" y="13"/>
                </a:lnTo>
                <a:lnTo>
                  <a:pt x="4245" y="38"/>
                </a:lnTo>
                <a:lnTo>
                  <a:pt x="4081" y="89"/>
                </a:lnTo>
                <a:lnTo>
                  <a:pt x="3929" y="165"/>
                </a:lnTo>
                <a:lnTo>
                  <a:pt x="3790" y="241"/>
                </a:lnTo>
                <a:lnTo>
                  <a:pt x="3677" y="342"/>
                </a:lnTo>
                <a:lnTo>
                  <a:pt x="3550" y="455"/>
                </a:lnTo>
                <a:lnTo>
                  <a:pt x="3449" y="582"/>
                </a:lnTo>
                <a:lnTo>
                  <a:pt x="3361" y="721"/>
                </a:lnTo>
                <a:lnTo>
                  <a:pt x="3272" y="872"/>
                </a:lnTo>
                <a:lnTo>
                  <a:pt x="3197" y="1024"/>
                </a:lnTo>
                <a:lnTo>
                  <a:pt x="3133" y="1201"/>
                </a:lnTo>
                <a:lnTo>
                  <a:pt x="3070" y="1378"/>
                </a:lnTo>
                <a:lnTo>
                  <a:pt x="3020" y="1554"/>
                </a:lnTo>
                <a:lnTo>
                  <a:pt x="2969" y="1744"/>
                </a:lnTo>
                <a:lnTo>
                  <a:pt x="2965" y="1766"/>
                </a:lnTo>
                <a:lnTo>
                  <a:pt x="2965" y="1766"/>
                </a:lnTo>
                <a:lnTo>
                  <a:pt x="2944" y="1731"/>
                </a:lnTo>
                <a:lnTo>
                  <a:pt x="2855" y="1592"/>
                </a:lnTo>
                <a:lnTo>
                  <a:pt x="2754" y="1479"/>
                </a:lnTo>
                <a:lnTo>
                  <a:pt x="2653" y="1365"/>
                </a:lnTo>
                <a:lnTo>
                  <a:pt x="2552" y="1251"/>
                </a:lnTo>
                <a:lnTo>
                  <a:pt x="2439" y="1163"/>
                </a:lnTo>
                <a:lnTo>
                  <a:pt x="2312" y="1074"/>
                </a:lnTo>
                <a:lnTo>
                  <a:pt x="2186" y="999"/>
                </a:lnTo>
                <a:lnTo>
                  <a:pt x="2047" y="923"/>
                </a:lnTo>
                <a:lnTo>
                  <a:pt x="1895" y="872"/>
                </a:lnTo>
                <a:lnTo>
                  <a:pt x="1744" y="822"/>
                </a:lnTo>
                <a:lnTo>
                  <a:pt x="1579" y="796"/>
                </a:lnTo>
                <a:lnTo>
                  <a:pt x="1415" y="771"/>
                </a:lnTo>
                <a:lnTo>
                  <a:pt x="1276" y="771"/>
                </a:lnTo>
                <a:lnTo>
                  <a:pt x="1137" y="784"/>
                </a:lnTo>
                <a:lnTo>
                  <a:pt x="998" y="822"/>
                </a:lnTo>
                <a:lnTo>
                  <a:pt x="872" y="860"/>
                </a:lnTo>
                <a:lnTo>
                  <a:pt x="746" y="923"/>
                </a:lnTo>
                <a:lnTo>
                  <a:pt x="632" y="986"/>
                </a:lnTo>
                <a:lnTo>
                  <a:pt x="518" y="1074"/>
                </a:lnTo>
                <a:lnTo>
                  <a:pt x="417" y="1163"/>
                </a:lnTo>
                <a:lnTo>
                  <a:pt x="316" y="1264"/>
                </a:lnTo>
                <a:lnTo>
                  <a:pt x="240" y="1378"/>
                </a:lnTo>
                <a:lnTo>
                  <a:pt x="164" y="1491"/>
                </a:lnTo>
                <a:lnTo>
                  <a:pt x="101" y="1618"/>
                </a:lnTo>
                <a:lnTo>
                  <a:pt x="51" y="1744"/>
                </a:lnTo>
                <a:lnTo>
                  <a:pt x="13" y="1870"/>
                </a:lnTo>
                <a:lnTo>
                  <a:pt x="0" y="2009"/>
                </a:lnTo>
                <a:lnTo>
                  <a:pt x="0" y="2148"/>
                </a:lnTo>
                <a:lnTo>
                  <a:pt x="13" y="2426"/>
                </a:lnTo>
                <a:lnTo>
                  <a:pt x="63" y="2691"/>
                </a:lnTo>
                <a:lnTo>
                  <a:pt x="114" y="2969"/>
                </a:lnTo>
                <a:lnTo>
                  <a:pt x="190" y="3235"/>
                </a:lnTo>
                <a:lnTo>
                  <a:pt x="291" y="3487"/>
                </a:lnTo>
                <a:lnTo>
                  <a:pt x="405" y="3740"/>
                </a:lnTo>
                <a:lnTo>
                  <a:pt x="531" y="3980"/>
                </a:lnTo>
                <a:lnTo>
                  <a:pt x="657" y="4220"/>
                </a:lnTo>
                <a:lnTo>
                  <a:pt x="809" y="4460"/>
                </a:lnTo>
                <a:lnTo>
                  <a:pt x="973" y="4687"/>
                </a:lnTo>
                <a:lnTo>
                  <a:pt x="1137" y="4915"/>
                </a:lnTo>
                <a:lnTo>
                  <a:pt x="1314" y="5129"/>
                </a:lnTo>
                <a:lnTo>
                  <a:pt x="1491" y="5332"/>
                </a:lnTo>
                <a:lnTo>
                  <a:pt x="1681" y="5546"/>
                </a:lnTo>
                <a:lnTo>
                  <a:pt x="2072" y="5938"/>
                </a:lnTo>
                <a:lnTo>
                  <a:pt x="2123" y="5976"/>
                </a:lnTo>
                <a:lnTo>
                  <a:pt x="2186" y="6014"/>
                </a:lnTo>
                <a:lnTo>
                  <a:pt x="2254" y="6025"/>
                </a:lnTo>
                <a:lnTo>
                  <a:pt x="2254" y="6025"/>
                </a:lnTo>
                <a:lnTo>
                  <a:pt x="2287" y="6191"/>
                </a:lnTo>
                <a:lnTo>
                  <a:pt x="2350" y="6380"/>
                </a:lnTo>
                <a:lnTo>
                  <a:pt x="2413" y="6557"/>
                </a:lnTo>
                <a:lnTo>
                  <a:pt x="2502" y="6721"/>
                </a:lnTo>
                <a:lnTo>
                  <a:pt x="2590" y="6873"/>
                </a:lnTo>
                <a:lnTo>
                  <a:pt x="2679" y="7012"/>
                </a:lnTo>
                <a:lnTo>
                  <a:pt x="2792" y="7138"/>
                </a:lnTo>
                <a:lnTo>
                  <a:pt x="2906" y="7264"/>
                </a:lnTo>
                <a:lnTo>
                  <a:pt x="3020" y="7378"/>
                </a:lnTo>
                <a:lnTo>
                  <a:pt x="3146" y="7479"/>
                </a:lnTo>
                <a:lnTo>
                  <a:pt x="3285" y="7568"/>
                </a:lnTo>
                <a:lnTo>
                  <a:pt x="3424" y="7643"/>
                </a:lnTo>
                <a:lnTo>
                  <a:pt x="3576" y="7719"/>
                </a:lnTo>
                <a:lnTo>
                  <a:pt x="3727" y="7770"/>
                </a:lnTo>
                <a:lnTo>
                  <a:pt x="3879" y="7820"/>
                </a:lnTo>
                <a:lnTo>
                  <a:pt x="4030" y="7858"/>
                </a:lnTo>
                <a:lnTo>
                  <a:pt x="4195" y="7883"/>
                </a:lnTo>
                <a:lnTo>
                  <a:pt x="4359" y="7909"/>
                </a:lnTo>
                <a:lnTo>
                  <a:pt x="4687" y="7909"/>
                </a:lnTo>
                <a:lnTo>
                  <a:pt x="4864" y="7896"/>
                </a:lnTo>
                <a:lnTo>
                  <a:pt x="5028" y="7871"/>
                </a:lnTo>
                <a:lnTo>
                  <a:pt x="5193" y="7845"/>
                </a:lnTo>
                <a:lnTo>
                  <a:pt x="5370" y="7795"/>
                </a:lnTo>
                <a:lnTo>
                  <a:pt x="5534" y="7744"/>
                </a:lnTo>
                <a:lnTo>
                  <a:pt x="5698" y="7681"/>
                </a:lnTo>
                <a:lnTo>
                  <a:pt x="5850" y="7605"/>
                </a:lnTo>
                <a:lnTo>
                  <a:pt x="6014" y="7530"/>
                </a:lnTo>
                <a:lnTo>
                  <a:pt x="6165" y="7441"/>
                </a:lnTo>
                <a:lnTo>
                  <a:pt x="6317" y="7328"/>
                </a:lnTo>
                <a:lnTo>
                  <a:pt x="6469" y="7226"/>
                </a:lnTo>
                <a:lnTo>
                  <a:pt x="6608" y="7100"/>
                </a:lnTo>
                <a:lnTo>
                  <a:pt x="6709" y="7024"/>
                </a:lnTo>
                <a:lnTo>
                  <a:pt x="6810" y="6949"/>
                </a:lnTo>
                <a:lnTo>
                  <a:pt x="6923" y="6873"/>
                </a:lnTo>
                <a:lnTo>
                  <a:pt x="7050" y="6810"/>
                </a:lnTo>
                <a:lnTo>
                  <a:pt x="7315" y="6709"/>
                </a:lnTo>
                <a:lnTo>
                  <a:pt x="7618" y="6607"/>
                </a:lnTo>
                <a:lnTo>
                  <a:pt x="7934" y="6519"/>
                </a:lnTo>
                <a:lnTo>
                  <a:pt x="8250" y="6443"/>
                </a:lnTo>
                <a:lnTo>
                  <a:pt x="8920" y="6279"/>
                </a:lnTo>
                <a:lnTo>
                  <a:pt x="9248" y="6178"/>
                </a:lnTo>
                <a:lnTo>
                  <a:pt x="9564" y="6064"/>
                </a:lnTo>
                <a:lnTo>
                  <a:pt x="9854" y="5938"/>
                </a:lnTo>
                <a:lnTo>
                  <a:pt x="9993" y="5862"/>
                </a:lnTo>
                <a:lnTo>
                  <a:pt x="10120" y="5786"/>
                </a:lnTo>
                <a:lnTo>
                  <a:pt x="10246" y="5698"/>
                </a:lnTo>
                <a:lnTo>
                  <a:pt x="10372" y="5609"/>
                </a:lnTo>
                <a:lnTo>
                  <a:pt x="10474" y="5508"/>
                </a:lnTo>
                <a:lnTo>
                  <a:pt x="10575" y="5395"/>
                </a:lnTo>
                <a:lnTo>
                  <a:pt x="10663" y="5268"/>
                </a:lnTo>
                <a:lnTo>
                  <a:pt x="10739" y="5142"/>
                </a:lnTo>
                <a:lnTo>
                  <a:pt x="10802" y="4990"/>
                </a:lnTo>
                <a:lnTo>
                  <a:pt x="10853" y="4839"/>
                </a:lnTo>
                <a:lnTo>
                  <a:pt x="10878" y="4713"/>
                </a:lnTo>
                <a:lnTo>
                  <a:pt x="10890" y="4574"/>
                </a:lnTo>
                <a:lnTo>
                  <a:pt x="10890" y="4435"/>
                </a:lnTo>
                <a:lnTo>
                  <a:pt x="10878" y="4296"/>
                </a:lnTo>
                <a:lnTo>
                  <a:pt x="10853" y="4157"/>
                </a:lnTo>
                <a:lnTo>
                  <a:pt x="10815" y="4018"/>
                </a:lnTo>
                <a:lnTo>
                  <a:pt x="10764" y="3879"/>
                </a:lnTo>
                <a:lnTo>
                  <a:pt x="10701" y="3740"/>
                </a:lnTo>
                <a:lnTo>
                  <a:pt x="10625" y="3614"/>
                </a:lnTo>
                <a:lnTo>
                  <a:pt x="10549" y="3487"/>
                </a:lnTo>
                <a:lnTo>
                  <a:pt x="10448" y="3374"/>
                </a:lnTo>
                <a:lnTo>
                  <a:pt x="10347" y="3285"/>
                </a:lnTo>
                <a:lnTo>
                  <a:pt x="10233" y="3197"/>
                </a:lnTo>
                <a:lnTo>
                  <a:pt x="10107" y="3133"/>
                </a:lnTo>
                <a:lnTo>
                  <a:pt x="9981" y="3083"/>
                </a:lnTo>
                <a:lnTo>
                  <a:pt x="9842" y="3045"/>
                </a:lnTo>
                <a:lnTo>
                  <a:pt x="9703" y="3032"/>
                </a:lnTo>
                <a:lnTo>
                  <a:pt x="9299" y="3032"/>
                </a:lnTo>
                <a:lnTo>
                  <a:pt x="9033" y="3070"/>
                </a:lnTo>
                <a:lnTo>
                  <a:pt x="8781" y="3133"/>
                </a:lnTo>
                <a:lnTo>
                  <a:pt x="8541" y="3222"/>
                </a:lnTo>
                <a:lnTo>
                  <a:pt x="8301" y="3323"/>
                </a:lnTo>
                <a:lnTo>
                  <a:pt x="8220" y="3365"/>
                </a:lnTo>
                <a:lnTo>
                  <a:pt x="8220" y="3365"/>
                </a:lnTo>
                <a:lnTo>
                  <a:pt x="8250" y="3298"/>
                </a:lnTo>
                <a:lnTo>
                  <a:pt x="8313" y="3121"/>
                </a:lnTo>
                <a:lnTo>
                  <a:pt x="8364" y="2957"/>
                </a:lnTo>
                <a:lnTo>
                  <a:pt x="8414" y="2780"/>
                </a:lnTo>
                <a:lnTo>
                  <a:pt x="8440" y="2616"/>
                </a:lnTo>
                <a:lnTo>
                  <a:pt x="8465" y="2451"/>
                </a:lnTo>
                <a:lnTo>
                  <a:pt x="8477" y="2300"/>
                </a:lnTo>
                <a:lnTo>
                  <a:pt x="8465" y="2136"/>
                </a:lnTo>
                <a:lnTo>
                  <a:pt x="8452" y="1997"/>
                </a:lnTo>
                <a:lnTo>
                  <a:pt x="8414" y="1845"/>
                </a:lnTo>
                <a:lnTo>
                  <a:pt x="8364" y="1719"/>
                </a:lnTo>
                <a:lnTo>
                  <a:pt x="8288" y="1592"/>
                </a:lnTo>
                <a:lnTo>
                  <a:pt x="8199" y="1479"/>
                </a:lnTo>
                <a:lnTo>
                  <a:pt x="8086" y="1365"/>
                </a:lnTo>
                <a:lnTo>
                  <a:pt x="7959" y="1264"/>
                </a:lnTo>
                <a:lnTo>
                  <a:pt x="7808" y="1188"/>
                </a:lnTo>
                <a:lnTo>
                  <a:pt x="7631" y="1112"/>
                </a:lnTo>
                <a:lnTo>
                  <a:pt x="7467" y="1062"/>
                </a:lnTo>
                <a:lnTo>
                  <a:pt x="7302" y="1024"/>
                </a:lnTo>
                <a:lnTo>
                  <a:pt x="7138" y="1011"/>
                </a:lnTo>
                <a:lnTo>
                  <a:pt x="6999" y="1024"/>
                </a:lnTo>
                <a:lnTo>
                  <a:pt x="6848" y="1036"/>
                </a:lnTo>
                <a:lnTo>
                  <a:pt x="6709" y="1087"/>
                </a:lnTo>
                <a:lnTo>
                  <a:pt x="6582" y="1138"/>
                </a:lnTo>
                <a:lnTo>
                  <a:pt x="6456" y="1213"/>
                </a:lnTo>
                <a:lnTo>
                  <a:pt x="6330" y="1289"/>
                </a:lnTo>
                <a:lnTo>
                  <a:pt x="6216" y="1390"/>
                </a:lnTo>
                <a:lnTo>
                  <a:pt x="6102" y="1491"/>
                </a:lnTo>
                <a:lnTo>
                  <a:pt x="6001" y="1618"/>
                </a:lnTo>
                <a:lnTo>
                  <a:pt x="5978" y="1647"/>
                </a:lnTo>
                <a:lnTo>
                  <a:pt x="5978" y="1647"/>
                </a:lnTo>
                <a:lnTo>
                  <a:pt x="5976" y="1618"/>
                </a:lnTo>
                <a:lnTo>
                  <a:pt x="5951" y="1428"/>
                </a:lnTo>
                <a:lnTo>
                  <a:pt x="5913" y="1239"/>
                </a:lnTo>
                <a:lnTo>
                  <a:pt x="5875" y="1062"/>
                </a:lnTo>
                <a:lnTo>
                  <a:pt x="5812" y="898"/>
                </a:lnTo>
                <a:lnTo>
                  <a:pt x="5749" y="746"/>
                </a:lnTo>
                <a:lnTo>
                  <a:pt x="5673" y="607"/>
                </a:lnTo>
                <a:lnTo>
                  <a:pt x="5584" y="468"/>
                </a:lnTo>
                <a:lnTo>
                  <a:pt x="5483" y="354"/>
                </a:lnTo>
                <a:lnTo>
                  <a:pt x="5382" y="253"/>
                </a:lnTo>
                <a:lnTo>
                  <a:pt x="5256" y="165"/>
                </a:lnTo>
                <a:lnTo>
                  <a:pt x="5104" y="89"/>
                </a:lnTo>
                <a:lnTo>
                  <a:pt x="4953" y="38"/>
                </a:lnTo>
                <a:lnTo>
                  <a:pt x="4788" y="13"/>
                </a:lnTo>
                <a:lnTo>
                  <a:pt x="4599" y="1"/>
                </a:lnTo>
                <a:close/>
              </a:path>
            </a:pathLst>
          </a:custGeom>
          <a:solidFill>
            <a:srgbClr val="302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2"/>
          <p:cNvSpPr txBox="1">
            <a:spLocks noGrp="1"/>
          </p:cNvSpPr>
          <p:nvPr>
            <p:ph type="subTitle" idx="1"/>
          </p:nvPr>
        </p:nvSpPr>
        <p:spPr>
          <a:xfrm>
            <a:off x="703800" y="2491350"/>
            <a:ext cx="3494100" cy="713400"/>
          </a:xfrm>
          <a:prstGeom prst="rect">
            <a:avLst/>
          </a:prstGeom>
        </p:spPr>
        <p:txBody>
          <a:bodyPr spcFirstLastPara="1" wrap="square" lIns="91425" tIns="91425" rIns="91425" bIns="91425" anchor="t" anchorCtr="0">
            <a:noAutofit/>
          </a:bodyPr>
          <a:lstStyle/>
          <a:p>
            <a:pPr marL="0" lvl="0" indent="0">
              <a:spcAft>
                <a:spcPts val="1600"/>
              </a:spcAft>
            </a:pPr>
            <a:r>
              <a:rPr lang="en-US" dirty="0">
                <a:latin typeface="Oxygen" panose="020B0604020202020204" charset="0"/>
              </a:rPr>
              <a:t>Phân tích &amp; xây dựng các chức năng</a:t>
            </a:r>
            <a:endParaRPr dirty="0">
              <a:latin typeface="Oxygen" panose="020B0604020202020204" charset="0"/>
            </a:endParaRPr>
          </a:p>
        </p:txBody>
      </p:sp>
      <p:sp>
        <p:nvSpPr>
          <p:cNvPr id="235" name="Google Shape;235;p42"/>
          <p:cNvSpPr txBox="1">
            <a:spLocks noGrp="1"/>
          </p:cNvSpPr>
          <p:nvPr>
            <p:ph type="subTitle" idx="2"/>
          </p:nvPr>
        </p:nvSpPr>
        <p:spPr>
          <a:xfrm>
            <a:off x="4913600" y="2491350"/>
            <a:ext cx="3510300" cy="713400"/>
          </a:xfrm>
          <a:prstGeom prst="rect">
            <a:avLst/>
          </a:prstGeom>
        </p:spPr>
        <p:txBody>
          <a:bodyPr spcFirstLastPara="1" wrap="square" lIns="91425" tIns="91425" rIns="91425" bIns="91425" anchor="t" anchorCtr="0">
            <a:noAutofit/>
          </a:bodyPr>
          <a:lstStyle/>
          <a:p>
            <a:pPr marL="0" lvl="0" indent="0">
              <a:spcAft>
                <a:spcPts val="1600"/>
              </a:spcAft>
            </a:pPr>
            <a:r>
              <a:rPr lang="en-US" dirty="0">
                <a:latin typeface="Oxygen" panose="020B0604020202020204" charset="0"/>
              </a:rPr>
              <a:t>Xây dựng Sitemap &amp; Task flow của project</a:t>
            </a:r>
            <a:endParaRPr dirty="0">
              <a:latin typeface="Oxygen" panose="020B0604020202020204" charset="0"/>
            </a:endParaRPr>
          </a:p>
        </p:txBody>
      </p:sp>
      <p:sp>
        <p:nvSpPr>
          <p:cNvPr id="13" name="Google Shape;192;p36"/>
          <p:cNvSpPr txBox="1">
            <a:spLocks/>
          </p:cNvSpPr>
          <p:nvPr/>
        </p:nvSpPr>
        <p:spPr>
          <a:xfrm>
            <a:off x="1234774" y="1531591"/>
            <a:ext cx="23364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Bebas Neue"/>
              <a:buNone/>
              <a:defRPr sz="2000" b="1" i="0" u="none" strike="noStrike" cap="none">
                <a:solidFill>
                  <a:schemeClr val="dk1"/>
                </a:solidFill>
                <a:latin typeface="Poiret One"/>
                <a:ea typeface="Poiret One"/>
                <a:cs typeface="Poiret One"/>
                <a:sym typeface="Poiret One"/>
              </a:defRPr>
            </a:lvl1pPr>
            <a:lvl2pPr marL="914400" marR="0" lvl="1"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2pPr>
            <a:lvl3pPr marL="1371600" marR="0" lvl="2"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3pPr>
            <a:lvl4pPr marL="1828800" marR="0" lvl="3"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4pPr>
            <a:lvl5pPr marL="2286000" marR="0" lvl="4"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5pPr>
            <a:lvl6pPr marL="2743200" marR="0" lvl="5"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6pPr>
            <a:lvl7pPr marL="3200400" marR="0" lvl="6"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7pPr>
            <a:lvl8pPr marL="3657600" marR="0" lvl="7"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8pPr>
            <a:lvl9pPr marL="4114800" marR="0" lvl="8" indent="-317500" algn="ctr" rtl="0">
              <a:lnSpc>
                <a:spcPct val="100000"/>
              </a:lnSpc>
              <a:spcBef>
                <a:spcPts val="1600"/>
              </a:spcBef>
              <a:spcAft>
                <a:spcPts val="160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9pPr>
          </a:lstStyle>
          <a:p>
            <a:pPr marL="0" indent="0"/>
            <a:r>
              <a:rPr lang="en" dirty="0" smtClean="0"/>
              <a:t>04</a:t>
            </a:r>
            <a:endParaRPr lang="en" dirty="0"/>
          </a:p>
        </p:txBody>
      </p:sp>
      <p:sp>
        <p:nvSpPr>
          <p:cNvPr id="14" name="Google Shape;192;p36"/>
          <p:cNvSpPr txBox="1">
            <a:spLocks/>
          </p:cNvSpPr>
          <p:nvPr/>
        </p:nvSpPr>
        <p:spPr>
          <a:xfrm>
            <a:off x="5437627" y="1527550"/>
            <a:ext cx="23364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Bebas Neue"/>
              <a:buNone/>
              <a:defRPr sz="2000" b="1" i="0" u="none" strike="noStrike" cap="none">
                <a:solidFill>
                  <a:schemeClr val="dk1"/>
                </a:solidFill>
                <a:latin typeface="Poiret One"/>
                <a:ea typeface="Poiret One"/>
                <a:cs typeface="Poiret One"/>
                <a:sym typeface="Poiret One"/>
              </a:defRPr>
            </a:lvl1pPr>
            <a:lvl2pPr marL="914400" marR="0" lvl="1"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2pPr>
            <a:lvl3pPr marL="1371600" marR="0" lvl="2"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3pPr>
            <a:lvl4pPr marL="1828800" marR="0" lvl="3"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4pPr>
            <a:lvl5pPr marL="2286000" marR="0" lvl="4"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5pPr>
            <a:lvl6pPr marL="2743200" marR="0" lvl="5"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6pPr>
            <a:lvl7pPr marL="3200400" marR="0" lvl="6"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7pPr>
            <a:lvl8pPr marL="3657600" marR="0" lvl="7" indent="-317500" algn="ctr" rtl="0">
              <a:lnSpc>
                <a:spcPct val="100000"/>
              </a:lnSpc>
              <a:spcBef>
                <a:spcPts val="1600"/>
              </a:spcBef>
              <a:spcAft>
                <a:spcPts val="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8pPr>
            <a:lvl9pPr marL="4114800" marR="0" lvl="8" indent="-317500" algn="ctr" rtl="0">
              <a:lnSpc>
                <a:spcPct val="100000"/>
              </a:lnSpc>
              <a:spcBef>
                <a:spcPts val="1600"/>
              </a:spcBef>
              <a:spcAft>
                <a:spcPts val="1600"/>
              </a:spcAft>
              <a:buClr>
                <a:schemeClr val="lt2"/>
              </a:buClr>
              <a:buSzPts val="1400"/>
              <a:buFont typeface="Bebas Neue"/>
              <a:buNone/>
              <a:defRPr sz="1400" b="0" i="0" u="none" strike="noStrike" cap="none">
                <a:solidFill>
                  <a:schemeClr val="lt2"/>
                </a:solidFill>
                <a:latin typeface="Bebas Neue"/>
                <a:ea typeface="Bebas Neue"/>
                <a:cs typeface="Bebas Neue"/>
                <a:sym typeface="Bebas Neue"/>
              </a:defRPr>
            </a:lvl9pPr>
          </a:lstStyle>
          <a:p>
            <a:pPr marL="0" indent="0"/>
            <a:r>
              <a:rPr lang="en" dirty="0" smtClean="0"/>
              <a:t>05</a:t>
            </a:r>
            <a:endParaRPr lang="en" dirty="0"/>
          </a:p>
        </p:txBody>
      </p:sp>
    </p:spTree>
    <p:extLst>
      <p:ext uri="{BB962C8B-B14F-4D97-AF65-F5344CB8AC3E}">
        <p14:creationId xmlns:p14="http://schemas.microsoft.com/office/powerpoint/2010/main" val="3107586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5139001" y="1983148"/>
            <a:ext cx="3285000" cy="841800"/>
          </a:xfrm>
          <a:prstGeom prst="rect">
            <a:avLst/>
          </a:prstGeom>
        </p:spPr>
        <p:txBody>
          <a:bodyPr spcFirstLastPara="1" wrap="square" lIns="91425" tIns="91425" rIns="91425" bIns="91425" anchor="ctr" anchorCtr="0">
            <a:noAutofit/>
          </a:bodyPr>
          <a:lstStyle/>
          <a:p>
            <a:pPr lvl="0"/>
            <a:r>
              <a:rPr lang="en-US" sz="2000" dirty="0">
                <a:latin typeface="Oxygen" panose="020B0604020202020204" charset="0"/>
              </a:rPr>
              <a:t>Xác định chức năng đối tượng người dùng</a:t>
            </a:r>
            <a:endParaRPr sz="2000" dirty="0">
              <a:latin typeface="Oxygen" panose="020B0604020202020204" charset="0"/>
            </a:endParaRPr>
          </a:p>
        </p:txBody>
      </p:sp>
      <p:sp>
        <p:nvSpPr>
          <p:cNvPr id="219" name="Google Shape;219;p40"/>
          <p:cNvSpPr txBox="1">
            <a:spLocks noGrp="1"/>
          </p:cNvSpPr>
          <p:nvPr>
            <p:ph type="title" idx="2"/>
          </p:nvPr>
        </p:nvSpPr>
        <p:spPr>
          <a:xfrm>
            <a:off x="5139001" y="718048"/>
            <a:ext cx="3285000" cy="126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2" name="Subtitle 1"/>
          <p:cNvSpPr>
            <a:spLocks noGrp="1"/>
          </p:cNvSpPr>
          <p:nvPr>
            <p:ph type="subTitle" idx="1"/>
          </p:nvPr>
        </p:nvSpPr>
        <p:spPr>
          <a:xfrm>
            <a:off x="4269393" y="2891548"/>
            <a:ext cx="4427275" cy="713400"/>
          </a:xfrm>
        </p:spPr>
        <p:txBody>
          <a:bodyPr/>
          <a:lstStyle/>
          <a:p>
            <a:pPr lvl="0" algn="l"/>
            <a:r>
              <a:rPr lang="en-US" dirty="0" smtClean="0">
                <a:solidFill>
                  <a:schemeClr val="tx1"/>
                </a:solidFill>
              </a:rPr>
              <a:t>1) Mục </a:t>
            </a:r>
            <a:r>
              <a:rPr lang="en-US" dirty="0">
                <a:solidFill>
                  <a:schemeClr val="tx1"/>
                </a:solidFill>
              </a:rPr>
              <a:t>tiêu đo của App &amp; Web (</a:t>
            </a:r>
            <a:r>
              <a:rPr lang="en-US" dirty="0" smtClean="0">
                <a:solidFill>
                  <a:schemeClr val="tx1"/>
                </a:solidFill>
              </a:rPr>
              <a:t>mục tiêu,SWOT</a:t>
            </a:r>
            <a:r>
              <a:rPr lang="en-US" dirty="0">
                <a:solidFill>
                  <a:schemeClr val="tx1"/>
                </a:solidFill>
              </a:rPr>
              <a:t>, thuật ngữ người dùng)</a:t>
            </a:r>
          </a:p>
          <a:p>
            <a:pPr lvl="0" algn="l"/>
            <a:r>
              <a:rPr lang="en-US" dirty="0" smtClean="0">
                <a:solidFill>
                  <a:schemeClr val="tx1"/>
                </a:solidFill>
              </a:rPr>
              <a:t>2) </a:t>
            </a:r>
            <a:r>
              <a:rPr lang="vi-VN" dirty="0" smtClean="0">
                <a:solidFill>
                  <a:schemeClr val="tx1"/>
                </a:solidFill>
              </a:rPr>
              <a:t>Đối </a:t>
            </a:r>
            <a:r>
              <a:rPr lang="vi-VN" dirty="0">
                <a:solidFill>
                  <a:schemeClr val="tx1"/>
                </a:solidFill>
              </a:rPr>
              <a:t>tượng người dùng (Chính, tiềm năng)</a:t>
            </a:r>
            <a:endParaRPr lang="en-US" dirty="0">
              <a:solidFill>
                <a:schemeClr val="tx1"/>
              </a:solidFill>
            </a:endParaRPr>
          </a:p>
          <a:p>
            <a:pPr lvl="0" algn="l"/>
            <a:r>
              <a:rPr lang="en-US" dirty="0" smtClean="0">
                <a:solidFill>
                  <a:schemeClr val="tx1"/>
                </a:solidFill>
              </a:rPr>
              <a:t>3) Chức </a:t>
            </a:r>
            <a:r>
              <a:rPr lang="en-US" dirty="0">
                <a:solidFill>
                  <a:schemeClr val="tx1"/>
                </a:solidFill>
              </a:rPr>
              <a:t>năng người </a:t>
            </a:r>
            <a:r>
              <a:rPr lang="en-US" dirty="0" smtClean="0">
                <a:solidFill>
                  <a:schemeClr val="tx1"/>
                </a:solidFill>
              </a:rPr>
              <a:t>dùng</a:t>
            </a:r>
          </a:p>
          <a:p>
            <a:pPr lvl="0" algn="l"/>
            <a:r>
              <a:rPr lang="en-US" dirty="0" smtClean="0">
                <a:solidFill>
                  <a:schemeClr val="tx1"/>
                </a:solidFill>
              </a:rPr>
              <a:t>4) </a:t>
            </a:r>
            <a:r>
              <a:rPr lang="vi-VN" dirty="0">
                <a:solidFill>
                  <a:schemeClr val="tx1"/>
                </a:solidFill>
              </a:rPr>
              <a:t>Nêu rõ vai trò, trách nhiệm của người </a:t>
            </a:r>
            <a:r>
              <a:rPr lang="vi-VN" dirty="0" smtClean="0">
                <a:solidFill>
                  <a:schemeClr val="tx1"/>
                </a:solidFill>
              </a:rPr>
              <a:t>dùng</a:t>
            </a:r>
            <a:endParaRPr lang="en-US" dirty="0" smtClean="0">
              <a:solidFill>
                <a:schemeClr val="tx1"/>
              </a:solidFill>
            </a:endParaRPr>
          </a:p>
          <a:p>
            <a:pPr lvl="0" algn="l"/>
            <a:r>
              <a:rPr lang="en-US" dirty="0" smtClean="0">
                <a:solidFill>
                  <a:schemeClr val="tx1"/>
                </a:solidFill>
              </a:rPr>
              <a:t>5) </a:t>
            </a:r>
            <a:r>
              <a:rPr lang="en-US" dirty="0">
                <a:solidFill>
                  <a:schemeClr val="tx1"/>
                </a:solidFill>
              </a:rPr>
              <a:t>Mô tả đặc điểm – chức năng cho từng Web – Web App</a:t>
            </a:r>
            <a:endParaRPr lang="en-US" dirty="0" smtClean="0">
              <a:solidFill>
                <a:schemeClr val="tx1"/>
              </a:solidFill>
            </a:endParaRPr>
          </a:p>
          <a:p>
            <a:pPr lvl="0" algn="l"/>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720000" y="1148700"/>
            <a:ext cx="4461600" cy="2846100"/>
          </a:xfrm>
          <a:prstGeom prst="rect">
            <a:avLst/>
          </a:prstGeom>
        </p:spPr>
        <p:txBody>
          <a:bodyPr spcFirstLastPara="1" wrap="square" lIns="91425" tIns="91425" rIns="91425" bIns="91425" anchor="t" anchorCtr="0">
            <a:noAutofit/>
          </a:bodyPr>
          <a:lstStyle/>
          <a:p>
            <a:pPr marL="114300" indent="0" fontAlgn="base">
              <a:buNone/>
            </a:pPr>
            <a:r>
              <a:rPr lang="en-US" b="1" i="1" u="sng" dirty="0">
                <a:solidFill>
                  <a:schemeClr val="tx1"/>
                </a:solidFill>
              </a:rPr>
              <a:t>Mục tiêu: </a:t>
            </a:r>
            <a:endParaRPr lang="en-US" sz="1050" dirty="0">
              <a:solidFill>
                <a:schemeClr val="tx1"/>
              </a:solidFill>
            </a:endParaRPr>
          </a:p>
          <a:p>
            <a:pPr marL="114300" lvl="0" indent="0" fontAlgn="base">
              <a:buNone/>
            </a:pPr>
            <a:r>
              <a:rPr lang="en-US" dirty="0" smtClean="0">
                <a:solidFill>
                  <a:schemeClr val="tx1"/>
                </a:solidFill>
              </a:rPr>
              <a:t>  - Hiểu </a:t>
            </a:r>
            <a:r>
              <a:rPr lang="en-US" dirty="0">
                <a:solidFill>
                  <a:schemeClr val="tx1"/>
                </a:solidFill>
              </a:rPr>
              <a:t>rõ, nắm bắt tâm lý người dung và khách hàng</a:t>
            </a:r>
            <a:endParaRPr lang="en-US" sz="1200" dirty="0">
              <a:solidFill>
                <a:schemeClr val="tx1"/>
              </a:solidFill>
            </a:endParaRPr>
          </a:p>
          <a:p>
            <a:pPr marL="114300" lvl="0" indent="0" fontAlgn="base">
              <a:buNone/>
            </a:pPr>
            <a:r>
              <a:rPr lang="en-US" dirty="0" smtClean="0">
                <a:solidFill>
                  <a:schemeClr val="tx1"/>
                </a:solidFill>
              </a:rPr>
              <a:t> - Ưu </a:t>
            </a:r>
            <a:r>
              <a:rPr lang="en-US" dirty="0">
                <a:solidFill>
                  <a:schemeClr val="tx1"/>
                </a:solidFill>
              </a:rPr>
              <a:t>đãi và các khuyến mãi</a:t>
            </a:r>
            <a:endParaRPr lang="en-US" sz="1200" dirty="0">
              <a:solidFill>
                <a:schemeClr val="tx1"/>
              </a:solidFill>
            </a:endParaRPr>
          </a:p>
          <a:p>
            <a:pPr marL="114300" lvl="0" indent="0" fontAlgn="base">
              <a:buNone/>
            </a:pPr>
            <a:r>
              <a:rPr lang="en-US" dirty="0" smtClean="0">
                <a:solidFill>
                  <a:schemeClr val="tx1"/>
                </a:solidFill>
              </a:rPr>
              <a:t> - Giúp </a:t>
            </a:r>
            <a:r>
              <a:rPr lang="en-US" dirty="0">
                <a:solidFill>
                  <a:schemeClr val="tx1"/>
                </a:solidFill>
              </a:rPr>
              <a:t>người dùng tiếp nhận thông tin rõ hơn</a:t>
            </a:r>
            <a:endParaRPr lang="en-US" sz="1200" dirty="0">
              <a:solidFill>
                <a:schemeClr val="tx1"/>
              </a:solidFill>
            </a:endParaRPr>
          </a:p>
          <a:p>
            <a:pPr marL="114300" lvl="0" indent="0" fontAlgn="base">
              <a:buNone/>
            </a:pPr>
            <a:r>
              <a:rPr lang="en-US" dirty="0" smtClean="0">
                <a:solidFill>
                  <a:schemeClr val="tx1"/>
                </a:solidFill>
              </a:rPr>
              <a:t> - Thiết </a:t>
            </a:r>
            <a:r>
              <a:rPr lang="en-US" dirty="0">
                <a:solidFill>
                  <a:schemeClr val="tx1"/>
                </a:solidFill>
              </a:rPr>
              <a:t>kế giao diện đẹp mắt, đơn giản, phù hợp với đa số người dùng</a:t>
            </a:r>
            <a:endParaRPr lang="en-US" sz="1200" dirty="0">
              <a:solidFill>
                <a:schemeClr val="tx1"/>
              </a:solidFill>
            </a:endParaRPr>
          </a:p>
          <a:p>
            <a:pPr marL="114300" lvl="0" indent="0" fontAlgn="base">
              <a:buNone/>
            </a:pPr>
            <a:r>
              <a:rPr lang="en-US" dirty="0" smtClean="0">
                <a:solidFill>
                  <a:schemeClr val="tx1"/>
                </a:solidFill>
              </a:rPr>
              <a:t> - Giao </a:t>
            </a:r>
            <a:r>
              <a:rPr lang="en-US" dirty="0">
                <a:solidFill>
                  <a:schemeClr val="tx1"/>
                </a:solidFill>
              </a:rPr>
              <a:t>dịch nhanh chóng, tiết kiệm thời gian</a:t>
            </a:r>
            <a:endParaRPr lang="en-US" sz="1200" dirty="0">
              <a:solidFill>
                <a:schemeClr val="tx1"/>
              </a:solidFill>
            </a:endParaRPr>
          </a:p>
          <a:p>
            <a:pPr marL="596900" lvl="1" indent="0" fontAlgn="base">
              <a:buNone/>
            </a:pPr>
            <a:r>
              <a:rPr lang="en-US" dirty="0" smtClean="0">
                <a:solidFill>
                  <a:schemeClr val="tx1"/>
                </a:solidFill>
              </a:rPr>
              <a:t> - Tiếp </a:t>
            </a:r>
            <a:r>
              <a:rPr lang="en-US" dirty="0">
                <a:solidFill>
                  <a:schemeClr val="tx1"/>
                </a:solidFill>
              </a:rPr>
              <a:t>cận được nhiều người dùng nhất có thể</a:t>
            </a:r>
            <a:endParaRPr lang="en-US" sz="1100" dirty="0">
              <a:solidFill>
                <a:schemeClr val="tx1"/>
              </a:solidFill>
            </a:endParaRPr>
          </a:p>
          <a:p>
            <a:pPr marL="0" lvl="0" indent="0">
              <a:spcBef>
                <a:spcPts val="1600"/>
              </a:spcBef>
              <a:spcAft>
                <a:spcPts val="1600"/>
              </a:spcAft>
              <a:buNone/>
            </a:pPr>
            <a:endParaRPr lang="en-US" dirty="0">
              <a:solidFill>
                <a:schemeClr val="tx1"/>
              </a:solidFill>
            </a:endParaRPr>
          </a:p>
        </p:txBody>
      </p:sp>
      <p:sp>
        <p:nvSpPr>
          <p:cNvPr id="225" name="Google Shape;2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smtClean="0">
                <a:solidFill>
                  <a:schemeClr val="tx1"/>
                </a:solidFill>
                <a:latin typeface="Oxygen" panose="020B0604020202020204" charset="0"/>
                <a:cs typeface="Amatic SC" panose="020B0604020202020204" charset="-79"/>
              </a:rPr>
              <a:t>I) Xác định chức năng đối tượng người dùng</a:t>
            </a:r>
            <a:endParaRPr lang="en-US" dirty="0">
              <a:solidFill>
                <a:schemeClr val="tx1"/>
              </a:solidFill>
              <a:latin typeface="Amatic SC" panose="020B0604020202020204" charset="-79"/>
              <a:cs typeface="Amatic SC" panose="020B0604020202020204" charset="-79"/>
            </a:endParaRPr>
          </a:p>
        </p:txBody>
      </p:sp>
    </p:spTree>
    <p:extLst>
      <p:ext uri="{BB962C8B-B14F-4D97-AF65-F5344CB8AC3E}">
        <p14:creationId xmlns:p14="http://schemas.microsoft.com/office/powerpoint/2010/main" val="2879402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2248804" y="1336616"/>
            <a:ext cx="4278000" cy="16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SWOT</a:t>
            </a:r>
            <a:endParaRPr dirty="0"/>
          </a:p>
        </p:txBody>
      </p:sp>
    </p:spTree>
    <p:extLst>
      <p:ext uri="{BB962C8B-B14F-4D97-AF65-F5344CB8AC3E}">
        <p14:creationId xmlns:p14="http://schemas.microsoft.com/office/powerpoint/2010/main" val="1596805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1382</Words>
  <Application>Microsoft Office PowerPoint</Application>
  <PresentationFormat>On-screen Show (16:9)</PresentationFormat>
  <Paragraphs>122</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Oxygen Light</vt:lpstr>
      <vt:lpstr>Maven Pro</vt:lpstr>
      <vt:lpstr>Poiret One</vt:lpstr>
      <vt:lpstr>Amatic SC</vt:lpstr>
      <vt:lpstr>Oxygen</vt:lpstr>
      <vt:lpstr>Arial</vt:lpstr>
      <vt:lpstr>Bebas Neue</vt:lpstr>
      <vt:lpstr>Minimalist Aesthetic Slideshow by Slidesgo</vt:lpstr>
      <vt:lpstr>Thiết kế giao diện người dùng</vt:lpstr>
      <vt:lpstr>Chủ đề </vt:lpstr>
      <vt:lpstr>Thành viên</vt:lpstr>
      <vt:lpstr>Phân công công việc</vt:lpstr>
      <vt:lpstr>Nội dung </vt:lpstr>
      <vt:lpstr>Nội dung </vt:lpstr>
      <vt:lpstr>Xác định chức năng đối tượng người dùng</vt:lpstr>
      <vt:lpstr>I) Xác định chức năng đối tượng người dùng</vt:lpstr>
      <vt:lpstr>SWOT</vt:lpstr>
      <vt:lpstr>Strengths: App cũng có những điểm mạnh</vt:lpstr>
      <vt:lpstr>WEAKNESS: App cũng có những điểm yếu cần khắc phục</vt:lpstr>
      <vt:lpstr>Opportunities: Cơ hội</vt:lpstr>
      <vt:lpstr>Threats: Thách thức</vt:lpstr>
      <vt:lpstr>Thuật ngữ dùng cho app</vt:lpstr>
      <vt:lpstr>Đối tượng người dùng</vt:lpstr>
      <vt:lpstr>Chức năng người dùng: (8 chính)</vt:lpstr>
      <vt:lpstr>Nêu vai trò trách nhiệm của người dùng xác định ở câu 1 cho từng Web app:</vt:lpstr>
      <vt:lpstr>Mô tả đặc điểm- chức năng cho từng Web-App:</vt:lpstr>
      <vt:lpstr>Nghiên cứu trải nghiệm người dùng</vt:lpstr>
      <vt:lpstr>Phương pháp bảng bằng câu hỏi 30 câu hỏi</vt:lpstr>
      <vt:lpstr>Phương pháp bảng bằng câu hỏi 30 câu hỏi</vt:lpstr>
      <vt:lpstr>Personas</vt:lpstr>
      <vt:lpstr>Personas</vt:lpstr>
      <vt:lpstr>Personas</vt:lpstr>
      <vt:lpstr>Personas</vt:lpstr>
      <vt:lpstr>Phương pháp tập trung nhóm mục tiêu</vt:lpstr>
      <vt:lpstr>Phương pháp tập trung nhóm mục tiêu</vt:lpstr>
      <vt:lpstr>Phân tích &amp; xây dựng các chức năng</vt:lpstr>
      <vt:lpstr>StoryBoard</vt:lpstr>
      <vt:lpstr>StoryBoard</vt:lpstr>
      <vt:lpstr>StoryBoard</vt:lpstr>
      <vt:lpstr>StoryBoard</vt:lpstr>
      <vt:lpstr>StoryBoard</vt:lpstr>
      <vt:lpstr>Xây dựng độ ưu tiên các chức năng</vt:lpstr>
      <vt:lpstr>Xây dựng độ ưu tiên các chức năng</vt:lpstr>
      <vt:lpstr>Xây dựng độ ưu tiên các chức năng</vt:lpstr>
      <vt:lpstr>Xây dựng Sitemap &amp; Task flow của project</vt:lpstr>
      <vt:lpstr>Sitemap</vt:lpstr>
      <vt:lpstr>workflow</vt:lpstr>
      <vt:lpstr>Workflow đăng nhập, đăng ký</vt:lpstr>
      <vt:lpstr>Workflow đặt hàng, thanh toán</vt:lpstr>
      <vt:lpstr>Thiết kế tương tác kiểm thử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GIAO DIỆN NGƯỜI DÙNG</dc:title>
  <cp:lastModifiedBy>Asus</cp:lastModifiedBy>
  <cp:revision>20</cp:revision>
  <dcterms:modified xsi:type="dcterms:W3CDTF">2022-11-19T03:23:18Z</dcterms:modified>
</cp:coreProperties>
</file>