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3" r:id="rId4"/>
    <p:sldId id="258" r:id="rId5"/>
    <p:sldId id="259" r:id="rId6"/>
    <p:sldId id="284" r:id="rId7"/>
    <p:sldId id="285" r:id="rId8"/>
    <p:sldId id="272" r:id="rId9"/>
    <p:sldId id="286" r:id="rId10"/>
    <p:sldId id="287" r:id="rId11"/>
    <p:sldId id="288" r:id="rId12"/>
    <p:sldId id="289" r:id="rId13"/>
    <p:sldId id="291" r:id="rId14"/>
    <p:sldId id="290" r:id="rId15"/>
    <p:sldId id="292" r:id="rId16"/>
    <p:sldId id="296" r:id="rId17"/>
    <p:sldId id="295" r:id="rId18"/>
    <p:sldId id="293" r:id="rId19"/>
    <p:sldId id="294" r:id="rId20"/>
    <p:sldId id="297" r:id="rId21"/>
    <p:sldId id="299" r:id="rId22"/>
    <p:sldId id="298" r:id="rId23"/>
    <p:sldId id="264" r:id="rId24"/>
    <p:sldId id="266" r:id="rId25"/>
    <p:sldId id="267" r:id="rId26"/>
    <p:sldId id="268" r:id="rId27"/>
    <p:sldId id="265" r:id="rId28"/>
    <p:sldId id="269" r:id="rId29"/>
    <p:sldId id="270" r:id="rId30"/>
    <p:sldId id="271" r:id="rId31"/>
    <p:sldId id="273" r:id="rId32"/>
    <p:sldId id="274" r:id="rId33"/>
    <p:sldId id="275" r:id="rId34"/>
    <p:sldId id="276" r:id="rId35"/>
    <p:sldId id="277" r:id="rId36"/>
    <p:sldId id="279" r:id="rId37"/>
    <p:sldId id="278" r:id="rId38"/>
    <p:sldId id="280" r:id="rId39"/>
    <p:sldId id="281" r:id="rId40"/>
    <p:sldId id="282"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D4E"/>
    <a:srgbClr val="008AD6"/>
    <a:srgbClr val="00689F"/>
    <a:srgbClr val="15A0B6"/>
    <a:srgbClr val="F3951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22" autoAdjust="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C6CE5-8AFA-413E-AF4F-B37668E51B2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287812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C6CE5-8AFA-413E-AF4F-B37668E51B2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101938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C6CE5-8AFA-413E-AF4F-B37668E51B2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3696190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C6CE5-8AFA-413E-AF4F-B37668E51B2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408709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C6CE5-8AFA-413E-AF4F-B37668E51B2E}"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2038166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C6CE5-8AFA-413E-AF4F-B37668E51B2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3365491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C6CE5-8AFA-413E-AF4F-B37668E51B2E}"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2196460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C6CE5-8AFA-413E-AF4F-B37668E51B2E}"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1548920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C6CE5-8AFA-413E-AF4F-B37668E51B2E}"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355507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C6CE5-8AFA-413E-AF4F-B37668E51B2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3371799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C6CE5-8AFA-413E-AF4F-B37668E51B2E}"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10E42-097C-4B40-B22F-F632FB096A07}" type="slidenum">
              <a:rPr lang="en-US" smtClean="0"/>
              <a:t>‹#›</a:t>
            </a:fld>
            <a:endParaRPr lang="en-US"/>
          </a:p>
        </p:txBody>
      </p:sp>
    </p:spTree>
    <p:extLst>
      <p:ext uri="{BB962C8B-B14F-4D97-AF65-F5344CB8AC3E}">
        <p14:creationId xmlns:p14="http://schemas.microsoft.com/office/powerpoint/2010/main" val="289968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C6CE5-8AFA-413E-AF4F-B37668E51B2E}"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10E42-097C-4B40-B22F-F632FB096A07}" type="slidenum">
              <a:rPr lang="en-US" smtClean="0"/>
              <a:t>‹#›</a:t>
            </a:fld>
            <a:endParaRPr lang="en-US"/>
          </a:p>
        </p:txBody>
      </p:sp>
    </p:spTree>
    <p:extLst>
      <p:ext uri="{BB962C8B-B14F-4D97-AF65-F5344CB8AC3E}">
        <p14:creationId xmlns:p14="http://schemas.microsoft.com/office/powerpoint/2010/main" val="2834827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1384" r="24" b="12812"/>
          <a:stretch/>
        </p:blipFill>
        <p:spPr>
          <a:xfrm>
            <a:off x="0" y="-72193"/>
            <a:ext cx="12208303" cy="6957901"/>
          </a:xfrm>
          <a:prstGeom prst="rect">
            <a:avLst/>
          </a:prstGeom>
        </p:spPr>
      </p:pic>
      <p:sp>
        <p:nvSpPr>
          <p:cNvPr id="9" name="Rectangle 8"/>
          <p:cNvSpPr/>
          <p:nvPr/>
        </p:nvSpPr>
        <p:spPr>
          <a:xfrm>
            <a:off x="6383051" y="-99901"/>
            <a:ext cx="5833403" cy="6985609"/>
          </a:xfrm>
          <a:prstGeom prst="rect">
            <a:avLst/>
          </a:prstGeom>
          <a:solidFill>
            <a:srgbClr val="00689F">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689F"/>
              </a:solidFill>
            </a:endParaRPr>
          </a:p>
        </p:txBody>
      </p:sp>
      <p:sp>
        <p:nvSpPr>
          <p:cNvPr id="2" name="Title 1"/>
          <p:cNvSpPr>
            <a:spLocks noGrp="1"/>
          </p:cNvSpPr>
          <p:nvPr>
            <p:ph type="ctrTitle"/>
          </p:nvPr>
        </p:nvSpPr>
        <p:spPr>
          <a:xfrm>
            <a:off x="6383051" y="2017149"/>
            <a:ext cx="5833403" cy="2391508"/>
          </a:xfrm>
        </p:spPr>
        <p:txBody>
          <a:bodyPr anchor="ctr">
            <a:normAutofit/>
          </a:bodyPr>
          <a:lstStyle/>
          <a:p>
            <a:pPr>
              <a:lnSpc>
                <a:spcPct val="100000"/>
              </a:lnSpc>
            </a:pPr>
            <a:r>
              <a:rPr lang="en-US" sz="4400" b="1" dirty="0">
                <a:solidFill>
                  <a:schemeClr val="bg1"/>
                </a:solidFill>
                <a:latin typeface="Roboto" panose="02000000000000000000" pitchFamily="2" charset="0"/>
                <a:ea typeface="Roboto" panose="02000000000000000000" pitchFamily="2" charset="0"/>
              </a:rPr>
              <a:t>SYSTEM ANALYSIS &amp;</a:t>
            </a:r>
            <a:br>
              <a:rPr lang="en-US" sz="4400" b="1" dirty="0">
                <a:solidFill>
                  <a:schemeClr val="bg1"/>
                </a:solidFill>
                <a:latin typeface="Roboto" panose="02000000000000000000" pitchFamily="2" charset="0"/>
                <a:ea typeface="Roboto" panose="02000000000000000000" pitchFamily="2" charset="0"/>
              </a:rPr>
            </a:br>
            <a:r>
              <a:rPr lang="en-US" sz="4400" b="1" dirty="0">
                <a:solidFill>
                  <a:schemeClr val="bg1"/>
                </a:solidFill>
                <a:latin typeface="Roboto" panose="02000000000000000000" pitchFamily="2" charset="0"/>
                <a:ea typeface="Roboto" panose="02000000000000000000" pitchFamily="2" charset="0"/>
              </a:rPr>
              <a:t>DESIGN</a:t>
            </a:r>
            <a:endParaRPr lang="en-US" sz="4400" dirty="0">
              <a:solidFill>
                <a:schemeClr val="bg1"/>
              </a:solidFill>
              <a:latin typeface="Roboto" panose="02000000000000000000" pitchFamily="2" charset="0"/>
              <a:ea typeface="Roboto" panose="02000000000000000000" pitchFamily="2" charset="0"/>
            </a:endParaRPr>
          </a:p>
        </p:txBody>
      </p:sp>
      <p:pic>
        <p:nvPicPr>
          <p:cNvPr id="11" name="Picture 10">
            <a:extLst>
              <a:ext uri="{FF2B5EF4-FFF2-40B4-BE49-F238E27FC236}">
                <a16:creationId xmlns:a16="http://schemas.microsoft.com/office/drawing/2014/main" id="{38B751B6-FEFF-54C9-A08C-CC349E88D2F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31470" y="-224595"/>
            <a:ext cx="1665788" cy="1332035"/>
          </a:xfrm>
          <a:prstGeom prst="rect">
            <a:avLst/>
          </a:prstGeom>
        </p:spPr>
      </p:pic>
      <p:grpSp>
        <p:nvGrpSpPr>
          <p:cNvPr id="6" name="Group 5">
            <a:extLst>
              <a:ext uri="{FF2B5EF4-FFF2-40B4-BE49-F238E27FC236}">
                <a16:creationId xmlns:a16="http://schemas.microsoft.com/office/drawing/2014/main" id="{C532F18B-5BF9-4945-803A-6700E5AF3BC1}"/>
              </a:ext>
            </a:extLst>
          </p:cNvPr>
          <p:cNvGrpSpPr/>
          <p:nvPr/>
        </p:nvGrpSpPr>
        <p:grpSpPr>
          <a:xfrm>
            <a:off x="11643357" y="-99901"/>
            <a:ext cx="573097" cy="7496383"/>
            <a:chOff x="7044521" y="851"/>
            <a:chExt cx="573097" cy="6888452"/>
          </a:xfrm>
        </p:grpSpPr>
        <p:sp>
          <p:nvSpPr>
            <p:cNvPr id="7" name="Rectangle 6">
              <a:extLst>
                <a:ext uri="{FF2B5EF4-FFF2-40B4-BE49-F238E27FC236}">
                  <a16:creationId xmlns:a16="http://schemas.microsoft.com/office/drawing/2014/main" id="{E506DDCA-1F94-4FFA-A1F6-AF0C0763B369}"/>
                </a:ext>
              </a:extLst>
            </p:cNvPr>
            <p:cNvSpPr/>
            <p:nvPr/>
          </p:nvSpPr>
          <p:spPr>
            <a:xfrm rot="16200000">
              <a:off x="4072021" y="3260362"/>
              <a:ext cx="6805108" cy="2860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03CCDE-CE13-4A28-ACE3-6EADD8880148}"/>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43623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68329295"/>
              </p:ext>
            </p:extLst>
          </p:nvPr>
        </p:nvGraphicFramePr>
        <p:xfrm>
          <a:off x="192712" y="794565"/>
          <a:ext cx="5598489" cy="590487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71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355987">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 Do you find that the Technical Services platform is advantageous in locating customers and is much easier.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725684">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25684">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725684">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534453260"/>
              </p:ext>
            </p:extLst>
          </p:nvPr>
        </p:nvGraphicFramePr>
        <p:xfrm>
          <a:off x="5994072" y="794565"/>
          <a:ext cx="5598489" cy="5904880"/>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626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340184">
                <a:tc rowSpan="4">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 What factors influence the decision of clients and freelancers in adopting the proposed integrated home service platform?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720817">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Convenience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20817">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Trust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76042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User-friendliness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FREELANCERS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457295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2647448959"/>
              </p:ext>
            </p:extLst>
          </p:nvPr>
        </p:nvGraphicFramePr>
        <p:xfrm>
          <a:off x="192712" y="794566"/>
          <a:ext cx="5598489" cy="5904880"/>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2807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199617">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 Have you ever encountered scams from clients when working as a freelancer in the home services industry?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77520">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77520">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 Have you experienced any difficulties in communicating with clients through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1069433">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175310130"/>
              </p:ext>
            </p:extLst>
          </p:nvPr>
        </p:nvGraphicFramePr>
        <p:xfrm>
          <a:off x="5994072" y="794565"/>
          <a:ext cx="5598489" cy="5904878"/>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535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324592">
                <a:tc rowSpan="4">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 What challenges do you face when trying to find clients for your technical home service freelance work without a technology-driven platform? Check all that apply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Limited opportunities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716014">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Geographic limitations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5535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Difficulty in reaching clients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75535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Lack of online presence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FREELANCERS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291189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500059051"/>
              </p:ext>
            </p:extLst>
          </p:nvPr>
        </p:nvGraphicFramePr>
        <p:xfrm>
          <a:off x="192712" y="794566"/>
          <a:ext cx="5598489" cy="5927605"/>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456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24038">
                <a:tc rowSpan="5">
                  <a:txBody>
                    <a:bodyPr/>
                    <a:lstStyle/>
                    <a:p>
                      <a:pPr marL="0" marR="0" algn="just">
                        <a:lnSpc>
                          <a:spcPct val="150000"/>
                        </a:lnSpc>
                        <a:spcBef>
                          <a:spcPts val="0"/>
                        </a:spcBef>
                        <a:spcAft>
                          <a:spcPts val="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 How important is it for you to have a reliable platform for finding technical service jobs?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Very important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2403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Somewhat important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396111129"/>
                  </a:ext>
                </a:extLst>
              </a:tr>
              <a:tr h="50023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0023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Important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71069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Not important at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772115984"/>
              </p:ext>
            </p:extLst>
          </p:nvPr>
        </p:nvGraphicFramePr>
        <p:xfrm>
          <a:off x="5994072" y="794566"/>
          <a:ext cx="5598489" cy="5947597"/>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49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30289">
                <a:tc rowSpan="5">
                  <a:txBody>
                    <a:bodyPr/>
                    <a:lstStyle/>
                    <a:p>
                      <a:pPr marL="0" marR="0" algn="just">
                        <a:lnSpc>
                          <a:spcPct val="150000"/>
                        </a:lnSpc>
                        <a:spcBef>
                          <a:spcPts val="0"/>
                        </a:spcBef>
                        <a:spcAft>
                          <a:spcPts val="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13. What do you believe is the most important factor in choosing a platform to offer your technical services? Check all that apply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Earning potential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30289">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Reputation and reviews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251674313"/>
                  </a:ext>
                </a:extLst>
              </a:tr>
              <a:tr h="50215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Job variety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1343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User-friendly interface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0215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Customer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FREELANCERS</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1783089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763495475"/>
              </p:ext>
            </p:extLst>
          </p:nvPr>
        </p:nvGraphicFramePr>
        <p:xfrm>
          <a:off x="19271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4">
                  <a:txBody>
                    <a:bodyPr/>
                    <a:lstStyle/>
                    <a:p>
                      <a:pPr marL="0" marR="0" algn="just">
                        <a:lnSpc>
                          <a:spcPct val="150000"/>
                        </a:lnSpc>
                        <a:spcBef>
                          <a:spcPts val="0"/>
                        </a:spcBef>
                        <a:spcAft>
                          <a:spcPts val="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14. Are you willing to adapt technology-driven platforms for networking and professional development in the technical services industry?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Very willing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Willing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Not willing at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962566002"/>
              </p:ext>
            </p:extLst>
          </p:nvPr>
        </p:nvGraphicFramePr>
        <p:xfrm>
          <a:off x="599407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15. Is it very important to have access to a platform that connects you with clients seeking technical home services?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FREELANCERS</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116673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878939041"/>
              </p:ext>
            </p:extLst>
          </p:nvPr>
        </p:nvGraphicFramePr>
        <p:xfrm>
          <a:off x="192712" y="794565"/>
          <a:ext cx="5598489" cy="5904880"/>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80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84063">
                <a:tc rowSpan="5">
                  <a:txBody>
                    <a:bodyPr/>
                    <a:lstStyle/>
                    <a:p>
                      <a:pPr marL="0" marR="0" algn="just">
                        <a:lnSpc>
                          <a:spcPct val="150000"/>
                        </a:lnSpc>
                        <a:spcBef>
                          <a:spcPts val="0"/>
                        </a:spcBef>
                        <a:spcAft>
                          <a:spcPts val="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 How well does the proposed platform support freelancers in staying updated on industry trends and connecting with relevant online communities?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Very well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8406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well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888127717"/>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Not very well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Not at all well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766415902"/>
              </p:ext>
            </p:extLst>
          </p:nvPr>
        </p:nvGraphicFramePr>
        <p:xfrm>
          <a:off x="5994072" y="794566"/>
          <a:ext cx="5598489" cy="590487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80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84063">
                <a:tc rowSpan="5">
                  <a:txBody>
                    <a:bodyPr/>
                    <a:lstStyle/>
                    <a:p>
                      <a:pPr marL="0" marR="0" algn="just">
                        <a:lnSpc>
                          <a:spcPct val="150000"/>
                        </a:lnSpc>
                        <a:spcBef>
                          <a:spcPts val="0"/>
                        </a:spcBef>
                        <a:spcAft>
                          <a:spcPts val="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17. Would you agree if we are to develop a system called “INTEGRATED TECHNICAL HOME SERVICE PLATFORM FOR FREELANCERS &amp; CLIENTS" intended for your line of 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8406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040649114"/>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FREELANCERS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159750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3864060992"/>
              </p:ext>
            </p:extLst>
          </p:nvPr>
        </p:nvGraphicFramePr>
        <p:xfrm>
          <a:off x="192712" y="794566"/>
          <a:ext cx="5598489" cy="593397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1832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032071">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 Have you ever used an online platform or app to find and hire service providers for your home service needs?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25913">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18875">
                <a:tc rowSpan="3">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 </a:t>
                      </a:r>
                      <a:r>
                        <a:rPr lang="en-US" sz="1100" dirty="0">
                          <a:solidFill>
                            <a:srgbClr val="202124"/>
                          </a:solidFill>
                          <a:effectLst/>
                          <a:latin typeface="Courier New" panose="02070309020205020404" pitchFamily="49" charset="0"/>
                          <a:ea typeface="Times New Roman" panose="02020603050405020304" pitchFamily="18" charset="0"/>
                          <a:cs typeface="Times New Roman" panose="02020603050405020304" pitchFamily="18" charset="0"/>
                        </a:rPr>
                        <a:t>How do you identify the trustworthiness and reliability of service providers when using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Personal recommendations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62591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Online research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52501490"/>
                  </a:ext>
                </a:extLst>
              </a:tr>
              <a:tr h="71887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 verification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631590250"/>
              </p:ext>
            </p:extLst>
          </p:nvPr>
        </p:nvGraphicFramePr>
        <p:xfrm>
          <a:off x="599407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 Finding a reliable technician in a traditional method is a hassle and time consuming.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101821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5819405"/>
              </p:ext>
            </p:extLst>
          </p:nvPr>
        </p:nvGraphicFramePr>
        <p:xfrm>
          <a:off x="192712" y="794567"/>
          <a:ext cx="5598489" cy="5966900"/>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0159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744816">
                <a:tc rowSpan="4">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 Where do you find service providers for your technical home service needs?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Through personal networks or recommendations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21242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Local advertisements (e.g., flyers, posters)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19237">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Online platforms or websites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121242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Go to physical their physical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10942746"/>
              </p:ext>
            </p:extLst>
          </p:nvPr>
        </p:nvGraphicFramePr>
        <p:xfrm>
          <a:off x="5994072" y="794565"/>
          <a:ext cx="5598489" cy="596689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86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380732">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 Have you tried booking a freelancer outside of your area?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73330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33306">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 Does it usually take several days to find a freelancer without an online platform?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733306">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1590013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3206109541"/>
              </p:ext>
            </p:extLst>
          </p:nvPr>
        </p:nvGraphicFramePr>
        <p:xfrm>
          <a:off x="19271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 Have you encountered any issues like canceled booking from the service provider?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1774677390"/>
              </p:ext>
            </p:extLst>
          </p:nvPr>
        </p:nvGraphicFramePr>
        <p:xfrm>
          <a:off x="5994072" y="794566"/>
          <a:ext cx="5598489" cy="5941347"/>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6913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822873">
                <a:tc rowSpan="7">
                  <a:txBody>
                    <a:bodyPr/>
                    <a:lstStyle/>
                    <a:p>
                      <a:pPr marL="0" marR="0" algn="just">
                        <a:lnSpc>
                          <a:spcPct val="150000"/>
                        </a:lnSpc>
                        <a:spcBef>
                          <a:spcPts val="1200"/>
                        </a:spcBef>
                        <a:spcAft>
                          <a:spcPts val="1200"/>
                        </a:spcAft>
                      </a:pPr>
                      <a:r>
                        <a:rPr lang="en-US" sz="1100" dirty="0">
                          <a:solidFill>
                            <a:srgbClr val="202124"/>
                          </a:solidFill>
                          <a:effectLst/>
                          <a:latin typeface="Courier New" panose="02070309020205020404" pitchFamily="49" charset="0"/>
                          <a:ea typeface="Times New Roman" panose="02020603050405020304" pitchFamily="18" charset="0"/>
                          <a:cs typeface="Times New Roman" panose="02020603050405020304" pitchFamily="18" charset="0"/>
                        </a:rPr>
                        <a:t>8. What kinds of technical services improvement tasks do you regularly need help with? (check all that apply)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Troubleshoot the 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82287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Configure internet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210443764"/>
                  </a:ext>
                </a:extLst>
              </a:tr>
              <a:tr h="82287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Repair pc/laptop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364877905"/>
                  </a:ext>
                </a:extLst>
              </a:tr>
              <a:tr h="82287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Network Security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46981230"/>
                  </a:ext>
                </a:extLst>
              </a:tr>
              <a:tr h="475332">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Backup solutions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475332">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Remote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97133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Hardware installations and 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603496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2863076466"/>
              </p:ext>
            </p:extLst>
          </p:nvPr>
        </p:nvGraphicFramePr>
        <p:xfrm>
          <a:off x="19271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202124"/>
                          </a:solidFill>
                          <a:effectLst/>
                          <a:latin typeface="Courier New" panose="02070309020205020404" pitchFamily="49" charset="0"/>
                          <a:ea typeface="Times New Roman" panose="02020603050405020304" pitchFamily="18" charset="0"/>
                          <a:cs typeface="Times New Roman" panose="02020603050405020304" pitchFamily="18" charset="0"/>
                        </a:rPr>
                        <a:t>9. Do you rely on personal recommendations from friends and family to find service providers for your home service needs?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3604776821"/>
              </p:ext>
            </p:extLst>
          </p:nvPr>
        </p:nvGraphicFramePr>
        <p:xfrm>
          <a:off x="5994072" y="794567"/>
          <a:ext cx="5598489" cy="5904878"/>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80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84062">
                <a:tc rowSpan="5">
                  <a:txBody>
                    <a:bodyPr/>
                    <a:lstStyle/>
                    <a:p>
                      <a:pPr marL="0" marR="0" algn="just">
                        <a:lnSpc>
                          <a:spcPct val="150000"/>
                        </a:lnSpc>
                        <a:spcBef>
                          <a:spcPts val="1200"/>
                        </a:spcBef>
                        <a:spcAft>
                          <a:spcPts val="1200"/>
                        </a:spcAft>
                      </a:pPr>
                      <a:r>
                        <a:rPr lang="en-US" sz="1100" dirty="0">
                          <a:solidFill>
                            <a:srgbClr val="202124"/>
                          </a:solidFill>
                          <a:effectLst/>
                          <a:latin typeface="Courier New" panose="02070309020205020404" pitchFamily="49" charset="0"/>
                          <a:ea typeface="Times New Roman" panose="02020603050405020304" pitchFamily="18" charset="0"/>
                          <a:cs typeface="Times New Roman" panose="02020603050405020304" pitchFamily="18" charset="0"/>
                        </a:rPr>
                        <a:t>10. The developed system was able to support me in resolving issues regarding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84062">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643033248"/>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944039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501131761"/>
              </p:ext>
            </p:extLst>
          </p:nvPr>
        </p:nvGraphicFramePr>
        <p:xfrm>
          <a:off x="192712" y="794566"/>
          <a:ext cx="5598489" cy="56952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 Do you think that it is easier to identify the trustworthiness and reliability of service providers through the proposed platform compared to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 it is much easier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 it is much more difficult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3200531843"/>
              </p:ext>
            </p:extLst>
          </p:nvPr>
        </p:nvGraphicFramePr>
        <p:xfrm>
          <a:off x="5994072" y="794566"/>
          <a:ext cx="5598489" cy="5904880"/>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77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78057">
                <a:tc rowSpan="5">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 How often do you require technical home services (e.g., build pc, troubleshooting, computer repair) in your daily life?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Very Frequently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78057">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Frequently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68724157"/>
                  </a:ext>
                </a:extLst>
              </a:tr>
              <a:tr h="53792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Occasionally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687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Rarely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687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95496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B4944AA-958B-449B-BF98-52C8B85239A5}"/>
              </a:ext>
            </a:extLst>
          </p:cNvPr>
          <p:cNvSpPr/>
          <p:nvPr/>
        </p:nvSpPr>
        <p:spPr>
          <a:xfrm>
            <a:off x="4389307" y="-3"/>
            <a:ext cx="7802693" cy="6985609"/>
          </a:xfrm>
          <a:prstGeom prst="rect">
            <a:avLst/>
          </a:prstGeom>
          <a:solidFill>
            <a:srgbClr val="00689F">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689F"/>
              </a:solidFill>
            </a:endParaRPr>
          </a:p>
        </p:txBody>
      </p:sp>
      <p:grpSp>
        <p:nvGrpSpPr>
          <p:cNvPr id="10" name="Group 9"/>
          <p:cNvGrpSpPr/>
          <p:nvPr/>
        </p:nvGrpSpPr>
        <p:grpSpPr>
          <a:xfrm>
            <a:off x="11618903" y="-1"/>
            <a:ext cx="573097" cy="6985607"/>
            <a:chOff x="7044521" y="851"/>
            <a:chExt cx="573097" cy="6888452"/>
          </a:xfrm>
        </p:grpSpPr>
        <p:sp>
          <p:nvSpPr>
            <p:cNvPr id="6" name="Rectangle 5"/>
            <p:cNvSpPr/>
            <p:nvPr/>
          </p:nvSpPr>
          <p:spPr>
            <a:xfrm rot="16200000">
              <a:off x="4072021" y="3260362"/>
              <a:ext cx="6805108" cy="2860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9C6366E5-1398-E6A7-9162-0B9A2631D1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485"/>
          <a:stretch/>
        </p:blipFill>
        <p:spPr>
          <a:xfrm>
            <a:off x="0" y="-2"/>
            <a:ext cx="4389307" cy="6985609"/>
          </a:xfrm>
          <a:prstGeom prst="rect">
            <a:avLst/>
          </a:prstGeom>
        </p:spPr>
      </p:pic>
      <p:sp>
        <p:nvSpPr>
          <p:cNvPr id="11" name="Google Shape;76;p13">
            <a:extLst>
              <a:ext uri="{FF2B5EF4-FFF2-40B4-BE49-F238E27FC236}">
                <a16:creationId xmlns:a16="http://schemas.microsoft.com/office/drawing/2014/main" id="{C41CEB03-5FF2-407E-930A-E42BD55A21B2}"/>
              </a:ext>
            </a:extLst>
          </p:cNvPr>
          <p:cNvSpPr/>
          <p:nvPr/>
        </p:nvSpPr>
        <p:spPr>
          <a:xfrm>
            <a:off x="531161" y="241251"/>
            <a:ext cx="1579387" cy="99785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I</a:t>
            </a:r>
            <a:endParaRPr dirty="0"/>
          </a:p>
        </p:txBody>
      </p:sp>
      <p:sp>
        <p:nvSpPr>
          <p:cNvPr id="16" name="Google Shape;76;p13">
            <a:extLst>
              <a:ext uri="{FF2B5EF4-FFF2-40B4-BE49-F238E27FC236}">
                <a16:creationId xmlns:a16="http://schemas.microsoft.com/office/drawing/2014/main" id="{A7A0322C-806C-4F0C-A7DE-02F94349CED7}"/>
              </a:ext>
            </a:extLst>
          </p:cNvPr>
          <p:cNvSpPr/>
          <p:nvPr/>
        </p:nvSpPr>
        <p:spPr>
          <a:xfrm>
            <a:off x="531160" y="1480354"/>
            <a:ext cx="1579387" cy="997850"/>
          </a:xfrm>
          <a:prstGeom prst="homePlate">
            <a:avLst>
              <a:gd name="adj" fmla="val 50000"/>
            </a:avLst>
          </a:prstGeom>
          <a:solidFill>
            <a:srgbClr val="D11D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M</a:t>
            </a:r>
            <a:endParaRPr dirty="0"/>
          </a:p>
        </p:txBody>
      </p:sp>
      <p:sp>
        <p:nvSpPr>
          <p:cNvPr id="17" name="Google Shape;76;p13">
            <a:extLst>
              <a:ext uri="{FF2B5EF4-FFF2-40B4-BE49-F238E27FC236}">
                <a16:creationId xmlns:a16="http://schemas.microsoft.com/office/drawing/2014/main" id="{45B8D5B9-ADAD-4D70-9F85-3CF730C0A17D}"/>
              </a:ext>
            </a:extLst>
          </p:cNvPr>
          <p:cNvSpPr/>
          <p:nvPr/>
        </p:nvSpPr>
        <p:spPr>
          <a:xfrm>
            <a:off x="561694" y="2781888"/>
            <a:ext cx="1579387" cy="997850"/>
          </a:xfrm>
          <a:prstGeom prst="homePlate">
            <a:avLst>
              <a:gd name="adj" fmla="val 50000"/>
            </a:avLst>
          </a:pr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R</a:t>
            </a:r>
            <a:endParaRPr dirty="0"/>
          </a:p>
        </p:txBody>
      </p:sp>
      <p:sp>
        <p:nvSpPr>
          <p:cNvPr id="18" name="Google Shape;76;p13">
            <a:extLst>
              <a:ext uri="{FF2B5EF4-FFF2-40B4-BE49-F238E27FC236}">
                <a16:creationId xmlns:a16="http://schemas.microsoft.com/office/drawing/2014/main" id="{1F1EA0C5-3C6B-4174-8196-60A6FF63976E}"/>
              </a:ext>
            </a:extLst>
          </p:cNvPr>
          <p:cNvSpPr/>
          <p:nvPr/>
        </p:nvSpPr>
        <p:spPr>
          <a:xfrm>
            <a:off x="561694" y="4083422"/>
            <a:ext cx="1579387" cy="997850"/>
          </a:xfrm>
          <a:prstGeom prst="homePlate">
            <a:avLst>
              <a:gd name="adj" fmla="val 50000"/>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A</a:t>
            </a:r>
            <a:endParaRPr dirty="0"/>
          </a:p>
        </p:txBody>
      </p:sp>
      <p:sp>
        <p:nvSpPr>
          <p:cNvPr id="19" name="Google Shape;76;p13">
            <a:extLst>
              <a:ext uri="{FF2B5EF4-FFF2-40B4-BE49-F238E27FC236}">
                <a16:creationId xmlns:a16="http://schemas.microsoft.com/office/drawing/2014/main" id="{64D38A52-4999-4591-B63A-9D17E7670643}"/>
              </a:ext>
            </a:extLst>
          </p:cNvPr>
          <p:cNvSpPr/>
          <p:nvPr/>
        </p:nvSpPr>
        <p:spPr>
          <a:xfrm>
            <a:off x="561694" y="5457005"/>
            <a:ext cx="1579387" cy="997850"/>
          </a:xfrm>
          <a:prstGeom prst="homePlate">
            <a:avLst>
              <a:gd name="adj" fmla="val 50000"/>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D</a:t>
            </a:r>
            <a:endParaRPr dirty="0"/>
          </a:p>
        </p:txBody>
      </p:sp>
      <p:pic>
        <p:nvPicPr>
          <p:cNvPr id="23" name="Picture 22">
            <a:extLst>
              <a:ext uri="{FF2B5EF4-FFF2-40B4-BE49-F238E27FC236}">
                <a16:creationId xmlns:a16="http://schemas.microsoft.com/office/drawing/2014/main" id="{B09AA8DF-08A8-4BDF-9FAE-83E1E379555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399679" y="-194115"/>
            <a:ext cx="1792321" cy="1433216"/>
          </a:xfrm>
          <a:prstGeom prst="rect">
            <a:avLst/>
          </a:prstGeom>
        </p:spPr>
      </p:pic>
      <p:sp>
        <p:nvSpPr>
          <p:cNvPr id="24" name="Rectangle 23">
            <a:extLst>
              <a:ext uri="{FF2B5EF4-FFF2-40B4-BE49-F238E27FC236}">
                <a16:creationId xmlns:a16="http://schemas.microsoft.com/office/drawing/2014/main" id="{7369CC0A-CD40-4441-8ED6-49CE307B4503}"/>
              </a:ext>
            </a:extLst>
          </p:cNvPr>
          <p:cNvSpPr/>
          <p:nvPr/>
        </p:nvSpPr>
        <p:spPr>
          <a:xfrm>
            <a:off x="5301408" y="1480354"/>
            <a:ext cx="5994431" cy="2800767"/>
          </a:xfrm>
          <a:prstGeom prst="rect">
            <a:avLst/>
          </a:prstGeom>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rPr>
              <a:t>Technical Home Services Platform </a:t>
            </a:r>
            <a:br>
              <a:rPr lang="en-US" sz="4400" b="1" dirty="0">
                <a:solidFill>
                  <a:schemeClr val="bg1"/>
                </a:solidFill>
                <a:latin typeface="Roboto" panose="02000000000000000000" pitchFamily="2" charset="0"/>
                <a:ea typeface="Roboto" panose="02000000000000000000" pitchFamily="2" charset="0"/>
              </a:rPr>
            </a:br>
            <a:r>
              <a:rPr lang="en-US" sz="4400" b="1" dirty="0">
                <a:solidFill>
                  <a:schemeClr val="bg1"/>
                </a:solidFill>
                <a:latin typeface="Roboto" panose="02000000000000000000" pitchFamily="2" charset="0"/>
                <a:ea typeface="Roboto" panose="02000000000000000000" pitchFamily="2" charset="0"/>
              </a:rPr>
              <a:t>for </a:t>
            </a:r>
            <a:br>
              <a:rPr lang="en-US" sz="4400" b="1" dirty="0">
                <a:solidFill>
                  <a:schemeClr val="bg1"/>
                </a:solidFill>
                <a:latin typeface="Roboto" panose="02000000000000000000" pitchFamily="2" charset="0"/>
                <a:ea typeface="Roboto" panose="02000000000000000000" pitchFamily="2" charset="0"/>
              </a:rPr>
            </a:br>
            <a:r>
              <a:rPr lang="en-US" sz="4400" b="1" dirty="0">
                <a:solidFill>
                  <a:schemeClr val="bg1"/>
                </a:solidFill>
                <a:latin typeface="Roboto" panose="02000000000000000000" pitchFamily="2" charset="0"/>
                <a:ea typeface="Roboto" panose="02000000000000000000" pitchFamily="2" charset="0"/>
              </a:rPr>
              <a:t>Freelancer &amp; Clients</a:t>
            </a:r>
            <a:endParaRPr lang="en-US" sz="4400" dirty="0"/>
          </a:p>
        </p:txBody>
      </p:sp>
    </p:spTree>
    <p:extLst>
      <p:ext uri="{BB962C8B-B14F-4D97-AF65-F5344CB8AC3E}">
        <p14:creationId xmlns:p14="http://schemas.microsoft.com/office/powerpoint/2010/main" val="255415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3380727891"/>
              </p:ext>
            </p:extLst>
          </p:nvPr>
        </p:nvGraphicFramePr>
        <p:xfrm>
          <a:off x="192712" y="794566"/>
          <a:ext cx="5598489" cy="590487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80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84063">
                <a:tc rowSpan="5">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13. How willing are you to adopt a technology-driven platform that connects you with qualified freelancers specializing in technical home services in Bogo 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Not Willing at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8406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Somewhat Willing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4563197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Willing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Very Willing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250800718"/>
              </p:ext>
            </p:extLst>
          </p:nvPr>
        </p:nvGraphicFramePr>
        <p:xfrm>
          <a:off x="599407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14. Would you prefer to hire a service provider if you could easily access reviews and ratings from other clients on the platform?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05937750"/>
                  </a:ext>
                </a:extLst>
              </a:tr>
              <a:tr h="69522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9938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4139416042"/>
              </p:ext>
            </p:extLst>
          </p:nvPr>
        </p:nvGraphicFramePr>
        <p:xfrm>
          <a:off x="19271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4">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15. What factors influence the decision of clients and freelancers in adopting the proposed integrated home service platform?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Convenience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Trust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User-friendly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1153071313"/>
              </p:ext>
            </p:extLst>
          </p:nvPr>
        </p:nvGraphicFramePr>
        <p:xfrm>
          <a:off x="5994072" y="794566"/>
          <a:ext cx="5598489" cy="5904879"/>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80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684063">
                <a:tc rowSpan="5">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 The developed system was able to support me in resolving issues regarding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684063">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26626056"/>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1872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39350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3878530981"/>
              </p:ext>
            </p:extLst>
          </p:nvPr>
        </p:nvGraphicFramePr>
        <p:xfrm>
          <a:off x="192712" y="794567"/>
          <a:ext cx="5598489" cy="5976457"/>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2277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108524">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17. Do you think that the proposed home service platform is more helpful compared to traditional manual methods for finding technical home services?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49461">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49461">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18. Do you believe that the platform could improve the convenience and trustworthiness of finding and hiring service providers for your technical home service needs?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126968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3673148097"/>
              </p:ext>
            </p:extLst>
          </p:nvPr>
        </p:nvGraphicFramePr>
        <p:xfrm>
          <a:off x="5994072" y="794566"/>
          <a:ext cx="5598489" cy="5976458"/>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992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704477">
                <a:tc rowSpan="5">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 Would you agree if we are to develop a system called “INTEGRATED TECHNICAL HOME SERVICE PLATFORM FOR FREELANCERS &amp; CLIENTS" that’s able to provide you quality services online?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704477">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864673934"/>
                  </a:ext>
                </a:extLst>
              </a:tr>
              <a:tr h="52500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52500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525008">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Strongly 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CLIENTS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379609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012936" y="2264898"/>
            <a:ext cx="8768492" cy="344635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sz="1800" dirty="0">
                <a:solidFill>
                  <a:schemeClr val="tx2">
                    <a:lumMod val="50000"/>
                  </a:schemeClr>
                </a:solidFill>
                <a:latin typeface="Roboto" panose="02000000000000000000" pitchFamily="2" charset="0"/>
                <a:ea typeface="Roboto" panose="02000000000000000000" pitchFamily="2" charset="0"/>
              </a:rPr>
              <a:t>There are three main problems: </a:t>
            </a:r>
          </a:p>
          <a:p>
            <a:pPr>
              <a:lnSpc>
                <a:spcPct val="200000"/>
              </a:lnSpc>
            </a:pPr>
            <a:r>
              <a:rPr lang="en-US" sz="1800" b="1" dirty="0">
                <a:solidFill>
                  <a:schemeClr val="tx2">
                    <a:lumMod val="50000"/>
                  </a:schemeClr>
                </a:solidFill>
                <a:latin typeface="Roboto" panose="02000000000000000000" pitchFamily="2" charset="0"/>
                <a:ea typeface="Roboto" panose="02000000000000000000" pitchFamily="2" charset="0"/>
              </a:rPr>
              <a:t>First</a:t>
            </a:r>
            <a:r>
              <a:rPr lang="en-US" sz="1800" dirty="0">
                <a:solidFill>
                  <a:schemeClr val="tx2">
                    <a:lumMod val="50000"/>
                  </a:schemeClr>
                </a:solidFill>
                <a:latin typeface="Roboto" panose="02000000000000000000" pitchFamily="2" charset="0"/>
                <a:ea typeface="Roboto" panose="02000000000000000000" pitchFamily="2" charset="0"/>
              </a:rPr>
              <a:t>, clients don't have many choices and struggle to trust service providers. </a:t>
            </a:r>
            <a:r>
              <a:rPr lang="en-US" sz="1800" b="1" dirty="0">
                <a:solidFill>
                  <a:schemeClr val="tx2">
                    <a:lumMod val="50000"/>
                  </a:schemeClr>
                </a:solidFill>
                <a:latin typeface="Roboto" panose="02000000000000000000" pitchFamily="2" charset="0"/>
                <a:ea typeface="Roboto" panose="02000000000000000000" pitchFamily="2" charset="0"/>
              </a:rPr>
              <a:t>Second</a:t>
            </a:r>
            <a:r>
              <a:rPr lang="en-US" sz="1800" dirty="0">
                <a:solidFill>
                  <a:schemeClr val="tx2">
                    <a:lumMod val="50000"/>
                  </a:schemeClr>
                </a:solidFill>
                <a:latin typeface="Roboto" panose="02000000000000000000" pitchFamily="2" charset="0"/>
                <a:ea typeface="Roboto" panose="02000000000000000000" pitchFamily="2" charset="0"/>
              </a:rPr>
              <a:t>, freelancers can't find work outside their local area because they lack tools for reaching more clients. </a:t>
            </a:r>
          </a:p>
          <a:p>
            <a:pPr>
              <a:lnSpc>
                <a:spcPct val="200000"/>
              </a:lnSpc>
            </a:pPr>
            <a:r>
              <a:rPr lang="en-US" sz="1800" b="1" dirty="0">
                <a:solidFill>
                  <a:schemeClr val="tx2">
                    <a:lumMod val="50000"/>
                  </a:schemeClr>
                </a:solidFill>
                <a:latin typeface="Roboto" panose="02000000000000000000" pitchFamily="2" charset="0"/>
                <a:ea typeface="Roboto" panose="02000000000000000000" pitchFamily="2" charset="0"/>
              </a:rPr>
              <a:t>Third</a:t>
            </a:r>
            <a:r>
              <a:rPr lang="en-US" sz="1800" dirty="0">
                <a:solidFill>
                  <a:schemeClr val="tx2">
                    <a:lumMod val="50000"/>
                  </a:schemeClr>
                </a:solidFill>
                <a:latin typeface="Roboto" panose="02000000000000000000" pitchFamily="2" charset="0"/>
                <a:ea typeface="Roboto" panose="02000000000000000000" pitchFamily="2" charset="0"/>
              </a:rPr>
              <a:t>, freelancers miss out on learning new things and connecting with others in their field because they don't have access to online resources and communities.</a:t>
            </a: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D40D2BD-9E98-1C40-70EC-60A6C6498739}"/>
              </a:ext>
            </a:extLst>
          </p:cNvPr>
          <p:cNvSpPr>
            <a:spLocks noGrp="1"/>
          </p:cNvSpPr>
          <p:nvPr>
            <p:ph type="title"/>
          </p:nvPr>
        </p:nvSpPr>
        <p:spPr>
          <a:xfrm>
            <a:off x="1413935" y="860547"/>
            <a:ext cx="4538328" cy="536305"/>
          </a:xfrm>
        </p:spPr>
        <p:txBody>
          <a:bodyPr anchor="t">
            <a:noAutofit/>
          </a:bodyPr>
          <a:lstStyle/>
          <a:p>
            <a:r>
              <a:rPr lang="en-US" sz="2800" b="1" dirty="0">
                <a:solidFill>
                  <a:srgbClr val="00689F"/>
                </a:solidFill>
                <a:latin typeface="Roboto" panose="02000000000000000000" pitchFamily="2" charset="0"/>
                <a:ea typeface="Roboto" panose="02000000000000000000" pitchFamily="2" charset="0"/>
              </a:rPr>
              <a:t>Statement of the problem</a:t>
            </a:r>
          </a:p>
        </p:txBody>
      </p:sp>
    </p:spTree>
    <p:extLst>
      <p:ext uri="{BB962C8B-B14F-4D97-AF65-F5344CB8AC3E}">
        <p14:creationId xmlns:p14="http://schemas.microsoft.com/office/powerpoint/2010/main" val="1835279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012936" y="2072626"/>
            <a:ext cx="8768492" cy="296828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a:lnSpc>
                <a:spcPct val="20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primary objective of this study is to develop and implement the "Integrated Technical Home Service Platform for Freelancers and Clients" in Bogo City, Philippines, with the aim of addressing the identified challenges in the current manual system of seeking home services.</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D40D2BD-9E98-1C40-70EC-60A6C6498739}"/>
              </a:ext>
            </a:extLst>
          </p:cNvPr>
          <p:cNvSpPr>
            <a:spLocks noGrp="1"/>
          </p:cNvSpPr>
          <p:nvPr>
            <p:ph type="title"/>
          </p:nvPr>
        </p:nvSpPr>
        <p:spPr>
          <a:xfrm>
            <a:off x="1413935" y="860547"/>
            <a:ext cx="4538328" cy="536305"/>
          </a:xfrm>
        </p:spPr>
        <p:txBody>
          <a:bodyPr anchor="t">
            <a:noAutofit/>
          </a:bodyPr>
          <a:lstStyle/>
          <a:p>
            <a:r>
              <a:rPr lang="en-US" sz="2800" b="1" dirty="0">
                <a:solidFill>
                  <a:srgbClr val="00689F"/>
                </a:solidFill>
                <a:latin typeface="Roboto" panose="02000000000000000000" pitchFamily="2" charset="0"/>
                <a:ea typeface="Roboto" panose="02000000000000000000" pitchFamily="2" charset="0"/>
              </a:rPr>
              <a:t>Objective of the study</a:t>
            </a:r>
          </a:p>
        </p:txBody>
      </p:sp>
    </p:spTree>
    <p:extLst>
      <p:ext uri="{BB962C8B-B14F-4D97-AF65-F5344CB8AC3E}">
        <p14:creationId xmlns:p14="http://schemas.microsoft.com/office/powerpoint/2010/main" val="2682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970733" y="1664663"/>
            <a:ext cx="8768492" cy="48627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a:lnSpc>
                <a:spcPct val="20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primary objective of this study is to develop and implement the "Integrated Technical Home Service Platform for Freelancers and Clients" in Bogo City, Philippines, with the aim of addressing the identified challenges in the current manual system of seeking home services.</a:t>
            </a:r>
          </a:p>
          <a:p>
            <a:pPr marL="342900" marR="0" indent="-342900" algn="just">
              <a:lnSpc>
                <a:spcPct val="200000"/>
              </a:lnSpc>
              <a:spcBef>
                <a:spcPts val="1200"/>
              </a:spcBef>
              <a:spcAft>
                <a:spcPts val="1200"/>
              </a:spcAft>
              <a:buAutoNum type="arabicPeriod"/>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Design and develop an intuitive and user-friendly online platform </a:t>
            </a:r>
          </a:p>
          <a:p>
            <a:pPr marL="342900" marR="0" indent="-342900" algn="just">
              <a:lnSpc>
                <a:spcPct val="200000"/>
              </a:lnSpc>
              <a:spcBef>
                <a:spcPts val="1200"/>
              </a:spcBef>
              <a:spcAft>
                <a:spcPts val="1200"/>
              </a:spcAft>
              <a:buAutoNum type="arabicPeriod"/>
            </a:pPr>
            <a:r>
              <a:rPr lang="en-US" sz="1800" dirty="0">
                <a:solidFill>
                  <a:srgbClr val="000000"/>
                </a:solidFill>
                <a:latin typeface="Roboto" panose="02000000000000000000" pitchFamily="2" charset="0"/>
                <a:ea typeface="Roboto" panose="02000000000000000000" pitchFamily="2" charset="0"/>
                <a:cs typeface="Roboto" panose="02000000000000000000" pitchFamily="2" charset="0"/>
              </a:rPr>
              <a:t>Provide Clients an easy way to find a service provider</a:t>
            </a:r>
          </a:p>
          <a:p>
            <a:pPr marL="342900" marR="0" indent="-342900" algn="just">
              <a:lnSpc>
                <a:spcPct val="200000"/>
              </a:lnSpc>
              <a:spcBef>
                <a:spcPts val="1200"/>
              </a:spcBef>
              <a:spcAft>
                <a:spcPts val="1200"/>
              </a:spcAft>
              <a:buAutoNum type="arabicPeriod"/>
            </a:pPr>
            <a:r>
              <a:rPr lang="en-US" sz="1800" dirty="0">
                <a:solidFill>
                  <a:srgbClr val="000000"/>
                </a:solidFill>
                <a:latin typeface="Roboto" panose="02000000000000000000" pitchFamily="2" charset="0"/>
                <a:ea typeface="Roboto" panose="02000000000000000000" pitchFamily="2" charset="0"/>
                <a:cs typeface="Roboto" panose="02000000000000000000" pitchFamily="2" charset="0"/>
              </a:rPr>
              <a:t>Improve how trustworthy and clear the home service industry.</a:t>
            </a: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D40D2BD-9E98-1C40-70EC-60A6C6498739}"/>
              </a:ext>
            </a:extLst>
          </p:cNvPr>
          <p:cNvSpPr>
            <a:spLocks noGrp="1"/>
          </p:cNvSpPr>
          <p:nvPr>
            <p:ph type="title"/>
          </p:nvPr>
        </p:nvSpPr>
        <p:spPr>
          <a:xfrm>
            <a:off x="1413935" y="860547"/>
            <a:ext cx="4538328" cy="536305"/>
          </a:xfrm>
        </p:spPr>
        <p:txBody>
          <a:bodyPr anchor="t">
            <a:noAutofit/>
          </a:bodyPr>
          <a:lstStyle/>
          <a:p>
            <a:r>
              <a:rPr lang="en-US" sz="2800" b="1" dirty="0">
                <a:solidFill>
                  <a:srgbClr val="00689F"/>
                </a:solidFill>
                <a:latin typeface="Roboto" panose="02000000000000000000" pitchFamily="2" charset="0"/>
                <a:ea typeface="Roboto" panose="02000000000000000000" pitchFamily="2" charset="0"/>
              </a:rPr>
              <a:t>Objective of the study</a:t>
            </a:r>
          </a:p>
        </p:txBody>
      </p:sp>
    </p:spTree>
    <p:extLst>
      <p:ext uri="{BB962C8B-B14F-4D97-AF65-F5344CB8AC3E}">
        <p14:creationId xmlns:p14="http://schemas.microsoft.com/office/powerpoint/2010/main" val="223039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970733" y="1943213"/>
            <a:ext cx="8768492" cy="48627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lgn="just">
              <a:lnSpc>
                <a:spcPct val="200000"/>
              </a:lnSpc>
              <a:spcBef>
                <a:spcPts val="1200"/>
              </a:spcBef>
              <a:spcAft>
                <a:spcPts val="1200"/>
              </a:spcAft>
            </a:pPr>
            <a:r>
              <a:rPr lang="en-US" sz="1800" dirty="0">
                <a:solidFill>
                  <a:srgbClr val="000000"/>
                </a:solidFill>
                <a:latin typeface="Roboto" panose="02000000000000000000" pitchFamily="2" charset="0"/>
                <a:ea typeface="Roboto" panose="02000000000000000000" pitchFamily="2" charset="0"/>
                <a:cs typeface="Roboto" panose="02000000000000000000" pitchFamily="2" charset="0"/>
              </a:rPr>
              <a:t>4. Help freelancers in finding clients beyond local area.</a:t>
            </a:r>
          </a:p>
          <a:p>
            <a:pPr marR="0" algn="just">
              <a:lnSpc>
                <a:spcPct val="200000"/>
              </a:lnSpc>
              <a:spcBef>
                <a:spcPts val="1200"/>
              </a:spcBef>
              <a:spcAft>
                <a:spcPts val="1200"/>
              </a:spcAft>
            </a:pPr>
            <a:r>
              <a:rPr lang="en-US" sz="1800" dirty="0">
                <a:solidFill>
                  <a:srgbClr val="000000"/>
                </a:solidFill>
                <a:latin typeface="Roboto" panose="02000000000000000000" pitchFamily="2" charset="0"/>
                <a:ea typeface="Roboto" panose="02000000000000000000" pitchFamily="2" charset="0"/>
                <a:cs typeface="Roboto" panose="02000000000000000000" pitchFamily="2" charset="0"/>
              </a:rPr>
              <a:t>5. Stay updated and connected in this changing industry.</a:t>
            </a:r>
          </a:p>
          <a:p>
            <a:pPr marR="0" algn="just">
              <a:lnSpc>
                <a:spcPct val="200000"/>
              </a:lnSpc>
              <a:spcBef>
                <a:spcPts val="1200"/>
              </a:spcBef>
              <a:spcAft>
                <a:spcPts val="1200"/>
              </a:spcAft>
            </a:pPr>
            <a:r>
              <a:rPr lang="en-US" sz="1800" dirty="0">
                <a:solidFill>
                  <a:srgbClr val="000000"/>
                </a:solidFill>
                <a:latin typeface="Roboto" panose="02000000000000000000" pitchFamily="2" charset="0"/>
                <a:ea typeface="Roboto" panose="02000000000000000000" pitchFamily="2" charset="0"/>
                <a:cs typeface="Roboto" panose="02000000000000000000" pitchFamily="2" charset="0"/>
              </a:rPr>
              <a:t>6. Measure how it makes services easier to get, more trustworthy, and helps businesses grow.</a:t>
            </a: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D40D2BD-9E98-1C40-70EC-60A6C6498739}"/>
              </a:ext>
            </a:extLst>
          </p:cNvPr>
          <p:cNvSpPr>
            <a:spLocks noGrp="1"/>
          </p:cNvSpPr>
          <p:nvPr>
            <p:ph type="title"/>
          </p:nvPr>
        </p:nvSpPr>
        <p:spPr>
          <a:xfrm>
            <a:off x="1413935" y="860547"/>
            <a:ext cx="4538328" cy="536305"/>
          </a:xfrm>
        </p:spPr>
        <p:txBody>
          <a:bodyPr anchor="t">
            <a:noAutofit/>
          </a:bodyPr>
          <a:lstStyle/>
          <a:p>
            <a:r>
              <a:rPr lang="en-US" sz="2800" b="1" dirty="0">
                <a:solidFill>
                  <a:srgbClr val="00689F"/>
                </a:solidFill>
                <a:latin typeface="Roboto" panose="02000000000000000000" pitchFamily="2" charset="0"/>
                <a:ea typeface="Roboto" panose="02000000000000000000" pitchFamily="2" charset="0"/>
              </a:rPr>
              <a:t>Objective of the study</a:t>
            </a:r>
          </a:p>
        </p:txBody>
      </p:sp>
    </p:spTree>
    <p:extLst>
      <p:ext uri="{BB962C8B-B14F-4D97-AF65-F5344CB8AC3E}">
        <p14:creationId xmlns:p14="http://schemas.microsoft.com/office/powerpoint/2010/main" val="1481688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10" y="480494"/>
            <a:ext cx="1707324"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Scope</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2442952" y="1003714"/>
            <a:ext cx="9032446" cy="6032421"/>
          </a:xfrm>
          <a:prstGeom prst="rect">
            <a:avLst/>
          </a:prstGeom>
          <a:noFill/>
        </p:spPr>
        <p:txBody>
          <a:bodyPr wrap="square" rtlCol="0">
            <a:spAutoFit/>
          </a:bodyPr>
          <a:lstStyle/>
          <a:p>
            <a:pPr marL="342900" marR="0" lvl="0" indent="-342900" algn="just" fontAlgn="base">
              <a:lnSpc>
                <a:spcPct val="150000"/>
              </a:lnSpc>
              <a:spcBef>
                <a:spcPts val="120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Admin login.</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Client Register</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Client login.</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Freelancer Register</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Freelancer login.</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Freelancer verification feature of Admin.</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Update on clients and freelancer credentials.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Create, Update, Delete on Service Listing of freelancers.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Create, Update, Delete on Schedule Setting of freelancers.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Create, Update, Delete on Job Posting of clients.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Freelancer browsing feature of clients.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Job searching feature of freelancers.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Booking system of clients to freelancers.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Admin Data analytics and Report.</a:t>
            </a:r>
          </a:p>
          <a:p>
            <a:pPr marL="342900" marR="0" lvl="0" indent="-342900" algn="just" fontAlgn="base">
              <a:lnSpc>
                <a:spcPct val="150000"/>
              </a:lnSpc>
              <a:spcBef>
                <a:spcPts val="0"/>
              </a:spcBef>
              <a:spcAft>
                <a:spcPts val="1200"/>
              </a:spcAft>
              <a:buSzPts val="1000"/>
              <a:buFont typeface="Symbol" panose="05050102010706020507" pitchFamily="18" charset="2"/>
              <a:buChar char=""/>
              <a:tabLst>
                <a:tab pos="457200" algn="l"/>
              </a:tabLst>
            </a:pPr>
            <a:r>
              <a:rPr lang="en-US" sz="1600" dirty="0">
                <a:solidFill>
                  <a:srgbClr val="000000"/>
                </a:solidFill>
                <a:effectLst/>
                <a:latin typeface="Roboto" panose="02000000000000000000" pitchFamily="2" charset="0"/>
                <a:ea typeface="Roboto" panose="02000000000000000000" pitchFamily="2" charset="0"/>
                <a:cs typeface="Roboto" panose="02000000000000000000" pitchFamily="2" charset="0"/>
              </a:rPr>
              <a:t>Real-time messaging feature of clients and freelancers.</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09691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10" y="480494"/>
            <a:ext cx="2381880"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Limitation</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2442952" y="2425551"/>
            <a:ext cx="9032446" cy="1719702"/>
          </a:xfrm>
          <a:prstGeom prst="rect">
            <a:avLst/>
          </a:prstGeom>
          <a:noFill/>
        </p:spPr>
        <p:txBody>
          <a:bodyPr wrap="square" rtlCol="0">
            <a:spAutoFit/>
          </a:bodyPr>
          <a:lstStyle/>
          <a:p>
            <a:pPr marL="342900" marR="0" lvl="0" indent="-342900" algn="just" fontAlgn="base">
              <a:lnSpc>
                <a:spcPct val="150000"/>
              </a:lnSpc>
              <a:spcBef>
                <a:spcPts val="120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system is limited only to nearby areas.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system is limited only to computer related projects.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system does not process in-depth security audits.</a:t>
            </a:r>
          </a:p>
          <a:p>
            <a:pPr marL="342900" marR="0" lvl="0" indent="-342900" algn="just" fontAlgn="base">
              <a:lnSpc>
                <a:spcPct val="150000"/>
              </a:lnSpc>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system is web based only.</a:t>
            </a:r>
          </a:p>
        </p:txBody>
      </p:sp>
    </p:spTree>
    <p:extLst>
      <p:ext uri="{BB962C8B-B14F-4D97-AF65-F5344CB8AC3E}">
        <p14:creationId xmlns:p14="http://schemas.microsoft.com/office/powerpoint/2010/main" val="2589037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10" y="480494"/>
            <a:ext cx="4390562"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Significance of the study</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994043" y="1277283"/>
            <a:ext cx="9032446" cy="88870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proposed system was conducted to address practical challenges in seeking and providing home services</a:t>
            </a:r>
          </a:p>
        </p:txBody>
      </p:sp>
      <p:sp>
        <p:nvSpPr>
          <p:cNvPr id="5" name="TextBox 4">
            <a:extLst>
              <a:ext uri="{FF2B5EF4-FFF2-40B4-BE49-F238E27FC236}">
                <a16:creationId xmlns:a16="http://schemas.microsoft.com/office/drawing/2014/main" id="{1A9DD90A-B185-3E00-9D65-839188DBF00B}"/>
              </a:ext>
            </a:extLst>
          </p:cNvPr>
          <p:cNvSpPr txBox="1"/>
          <p:nvPr/>
        </p:nvSpPr>
        <p:spPr>
          <a:xfrm>
            <a:off x="1994043" y="2545689"/>
            <a:ext cx="2447652" cy="3308598"/>
          </a:xfrm>
          <a:prstGeom prst="rect">
            <a:avLst/>
          </a:prstGeom>
          <a:noFill/>
        </p:spPr>
        <p:txBody>
          <a:bodyPr wrap="square">
            <a:spAutoFit/>
          </a:bodyPr>
          <a:lstStyle/>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Clients </a:t>
            </a:r>
          </a:p>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Freelancers</a:t>
            </a:r>
          </a:p>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Researchers</a:t>
            </a:r>
          </a:p>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Online community</a:t>
            </a:r>
          </a:p>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Local Economies</a:t>
            </a:r>
          </a:p>
          <a:p>
            <a:pPr marL="285750" marR="0" lvl="0" indent="-285750" algn="just" fontAlgn="base">
              <a:lnSpc>
                <a:spcPct val="150000"/>
              </a:lnSpc>
              <a:spcBef>
                <a:spcPts val="120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Future Researchers</a:t>
            </a:r>
          </a:p>
        </p:txBody>
      </p:sp>
    </p:spTree>
    <p:extLst>
      <p:ext uri="{BB962C8B-B14F-4D97-AF65-F5344CB8AC3E}">
        <p14:creationId xmlns:p14="http://schemas.microsoft.com/office/powerpoint/2010/main" val="187343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520" y="2744050"/>
            <a:ext cx="6205505" cy="1402251"/>
          </a:xfrm>
        </p:spPr>
        <p:txBody>
          <a:bodyPr>
            <a:noAutofit/>
          </a:bodyPr>
          <a:lstStyle/>
          <a:p>
            <a:r>
              <a:rPr lang="en-US" sz="6000" b="1" dirty="0">
                <a:solidFill>
                  <a:srgbClr val="00689F"/>
                </a:solidFill>
                <a:latin typeface="Roboto" panose="02000000000000000000" pitchFamily="2" charset="0"/>
                <a:ea typeface="Roboto" panose="02000000000000000000" pitchFamily="2" charset="0"/>
              </a:rPr>
              <a:t>INTRODUCTION</a:t>
            </a:r>
            <a:endParaRPr lang="en-US" sz="6000" dirty="0">
              <a:solidFill>
                <a:srgbClr val="00689F"/>
              </a:solidFill>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9C6366E5-1398-E6A7-9162-0B9A2631D1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485"/>
          <a:stretch/>
        </p:blipFill>
        <p:spPr>
          <a:xfrm>
            <a:off x="9410318" y="-850"/>
            <a:ext cx="3911787" cy="6858000"/>
          </a:xfrm>
          <a:prstGeom prst="rect">
            <a:avLst/>
          </a:prstGeom>
        </p:spPr>
      </p:pic>
      <p:sp>
        <p:nvSpPr>
          <p:cNvPr id="8" name="Google Shape;76;p13">
            <a:extLst>
              <a:ext uri="{FF2B5EF4-FFF2-40B4-BE49-F238E27FC236}">
                <a16:creationId xmlns:a16="http://schemas.microsoft.com/office/drawing/2014/main" id="{BAD12C87-D54E-47E8-A09C-71F8E6E8995D}"/>
              </a:ext>
            </a:extLst>
          </p:cNvPr>
          <p:cNvSpPr/>
          <p:nvPr/>
        </p:nvSpPr>
        <p:spPr>
          <a:xfrm>
            <a:off x="420341" y="802570"/>
            <a:ext cx="2262839" cy="99785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I</a:t>
            </a:r>
            <a:endParaRPr dirty="0"/>
          </a:p>
        </p:txBody>
      </p:sp>
      <p:sp>
        <p:nvSpPr>
          <p:cNvPr id="11" name="Google Shape;76;p13">
            <a:extLst>
              <a:ext uri="{FF2B5EF4-FFF2-40B4-BE49-F238E27FC236}">
                <a16:creationId xmlns:a16="http://schemas.microsoft.com/office/drawing/2014/main" id="{1AE5777D-09F4-49E7-8F8C-9174266AA3E8}"/>
              </a:ext>
            </a:extLst>
          </p:cNvPr>
          <p:cNvSpPr/>
          <p:nvPr/>
        </p:nvSpPr>
        <p:spPr>
          <a:xfrm>
            <a:off x="1108126" y="5248520"/>
            <a:ext cx="1579387" cy="997850"/>
          </a:xfrm>
          <a:prstGeom prst="homePlate">
            <a:avLst>
              <a:gd name="adj" fmla="val 50000"/>
            </a:avLst>
          </a:prstGeom>
          <a:solidFill>
            <a:srgbClr val="D11D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M</a:t>
            </a:r>
            <a:endParaRPr dirty="0"/>
          </a:p>
        </p:txBody>
      </p:sp>
      <p:sp>
        <p:nvSpPr>
          <p:cNvPr id="12" name="Google Shape;76;p13">
            <a:extLst>
              <a:ext uri="{FF2B5EF4-FFF2-40B4-BE49-F238E27FC236}">
                <a16:creationId xmlns:a16="http://schemas.microsoft.com/office/drawing/2014/main" id="{3B943366-6F33-4993-B34F-3188EEF4542C}"/>
              </a:ext>
            </a:extLst>
          </p:cNvPr>
          <p:cNvSpPr/>
          <p:nvPr/>
        </p:nvSpPr>
        <p:spPr>
          <a:xfrm>
            <a:off x="3095855" y="5240460"/>
            <a:ext cx="1579387" cy="997850"/>
          </a:xfrm>
          <a:prstGeom prst="homePlate">
            <a:avLst>
              <a:gd name="adj" fmla="val 50000"/>
            </a:avLst>
          </a:pr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R</a:t>
            </a:r>
            <a:endParaRPr dirty="0"/>
          </a:p>
        </p:txBody>
      </p:sp>
      <p:sp>
        <p:nvSpPr>
          <p:cNvPr id="13" name="Google Shape;76;p13">
            <a:extLst>
              <a:ext uri="{FF2B5EF4-FFF2-40B4-BE49-F238E27FC236}">
                <a16:creationId xmlns:a16="http://schemas.microsoft.com/office/drawing/2014/main" id="{D0D6B216-6101-44C0-8B56-E2C5D407DEB0}"/>
              </a:ext>
            </a:extLst>
          </p:cNvPr>
          <p:cNvSpPr/>
          <p:nvPr/>
        </p:nvSpPr>
        <p:spPr>
          <a:xfrm>
            <a:off x="5183097" y="5248520"/>
            <a:ext cx="1579387" cy="997850"/>
          </a:xfrm>
          <a:prstGeom prst="homePlate">
            <a:avLst>
              <a:gd name="adj" fmla="val 50000"/>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A</a:t>
            </a:r>
            <a:endParaRPr dirty="0"/>
          </a:p>
        </p:txBody>
      </p:sp>
      <p:sp>
        <p:nvSpPr>
          <p:cNvPr id="14" name="Google Shape;76;p13">
            <a:extLst>
              <a:ext uri="{FF2B5EF4-FFF2-40B4-BE49-F238E27FC236}">
                <a16:creationId xmlns:a16="http://schemas.microsoft.com/office/drawing/2014/main" id="{37035EB6-EA2E-487E-8B63-0A3F3653D632}"/>
              </a:ext>
            </a:extLst>
          </p:cNvPr>
          <p:cNvSpPr/>
          <p:nvPr/>
        </p:nvSpPr>
        <p:spPr>
          <a:xfrm>
            <a:off x="7126834" y="5240460"/>
            <a:ext cx="1579387" cy="997850"/>
          </a:xfrm>
          <a:prstGeom prst="homePlate">
            <a:avLst>
              <a:gd name="adj" fmla="val 50000"/>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D</a:t>
            </a:r>
            <a:endParaRPr dirty="0"/>
          </a:p>
        </p:txBody>
      </p:sp>
      <p:grpSp>
        <p:nvGrpSpPr>
          <p:cNvPr id="15" name="Group 14">
            <a:extLst>
              <a:ext uri="{FF2B5EF4-FFF2-40B4-BE49-F238E27FC236}">
                <a16:creationId xmlns:a16="http://schemas.microsoft.com/office/drawing/2014/main" id="{2D5D89AD-C5A3-4BC0-963E-E9C3DD79C186}"/>
              </a:ext>
            </a:extLst>
          </p:cNvPr>
          <p:cNvGrpSpPr/>
          <p:nvPr/>
        </p:nvGrpSpPr>
        <p:grpSpPr>
          <a:xfrm>
            <a:off x="8935723" y="0"/>
            <a:ext cx="573097" cy="6985607"/>
            <a:chOff x="7044521" y="851"/>
            <a:chExt cx="573097" cy="6888452"/>
          </a:xfrm>
        </p:grpSpPr>
        <p:sp>
          <p:nvSpPr>
            <p:cNvPr id="16" name="Rectangle 15">
              <a:extLst>
                <a:ext uri="{FF2B5EF4-FFF2-40B4-BE49-F238E27FC236}">
                  <a16:creationId xmlns:a16="http://schemas.microsoft.com/office/drawing/2014/main" id="{DD0DD84B-81FF-462D-AF12-133374EF29A5}"/>
                </a:ext>
              </a:extLst>
            </p:cNvPr>
            <p:cNvSpPr/>
            <p:nvPr/>
          </p:nvSpPr>
          <p:spPr>
            <a:xfrm rot="16200000">
              <a:off x="4072021" y="3260362"/>
              <a:ext cx="6805108" cy="2860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5D0B725-D24F-4E26-BF7A-9DB331ED8976}"/>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6842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25010" y="657533"/>
            <a:ext cx="4390562"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Methodology</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939612" y="1517752"/>
            <a:ext cx="9032446" cy="5370701"/>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The study reached its goal by using questionnaires. Two kinds of surveys were done—one for clients and another for freelancers. It was carried out in Bogo City and involved 11 freelancers and 50 clients.</a:t>
            </a: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data collected will be interpreted using:</a:t>
            </a: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P= (F / N) *100</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Where:</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P= percentage</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F= frequency</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marR="0" algn="just">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N= number of respondents</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R="0" lvl="0" algn="just" fontAlgn="base">
              <a:lnSpc>
                <a:spcPct val="150000"/>
              </a:lnSpc>
              <a:spcBef>
                <a:spcPts val="1200"/>
              </a:spcBef>
              <a:spcAft>
                <a:spcPts val="0"/>
              </a:spcAft>
              <a:buSzPts val="1000"/>
              <a:tabLst>
                <a:tab pos="457200" algn="l"/>
              </a:tabLst>
            </a:pPr>
            <a:endPar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36187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90709" y="1513380"/>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2. Tried using online platforms that connect clients</a:t>
            </a:r>
          </a:p>
        </p:txBody>
      </p:sp>
      <p:sp>
        <p:nvSpPr>
          <p:cNvPr id="8" name="TextBox 7">
            <a:extLst>
              <a:ext uri="{FF2B5EF4-FFF2-40B4-BE49-F238E27FC236}">
                <a16:creationId xmlns:a16="http://schemas.microsoft.com/office/drawing/2014/main" id="{7A079BFB-B4ED-4C24-D49A-A204A87FCDF3}"/>
              </a:ext>
            </a:extLst>
          </p:cNvPr>
          <p:cNvSpPr txBox="1"/>
          <p:nvPr/>
        </p:nvSpPr>
        <p:spPr>
          <a:xfrm>
            <a:off x="1165049" y="5140732"/>
            <a:ext cx="9032446" cy="1862048"/>
          </a:xfrm>
          <a:prstGeom prst="rect">
            <a:avLst/>
          </a:prstGeom>
          <a:noFill/>
        </p:spPr>
        <p:txBody>
          <a:bodyPr wrap="square" rtlCol="0">
            <a:spAutoFit/>
          </a:bodyPr>
          <a:lstStyle/>
          <a:p>
            <a:pPr algn="just" fontAlgn="base">
              <a:lnSpc>
                <a:spcPct val="150000"/>
              </a:lnSpc>
              <a:spcBef>
                <a:spcPts val="1200"/>
              </a:spcBef>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6 or 55% of the freelancers answered YES; and 5 45% answered NO. Therefore, the majority of freelancers have used online platforms to connect with clients and promote their services.</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R="0" lvl="0" algn="just" fontAlgn="base">
              <a:lnSpc>
                <a:spcPct val="150000"/>
              </a:lnSpc>
              <a:spcBef>
                <a:spcPts val="1200"/>
              </a:spcBef>
              <a:spcAft>
                <a:spcPts val="0"/>
              </a:spcAft>
              <a:buSzPts val="1000"/>
              <a:tabLst>
                <a:tab pos="457200" algn="l"/>
              </a:tabLst>
            </a:pPr>
            <a:endPar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12C9E8B6-A0FB-7A02-AAD7-334B04FF5CE0}"/>
              </a:ext>
            </a:extLst>
          </p:cNvPr>
          <p:cNvGraphicFramePr>
            <a:graphicFrameLocks noGrp="1"/>
          </p:cNvGraphicFramePr>
          <p:nvPr>
            <p:extLst>
              <p:ext uri="{D42A27DB-BD31-4B8C-83A1-F6EECF244321}">
                <p14:modId xmlns:p14="http://schemas.microsoft.com/office/powerpoint/2010/main" val="2180192239"/>
              </p:ext>
            </p:extLst>
          </p:nvPr>
        </p:nvGraphicFramePr>
        <p:xfrm>
          <a:off x="1290709" y="2245767"/>
          <a:ext cx="9359296" cy="2315274"/>
        </p:xfrm>
        <a:graphic>
          <a:graphicData uri="http://schemas.openxmlformats.org/drawingml/2006/table">
            <a:tbl>
              <a:tblPr firstRow="1" firstCol="1" bandRow="1">
                <a:tableStyleId>{5C22544A-7EE6-4342-B048-85BDC9FD1C3A}</a:tableStyleId>
              </a:tblPr>
              <a:tblGrid>
                <a:gridCol w="2339824">
                  <a:extLst>
                    <a:ext uri="{9D8B030D-6E8A-4147-A177-3AD203B41FA5}">
                      <a16:colId xmlns:a16="http://schemas.microsoft.com/office/drawing/2014/main" val="1302046470"/>
                    </a:ext>
                  </a:extLst>
                </a:gridCol>
                <a:gridCol w="2339824">
                  <a:extLst>
                    <a:ext uri="{9D8B030D-6E8A-4147-A177-3AD203B41FA5}">
                      <a16:colId xmlns:a16="http://schemas.microsoft.com/office/drawing/2014/main" val="8707994"/>
                    </a:ext>
                  </a:extLst>
                </a:gridCol>
                <a:gridCol w="2339824">
                  <a:extLst>
                    <a:ext uri="{9D8B030D-6E8A-4147-A177-3AD203B41FA5}">
                      <a16:colId xmlns:a16="http://schemas.microsoft.com/office/drawing/2014/main" val="1555855020"/>
                    </a:ext>
                  </a:extLst>
                </a:gridCol>
                <a:gridCol w="2339824">
                  <a:extLst>
                    <a:ext uri="{9D8B030D-6E8A-4147-A177-3AD203B41FA5}">
                      <a16:colId xmlns:a16="http://schemas.microsoft.com/office/drawing/2014/main" val="3288081999"/>
                    </a:ext>
                  </a:extLst>
                </a:gridCol>
              </a:tblGrid>
              <a:tr h="6191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218875878"/>
                  </a:ext>
                </a:extLst>
              </a:tr>
              <a:tr h="723900">
                <a:tc rowSpan="2">
                  <a:txBody>
                    <a:bodyPr/>
                    <a:lstStyle/>
                    <a:p>
                      <a:pPr marL="0" marR="0" algn="just">
                        <a:lnSpc>
                          <a:spcPct val="150000"/>
                        </a:lnSpc>
                        <a:spcBef>
                          <a:spcPts val="1200"/>
                        </a:spcBef>
                        <a:spcAft>
                          <a:spcPts val="1200"/>
                        </a:spcAft>
                      </a:pPr>
                      <a:r>
                        <a:rPr lang="en-US" sz="1100">
                          <a:effectLst/>
                        </a:rPr>
                        <a:t>Have you ever used online platforms or apps to connect with clients or promote your home 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306241481"/>
                  </a:ext>
                </a:extLst>
              </a:tr>
              <a:tr h="4286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298668666"/>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109564319"/>
                  </a:ext>
                </a:extLst>
              </a:tr>
            </a:tbl>
          </a:graphicData>
        </a:graphic>
      </p:graphicFrame>
    </p:spTree>
    <p:extLst>
      <p:ext uri="{BB962C8B-B14F-4D97-AF65-F5344CB8AC3E}">
        <p14:creationId xmlns:p14="http://schemas.microsoft.com/office/powerpoint/2010/main" val="276411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3. Finding potential clients</a:t>
            </a:r>
          </a:p>
        </p:txBody>
      </p:sp>
      <p:sp>
        <p:nvSpPr>
          <p:cNvPr id="8" name="TextBox 7">
            <a:extLst>
              <a:ext uri="{FF2B5EF4-FFF2-40B4-BE49-F238E27FC236}">
                <a16:creationId xmlns:a16="http://schemas.microsoft.com/office/drawing/2014/main" id="{7A079BFB-B4ED-4C24-D49A-A204A87FCDF3}"/>
              </a:ext>
            </a:extLst>
          </p:cNvPr>
          <p:cNvSpPr txBox="1"/>
          <p:nvPr/>
        </p:nvSpPr>
        <p:spPr>
          <a:xfrm>
            <a:off x="1178308" y="5115071"/>
            <a:ext cx="9032446" cy="1708160"/>
          </a:xfrm>
          <a:prstGeom prst="rect">
            <a:avLst/>
          </a:prstGeom>
          <a:noFill/>
        </p:spPr>
        <p:txBody>
          <a:bodyPr wrap="square" rtlCol="0">
            <a:spAutoFit/>
          </a:bodyPr>
          <a:lstStyle/>
          <a:p>
            <a:pPr algn="just" fontAlgn="base">
              <a:lnSpc>
                <a:spcPct val="150000"/>
              </a:lnSpc>
              <a:spcBef>
                <a:spcPts val="1200"/>
              </a:spcBef>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5 or 45% of the freelancers answered Personal connections; 7 or 5 64% answered Online platform; 0 or 0% answered local events and meetings; 0 or 0% answered none. Therefore, the majority of freelancers find their clients through online platforms.</a:t>
            </a:r>
          </a:p>
        </p:txBody>
      </p:sp>
      <p:graphicFrame>
        <p:nvGraphicFramePr>
          <p:cNvPr id="5" name="Table 4">
            <a:extLst>
              <a:ext uri="{FF2B5EF4-FFF2-40B4-BE49-F238E27FC236}">
                <a16:creationId xmlns:a16="http://schemas.microsoft.com/office/drawing/2014/main" id="{2F22CA63-E22F-0FC0-C04D-6BBCB0315429}"/>
              </a:ext>
            </a:extLst>
          </p:cNvPr>
          <p:cNvGraphicFramePr>
            <a:graphicFrameLocks noGrp="1"/>
          </p:cNvGraphicFramePr>
          <p:nvPr>
            <p:extLst>
              <p:ext uri="{D42A27DB-BD31-4B8C-83A1-F6EECF244321}">
                <p14:modId xmlns:p14="http://schemas.microsoft.com/office/powerpoint/2010/main" val="2264097750"/>
              </p:ext>
            </p:extLst>
          </p:nvPr>
        </p:nvGraphicFramePr>
        <p:xfrm>
          <a:off x="1290709" y="2072626"/>
          <a:ext cx="8807644" cy="2895600"/>
        </p:xfrm>
        <a:graphic>
          <a:graphicData uri="http://schemas.openxmlformats.org/drawingml/2006/table">
            <a:tbl>
              <a:tblPr firstRow="1" firstCol="1" bandRow="1">
                <a:tableStyleId>{5C22544A-7EE6-4342-B048-85BDC9FD1C3A}</a:tableStyleId>
              </a:tblPr>
              <a:tblGrid>
                <a:gridCol w="2201911">
                  <a:extLst>
                    <a:ext uri="{9D8B030D-6E8A-4147-A177-3AD203B41FA5}">
                      <a16:colId xmlns:a16="http://schemas.microsoft.com/office/drawing/2014/main" val="2533547874"/>
                    </a:ext>
                  </a:extLst>
                </a:gridCol>
                <a:gridCol w="2201911">
                  <a:extLst>
                    <a:ext uri="{9D8B030D-6E8A-4147-A177-3AD203B41FA5}">
                      <a16:colId xmlns:a16="http://schemas.microsoft.com/office/drawing/2014/main" val="2984925400"/>
                    </a:ext>
                  </a:extLst>
                </a:gridCol>
                <a:gridCol w="2201911">
                  <a:extLst>
                    <a:ext uri="{9D8B030D-6E8A-4147-A177-3AD203B41FA5}">
                      <a16:colId xmlns:a16="http://schemas.microsoft.com/office/drawing/2014/main" val="1354927884"/>
                    </a:ext>
                  </a:extLst>
                </a:gridCol>
                <a:gridCol w="2201911">
                  <a:extLst>
                    <a:ext uri="{9D8B030D-6E8A-4147-A177-3AD203B41FA5}">
                      <a16:colId xmlns:a16="http://schemas.microsoft.com/office/drawing/2014/main" val="4073325192"/>
                    </a:ext>
                  </a:extLst>
                </a:gridCol>
              </a:tblGrid>
              <a:tr h="86677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293662742"/>
                  </a:ext>
                </a:extLst>
              </a:tr>
              <a:tr h="466725">
                <a:tc rowSpan="4">
                  <a:txBody>
                    <a:bodyPr/>
                    <a:lstStyle/>
                    <a:p>
                      <a:pPr marL="0" marR="0" algn="just">
                        <a:lnSpc>
                          <a:spcPct val="150000"/>
                        </a:lnSpc>
                        <a:spcBef>
                          <a:spcPts val="1200"/>
                        </a:spcBef>
                        <a:spcAft>
                          <a:spcPts val="1200"/>
                        </a:spcAft>
                      </a:pPr>
                      <a:r>
                        <a:rPr lang="en-US" sz="1100" dirty="0">
                          <a:effectLst/>
                        </a:rPr>
                        <a:t> </a:t>
                      </a:r>
                    </a:p>
                    <a:p>
                      <a:pPr marL="0" marR="0" algn="just">
                        <a:lnSpc>
                          <a:spcPct val="150000"/>
                        </a:lnSpc>
                        <a:spcBef>
                          <a:spcPts val="1200"/>
                        </a:spcBef>
                        <a:spcAft>
                          <a:spcPts val="1200"/>
                        </a:spcAft>
                      </a:pPr>
                      <a:r>
                        <a:rPr lang="en-US" sz="1100" dirty="0">
                          <a:effectLst/>
                        </a:rPr>
                        <a:t> </a:t>
                      </a:r>
                    </a:p>
                    <a:p>
                      <a:pPr marL="0" marR="0" algn="just">
                        <a:lnSpc>
                          <a:spcPct val="150000"/>
                        </a:lnSpc>
                        <a:spcBef>
                          <a:spcPts val="1200"/>
                        </a:spcBef>
                        <a:spcAft>
                          <a:spcPts val="1200"/>
                        </a:spcAft>
                      </a:pPr>
                      <a:r>
                        <a:rPr lang="en-US" sz="1100" dirty="0">
                          <a:effectLst/>
                        </a:rPr>
                        <a:t>How do you find potential clients in your industry?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Personal connections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71987169"/>
                  </a:ext>
                </a:extLst>
              </a:tr>
              <a:tr h="4667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Local events and meetings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077074282"/>
                  </a:ext>
                </a:extLst>
              </a:tr>
              <a:tr h="4667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Online platforms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854970645"/>
                  </a:ext>
                </a:extLst>
              </a:tr>
              <a:tr h="2381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282131458"/>
                  </a:ext>
                </a:extLst>
              </a:tr>
              <a:tr h="390525">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057437341"/>
                  </a:ext>
                </a:extLst>
              </a:tr>
            </a:tbl>
          </a:graphicData>
        </a:graphic>
      </p:graphicFrame>
    </p:spTree>
    <p:extLst>
      <p:ext uri="{BB962C8B-B14F-4D97-AF65-F5344CB8AC3E}">
        <p14:creationId xmlns:p14="http://schemas.microsoft.com/office/powerpoint/2010/main" val="2505140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4. Advantage of online platform to connect client</a:t>
            </a:r>
          </a:p>
        </p:txBody>
      </p:sp>
      <p:sp>
        <p:nvSpPr>
          <p:cNvPr id="8" name="TextBox 7">
            <a:extLst>
              <a:ext uri="{FF2B5EF4-FFF2-40B4-BE49-F238E27FC236}">
                <a16:creationId xmlns:a16="http://schemas.microsoft.com/office/drawing/2014/main" id="{7A079BFB-B4ED-4C24-D49A-A204A87FCDF3}"/>
              </a:ext>
            </a:extLst>
          </p:cNvPr>
          <p:cNvSpPr txBox="1"/>
          <p:nvPr/>
        </p:nvSpPr>
        <p:spPr>
          <a:xfrm>
            <a:off x="1178308" y="5115071"/>
            <a:ext cx="9032446" cy="1292662"/>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11 or 100% of the freelancers answered YES; 0 or 0% answered NO. Therefore, the majority of the freelancers think that using online platforms could benefit in reaching clients beyond the local area.</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02F211A9-6374-2F19-BC09-FD62A35DB623}"/>
              </a:ext>
            </a:extLst>
          </p:cNvPr>
          <p:cNvGraphicFramePr>
            <a:graphicFrameLocks noGrp="1"/>
          </p:cNvGraphicFramePr>
          <p:nvPr>
            <p:extLst>
              <p:ext uri="{D42A27DB-BD31-4B8C-83A1-F6EECF244321}">
                <p14:modId xmlns:p14="http://schemas.microsoft.com/office/powerpoint/2010/main" val="323348011"/>
              </p:ext>
            </p:extLst>
          </p:nvPr>
        </p:nvGraphicFramePr>
        <p:xfrm>
          <a:off x="1290709" y="2306690"/>
          <a:ext cx="8405328" cy="2315274"/>
        </p:xfrm>
        <a:graphic>
          <a:graphicData uri="http://schemas.openxmlformats.org/drawingml/2006/table">
            <a:tbl>
              <a:tblPr firstRow="1" firstCol="1" bandRow="1">
                <a:tableStyleId>{5C22544A-7EE6-4342-B048-85BDC9FD1C3A}</a:tableStyleId>
              </a:tblPr>
              <a:tblGrid>
                <a:gridCol w="2101332">
                  <a:extLst>
                    <a:ext uri="{9D8B030D-6E8A-4147-A177-3AD203B41FA5}">
                      <a16:colId xmlns:a16="http://schemas.microsoft.com/office/drawing/2014/main" val="3079729758"/>
                    </a:ext>
                  </a:extLst>
                </a:gridCol>
                <a:gridCol w="2101332">
                  <a:extLst>
                    <a:ext uri="{9D8B030D-6E8A-4147-A177-3AD203B41FA5}">
                      <a16:colId xmlns:a16="http://schemas.microsoft.com/office/drawing/2014/main" val="2484826165"/>
                    </a:ext>
                  </a:extLst>
                </a:gridCol>
                <a:gridCol w="2101332">
                  <a:extLst>
                    <a:ext uri="{9D8B030D-6E8A-4147-A177-3AD203B41FA5}">
                      <a16:colId xmlns:a16="http://schemas.microsoft.com/office/drawing/2014/main" val="104373800"/>
                    </a:ext>
                  </a:extLst>
                </a:gridCol>
                <a:gridCol w="2101332">
                  <a:extLst>
                    <a:ext uri="{9D8B030D-6E8A-4147-A177-3AD203B41FA5}">
                      <a16:colId xmlns:a16="http://schemas.microsoft.com/office/drawing/2014/main" val="3180394920"/>
                    </a:ext>
                  </a:extLst>
                </a:gridCol>
              </a:tblGrid>
              <a:tr h="6191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390367302"/>
                  </a:ext>
                </a:extLst>
              </a:tr>
              <a:tr h="723900">
                <a:tc rowSpan="2">
                  <a:txBody>
                    <a:bodyPr/>
                    <a:lstStyle/>
                    <a:p>
                      <a:pPr marL="0" marR="0" algn="just">
                        <a:lnSpc>
                          <a:spcPct val="150000"/>
                        </a:lnSpc>
                        <a:spcBef>
                          <a:spcPts val="1200"/>
                        </a:spcBef>
                        <a:spcAft>
                          <a:spcPts val="1200"/>
                        </a:spcAft>
                      </a:pPr>
                      <a:r>
                        <a:rPr lang="en-US" sz="1100" dirty="0">
                          <a:effectLst/>
                        </a:rPr>
                        <a:t>Do you think using an online platform could expand your opportunities to find clients beyond your local area?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155134957"/>
                  </a:ext>
                </a:extLst>
              </a:tr>
              <a:tr h="4286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827127912"/>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667982"/>
                  </a:ext>
                </a:extLst>
              </a:tr>
            </a:tbl>
          </a:graphicData>
        </a:graphic>
      </p:graphicFrame>
    </p:spTree>
    <p:extLst>
      <p:ext uri="{BB962C8B-B14F-4D97-AF65-F5344CB8AC3E}">
        <p14:creationId xmlns:p14="http://schemas.microsoft.com/office/powerpoint/2010/main" val="953361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5. Encounter difficulties in freelancing business</a:t>
            </a:r>
          </a:p>
        </p:txBody>
      </p:sp>
      <p:sp>
        <p:nvSpPr>
          <p:cNvPr id="8" name="TextBox 7">
            <a:extLst>
              <a:ext uri="{FF2B5EF4-FFF2-40B4-BE49-F238E27FC236}">
                <a16:creationId xmlns:a16="http://schemas.microsoft.com/office/drawing/2014/main" id="{7A079BFB-B4ED-4C24-D49A-A204A87FCDF3}"/>
              </a:ext>
            </a:extLst>
          </p:cNvPr>
          <p:cNvSpPr txBox="1"/>
          <p:nvPr/>
        </p:nvSpPr>
        <p:spPr>
          <a:xfrm>
            <a:off x="1178308" y="5115071"/>
            <a:ext cx="9032446" cy="1292662"/>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11 or 100% of the freelancers answered YES; 0 or 0% answered NO. Therefore, the majority of the freelancers encountered difficulties in running their freelancing business in traditional methods.</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4">
            <a:extLst>
              <a:ext uri="{FF2B5EF4-FFF2-40B4-BE49-F238E27FC236}">
                <a16:creationId xmlns:a16="http://schemas.microsoft.com/office/drawing/2014/main" id="{B0ED0E1A-645F-E390-7393-9FDCD9330790}"/>
              </a:ext>
            </a:extLst>
          </p:cNvPr>
          <p:cNvGraphicFramePr>
            <a:graphicFrameLocks noGrp="1"/>
          </p:cNvGraphicFramePr>
          <p:nvPr>
            <p:extLst>
              <p:ext uri="{D42A27DB-BD31-4B8C-83A1-F6EECF244321}">
                <p14:modId xmlns:p14="http://schemas.microsoft.com/office/powerpoint/2010/main" val="3728932423"/>
              </p:ext>
            </p:extLst>
          </p:nvPr>
        </p:nvGraphicFramePr>
        <p:xfrm>
          <a:off x="1290709" y="2161787"/>
          <a:ext cx="8516984" cy="2772474"/>
        </p:xfrm>
        <a:graphic>
          <a:graphicData uri="http://schemas.openxmlformats.org/drawingml/2006/table">
            <a:tbl>
              <a:tblPr firstRow="1" firstCol="1" bandRow="1">
                <a:tableStyleId>{5C22544A-7EE6-4342-B048-85BDC9FD1C3A}</a:tableStyleId>
              </a:tblPr>
              <a:tblGrid>
                <a:gridCol w="2129246">
                  <a:extLst>
                    <a:ext uri="{9D8B030D-6E8A-4147-A177-3AD203B41FA5}">
                      <a16:colId xmlns:a16="http://schemas.microsoft.com/office/drawing/2014/main" val="2536446256"/>
                    </a:ext>
                  </a:extLst>
                </a:gridCol>
                <a:gridCol w="2129246">
                  <a:extLst>
                    <a:ext uri="{9D8B030D-6E8A-4147-A177-3AD203B41FA5}">
                      <a16:colId xmlns:a16="http://schemas.microsoft.com/office/drawing/2014/main" val="2035349489"/>
                    </a:ext>
                  </a:extLst>
                </a:gridCol>
                <a:gridCol w="2129246">
                  <a:extLst>
                    <a:ext uri="{9D8B030D-6E8A-4147-A177-3AD203B41FA5}">
                      <a16:colId xmlns:a16="http://schemas.microsoft.com/office/drawing/2014/main" val="171063354"/>
                    </a:ext>
                  </a:extLst>
                </a:gridCol>
                <a:gridCol w="2129246">
                  <a:extLst>
                    <a:ext uri="{9D8B030D-6E8A-4147-A177-3AD203B41FA5}">
                      <a16:colId xmlns:a16="http://schemas.microsoft.com/office/drawing/2014/main" val="2117397313"/>
                    </a:ext>
                  </a:extLst>
                </a:gridCol>
              </a:tblGrid>
              <a:tr h="6191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740042000"/>
                  </a:ext>
                </a:extLst>
              </a:tr>
              <a:tr h="1009650">
                <a:tc rowSpan="2">
                  <a:txBody>
                    <a:bodyPr/>
                    <a:lstStyle/>
                    <a:p>
                      <a:pPr marL="0" marR="0" algn="just">
                        <a:lnSpc>
                          <a:spcPct val="150000"/>
                        </a:lnSpc>
                        <a:spcBef>
                          <a:spcPts val="1200"/>
                        </a:spcBef>
                        <a:spcAft>
                          <a:spcPts val="1200"/>
                        </a:spcAft>
                      </a:pPr>
                      <a:r>
                        <a:rPr lang="en-US" sz="1100">
                          <a:effectLst/>
                        </a:rPr>
                        <a:t>Did you encounter difficulties in running your freelancing business, whether it be acquiring customers, advertising your offerings in traditional methods?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10380671"/>
                  </a:ext>
                </a:extLst>
              </a:tr>
              <a:tr h="60007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95996058"/>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753131102"/>
                  </a:ext>
                </a:extLst>
              </a:tr>
            </a:tbl>
          </a:graphicData>
        </a:graphic>
      </p:graphicFrame>
    </p:spTree>
    <p:extLst>
      <p:ext uri="{BB962C8B-B14F-4D97-AF65-F5344CB8AC3E}">
        <p14:creationId xmlns:p14="http://schemas.microsoft.com/office/powerpoint/2010/main" val="419365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a:solidFill>
                  <a:srgbClr val="000000"/>
                </a:solidFill>
                <a:effectLst/>
                <a:latin typeface="Roboto" panose="02000000000000000000" pitchFamily="2" charset="0"/>
                <a:ea typeface="Roboto" panose="02000000000000000000" pitchFamily="2" charset="0"/>
                <a:cs typeface="Roboto" panose="02000000000000000000" pitchFamily="2" charset="0"/>
              </a:rPr>
              <a:t>Table 6. Type of technical services</a:t>
            </a:r>
            <a:endPar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7A079BFB-B4ED-4C24-D49A-A204A87FCDF3}"/>
              </a:ext>
            </a:extLst>
          </p:cNvPr>
          <p:cNvSpPr txBox="1"/>
          <p:nvPr/>
        </p:nvSpPr>
        <p:spPr>
          <a:xfrm>
            <a:off x="1277450" y="4816676"/>
            <a:ext cx="9032446" cy="2123658"/>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2 or 18% of the freelancers answered TECHNICIAN; 3 or 27% answered GRAPHICAL DESIGNER; 4 or 36% answered SET-PC; 3 or 27% answered COMPUTER REPAIR; 3 or 27% answered TROUBLESHOOTING; 4% or 36% answered IT SUPPORT; Therefore, majority of the freelancers are offering to set-up pc and IT support.</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C0A74283-AAD5-27CD-3161-9C56D7277AF8}"/>
              </a:ext>
            </a:extLst>
          </p:cNvPr>
          <p:cNvGraphicFramePr>
            <a:graphicFrameLocks noGrp="1"/>
          </p:cNvGraphicFramePr>
          <p:nvPr>
            <p:extLst>
              <p:ext uri="{D42A27DB-BD31-4B8C-83A1-F6EECF244321}">
                <p14:modId xmlns:p14="http://schemas.microsoft.com/office/powerpoint/2010/main" val="101716947"/>
              </p:ext>
            </p:extLst>
          </p:nvPr>
        </p:nvGraphicFramePr>
        <p:xfrm>
          <a:off x="1389852" y="1960366"/>
          <a:ext cx="8920044" cy="2886075"/>
        </p:xfrm>
        <a:graphic>
          <a:graphicData uri="http://schemas.openxmlformats.org/drawingml/2006/table">
            <a:tbl>
              <a:tblPr firstRow="1" firstCol="1" bandRow="1">
                <a:tableStyleId>{5C22544A-7EE6-4342-B048-85BDC9FD1C3A}</a:tableStyleId>
              </a:tblPr>
              <a:tblGrid>
                <a:gridCol w="2230011">
                  <a:extLst>
                    <a:ext uri="{9D8B030D-6E8A-4147-A177-3AD203B41FA5}">
                      <a16:colId xmlns:a16="http://schemas.microsoft.com/office/drawing/2014/main" val="1174574704"/>
                    </a:ext>
                  </a:extLst>
                </a:gridCol>
                <a:gridCol w="2230011">
                  <a:extLst>
                    <a:ext uri="{9D8B030D-6E8A-4147-A177-3AD203B41FA5}">
                      <a16:colId xmlns:a16="http://schemas.microsoft.com/office/drawing/2014/main" val="1223490540"/>
                    </a:ext>
                  </a:extLst>
                </a:gridCol>
                <a:gridCol w="2230011">
                  <a:extLst>
                    <a:ext uri="{9D8B030D-6E8A-4147-A177-3AD203B41FA5}">
                      <a16:colId xmlns:a16="http://schemas.microsoft.com/office/drawing/2014/main" val="489971028"/>
                    </a:ext>
                  </a:extLst>
                </a:gridCol>
                <a:gridCol w="2230011">
                  <a:extLst>
                    <a:ext uri="{9D8B030D-6E8A-4147-A177-3AD203B41FA5}">
                      <a16:colId xmlns:a16="http://schemas.microsoft.com/office/drawing/2014/main" val="351447330"/>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 </a:t>
                      </a:r>
                    </a:p>
                    <a:p>
                      <a:pPr marL="0" marR="0" algn="just">
                        <a:lnSpc>
                          <a:spcPct val="150000"/>
                        </a:lnSpc>
                        <a:spcBef>
                          <a:spcPts val="1200"/>
                        </a:spcBef>
                        <a:spcAft>
                          <a:spcPts val="1200"/>
                        </a:spcAft>
                      </a:pPr>
                      <a:r>
                        <a:rPr lang="en-US" sz="1100" dirty="0">
                          <a:effectLst/>
                        </a:rPr>
                        <a:t>OPTION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365323219"/>
                  </a:ext>
                </a:extLst>
              </a:tr>
              <a:tr h="314325">
                <a:tc rowSpan="6">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What type of technical services do you offer? (Select all that apply)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089131318"/>
                  </a:ext>
                </a:extLst>
              </a:tr>
              <a:tr h="41910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Graphic designer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26255141"/>
                  </a:ext>
                </a:extLst>
              </a:tr>
              <a:tr h="26670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Set-pc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488889939"/>
                  </a:ext>
                </a:extLst>
              </a:tr>
              <a:tr h="3524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Computer repair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861666770"/>
                  </a:ext>
                </a:extLst>
              </a:tr>
              <a:tr h="40957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Troubleshooting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354227471"/>
                  </a:ext>
                </a:extLst>
              </a:tr>
              <a:tr h="2762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IT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 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228733808"/>
                  </a:ext>
                </a:extLst>
              </a:tr>
            </a:tbl>
          </a:graphicData>
        </a:graphic>
      </p:graphicFrame>
    </p:spTree>
    <p:extLst>
      <p:ext uri="{BB962C8B-B14F-4D97-AF65-F5344CB8AC3E}">
        <p14:creationId xmlns:p14="http://schemas.microsoft.com/office/powerpoint/2010/main" val="1987734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a:solidFill>
                  <a:srgbClr val="000000"/>
                </a:solidFill>
                <a:effectLst/>
                <a:latin typeface="Roboto" panose="02000000000000000000" pitchFamily="2" charset="0"/>
                <a:ea typeface="Roboto" panose="02000000000000000000" pitchFamily="2" charset="0"/>
                <a:cs typeface="Roboto" panose="02000000000000000000" pitchFamily="2" charset="0"/>
              </a:rPr>
              <a:t>Table 6. Type of technical services</a:t>
            </a:r>
            <a:endPar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7A079BFB-B4ED-4C24-D49A-A204A87FCDF3}"/>
              </a:ext>
            </a:extLst>
          </p:cNvPr>
          <p:cNvSpPr txBox="1"/>
          <p:nvPr/>
        </p:nvSpPr>
        <p:spPr>
          <a:xfrm>
            <a:off x="1277450" y="4816676"/>
            <a:ext cx="9032446" cy="2123658"/>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2 or 18% of the freelancers answered TECHNICIAN; 3 or 27% answered GRAPHICAL DESIGNER; 4 or 36% answered SET-PC; 3 or 27% answered COMPUTER REPAIR; 3 or 27% answered TROUBLESHOOTING; 4% or 36% answered IT SUPPORT; Therefore, majority of the freelancers are offering to set-up pc and IT support.</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C0A74283-AAD5-27CD-3161-9C56D7277AF8}"/>
              </a:ext>
            </a:extLst>
          </p:cNvPr>
          <p:cNvGraphicFramePr>
            <a:graphicFrameLocks noGrp="1"/>
          </p:cNvGraphicFramePr>
          <p:nvPr/>
        </p:nvGraphicFramePr>
        <p:xfrm>
          <a:off x="1389852" y="1960366"/>
          <a:ext cx="8920044" cy="2886075"/>
        </p:xfrm>
        <a:graphic>
          <a:graphicData uri="http://schemas.openxmlformats.org/drawingml/2006/table">
            <a:tbl>
              <a:tblPr firstRow="1" firstCol="1" bandRow="1">
                <a:tableStyleId>{5C22544A-7EE6-4342-B048-85BDC9FD1C3A}</a:tableStyleId>
              </a:tblPr>
              <a:tblGrid>
                <a:gridCol w="2230011">
                  <a:extLst>
                    <a:ext uri="{9D8B030D-6E8A-4147-A177-3AD203B41FA5}">
                      <a16:colId xmlns:a16="http://schemas.microsoft.com/office/drawing/2014/main" val="1174574704"/>
                    </a:ext>
                  </a:extLst>
                </a:gridCol>
                <a:gridCol w="2230011">
                  <a:extLst>
                    <a:ext uri="{9D8B030D-6E8A-4147-A177-3AD203B41FA5}">
                      <a16:colId xmlns:a16="http://schemas.microsoft.com/office/drawing/2014/main" val="1223490540"/>
                    </a:ext>
                  </a:extLst>
                </a:gridCol>
                <a:gridCol w="2230011">
                  <a:extLst>
                    <a:ext uri="{9D8B030D-6E8A-4147-A177-3AD203B41FA5}">
                      <a16:colId xmlns:a16="http://schemas.microsoft.com/office/drawing/2014/main" val="489971028"/>
                    </a:ext>
                  </a:extLst>
                </a:gridCol>
                <a:gridCol w="2230011">
                  <a:extLst>
                    <a:ext uri="{9D8B030D-6E8A-4147-A177-3AD203B41FA5}">
                      <a16:colId xmlns:a16="http://schemas.microsoft.com/office/drawing/2014/main" val="351447330"/>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 </a:t>
                      </a:r>
                    </a:p>
                    <a:p>
                      <a:pPr marL="0" marR="0" algn="just">
                        <a:lnSpc>
                          <a:spcPct val="150000"/>
                        </a:lnSpc>
                        <a:spcBef>
                          <a:spcPts val="1200"/>
                        </a:spcBef>
                        <a:spcAft>
                          <a:spcPts val="1200"/>
                        </a:spcAft>
                      </a:pPr>
                      <a:r>
                        <a:rPr lang="en-US" sz="1100" dirty="0">
                          <a:effectLst/>
                        </a:rPr>
                        <a:t>OPTION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365323219"/>
                  </a:ext>
                </a:extLst>
              </a:tr>
              <a:tr h="314325">
                <a:tc rowSpan="6">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What type of technical services do you offer? (Select all that apply)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089131318"/>
                  </a:ext>
                </a:extLst>
              </a:tr>
              <a:tr h="41910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Graphic designer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26255141"/>
                  </a:ext>
                </a:extLst>
              </a:tr>
              <a:tr h="26670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Set-pc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488889939"/>
                  </a:ext>
                </a:extLst>
              </a:tr>
              <a:tr h="3524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Computer repair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861666770"/>
                  </a:ext>
                </a:extLst>
              </a:tr>
              <a:tr h="40957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Troubleshooting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354227471"/>
                  </a:ext>
                </a:extLst>
              </a:tr>
              <a:tr h="2762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IT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 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228733808"/>
                  </a:ext>
                </a:extLst>
              </a:tr>
            </a:tbl>
          </a:graphicData>
        </a:graphic>
      </p:graphicFrame>
    </p:spTree>
    <p:extLst>
      <p:ext uri="{BB962C8B-B14F-4D97-AF65-F5344CB8AC3E}">
        <p14:creationId xmlns:p14="http://schemas.microsoft.com/office/powerpoint/2010/main" val="148135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7. Technical services are advantageous</a:t>
            </a:r>
          </a:p>
        </p:txBody>
      </p:sp>
      <p:sp>
        <p:nvSpPr>
          <p:cNvPr id="8" name="TextBox 7">
            <a:extLst>
              <a:ext uri="{FF2B5EF4-FFF2-40B4-BE49-F238E27FC236}">
                <a16:creationId xmlns:a16="http://schemas.microsoft.com/office/drawing/2014/main" id="{7A079BFB-B4ED-4C24-D49A-A204A87FCDF3}"/>
              </a:ext>
            </a:extLst>
          </p:cNvPr>
          <p:cNvSpPr txBox="1"/>
          <p:nvPr/>
        </p:nvSpPr>
        <p:spPr>
          <a:xfrm>
            <a:off x="1277450" y="4816676"/>
            <a:ext cx="9032446" cy="1292662"/>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9 or 82% of the freelancers answered YES; 2 or 18% answered NO. Therefore, the majority of the freelancers agreed that the Technical Services platform is advantageous in finding customers.</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4">
            <a:extLst>
              <a:ext uri="{FF2B5EF4-FFF2-40B4-BE49-F238E27FC236}">
                <a16:creationId xmlns:a16="http://schemas.microsoft.com/office/drawing/2014/main" id="{620E8499-412E-6773-F26C-E4BE463368BE}"/>
              </a:ext>
            </a:extLst>
          </p:cNvPr>
          <p:cNvGraphicFramePr>
            <a:graphicFrameLocks noGrp="1"/>
          </p:cNvGraphicFramePr>
          <p:nvPr>
            <p:extLst>
              <p:ext uri="{D42A27DB-BD31-4B8C-83A1-F6EECF244321}">
                <p14:modId xmlns:p14="http://schemas.microsoft.com/office/powerpoint/2010/main" val="1280498411"/>
              </p:ext>
            </p:extLst>
          </p:nvPr>
        </p:nvGraphicFramePr>
        <p:xfrm>
          <a:off x="1389852" y="2229279"/>
          <a:ext cx="8920044" cy="2208594"/>
        </p:xfrm>
        <a:graphic>
          <a:graphicData uri="http://schemas.openxmlformats.org/drawingml/2006/table">
            <a:tbl>
              <a:tblPr firstRow="1" firstCol="1" bandRow="1">
                <a:tableStyleId>{5C22544A-7EE6-4342-B048-85BDC9FD1C3A}</a:tableStyleId>
              </a:tblPr>
              <a:tblGrid>
                <a:gridCol w="2230011">
                  <a:extLst>
                    <a:ext uri="{9D8B030D-6E8A-4147-A177-3AD203B41FA5}">
                      <a16:colId xmlns:a16="http://schemas.microsoft.com/office/drawing/2014/main" val="3071170305"/>
                    </a:ext>
                  </a:extLst>
                </a:gridCol>
                <a:gridCol w="2230011">
                  <a:extLst>
                    <a:ext uri="{9D8B030D-6E8A-4147-A177-3AD203B41FA5}">
                      <a16:colId xmlns:a16="http://schemas.microsoft.com/office/drawing/2014/main" val="1943030732"/>
                    </a:ext>
                  </a:extLst>
                </a:gridCol>
                <a:gridCol w="2230011">
                  <a:extLst>
                    <a:ext uri="{9D8B030D-6E8A-4147-A177-3AD203B41FA5}">
                      <a16:colId xmlns:a16="http://schemas.microsoft.com/office/drawing/2014/main" val="165007717"/>
                    </a:ext>
                  </a:extLst>
                </a:gridCol>
                <a:gridCol w="2230011">
                  <a:extLst>
                    <a:ext uri="{9D8B030D-6E8A-4147-A177-3AD203B41FA5}">
                      <a16:colId xmlns:a16="http://schemas.microsoft.com/office/drawing/2014/main" val="1695428418"/>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160044951"/>
                  </a:ext>
                </a:extLst>
              </a:tr>
              <a:tr h="609600">
                <a:tc rowSpan="2">
                  <a:txBody>
                    <a:bodyPr/>
                    <a:lstStyle/>
                    <a:p>
                      <a:pPr marL="0" marR="0" algn="just">
                        <a:lnSpc>
                          <a:spcPct val="150000"/>
                        </a:lnSpc>
                        <a:spcBef>
                          <a:spcPts val="1200"/>
                        </a:spcBef>
                        <a:spcAft>
                          <a:spcPts val="1200"/>
                        </a:spcAft>
                      </a:pPr>
                      <a:r>
                        <a:rPr lang="en-US" sz="1100">
                          <a:effectLst/>
                        </a:rPr>
                        <a:t>Do you find that the Technical Services platform is advantageous in locating customers and is much easier.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15933837"/>
                  </a:ext>
                </a:extLst>
              </a:tr>
              <a:tr h="33337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55871996"/>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285228320"/>
                  </a:ext>
                </a:extLst>
              </a:tr>
            </a:tbl>
          </a:graphicData>
        </a:graphic>
      </p:graphicFrame>
    </p:spTree>
    <p:extLst>
      <p:ext uri="{BB962C8B-B14F-4D97-AF65-F5344CB8AC3E}">
        <p14:creationId xmlns:p14="http://schemas.microsoft.com/office/powerpoint/2010/main" val="144660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8. Factors that influence in adopting online platform</a:t>
            </a:r>
          </a:p>
        </p:txBody>
      </p:sp>
      <p:sp>
        <p:nvSpPr>
          <p:cNvPr id="8" name="TextBox 7">
            <a:extLst>
              <a:ext uri="{FF2B5EF4-FFF2-40B4-BE49-F238E27FC236}">
                <a16:creationId xmlns:a16="http://schemas.microsoft.com/office/drawing/2014/main" id="{7A079BFB-B4ED-4C24-D49A-A204A87FCDF3}"/>
              </a:ext>
            </a:extLst>
          </p:cNvPr>
          <p:cNvSpPr txBox="1"/>
          <p:nvPr/>
        </p:nvSpPr>
        <p:spPr>
          <a:xfrm>
            <a:off x="1277450" y="5045001"/>
            <a:ext cx="9032446" cy="1708160"/>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table shows that none of the freelancers answered Cost; 6 or 55% answered Convenience; 6 or 55% answered Trust; 1 or 9% answered User-friendliness; Therefore, half of the freelancers are Convenience and half is Trust to adopt platform in proposing the integrated home service.</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BF7BDF4C-77BD-9D9A-01F4-49DDF2A6C0DF}"/>
              </a:ext>
            </a:extLst>
          </p:cNvPr>
          <p:cNvGraphicFramePr>
            <a:graphicFrameLocks noGrp="1"/>
          </p:cNvGraphicFramePr>
          <p:nvPr>
            <p:extLst>
              <p:ext uri="{D42A27DB-BD31-4B8C-83A1-F6EECF244321}">
                <p14:modId xmlns:p14="http://schemas.microsoft.com/office/powerpoint/2010/main" val="1154342477"/>
              </p:ext>
            </p:extLst>
          </p:nvPr>
        </p:nvGraphicFramePr>
        <p:xfrm>
          <a:off x="1344604" y="1977368"/>
          <a:ext cx="8965292" cy="3067050"/>
        </p:xfrm>
        <a:graphic>
          <a:graphicData uri="http://schemas.openxmlformats.org/drawingml/2006/table">
            <a:tbl>
              <a:tblPr firstRow="1" firstCol="1" bandRow="1">
                <a:tableStyleId>{5C22544A-7EE6-4342-B048-85BDC9FD1C3A}</a:tableStyleId>
              </a:tblPr>
              <a:tblGrid>
                <a:gridCol w="2241323">
                  <a:extLst>
                    <a:ext uri="{9D8B030D-6E8A-4147-A177-3AD203B41FA5}">
                      <a16:colId xmlns:a16="http://schemas.microsoft.com/office/drawing/2014/main" val="2264963808"/>
                    </a:ext>
                  </a:extLst>
                </a:gridCol>
                <a:gridCol w="2241323">
                  <a:extLst>
                    <a:ext uri="{9D8B030D-6E8A-4147-A177-3AD203B41FA5}">
                      <a16:colId xmlns:a16="http://schemas.microsoft.com/office/drawing/2014/main" val="2735056304"/>
                    </a:ext>
                  </a:extLst>
                </a:gridCol>
                <a:gridCol w="2241323">
                  <a:extLst>
                    <a:ext uri="{9D8B030D-6E8A-4147-A177-3AD203B41FA5}">
                      <a16:colId xmlns:a16="http://schemas.microsoft.com/office/drawing/2014/main" val="4222924078"/>
                    </a:ext>
                  </a:extLst>
                </a:gridCol>
                <a:gridCol w="2241323">
                  <a:extLst>
                    <a:ext uri="{9D8B030D-6E8A-4147-A177-3AD203B41FA5}">
                      <a16:colId xmlns:a16="http://schemas.microsoft.com/office/drawing/2014/main" val="2778404536"/>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253158634"/>
                  </a:ext>
                </a:extLst>
              </a:tr>
              <a:tr h="476250">
                <a:tc rowSpan="4">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What factors influence the decision of clients and freelancers in adopting the proposed integrated home service platform?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814018801"/>
                  </a:ext>
                </a:extLst>
              </a:tr>
              <a:tr h="63817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Convenience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663444267"/>
                  </a:ext>
                </a:extLst>
              </a:tr>
              <a:tr h="40005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Trust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230317331"/>
                  </a:ext>
                </a:extLst>
              </a:tr>
              <a:tr h="704850">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User-friendliness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 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258646268"/>
                  </a:ext>
                </a:extLst>
              </a:tr>
            </a:tbl>
          </a:graphicData>
        </a:graphic>
      </p:graphicFrame>
    </p:spTree>
    <p:extLst>
      <p:ext uri="{BB962C8B-B14F-4D97-AF65-F5344CB8AC3E}">
        <p14:creationId xmlns:p14="http://schemas.microsoft.com/office/powerpoint/2010/main" val="215519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9. Encountered Scams </a:t>
            </a:r>
          </a:p>
        </p:txBody>
      </p:sp>
      <p:sp>
        <p:nvSpPr>
          <p:cNvPr id="8" name="TextBox 7">
            <a:extLst>
              <a:ext uri="{FF2B5EF4-FFF2-40B4-BE49-F238E27FC236}">
                <a16:creationId xmlns:a16="http://schemas.microsoft.com/office/drawing/2014/main" id="{7A079BFB-B4ED-4C24-D49A-A204A87FCDF3}"/>
              </a:ext>
            </a:extLst>
          </p:cNvPr>
          <p:cNvSpPr txBox="1"/>
          <p:nvPr/>
        </p:nvSpPr>
        <p:spPr>
          <a:xfrm>
            <a:off x="1277451" y="5067500"/>
            <a:ext cx="9032446" cy="877163"/>
          </a:xfrm>
          <a:prstGeom prst="rect">
            <a:avLst/>
          </a:prstGeom>
          <a:noFill/>
        </p:spPr>
        <p:txBody>
          <a:bodyPr wrap="square" rtlCol="0">
            <a:spAutoFit/>
          </a:bodyPr>
          <a:lstStyle/>
          <a:p>
            <a:pPr marL="0" marR="0" algn="just">
              <a:lnSpc>
                <a:spcPct val="150000"/>
              </a:lnSpc>
              <a:spcBef>
                <a:spcPts val="1200"/>
              </a:spcBef>
              <a:spcAft>
                <a:spcPts val="1200"/>
              </a:spcAft>
            </a:pPr>
            <a:r>
              <a:rPr lang="en-US" sz="1800">
                <a:effectLst/>
                <a:latin typeface="Roboto" panose="02000000000000000000" pitchFamily="2" charset="0"/>
                <a:ea typeface="Roboto" panose="02000000000000000000" pitchFamily="2" charset="0"/>
                <a:cs typeface="Roboto" panose="02000000000000000000" pitchFamily="2" charset="0"/>
              </a:rPr>
              <a:t>This table shows that 5 or 45% of the freelancers answered YES; 6 or 55% answered NO. Therefore, the majority of the freelancers encountered scams from clients.</a:t>
            </a: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4">
            <a:extLst>
              <a:ext uri="{FF2B5EF4-FFF2-40B4-BE49-F238E27FC236}">
                <a16:creationId xmlns:a16="http://schemas.microsoft.com/office/drawing/2014/main" id="{90C47C1A-739E-4DFF-B2DC-445A7B827723}"/>
              </a:ext>
            </a:extLst>
          </p:cNvPr>
          <p:cNvGraphicFramePr>
            <a:graphicFrameLocks noGrp="1"/>
          </p:cNvGraphicFramePr>
          <p:nvPr>
            <p:extLst>
              <p:ext uri="{D42A27DB-BD31-4B8C-83A1-F6EECF244321}">
                <p14:modId xmlns:p14="http://schemas.microsoft.com/office/powerpoint/2010/main" val="2057165076"/>
              </p:ext>
            </p:extLst>
          </p:nvPr>
        </p:nvGraphicFramePr>
        <p:xfrm>
          <a:off x="1438109" y="2162175"/>
          <a:ext cx="8871788" cy="2764854"/>
        </p:xfrm>
        <a:graphic>
          <a:graphicData uri="http://schemas.openxmlformats.org/drawingml/2006/table">
            <a:tbl>
              <a:tblPr firstRow="1" firstCol="1" bandRow="1">
                <a:tableStyleId>{5C22544A-7EE6-4342-B048-85BDC9FD1C3A}</a:tableStyleId>
              </a:tblPr>
              <a:tblGrid>
                <a:gridCol w="2217947">
                  <a:extLst>
                    <a:ext uri="{9D8B030D-6E8A-4147-A177-3AD203B41FA5}">
                      <a16:colId xmlns:a16="http://schemas.microsoft.com/office/drawing/2014/main" val="909984810"/>
                    </a:ext>
                  </a:extLst>
                </a:gridCol>
                <a:gridCol w="2217947">
                  <a:extLst>
                    <a:ext uri="{9D8B030D-6E8A-4147-A177-3AD203B41FA5}">
                      <a16:colId xmlns:a16="http://schemas.microsoft.com/office/drawing/2014/main" val="3014269497"/>
                    </a:ext>
                  </a:extLst>
                </a:gridCol>
                <a:gridCol w="2217947">
                  <a:extLst>
                    <a:ext uri="{9D8B030D-6E8A-4147-A177-3AD203B41FA5}">
                      <a16:colId xmlns:a16="http://schemas.microsoft.com/office/drawing/2014/main" val="1017498787"/>
                    </a:ext>
                  </a:extLst>
                </a:gridCol>
                <a:gridCol w="2217947">
                  <a:extLst>
                    <a:ext uri="{9D8B030D-6E8A-4147-A177-3AD203B41FA5}">
                      <a16:colId xmlns:a16="http://schemas.microsoft.com/office/drawing/2014/main" val="4662485"/>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5158966"/>
                  </a:ext>
                </a:extLst>
              </a:tr>
              <a:tr h="838200">
                <a:tc rowSpan="2">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Have you ever encountered scams from clients when working as a freelancer in the home services industry?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11074831"/>
                  </a:ext>
                </a:extLst>
              </a:tr>
              <a:tr h="4667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132886431"/>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930350951"/>
                  </a:ext>
                </a:extLst>
              </a:tr>
            </a:tbl>
          </a:graphicData>
        </a:graphic>
      </p:graphicFrame>
    </p:spTree>
    <p:extLst>
      <p:ext uri="{BB962C8B-B14F-4D97-AF65-F5344CB8AC3E}">
        <p14:creationId xmlns:p14="http://schemas.microsoft.com/office/powerpoint/2010/main" val="87388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28345" y="2559714"/>
            <a:ext cx="6557432" cy="1115650"/>
          </a:xfrm>
        </p:spPr>
        <p:txBody>
          <a:bodyPr anchor="t">
            <a:normAutofit fontScale="90000"/>
          </a:bodyPr>
          <a:lstStyle/>
          <a:p>
            <a:pPr algn="ctr"/>
            <a:r>
              <a:rPr lang="en-US" sz="6700" b="1" dirty="0">
                <a:solidFill>
                  <a:srgbClr val="00689F"/>
                </a:solidFill>
                <a:latin typeface="Roboto" panose="02000000000000000000" pitchFamily="2" charset="0"/>
                <a:ea typeface="Roboto" panose="02000000000000000000" pitchFamily="2" charset="0"/>
              </a:rPr>
              <a:t>METHODOLOGY</a:t>
            </a:r>
            <a:br>
              <a:rPr lang="en-US" b="1" dirty="0">
                <a:solidFill>
                  <a:srgbClr val="00689F"/>
                </a:solidFill>
                <a:latin typeface="Roboto" panose="02000000000000000000" pitchFamily="2" charset="0"/>
                <a:ea typeface="Roboto" panose="02000000000000000000" pitchFamily="2" charset="0"/>
              </a:rPr>
            </a:br>
            <a:r>
              <a:rPr lang="en-US" sz="3100" b="1" dirty="0">
                <a:solidFill>
                  <a:srgbClr val="00689F"/>
                </a:solidFill>
                <a:latin typeface="Roboto" panose="02000000000000000000" pitchFamily="2" charset="0"/>
                <a:ea typeface="Roboto" panose="02000000000000000000" pitchFamily="2" charset="0"/>
              </a:rPr>
              <a:t>(</a:t>
            </a:r>
            <a:r>
              <a:rPr lang="en-US" sz="1800" b="1" dirty="0">
                <a:solidFill>
                  <a:srgbClr val="00689F"/>
                </a:solidFill>
                <a:latin typeface="Roboto" panose="02000000000000000000" pitchFamily="2" charset="0"/>
                <a:ea typeface="Roboto" panose="02000000000000000000" pitchFamily="2" charset="0"/>
              </a:rPr>
              <a:t>QUANTITATIVE</a:t>
            </a:r>
            <a:r>
              <a:rPr lang="en-US" sz="3100" b="1" dirty="0">
                <a:solidFill>
                  <a:srgbClr val="00689F"/>
                </a:solidFill>
                <a:latin typeface="Roboto" panose="02000000000000000000" pitchFamily="2" charset="0"/>
                <a:ea typeface="Roboto" panose="02000000000000000000" pitchFamily="2" charset="0"/>
              </a:rPr>
              <a:t>)</a:t>
            </a:r>
          </a:p>
        </p:txBody>
      </p:sp>
      <p:grpSp>
        <p:nvGrpSpPr>
          <p:cNvPr id="18" name="Group 17">
            <a:extLst>
              <a:ext uri="{FF2B5EF4-FFF2-40B4-BE49-F238E27FC236}">
                <a16:creationId xmlns:a16="http://schemas.microsoft.com/office/drawing/2014/main" id="{E7B04574-90D7-45B9-8ABB-83EF24C45583}"/>
              </a:ext>
            </a:extLst>
          </p:cNvPr>
          <p:cNvGrpSpPr/>
          <p:nvPr/>
        </p:nvGrpSpPr>
        <p:grpSpPr>
          <a:xfrm flipH="1" flipV="1">
            <a:off x="-462" y="0"/>
            <a:ext cx="573097" cy="6888452"/>
            <a:chOff x="7044521" y="851"/>
            <a:chExt cx="573097" cy="6888452"/>
          </a:xfrm>
        </p:grpSpPr>
        <p:sp>
          <p:nvSpPr>
            <p:cNvPr id="19" name="Rectangle 18">
              <a:extLst>
                <a:ext uri="{FF2B5EF4-FFF2-40B4-BE49-F238E27FC236}">
                  <a16:creationId xmlns:a16="http://schemas.microsoft.com/office/drawing/2014/main" id="{3E9E6317-C0FA-41FC-B918-14CDE8F9056C}"/>
                </a:ext>
              </a:extLst>
            </p:cNvPr>
            <p:cNvSpPr/>
            <p:nvPr/>
          </p:nvSpPr>
          <p:spPr>
            <a:xfrm rot="16200000">
              <a:off x="4072021" y="3260362"/>
              <a:ext cx="6805108" cy="28608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DB03213-11DE-4CFE-96D1-5B4D2B1AC076}"/>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Google Shape;76;p13">
            <a:extLst>
              <a:ext uri="{FF2B5EF4-FFF2-40B4-BE49-F238E27FC236}">
                <a16:creationId xmlns:a16="http://schemas.microsoft.com/office/drawing/2014/main" id="{41446752-F776-43C6-BAA4-B9C007AA53AD}"/>
              </a:ext>
            </a:extLst>
          </p:cNvPr>
          <p:cNvSpPr/>
          <p:nvPr/>
        </p:nvSpPr>
        <p:spPr>
          <a:xfrm>
            <a:off x="1151304" y="731520"/>
            <a:ext cx="2292355" cy="1036390"/>
          </a:xfrm>
          <a:prstGeom prst="homePlate">
            <a:avLst>
              <a:gd name="adj" fmla="val 50000"/>
            </a:avLst>
          </a:prstGeom>
          <a:solidFill>
            <a:srgbClr val="D11D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M</a:t>
            </a:r>
            <a:endParaRPr dirty="0"/>
          </a:p>
        </p:txBody>
      </p:sp>
      <p:sp>
        <p:nvSpPr>
          <p:cNvPr id="22" name="Google Shape;76;p13">
            <a:extLst>
              <a:ext uri="{FF2B5EF4-FFF2-40B4-BE49-F238E27FC236}">
                <a16:creationId xmlns:a16="http://schemas.microsoft.com/office/drawing/2014/main" id="{AE5FDF66-818C-463B-95DB-1A0603CBD31E}"/>
              </a:ext>
            </a:extLst>
          </p:cNvPr>
          <p:cNvSpPr/>
          <p:nvPr/>
        </p:nvSpPr>
        <p:spPr>
          <a:xfrm>
            <a:off x="2171384" y="5090091"/>
            <a:ext cx="1579387" cy="997850"/>
          </a:xfrm>
          <a:prstGeom prst="homePlate">
            <a:avLst>
              <a:gd name="adj" fmla="val 50000"/>
            </a:avLst>
          </a:pr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R</a:t>
            </a:r>
            <a:endParaRPr dirty="0"/>
          </a:p>
        </p:txBody>
      </p:sp>
      <p:sp>
        <p:nvSpPr>
          <p:cNvPr id="23" name="Google Shape;76;p13">
            <a:extLst>
              <a:ext uri="{FF2B5EF4-FFF2-40B4-BE49-F238E27FC236}">
                <a16:creationId xmlns:a16="http://schemas.microsoft.com/office/drawing/2014/main" id="{14B111E8-3B5C-4384-BCEE-ED92158F187E}"/>
              </a:ext>
            </a:extLst>
          </p:cNvPr>
          <p:cNvSpPr/>
          <p:nvPr/>
        </p:nvSpPr>
        <p:spPr>
          <a:xfrm>
            <a:off x="4162555" y="5090091"/>
            <a:ext cx="1579387" cy="997850"/>
          </a:xfrm>
          <a:prstGeom prst="homePlate">
            <a:avLst>
              <a:gd name="adj" fmla="val 50000"/>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A</a:t>
            </a:r>
            <a:endParaRPr dirty="0"/>
          </a:p>
        </p:txBody>
      </p:sp>
      <p:sp>
        <p:nvSpPr>
          <p:cNvPr id="24" name="Google Shape;76;p13">
            <a:extLst>
              <a:ext uri="{FF2B5EF4-FFF2-40B4-BE49-F238E27FC236}">
                <a16:creationId xmlns:a16="http://schemas.microsoft.com/office/drawing/2014/main" id="{88F51B61-4AFC-4B34-9DD0-1FF1F535B1E2}"/>
              </a:ext>
            </a:extLst>
          </p:cNvPr>
          <p:cNvSpPr/>
          <p:nvPr/>
        </p:nvSpPr>
        <p:spPr>
          <a:xfrm>
            <a:off x="6028952" y="5090091"/>
            <a:ext cx="1579387" cy="997850"/>
          </a:xfrm>
          <a:prstGeom prst="homePlate">
            <a:avLst>
              <a:gd name="adj" fmla="val 50000"/>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D</a:t>
            </a:r>
            <a:endParaRPr dirty="0"/>
          </a:p>
        </p:txBody>
      </p:sp>
      <p:sp>
        <p:nvSpPr>
          <p:cNvPr id="25" name="Google Shape;76;p13">
            <a:extLst>
              <a:ext uri="{FF2B5EF4-FFF2-40B4-BE49-F238E27FC236}">
                <a16:creationId xmlns:a16="http://schemas.microsoft.com/office/drawing/2014/main" id="{93FF77D3-061A-4B10-B1B0-2C9EC98576EE}"/>
              </a:ext>
            </a:extLst>
          </p:cNvPr>
          <p:cNvSpPr/>
          <p:nvPr/>
        </p:nvSpPr>
        <p:spPr>
          <a:xfrm>
            <a:off x="8293401" y="5090091"/>
            <a:ext cx="1579387" cy="99785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I</a:t>
            </a:r>
            <a:endParaRPr dirty="0"/>
          </a:p>
        </p:txBody>
      </p:sp>
      <p:pic>
        <p:nvPicPr>
          <p:cNvPr id="26" name="Picture 25">
            <a:extLst>
              <a:ext uri="{FF2B5EF4-FFF2-40B4-BE49-F238E27FC236}">
                <a16:creationId xmlns:a16="http://schemas.microsoft.com/office/drawing/2014/main" id="{A75B60BA-660D-4B0E-B769-95A975876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2788" y="-683208"/>
            <a:ext cx="2860403" cy="3865845"/>
          </a:xfrm>
          <a:prstGeom prst="rect">
            <a:avLst/>
          </a:prstGeom>
        </p:spPr>
      </p:pic>
    </p:spTree>
    <p:extLst>
      <p:ext uri="{BB962C8B-B14F-4D97-AF65-F5344CB8AC3E}">
        <p14:creationId xmlns:p14="http://schemas.microsoft.com/office/powerpoint/2010/main" val="3448447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pSp>
        <p:nvGrpSpPr>
          <p:cNvPr id="14" name="Group 13"/>
          <p:cNvGrpSpPr/>
          <p:nvPr/>
        </p:nvGrpSpPr>
        <p:grpSpPr>
          <a:xfrm>
            <a:off x="11618903" y="851"/>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flipV="1">
            <a:off x="-462" y="0"/>
            <a:ext cx="573097" cy="6888452"/>
            <a:chOff x="7044521" y="851"/>
            <a:chExt cx="573097" cy="6888452"/>
          </a:xfrm>
        </p:grpSpPr>
        <p:sp>
          <p:nvSpPr>
            <p:cNvPr id="18" name="Rectangle 17"/>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79EF977-BB15-947E-27E5-DDAB84F7C9CA}"/>
              </a:ext>
            </a:extLst>
          </p:cNvPr>
          <p:cNvSpPr txBox="1"/>
          <p:nvPr/>
        </p:nvSpPr>
        <p:spPr>
          <a:xfrm>
            <a:off x="1290709" y="480494"/>
            <a:ext cx="5754667" cy="523220"/>
          </a:xfrm>
          <a:prstGeom prst="rect">
            <a:avLst/>
          </a:prstGeom>
          <a:noFill/>
        </p:spPr>
        <p:txBody>
          <a:bodyPr wrap="square">
            <a:spAutoFit/>
          </a:bodyPr>
          <a:lstStyle/>
          <a:p>
            <a:r>
              <a:rPr lang="en-US" sz="2800" b="1" dirty="0">
                <a:solidFill>
                  <a:srgbClr val="00689F"/>
                </a:solidFill>
                <a:latin typeface="Roboto" panose="02000000000000000000" pitchFamily="2" charset="0"/>
                <a:ea typeface="Roboto" panose="02000000000000000000" pitchFamily="2" charset="0"/>
              </a:rPr>
              <a:t>Presentation and Analysis of Data</a:t>
            </a:r>
            <a:endParaRPr lang="en-US" sz="2800" dirty="0"/>
          </a:p>
        </p:txBody>
      </p:sp>
      <p:sp>
        <p:nvSpPr>
          <p:cNvPr id="4" name="TextBox 3">
            <a:extLst>
              <a:ext uri="{FF2B5EF4-FFF2-40B4-BE49-F238E27FC236}">
                <a16:creationId xmlns:a16="http://schemas.microsoft.com/office/drawing/2014/main" id="{7FC97035-16AB-57C7-1DD5-59F30C2EBBB2}"/>
              </a:ext>
            </a:extLst>
          </p:cNvPr>
          <p:cNvSpPr txBox="1"/>
          <p:nvPr/>
        </p:nvSpPr>
        <p:spPr>
          <a:xfrm>
            <a:off x="1277451" y="1351918"/>
            <a:ext cx="9032446" cy="461665"/>
          </a:xfrm>
          <a:prstGeom prst="rect">
            <a:avLst/>
          </a:prstGeom>
          <a:noFill/>
        </p:spPr>
        <p:txBody>
          <a:bodyPr wrap="square" rtlCol="0">
            <a:spAutoFit/>
          </a:bodyPr>
          <a:lstStyle/>
          <a:p>
            <a:pPr marR="0" lvl="0" algn="just" fontAlgn="base">
              <a:lnSpc>
                <a:spcPct val="150000"/>
              </a:lnSpc>
              <a:spcBef>
                <a:spcPts val="1200"/>
              </a:spcBef>
              <a:spcAft>
                <a:spcPts val="0"/>
              </a:spcAft>
              <a:buSzPts val="1000"/>
              <a:tabLst>
                <a:tab pos="457200" algn="l"/>
              </a:tabLst>
            </a:pPr>
            <a:r>
              <a:rPr lang="en-US"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Table 10. Experienced difficulties</a:t>
            </a:r>
          </a:p>
        </p:txBody>
      </p:sp>
      <p:sp>
        <p:nvSpPr>
          <p:cNvPr id="8" name="TextBox 7">
            <a:extLst>
              <a:ext uri="{FF2B5EF4-FFF2-40B4-BE49-F238E27FC236}">
                <a16:creationId xmlns:a16="http://schemas.microsoft.com/office/drawing/2014/main" id="{7A079BFB-B4ED-4C24-D49A-A204A87FCDF3}"/>
              </a:ext>
            </a:extLst>
          </p:cNvPr>
          <p:cNvSpPr txBox="1"/>
          <p:nvPr/>
        </p:nvSpPr>
        <p:spPr>
          <a:xfrm>
            <a:off x="1277450" y="5097503"/>
            <a:ext cx="9032446" cy="1292662"/>
          </a:xfrm>
          <a:prstGeom prst="rect">
            <a:avLst/>
          </a:prstGeom>
          <a:noFill/>
        </p:spPr>
        <p:txBody>
          <a:bodyPr wrap="square" rtlCol="0">
            <a:spAutoFit/>
          </a:bodyPr>
          <a:lstStyle/>
          <a:p>
            <a:pPr marL="0" marR="0" algn="just">
              <a:lnSpc>
                <a:spcPct val="150000"/>
              </a:lnSpc>
              <a:spcBef>
                <a:spcPts val="1200"/>
              </a:spcBef>
              <a:spcAft>
                <a:spcPts val="1200"/>
              </a:spcAft>
            </a:pPr>
            <a:r>
              <a:rPr lang="en-US" sz="1800" dirty="0">
                <a:effectLst/>
                <a:latin typeface="Roboto" panose="02000000000000000000" pitchFamily="2" charset="0"/>
                <a:ea typeface="Roboto" panose="02000000000000000000" pitchFamily="2" charset="0"/>
                <a:cs typeface="Roboto" panose="02000000000000000000" pitchFamily="2" charset="0"/>
              </a:rPr>
              <a:t>This table shows that 5 or 45% of the freelancers answered YES; 6 or 55% answered NO. Therefore, the majority of the freelancers agreed that they have encountered difficulties in communicating with clients through traditional methods.</a:t>
            </a:r>
          </a:p>
        </p:txBody>
      </p:sp>
      <p:graphicFrame>
        <p:nvGraphicFramePr>
          <p:cNvPr id="2" name="Table 1">
            <a:extLst>
              <a:ext uri="{FF2B5EF4-FFF2-40B4-BE49-F238E27FC236}">
                <a16:creationId xmlns:a16="http://schemas.microsoft.com/office/drawing/2014/main" id="{8C2219E5-7346-3723-75BB-BBFD73A6D937}"/>
              </a:ext>
            </a:extLst>
          </p:cNvPr>
          <p:cNvGraphicFramePr>
            <a:graphicFrameLocks noGrp="1"/>
          </p:cNvGraphicFramePr>
          <p:nvPr>
            <p:extLst>
              <p:ext uri="{D42A27DB-BD31-4B8C-83A1-F6EECF244321}">
                <p14:modId xmlns:p14="http://schemas.microsoft.com/office/powerpoint/2010/main" val="36410563"/>
              </p:ext>
            </p:extLst>
          </p:nvPr>
        </p:nvGraphicFramePr>
        <p:xfrm>
          <a:off x="1389852" y="2219073"/>
          <a:ext cx="8920044" cy="2764854"/>
        </p:xfrm>
        <a:graphic>
          <a:graphicData uri="http://schemas.openxmlformats.org/drawingml/2006/table">
            <a:tbl>
              <a:tblPr firstRow="1" firstCol="1" bandRow="1">
                <a:tableStyleId>{5C22544A-7EE6-4342-B048-85BDC9FD1C3A}</a:tableStyleId>
              </a:tblPr>
              <a:tblGrid>
                <a:gridCol w="2230011">
                  <a:extLst>
                    <a:ext uri="{9D8B030D-6E8A-4147-A177-3AD203B41FA5}">
                      <a16:colId xmlns:a16="http://schemas.microsoft.com/office/drawing/2014/main" val="1000471169"/>
                    </a:ext>
                  </a:extLst>
                </a:gridCol>
                <a:gridCol w="2230011">
                  <a:extLst>
                    <a:ext uri="{9D8B030D-6E8A-4147-A177-3AD203B41FA5}">
                      <a16:colId xmlns:a16="http://schemas.microsoft.com/office/drawing/2014/main" val="3959202544"/>
                    </a:ext>
                  </a:extLst>
                </a:gridCol>
                <a:gridCol w="2230011">
                  <a:extLst>
                    <a:ext uri="{9D8B030D-6E8A-4147-A177-3AD203B41FA5}">
                      <a16:colId xmlns:a16="http://schemas.microsoft.com/office/drawing/2014/main" val="971764578"/>
                    </a:ext>
                  </a:extLst>
                </a:gridCol>
                <a:gridCol w="2230011">
                  <a:extLst>
                    <a:ext uri="{9D8B030D-6E8A-4147-A177-3AD203B41FA5}">
                      <a16:colId xmlns:a16="http://schemas.microsoft.com/office/drawing/2014/main" val="2413944369"/>
                    </a:ext>
                  </a:extLst>
                </a:gridCol>
              </a:tblGrid>
              <a:tr h="847725">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   	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657676082"/>
                  </a:ext>
                </a:extLst>
              </a:tr>
              <a:tr h="838200">
                <a:tc rowSpan="2">
                  <a:txBody>
                    <a:bodyPr/>
                    <a:lstStyle/>
                    <a:p>
                      <a:pPr marL="0" marR="0" algn="just">
                        <a:lnSpc>
                          <a:spcPct val="150000"/>
                        </a:lnSpc>
                        <a:spcBef>
                          <a:spcPts val="1200"/>
                        </a:spcBef>
                        <a:spcAft>
                          <a:spcPts val="1200"/>
                        </a:spcAft>
                      </a:pPr>
                      <a:r>
                        <a:rPr lang="en-US" sz="1100">
                          <a:effectLst/>
                        </a:rPr>
                        <a:t> </a:t>
                      </a:r>
                    </a:p>
                    <a:p>
                      <a:pPr marL="0" marR="0" algn="just">
                        <a:lnSpc>
                          <a:spcPct val="150000"/>
                        </a:lnSpc>
                        <a:spcBef>
                          <a:spcPts val="1200"/>
                        </a:spcBef>
                        <a:spcAft>
                          <a:spcPts val="1200"/>
                        </a:spcAft>
                      </a:pPr>
                      <a:r>
                        <a:rPr lang="en-US" sz="1100">
                          <a:effectLst/>
                        </a:rPr>
                        <a:t>Have you experienced any difficulties in communicating with clients through traditional methods?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815730111"/>
                  </a:ext>
                </a:extLst>
              </a:tr>
              <a:tr h="466725">
                <a:tc vMerge="1">
                  <a:txBody>
                    <a:bodyPr/>
                    <a:lstStyle/>
                    <a:p>
                      <a:endParaRPr lang="en-US"/>
                    </a:p>
                  </a:txBody>
                  <a:tcPr/>
                </a:tc>
                <a:tc>
                  <a:txBody>
                    <a:bodyPr/>
                    <a:lstStyle/>
                    <a:p>
                      <a:pPr marL="0" marR="0" algn="just">
                        <a:lnSpc>
                          <a:spcPct val="150000"/>
                        </a:lnSpc>
                        <a:spcBef>
                          <a:spcPts val="1200"/>
                        </a:spcBef>
                        <a:spcAft>
                          <a:spcPts val="120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83317237"/>
                  </a:ext>
                </a:extLst>
              </a:tr>
              <a:tr h="381000">
                <a:tc>
                  <a:txBody>
                    <a:bodyPr/>
                    <a:lstStyle/>
                    <a:p>
                      <a:pPr marL="0" marR="0" algn="just">
                        <a:lnSpc>
                          <a:spcPct val="150000"/>
                        </a:lnSpc>
                        <a:spcBef>
                          <a:spcPts val="1200"/>
                        </a:spcBef>
                        <a:spcAft>
                          <a:spcPts val="1200"/>
                        </a:spcAft>
                      </a:pPr>
                      <a:r>
                        <a:rPr lang="en-US" sz="11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120557741"/>
                  </a:ext>
                </a:extLst>
              </a:tr>
            </a:tbl>
          </a:graphicData>
        </a:graphic>
      </p:graphicFrame>
    </p:spTree>
    <p:extLst>
      <p:ext uri="{BB962C8B-B14F-4D97-AF65-F5344CB8AC3E}">
        <p14:creationId xmlns:p14="http://schemas.microsoft.com/office/powerpoint/2010/main" val="184476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325206" y="1762295"/>
            <a:ext cx="5541588" cy="8764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rgbClr val="00689F"/>
                </a:solidFill>
                <a:latin typeface="Roboto" panose="02000000000000000000" pitchFamily="2" charset="0"/>
                <a:ea typeface="Roboto" panose="02000000000000000000" pitchFamily="2" charset="0"/>
              </a:rPr>
              <a:t>THANK YOU</a:t>
            </a:r>
          </a:p>
        </p:txBody>
      </p:sp>
      <p:sp>
        <p:nvSpPr>
          <p:cNvPr id="10" name="Title 1"/>
          <p:cNvSpPr txBox="1">
            <a:spLocks/>
          </p:cNvSpPr>
          <p:nvPr/>
        </p:nvSpPr>
        <p:spPr>
          <a:xfrm>
            <a:off x="3899381" y="2801541"/>
            <a:ext cx="4393238" cy="229416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000" dirty="0">
                <a:latin typeface="Roboto" panose="02000000000000000000" pitchFamily="2" charset="0"/>
                <a:ea typeface="Roboto" panose="02000000000000000000" pitchFamily="2" charset="0"/>
              </a:rPr>
              <a:t>222-555-7777</a:t>
            </a:r>
          </a:p>
          <a:p>
            <a:pPr algn="ctr">
              <a:lnSpc>
                <a:spcPct val="150000"/>
              </a:lnSpc>
            </a:pPr>
            <a:r>
              <a:rPr lang="en-US" sz="2000" dirty="0">
                <a:latin typeface="Roboto" panose="02000000000000000000" pitchFamily="2" charset="0"/>
                <a:ea typeface="Roboto" panose="02000000000000000000" pitchFamily="2" charset="0"/>
              </a:rPr>
              <a:t>inquire@melvinosparks.com</a:t>
            </a:r>
          </a:p>
          <a:p>
            <a:pPr algn="ctr">
              <a:lnSpc>
                <a:spcPct val="150000"/>
              </a:lnSpc>
            </a:pPr>
            <a:r>
              <a:rPr lang="en-US" sz="2000" dirty="0">
                <a:latin typeface="Roboto" panose="02000000000000000000" pitchFamily="2" charset="0"/>
                <a:ea typeface="Roboto" panose="02000000000000000000" pitchFamily="2" charset="0"/>
              </a:rPr>
              <a:t>www.melvinosparks.com</a:t>
            </a:r>
          </a:p>
          <a:p>
            <a:pPr algn="ctr">
              <a:lnSpc>
                <a:spcPct val="150000"/>
              </a:lnSpc>
            </a:pPr>
            <a:r>
              <a:rPr lang="en-US" sz="2000" dirty="0">
                <a:latin typeface="Roboto" panose="02000000000000000000" pitchFamily="2" charset="0"/>
                <a:ea typeface="Roboto" panose="02000000000000000000" pitchFamily="2" charset="0"/>
              </a:rPr>
              <a:t>315 Oakridge Farm Lane</a:t>
            </a:r>
          </a:p>
          <a:p>
            <a:pPr algn="ctr">
              <a:lnSpc>
                <a:spcPct val="150000"/>
              </a:lnSpc>
            </a:pPr>
            <a:r>
              <a:rPr lang="en-US" sz="2000" dirty="0">
                <a:latin typeface="Roboto" panose="02000000000000000000" pitchFamily="2" charset="0"/>
                <a:ea typeface="Roboto" panose="02000000000000000000" pitchFamily="2" charset="0"/>
              </a:rPr>
              <a:t>Milwaukee, WI 53202</a:t>
            </a:r>
          </a:p>
        </p:txBody>
      </p:sp>
      <p:grpSp>
        <p:nvGrpSpPr>
          <p:cNvPr id="11" name="Group 10"/>
          <p:cNvGrpSpPr/>
          <p:nvPr/>
        </p:nvGrpSpPr>
        <p:grpSpPr>
          <a:xfrm>
            <a:off x="11618903" y="851"/>
            <a:ext cx="573097" cy="6888452"/>
            <a:chOff x="7044521" y="851"/>
            <a:chExt cx="573097" cy="6888452"/>
          </a:xfrm>
        </p:grpSpPr>
        <p:sp>
          <p:nvSpPr>
            <p:cNvPr id="12" name="Rectangle 11"/>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flipH="1" flipV="1">
            <a:off x="-462" y="0"/>
            <a:ext cx="573097" cy="6888452"/>
            <a:chOff x="7044521" y="851"/>
            <a:chExt cx="573097" cy="6888452"/>
          </a:xfrm>
        </p:grpSpPr>
        <p:sp>
          <p:nvSpPr>
            <p:cNvPr id="15" name="Rectangle 14"/>
            <p:cNvSpPr/>
            <p:nvPr/>
          </p:nvSpPr>
          <p:spPr>
            <a:xfrm rot="16200000">
              <a:off x="4072021" y="3260362"/>
              <a:ext cx="6805108" cy="286085"/>
            </a:xfrm>
            <a:prstGeom prst="rect">
              <a:avLst/>
            </a:prstGeom>
            <a:solidFill>
              <a:srgbClr val="15A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5258444" y="4530128"/>
              <a:ext cx="4145252" cy="573097"/>
            </a:xfrm>
            <a:prstGeom prst="rect">
              <a:avLst/>
            </a:prstGeom>
            <a:solidFill>
              <a:srgbClr val="00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219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F3546A-DF7C-44B4-A31E-CB490895BF91}"/>
              </a:ext>
            </a:extLst>
          </p:cNvPr>
          <p:cNvSpPr/>
          <p:nvPr/>
        </p:nvSpPr>
        <p:spPr>
          <a:xfrm>
            <a:off x="4203025" y="532443"/>
            <a:ext cx="4257897" cy="707886"/>
          </a:xfrm>
          <a:prstGeom prst="rect">
            <a:avLst/>
          </a:prstGeom>
        </p:spPr>
        <p:txBody>
          <a:bodyPr wrap="none">
            <a:spAutoFit/>
          </a:bodyPr>
          <a:lstStyle/>
          <a:p>
            <a:r>
              <a:rPr lang="en-US" sz="4000" b="1" dirty="0">
                <a:solidFill>
                  <a:srgbClr val="00689F"/>
                </a:solidFill>
                <a:latin typeface="Roboto" panose="02000000000000000000" pitchFamily="2" charset="0"/>
                <a:ea typeface="Roboto" panose="02000000000000000000" pitchFamily="2" charset="0"/>
              </a:rPr>
              <a:t>METHODOLOGY</a:t>
            </a:r>
            <a:endParaRPr lang="en-US" sz="4000" dirty="0"/>
          </a:p>
        </p:txBody>
      </p:sp>
      <p:pic>
        <p:nvPicPr>
          <p:cNvPr id="11" name="Picture 10">
            <a:extLst>
              <a:ext uri="{FF2B5EF4-FFF2-40B4-BE49-F238E27FC236}">
                <a16:creationId xmlns:a16="http://schemas.microsoft.com/office/drawing/2014/main" id="{B13DE4A6-829A-472E-BB1D-C0E867E19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46" y="2458720"/>
            <a:ext cx="3969268" cy="5364480"/>
          </a:xfrm>
          <a:prstGeom prst="rect">
            <a:avLst/>
          </a:prstGeom>
        </p:spPr>
      </p:pic>
      <p:grpSp>
        <p:nvGrpSpPr>
          <p:cNvPr id="20" name="Group 19">
            <a:extLst>
              <a:ext uri="{FF2B5EF4-FFF2-40B4-BE49-F238E27FC236}">
                <a16:creationId xmlns:a16="http://schemas.microsoft.com/office/drawing/2014/main" id="{3A9CB446-8D84-4750-B629-E04215F719BD}"/>
              </a:ext>
            </a:extLst>
          </p:cNvPr>
          <p:cNvGrpSpPr/>
          <p:nvPr/>
        </p:nvGrpSpPr>
        <p:grpSpPr>
          <a:xfrm>
            <a:off x="11618903" y="0"/>
            <a:ext cx="573097" cy="6985607"/>
            <a:chOff x="7044521" y="851"/>
            <a:chExt cx="573097" cy="6888452"/>
          </a:xfrm>
        </p:grpSpPr>
        <p:sp>
          <p:nvSpPr>
            <p:cNvPr id="21" name="Rectangle 20">
              <a:extLst>
                <a:ext uri="{FF2B5EF4-FFF2-40B4-BE49-F238E27FC236}">
                  <a16:creationId xmlns:a16="http://schemas.microsoft.com/office/drawing/2014/main" id="{991B4DEE-5361-4AE2-B48C-11403DA8672D}"/>
                </a:ext>
              </a:extLst>
            </p:cNvPr>
            <p:cNvSpPr/>
            <p:nvPr/>
          </p:nvSpPr>
          <p:spPr>
            <a:xfrm rot="16200000">
              <a:off x="4072021" y="3260362"/>
              <a:ext cx="6805108" cy="2860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EAA8590-1426-42D5-B963-8A315EBEAD89}"/>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E3DA86C-2D60-4439-A183-5A7FCFE0F0CF}"/>
              </a:ext>
            </a:extLst>
          </p:cNvPr>
          <p:cNvSpPr txBox="1"/>
          <p:nvPr/>
        </p:nvSpPr>
        <p:spPr>
          <a:xfrm>
            <a:off x="3039223" y="1613536"/>
            <a:ext cx="3441290" cy="1231106"/>
          </a:xfrm>
          <a:prstGeom prst="rect">
            <a:avLst/>
          </a:prstGeom>
          <a:noFill/>
        </p:spPr>
        <p:txBody>
          <a:bodyPr wrap="square" rtlCol="0">
            <a:spAutoFit/>
          </a:bodyPr>
          <a:lstStyle/>
          <a:p>
            <a:r>
              <a:rPr lang="en-US" sz="2800" dirty="0">
                <a:solidFill>
                  <a:srgbClr val="0070C0"/>
                </a:solidFill>
              </a:rPr>
              <a:t>DESIGN</a:t>
            </a:r>
          </a:p>
          <a:p>
            <a:r>
              <a:rPr lang="en-US" sz="2800" dirty="0"/>
              <a:t>-  Questionnaires</a:t>
            </a:r>
          </a:p>
          <a:p>
            <a:endParaRPr lang="en-US" dirty="0"/>
          </a:p>
        </p:txBody>
      </p:sp>
      <p:sp>
        <p:nvSpPr>
          <p:cNvPr id="23" name="TextBox 22">
            <a:extLst>
              <a:ext uri="{FF2B5EF4-FFF2-40B4-BE49-F238E27FC236}">
                <a16:creationId xmlns:a16="http://schemas.microsoft.com/office/drawing/2014/main" id="{D709DDFC-495A-4E36-AE06-98AD28E7CEDE}"/>
              </a:ext>
            </a:extLst>
          </p:cNvPr>
          <p:cNvSpPr txBox="1"/>
          <p:nvPr/>
        </p:nvSpPr>
        <p:spPr>
          <a:xfrm>
            <a:off x="3039222" y="3217849"/>
            <a:ext cx="2727863" cy="1231106"/>
          </a:xfrm>
          <a:prstGeom prst="rect">
            <a:avLst/>
          </a:prstGeom>
          <a:noFill/>
        </p:spPr>
        <p:txBody>
          <a:bodyPr wrap="none" rtlCol="0">
            <a:spAutoFit/>
          </a:bodyPr>
          <a:lstStyle/>
          <a:p>
            <a:r>
              <a:rPr lang="en-US" sz="2800" dirty="0">
                <a:solidFill>
                  <a:srgbClr val="0070C0"/>
                </a:solidFill>
              </a:rPr>
              <a:t>ENVIRONMENT</a:t>
            </a:r>
            <a:r>
              <a:rPr lang="en-US" sz="2800" dirty="0"/>
              <a:t> </a:t>
            </a:r>
          </a:p>
          <a:p>
            <a:r>
              <a:rPr lang="en-US" sz="2800" dirty="0"/>
              <a:t>-  Bogo City, Cebu</a:t>
            </a:r>
          </a:p>
          <a:p>
            <a:endParaRPr lang="en-US" dirty="0"/>
          </a:p>
        </p:txBody>
      </p:sp>
      <p:sp>
        <p:nvSpPr>
          <p:cNvPr id="25" name="TextBox 24">
            <a:extLst>
              <a:ext uri="{FF2B5EF4-FFF2-40B4-BE49-F238E27FC236}">
                <a16:creationId xmlns:a16="http://schemas.microsoft.com/office/drawing/2014/main" id="{B4459819-53B3-4430-AA97-D7A1D7D2DDA5}"/>
              </a:ext>
            </a:extLst>
          </p:cNvPr>
          <p:cNvSpPr txBox="1"/>
          <p:nvPr/>
        </p:nvSpPr>
        <p:spPr>
          <a:xfrm>
            <a:off x="3039223" y="4777172"/>
            <a:ext cx="3756028" cy="1815882"/>
          </a:xfrm>
          <a:prstGeom prst="rect">
            <a:avLst/>
          </a:prstGeom>
          <a:noFill/>
        </p:spPr>
        <p:txBody>
          <a:bodyPr wrap="none" rtlCol="0">
            <a:spAutoFit/>
          </a:bodyPr>
          <a:lstStyle/>
          <a:p>
            <a:r>
              <a:rPr lang="en-US" sz="2800" dirty="0">
                <a:solidFill>
                  <a:srgbClr val="0070C0"/>
                </a:solidFill>
              </a:rPr>
              <a:t>RESPONDENTS</a:t>
            </a:r>
            <a:r>
              <a:rPr lang="en-US" sz="2800" dirty="0"/>
              <a:t> </a:t>
            </a:r>
          </a:p>
          <a:p>
            <a:r>
              <a:rPr lang="en-US" sz="2800" dirty="0"/>
              <a:t>-  Eleven(11) Freelancers</a:t>
            </a:r>
          </a:p>
          <a:p>
            <a:r>
              <a:rPr lang="en-US" sz="2800" dirty="0"/>
              <a:t>-  Fifty(50) Clients</a:t>
            </a:r>
          </a:p>
          <a:p>
            <a:endParaRPr lang="en-US" sz="2800" dirty="0"/>
          </a:p>
        </p:txBody>
      </p:sp>
    </p:spTree>
    <p:extLst>
      <p:ext uri="{BB962C8B-B14F-4D97-AF65-F5344CB8AC3E}">
        <p14:creationId xmlns:p14="http://schemas.microsoft.com/office/powerpoint/2010/main" val="2061733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F3546A-DF7C-44B4-A31E-CB490895BF91}"/>
              </a:ext>
            </a:extLst>
          </p:cNvPr>
          <p:cNvSpPr/>
          <p:nvPr/>
        </p:nvSpPr>
        <p:spPr>
          <a:xfrm>
            <a:off x="4203025" y="532443"/>
            <a:ext cx="4257897" cy="707886"/>
          </a:xfrm>
          <a:prstGeom prst="rect">
            <a:avLst/>
          </a:prstGeom>
        </p:spPr>
        <p:txBody>
          <a:bodyPr wrap="none">
            <a:spAutoFit/>
          </a:bodyPr>
          <a:lstStyle/>
          <a:p>
            <a:r>
              <a:rPr lang="en-US" sz="4000" b="1" dirty="0">
                <a:solidFill>
                  <a:srgbClr val="00689F"/>
                </a:solidFill>
                <a:latin typeface="Roboto" panose="02000000000000000000" pitchFamily="2" charset="0"/>
                <a:ea typeface="Roboto" panose="02000000000000000000" pitchFamily="2" charset="0"/>
              </a:rPr>
              <a:t>METHODOLOGY</a:t>
            </a:r>
            <a:endParaRPr lang="en-US" sz="4000" dirty="0"/>
          </a:p>
        </p:txBody>
      </p:sp>
      <p:pic>
        <p:nvPicPr>
          <p:cNvPr id="11" name="Picture 10">
            <a:extLst>
              <a:ext uri="{FF2B5EF4-FFF2-40B4-BE49-F238E27FC236}">
                <a16:creationId xmlns:a16="http://schemas.microsoft.com/office/drawing/2014/main" id="{B13DE4A6-829A-472E-BB1D-C0E867E19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101" y="2495237"/>
            <a:ext cx="3969268" cy="5364480"/>
          </a:xfrm>
          <a:prstGeom prst="rect">
            <a:avLst/>
          </a:prstGeom>
        </p:spPr>
      </p:pic>
      <p:sp>
        <p:nvSpPr>
          <p:cNvPr id="13" name="TextBox 12">
            <a:extLst>
              <a:ext uri="{FF2B5EF4-FFF2-40B4-BE49-F238E27FC236}">
                <a16:creationId xmlns:a16="http://schemas.microsoft.com/office/drawing/2014/main" id="{EE3DA86C-2D60-4439-A183-5A7FCFE0F0CF}"/>
              </a:ext>
            </a:extLst>
          </p:cNvPr>
          <p:cNvSpPr txBox="1"/>
          <p:nvPr/>
        </p:nvSpPr>
        <p:spPr>
          <a:xfrm>
            <a:off x="1175072" y="1465275"/>
            <a:ext cx="4920928" cy="954107"/>
          </a:xfrm>
          <a:prstGeom prst="rect">
            <a:avLst/>
          </a:prstGeom>
          <a:noFill/>
        </p:spPr>
        <p:txBody>
          <a:bodyPr wrap="square" rtlCol="0">
            <a:spAutoFit/>
          </a:bodyPr>
          <a:lstStyle/>
          <a:p>
            <a:r>
              <a:rPr lang="en-US" sz="2800" dirty="0">
                <a:solidFill>
                  <a:srgbClr val="0070C0"/>
                </a:solidFill>
              </a:rPr>
              <a:t>INSTRUMENT</a:t>
            </a:r>
          </a:p>
          <a:p>
            <a:r>
              <a:rPr lang="en-US" sz="2800" dirty="0"/>
              <a:t>-  User Feedback Questionnaires</a:t>
            </a:r>
            <a:endParaRPr lang="en-US" dirty="0"/>
          </a:p>
        </p:txBody>
      </p:sp>
      <p:sp>
        <p:nvSpPr>
          <p:cNvPr id="23" name="TextBox 22">
            <a:extLst>
              <a:ext uri="{FF2B5EF4-FFF2-40B4-BE49-F238E27FC236}">
                <a16:creationId xmlns:a16="http://schemas.microsoft.com/office/drawing/2014/main" id="{D709DDFC-495A-4E36-AE06-98AD28E7CEDE}"/>
              </a:ext>
            </a:extLst>
          </p:cNvPr>
          <p:cNvSpPr txBox="1"/>
          <p:nvPr/>
        </p:nvSpPr>
        <p:spPr>
          <a:xfrm>
            <a:off x="1175072" y="3197529"/>
            <a:ext cx="2668744" cy="1231106"/>
          </a:xfrm>
          <a:prstGeom prst="rect">
            <a:avLst/>
          </a:prstGeom>
          <a:noFill/>
        </p:spPr>
        <p:txBody>
          <a:bodyPr wrap="none" rtlCol="0">
            <a:spAutoFit/>
          </a:bodyPr>
          <a:lstStyle/>
          <a:p>
            <a:r>
              <a:rPr lang="en-US" sz="2800" dirty="0">
                <a:solidFill>
                  <a:srgbClr val="0070C0"/>
                </a:solidFill>
              </a:rPr>
              <a:t>PROCEDURE </a:t>
            </a:r>
          </a:p>
          <a:p>
            <a:r>
              <a:rPr lang="en-US" sz="2800" dirty="0"/>
              <a:t>-  Proposal Letter</a:t>
            </a:r>
          </a:p>
          <a:p>
            <a:endParaRPr lang="en-US" dirty="0"/>
          </a:p>
        </p:txBody>
      </p:sp>
      <p:sp>
        <p:nvSpPr>
          <p:cNvPr id="25" name="TextBox 24">
            <a:extLst>
              <a:ext uri="{FF2B5EF4-FFF2-40B4-BE49-F238E27FC236}">
                <a16:creationId xmlns:a16="http://schemas.microsoft.com/office/drawing/2014/main" id="{B4459819-53B3-4430-AA97-D7A1D7D2DDA5}"/>
              </a:ext>
            </a:extLst>
          </p:cNvPr>
          <p:cNvSpPr txBox="1"/>
          <p:nvPr/>
        </p:nvSpPr>
        <p:spPr>
          <a:xfrm>
            <a:off x="1175072" y="4818023"/>
            <a:ext cx="6810903" cy="1815882"/>
          </a:xfrm>
          <a:prstGeom prst="rect">
            <a:avLst/>
          </a:prstGeom>
          <a:noFill/>
        </p:spPr>
        <p:txBody>
          <a:bodyPr wrap="none" rtlCol="0">
            <a:spAutoFit/>
          </a:bodyPr>
          <a:lstStyle/>
          <a:p>
            <a:r>
              <a:rPr lang="en-US" sz="2800" dirty="0">
                <a:solidFill>
                  <a:srgbClr val="0070C0"/>
                </a:solidFill>
              </a:rPr>
              <a:t>DATA ANALYSIS/TREATMENT</a:t>
            </a:r>
          </a:p>
          <a:p>
            <a:pPr marL="457200" indent="-457200">
              <a:buFontTx/>
              <a:buChar char="-"/>
            </a:pPr>
            <a:r>
              <a:rPr lang="en-PH" sz="2800" dirty="0"/>
              <a:t>Frequency distribution, </a:t>
            </a:r>
            <a:r>
              <a:rPr lang="en-US" sz="2800" dirty="0"/>
              <a:t>frequency counts, </a:t>
            </a:r>
          </a:p>
          <a:p>
            <a:r>
              <a:rPr lang="en-US" sz="2800" dirty="0"/>
              <a:t>      and percentage</a:t>
            </a:r>
          </a:p>
          <a:p>
            <a:endParaRPr lang="en-US" sz="2800" dirty="0"/>
          </a:p>
        </p:txBody>
      </p:sp>
      <p:grpSp>
        <p:nvGrpSpPr>
          <p:cNvPr id="10" name="Group 9">
            <a:extLst>
              <a:ext uri="{FF2B5EF4-FFF2-40B4-BE49-F238E27FC236}">
                <a16:creationId xmlns:a16="http://schemas.microsoft.com/office/drawing/2014/main" id="{213A7F70-68DA-4D17-9452-C1FFA16AC09F}"/>
              </a:ext>
            </a:extLst>
          </p:cNvPr>
          <p:cNvGrpSpPr/>
          <p:nvPr/>
        </p:nvGrpSpPr>
        <p:grpSpPr>
          <a:xfrm flipH="1" flipV="1">
            <a:off x="-462" y="0"/>
            <a:ext cx="573097" cy="6888452"/>
            <a:chOff x="7044521" y="851"/>
            <a:chExt cx="573097" cy="6888452"/>
          </a:xfrm>
        </p:grpSpPr>
        <p:sp>
          <p:nvSpPr>
            <p:cNvPr id="12" name="Rectangle 11">
              <a:extLst>
                <a:ext uri="{FF2B5EF4-FFF2-40B4-BE49-F238E27FC236}">
                  <a16:creationId xmlns:a16="http://schemas.microsoft.com/office/drawing/2014/main" id="{D2159A93-9578-489A-8506-EEA24E6E9A3B}"/>
                </a:ext>
              </a:extLst>
            </p:cNvPr>
            <p:cNvSpPr/>
            <p:nvPr/>
          </p:nvSpPr>
          <p:spPr>
            <a:xfrm rot="16200000">
              <a:off x="4072021" y="3260362"/>
              <a:ext cx="6805108" cy="28608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F4E685-CACF-48A5-B6C1-4E306DF80F0A}"/>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80539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2DE677AA-FC68-4DE6-A1A2-7DD8C1FAC9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485"/>
          <a:stretch/>
        </p:blipFill>
        <p:spPr>
          <a:xfrm>
            <a:off x="1717" y="-14018"/>
            <a:ext cx="3911787" cy="6858000"/>
          </a:xfrm>
          <a:prstGeom prst="rect">
            <a:avLst/>
          </a:prstGeom>
        </p:spPr>
      </p:pic>
      <p:sp>
        <p:nvSpPr>
          <p:cNvPr id="11" name="Google Shape;76;p13">
            <a:extLst>
              <a:ext uri="{FF2B5EF4-FFF2-40B4-BE49-F238E27FC236}">
                <a16:creationId xmlns:a16="http://schemas.microsoft.com/office/drawing/2014/main" id="{C41CEB03-5FF2-407E-930A-E42BD55A21B2}"/>
              </a:ext>
            </a:extLst>
          </p:cNvPr>
          <p:cNvSpPr/>
          <p:nvPr/>
        </p:nvSpPr>
        <p:spPr>
          <a:xfrm>
            <a:off x="9083758" y="4708341"/>
            <a:ext cx="1579387" cy="99785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I</a:t>
            </a:r>
            <a:endParaRPr dirty="0"/>
          </a:p>
        </p:txBody>
      </p:sp>
      <p:sp>
        <p:nvSpPr>
          <p:cNvPr id="16" name="Google Shape;76;p13">
            <a:extLst>
              <a:ext uri="{FF2B5EF4-FFF2-40B4-BE49-F238E27FC236}">
                <a16:creationId xmlns:a16="http://schemas.microsoft.com/office/drawing/2014/main" id="{A7A0322C-806C-4F0C-A7DE-02F94349CED7}"/>
              </a:ext>
            </a:extLst>
          </p:cNvPr>
          <p:cNvSpPr/>
          <p:nvPr/>
        </p:nvSpPr>
        <p:spPr>
          <a:xfrm>
            <a:off x="6851385" y="4708341"/>
            <a:ext cx="1579387" cy="997850"/>
          </a:xfrm>
          <a:prstGeom prst="homePlate">
            <a:avLst>
              <a:gd name="adj" fmla="val 50000"/>
            </a:avLst>
          </a:prstGeom>
          <a:solidFill>
            <a:srgbClr val="D11D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M</a:t>
            </a:r>
            <a:endParaRPr dirty="0"/>
          </a:p>
        </p:txBody>
      </p:sp>
      <p:sp>
        <p:nvSpPr>
          <p:cNvPr id="17" name="Google Shape;76;p13">
            <a:extLst>
              <a:ext uri="{FF2B5EF4-FFF2-40B4-BE49-F238E27FC236}">
                <a16:creationId xmlns:a16="http://schemas.microsoft.com/office/drawing/2014/main" id="{45B8D5B9-ADAD-4D70-9F85-3CF730C0A17D}"/>
              </a:ext>
            </a:extLst>
          </p:cNvPr>
          <p:cNvSpPr/>
          <p:nvPr/>
        </p:nvSpPr>
        <p:spPr>
          <a:xfrm>
            <a:off x="896161" y="751840"/>
            <a:ext cx="2354226" cy="1016218"/>
          </a:xfrm>
          <a:prstGeom prst="homePlate">
            <a:avLst>
              <a:gd name="adj" fmla="val 50000"/>
            </a:avLst>
          </a:pr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R</a:t>
            </a:r>
            <a:endParaRPr dirty="0"/>
          </a:p>
        </p:txBody>
      </p:sp>
      <p:sp>
        <p:nvSpPr>
          <p:cNvPr id="18" name="Google Shape;76;p13">
            <a:extLst>
              <a:ext uri="{FF2B5EF4-FFF2-40B4-BE49-F238E27FC236}">
                <a16:creationId xmlns:a16="http://schemas.microsoft.com/office/drawing/2014/main" id="{1F1EA0C5-3C6B-4174-8196-60A6FF63976E}"/>
              </a:ext>
            </a:extLst>
          </p:cNvPr>
          <p:cNvSpPr/>
          <p:nvPr/>
        </p:nvSpPr>
        <p:spPr>
          <a:xfrm>
            <a:off x="2587012" y="4708341"/>
            <a:ext cx="1579387" cy="997850"/>
          </a:xfrm>
          <a:prstGeom prst="homePlate">
            <a:avLst>
              <a:gd name="adj" fmla="val 50000"/>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A</a:t>
            </a:r>
            <a:endParaRPr dirty="0"/>
          </a:p>
        </p:txBody>
      </p:sp>
      <p:sp>
        <p:nvSpPr>
          <p:cNvPr id="19" name="Google Shape;76;p13">
            <a:extLst>
              <a:ext uri="{FF2B5EF4-FFF2-40B4-BE49-F238E27FC236}">
                <a16:creationId xmlns:a16="http://schemas.microsoft.com/office/drawing/2014/main" id="{64D38A52-4999-4591-B63A-9D17E7670643}"/>
              </a:ext>
            </a:extLst>
          </p:cNvPr>
          <p:cNvSpPr/>
          <p:nvPr/>
        </p:nvSpPr>
        <p:spPr>
          <a:xfrm>
            <a:off x="4843144" y="4708341"/>
            <a:ext cx="1579387" cy="997850"/>
          </a:xfrm>
          <a:prstGeom prst="homePlate">
            <a:avLst>
              <a:gd name="adj" fmla="val 50000"/>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000" dirty="0">
                <a:solidFill>
                  <a:schemeClr val="lt1"/>
                </a:solidFill>
                <a:latin typeface="Raleway"/>
                <a:sym typeface="Raleway"/>
              </a:rPr>
              <a:t>D</a:t>
            </a:r>
            <a:endParaRPr dirty="0"/>
          </a:p>
        </p:txBody>
      </p:sp>
      <p:sp>
        <p:nvSpPr>
          <p:cNvPr id="24" name="Rectangle 23">
            <a:extLst>
              <a:ext uri="{FF2B5EF4-FFF2-40B4-BE49-F238E27FC236}">
                <a16:creationId xmlns:a16="http://schemas.microsoft.com/office/drawing/2014/main" id="{7369CC0A-CD40-4441-8ED6-49CE307B4503}"/>
              </a:ext>
            </a:extLst>
          </p:cNvPr>
          <p:cNvSpPr/>
          <p:nvPr/>
        </p:nvSpPr>
        <p:spPr>
          <a:xfrm>
            <a:off x="5301408" y="1480354"/>
            <a:ext cx="5994431" cy="2800767"/>
          </a:xfrm>
          <a:prstGeom prst="rect">
            <a:avLst/>
          </a:prstGeom>
        </p:spPr>
        <p:txBody>
          <a:bodyPr wrap="square">
            <a:spAutoFit/>
          </a:bodyPr>
          <a:lstStyle/>
          <a:p>
            <a:pPr algn="ctr"/>
            <a:r>
              <a:rPr lang="en-US" sz="4400" b="1" dirty="0">
                <a:solidFill>
                  <a:schemeClr val="bg1"/>
                </a:solidFill>
                <a:latin typeface="Roboto" panose="02000000000000000000" pitchFamily="2" charset="0"/>
                <a:ea typeface="Roboto" panose="02000000000000000000" pitchFamily="2" charset="0"/>
              </a:rPr>
              <a:t>Technical Home Services Platform </a:t>
            </a:r>
            <a:br>
              <a:rPr lang="en-US" sz="4400" b="1" dirty="0">
                <a:solidFill>
                  <a:schemeClr val="bg1"/>
                </a:solidFill>
                <a:latin typeface="Roboto" panose="02000000000000000000" pitchFamily="2" charset="0"/>
                <a:ea typeface="Roboto" panose="02000000000000000000" pitchFamily="2" charset="0"/>
              </a:rPr>
            </a:br>
            <a:r>
              <a:rPr lang="en-US" sz="4400" b="1" dirty="0">
                <a:solidFill>
                  <a:schemeClr val="bg1"/>
                </a:solidFill>
                <a:latin typeface="Roboto" panose="02000000000000000000" pitchFamily="2" charset="0"/>
                <a:ea typeface="Roboto" panose="02000000000000000000" pitchFamily="2" charset="0"/>
              </a:rPr>
              <a:t>for </a:t>
            </a:r>
            <a:br>
              <a:rPr lang="en-US" sz="4400" b="1" dirty="0">
                <a:solidFill>
                  <a:schemeClr val="bg1"/>
                </a:solidFill>
                <a:latin typeface="Roboto" panose="02000000000000000000" pitchFamily="2" charset="0"/>
                <a:ea typeface="Roboto" panose="02000000000000000000" pitchFamily="2" charset="0"/>
              </a:rPr>
            </a:br>
            <a:r>
              <a:rPr lang="en-US" sz="4400" b="1" dirty="0">
                <a:solidFill>
                  <a:schemeClr val="bg1"/>
                </a:solidFill>
                <a:latin typeface="Roboto" panose="02000000000000000000" pitchFamily="2" charset="0"/>
                <a:ea typeface="Roboto" panose="02000000000000000000" pitchFamily="2" charset="0"/>
              </a:rPr>
              <a:t>Freelancer &amp; Clients</a:t>
            </a:r>
            <a:endParaRPr lang="en-US" sz="4400" dirty="0"/>
          </a:p>
        </p:txBody>
      </p:sp>
      <p:grpSp>
        <p:nvGrpSpPr>
          <p:cNvPr id="14" name="Group 13">
            <a:extLst>
              <a:ext uri="{FF2B5EF4-FFF2-40B4-BE49-F238E27FC236}">
                <a16:creationId xmlns:a16="http://schemas.microsoft.com/office/drawing/2014/main" id="{D525FE2C-37D7-4BBE-A6F2-E30C9D95ED3A}"/>
              </a:ext>
            </a:extLst>
          </p:cNvPr>
          <p:cNvGrpSpPr/>
          <p:nvPr/>
        </p:nvGrpSpPr>
        <p:grpSpPr>
          <a:xfrm>
            <a:off x="11618903" y="0"/>
            <a:ext cx="573097" cy="6985607"/>
            <a:chOff x="7044521" y="851"/>
            <a:chExt cx="573097" cy="6888452"/>
          </a:xfrm>
        </p:grpSpPr>
        <p:sp>
          <p:nvSpPr>
            <p:cNvPr id="15" name="Rectangle 14">
              <a:extLst>
                <a:ext uri="{FF2B5EF4-FFF2-40B4-BE49-F238E27FC236}">
                  <a16:creationId xmlns:a16="http://schemas.microsoft.com/office/drawing/2014/main" id="{1756BCA6-1DEB-4D1F-8BB5-6EBB39140962}"/>
                </a:ext>
              </a:extLst>
            </p:cNvPr>
            <p:cNvSpPr/>
            <p:nvPr/>
          </p:nvSpPr>
          <p:spPr>
            <a:xfrm rot="16200000">
              <a:off x="4072021" y="3260362"/>
              <a:ext cx="6805108" cy="2860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2956EE-00D6-490F-9A7E-842D0C586009}"/>
                </a:ext>
              </a:extLst>
            </p:cNvPr>
            <p:cNvSpPr/>
            <p:nvPr/>
          </p:nvSpPr>
          <p:spPr>
            <a:xfrm rot="16200000">
              <a:off x="5258444" y="4530128"/>
              <a:ext cx="4145252" cy="5730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D5EA6415-3699-4647-B174-F8940C5CBD59}"/>
              </a:ext>
            </a:extLst>
          </p:cNvPr>
          <p:cNvSpPr/>
          <p:nvPr/>
        </p:nvSpPr>
        <p:spPr>
          <a:xfrm>
            <a:off x="5173186" y="849342"/>
            <a:ext cx="5186035" cy="2862322"/>
          </a:xfrm>
          <a:prstGeom prst="rect">
            <a:avLst/>
          </a:prstGeom>
        </p:spPr>
        <p:txBody>
          <a:bodyPr wrap="none">
            <a:spAutoFit/>
          </a:bodyPr>
          <a:lstStyle/>
          <a:p>
            <a:pPr algn="ctr"/>
            <a:r>
              <a:rPr lang="en-US" sz="6000" b="1" dirty="0">
                <a:solidFill>
                  <a:srgbClr val="00689F"/>
                </a:solidFill>
                <a:latin typeface="Roboto" panose="02000000000000000000" pitchFamily="2" charset="0"/>
                <a:ea typeface="Roboto" panose="02000000000000000000" pitchFamily="2" charset="0"/>
              </a:rPr>
              <a:t>RESULTS </a:t>
            </a:r>
          </a:p>
          <a:p>
            <a:pPr algn="ctr"/>
            <a:r>
              <a:rPr lang="en-US" sz="6000" b="1" dirty="0">
                <a:solidFill>
                  <a:srgbClr val="00689F"/>
                </a:solidFill>
                <a:latin typeface="Roboto" panose="02000000000000000000" pitchFamily="2" charset="0"/>
                <a:ea typeface="Roboto" panose="02000000000000000000" pitchFamily="2" charset="0"/>
              </a:rPr>
              <a:t>&amp;</a:t>
            </a:r>
          </a:p>
          <a:p>
            <a:pPr algn="ctr"/>
            <a:r>
              <a:rPr lang="en-US" sz="6000" b="1" dirty="0">
                <a:solidFill>
                  <a:srgbClr val="00689F"/>
                </a:solidFill>
                <a:latin typeface="Roboto" panose="02000000000000000000" pitchFamily="2" charset="0"/>
                <a:ea typeface="Roboto" panose="02000000000000000000" pitchFamily="2" charset="0"/>
              </a:rPr>
              <a:t> DISCUSSION</a:t>
            </a:r>
            <a:endParaRPr lang="en-US" sz="6000" dirty="0"/>
          </a:p>
        </p:txBody>
      </p:sp>
    </p:spTree>
    <p:extLst>
      <p:ext uri="{BB962C8B-B14F-4D97-AF65-F5344CB8AC3E}">
        <p14:creationId xmlns:p14="http://schemas.microsoft.com/office/powerpoint/2010/main" val="368525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337639731"/>
              </p:ext>
            </p:extLst>
          </p:nvPr>
        </p:nvGraphicFramePr>
        <p:xfrm>
          <a:off x="192712" y="794566"/>
          <a:ext cx="5598489" cy="56570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 Have you ever used online platforms or apps to connect with clients or promote your home services?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 Have you ever used online platforms or apps to connect with clients or promote your home services?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1273203222"/>
              </p:ext>
            </p:extLst>
          </p:nvPr>
        </p:nvGraphicFramePr>
        <p:xfrm>
          <a:off x="5994072" y="794566"/>
          <a:ext cx="5598489" cy="5695234"/>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314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257099">
                <a:tc rowSpan="4">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3. How do you find potential clients in your industry?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Personal connections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Local events and meetings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Online platforms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695225">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FREELANCERS</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89892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79777" y="2165988"/>
            <a:ext cx="9032446" cy="2526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3600" b="1" dirty="0">
              <a:solidFill>
                <a:srgbClr val="00689F"/>
              </a:solidFill>
              <a:latin typeface="Roboto" panose="02000000000000000000" pitchFamily="2" charset="0"/>
              <a:ea typeface="Roboto" panose="02000000000000000000" pitchFamily="2" charset="0"/>
            </a:endParaRPr>
          </a:p>
        </p:txBody>
      </p:sp>
      <p:graphicFrame>
        <p:nvGraphicFramePr>
          <p:cNvPr id="5" name="Table 4">
            <a:extLst>
              <a:ext uri="{FF2B5EF4-FFF2-40B4-BE49-F238E27FC236}">
                <a16:creationId xmlns:a16="http://schemas.microsoft.com/office/drawing/2014/main" id="{E373A88D-317D-4932-98D3-5829C13C591E}"/>
              </a:ext>
            </a:extLst>
          </p:cNvPr>
          <p:cNvGraphicFramePr>
            <a:graphicFrameLocks noGrp="1"/>
          </p:cNvGraphicFramePr>
          <p:nvPr>
            <p:extLst>
              <p:ext uri="{D42A27DB-BD31-4B8C-83A1-F6EECF244321}">
                <p14:modId xmlns:p14="http://schemas.microsoft.com/office/powerpoint/2010/main" val="1500243216"/>
              </p:ext>
            </p:extLst>
          </p:nvPr>
        </p:nvGraphicFramePr>
        <p:xfrm>
          <a:off x="192712" y="794567"/>
          <a:ext cx="5598489" cy="5976457"/>
        </p:xfrm>
        <a:graphic>
          <a:graphicData uri="http://schemas.openxmlformats.org/drawingml/2006/table">
            <a:tbl>
              <a:tblPr firstRow="1" bandRow="1">
                <a:tableStyleId>{5C22544A-7EE6-4342-B048-85BDC9FD1C3A}</a:tableStyleId>
              </a:tblPr>
              <a:tblGrid>
                <a:gridCol w="2170700">
                  <a:extLst>
                    <a:ext uri="{9D8B030D-6E8A-4147-A177-3AD203B41FA5}">
                      <a16:colId xmlns:a16="http://schemas.microsoft.com/office/drawing/2014/main" val="693934461"/>
                    </a:ext>
                  </a:extLst>
                </a:gridCol>
                <a:gridCol w="1062869">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12277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2108524">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 Do you think using an online platform could expand your opportunities to find clients beyond your local area?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649461">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649461">
                <a:tc rowSpan="2">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5. Did you encounter difficulties in running your freelancing business, whether it be acquiring customers, advertising your offerings in traditional methods?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1269685">
                <a:tc vMerge="1">
                  <a:txBody>
                    <a:bodyPr/>
                    <a:lstStyle/>
                    <a:p>
                      <a:endParaRPr lang="en-US"/>
                    </a:p>
                  </a:txBody>
                  <a:tcPr/>
                </a:tc>
                <a:tc>
                  <a:txBody>
                    <a:bodyPr/>
                    <a:lstStyle/>
                    <a:p>
                      <a:pPr marL="0" marR="0" algn="just">
                        <a:lnSpc>
                          <a:spcPct val="150000"/>
                        </a:lnSpc>
                        <a:spcBef>
                          <a:spcPts val="1200"/>
                        </a:spcBef>
                        <a:spcAft>
                          <a:spcPts val="1200"/>
                        </a:spcAft>
                      </a:pPr>
                      <a:r>
                        <a:rPr lang="en-US" sz="11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graphicFrame>
        <p:nvGraphicFramePr>
          <p:cNvPr id="21" name="Table 20">
            <a:extLst>
              <a:ext uri="{FF2B5EF4-FFF2-40B4-BE49-F238E27FC236}">
                <a16:creationId xmlns:a16="http://schemas.microsoft.com/office/drawing/2014/main" id="{E8BC0E76-A444-43DF-ABBB-862B99C2A4E1}"/>
              </a:ext>
            </a:extLst>
          </p:cNvPr>
          <p:cNvGraphicFramePr>
            <a:graphicFrameLocks noGrp="1"/>
          </p:cNvGraphicFramePr>
          <p:nvPr>
            <p:extLst>
              <p:ext uri="{D42A27DB-BD31-4B8C-83A1-F6EECF244321}">
                <p14:modId xmlns:p14="http://schemas.microsoft.com/office/powerpoint/2010/main" val="2672648316"/>
              </p:ext>
            </p:extLst>
          </p:nvPr>
        </p:nvGraphicFramePr>
        <p:xfrm>
          <a:off x="5994072" y="794567"/>
          <a:ext cx="5598489" cy="5976457"/>
        </p:xfrm>
        <a:graphic>
          <a:graphicData uri="http://schemas.openxmlformats.org/drawingml/2006/table">
            <a:tbl>
              <a:tblPr firstRow="1" bandRow="1">
                <a:tableStyleId>{5C22544A-7EE6-4342-B048-85BDC9FD1C3A}</a:tableStyleId>
              </a:tblPr>
              <a:tblGrid>
                <a:gridCol w="2224377">
                  <a:extLst>
                    <a:ext uri="{9D8B030D-6E8A-4147-A177-3AD203B41FA5}">
                      <a16:colId xmlns:a16="http://schemas.microsoft.com/office/drawing/2014/main" val="693934461"/>
                    </a:ext>
                  </a:extLst>
                </a:gridCol>
                <a:gridCol w="1009192">
                  <a:extLst>
                    <a:ext uri="{9D8B030D-6E8A-4147-A177-3AD203B41FA5}">
                      <a16:colId xmlns:a16="http://schemas.microsoft.com/office/drawing/2014/main" val="2170206214"/>
                    </a:ext>
                  </a:extLst>
                </a:gridCol>
                <a:gridCol w="1290995">
                  <a:extLst>
                    <a:ext uri="{9D8B030D-6E8A-4147-A177-3AD203B41FA5}">
                      <a16:colId xmlns:a16="http://schemas.microsoft.com/office/drawing/2014/main" val="1702708568"/>
                    </a:ext>
                  </a:extLst>
                </a:gridCol>
                <a:gridCol w="1073925">
                  <a:extLst>
                    <a:ext uri="{9D8B030D-6E8A-4147-A177-3AD203B41FA5}">
                      <a16:colId xmlns:a16="http://schemas.microsoft.com/office/drawing/2014/main" val="2401712390"/>
                    </a:ext>
                  </a:extLst>
                </a:gridCol>
              </a:tblGrid>
              <a:tr h="8586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ITEMS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ourier New" panose="02070309020205020404" pitchFamily="49" charset="0"/>
                          <a:cs typeface="Courier New" panose="02070309020205020404" pitchFamily="49" charset="0"/>
                        </a:rPr>
                        <a:t>RESPONSES</a:t>
                      </a:r>
                      <a:endParaRPr lang="en-PH" sz="11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solidFill>
                          <a:srgbClr val="0070C0"/>
                        </a:solidFill>
                      </a:endParaRPr>
                    </a:p>
                  </a:txBody>
                  <a:tcPr/>
                </a:tc>
                <a:tc>
                  <a:txBody>
                    <a:bodyPr/>
                    <a:lstStyle/>
                    <a:p>
                      <a:endParaRPr lang="en-US" sz="1100" dirty="0">
                        <a:effectLst/>
                        <a:latin typeface="Courier New" panose="02070309020205020404" pitchFamily="49" charset="0"/>
                        <a:cs typeface="Courier New" panose="02070309020205020404" pitchFamily="49" charset="0"/>
                      </a:endParaRPr>
                    </a:p>
                    <a:p>
                      <a:r>
                        <a:rPr lang="en-US" sz="1100" dirty="0">
                          <a:effectLst/>
                          <a:latin typeface="Courier New" panose="02070309020205020404" pitchFamily="49" charset="0"/>
                          <a:cs typeface="Courier New" panose="02070309020205020404" pitchFamily="49" charset="0"/>
                        </a:rPr>
                        <a:t>FREQUENCY</a:t>
                      </a:r>
                    </a:p>
                    <a:p>
                      <a:pPr algn="ctr"/>
                      <a:r>
                        <a:rPr lang="en-US" sz="1100" dirty="0">
                          <a:effectLst/>
                          <a:latin typeface="Courier New" panose="02070309020205020404" pitchFamily="49" charset="0"/>
                          <a:cs typeface="Courier New" panose="02070309020205020404" pitchFamily="49" charset="0"/>
                        </a:rPr>
                        <a:t>(F)</a:t>
                      </a:r>
                      <a:endParaRPr lang="en-US" sz="1100" dirty="0"/>
                    </a:p>
                  </a:txBody>
                  <a:tcPr/>
                </a:tc>
                <a:tc>
                  <a:txBody>
                    <a:bodyPr/>
                    <a:lstStyle/>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PERCENTAGE</a:t>
                      </a:r>
                    </a:p>
                    <a:p>
                      <a:pPr algn="ctr"/>
                      <a:r>
                        <a:rPr lang="en-US" sz="11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384577971"/>
                  </a:ext>
                </a:extLst>
              </a:tr>
              <a:tr h="1063814">
                <a:tc rowSpan="6">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 What type of technical services do you offer? (Select all that apply)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661846756"/>
                  </a:ext>
                </a:extLst>
              </a:tr>
              <a:tr h="1063814">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Graphic designer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003921013"/>
                  </a:ext>
                </a:extLst>
              </a:tr>
              <a:tr h="1063814">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Set-pc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104955475"/>
                  </a:ext>
                </a:extLst>
              </a:tr>
              <a:tr h="724970">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Computer repair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989405559"/>
                  </a:ext>
                </a:extLst>
              </a:tr>
              <a:tr h="724970">
                <a:tc vMerge="1">
                  <a:txBody>
                    <a:bodyPr/>
                    <a:lstStyle/>
                    <a:p>
                      <a:endParaRPr lang="en-US"/>
                    </a:p>
                  </a:txBody>
                  <a:tcPr/>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Trouble-shooting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1905937750"/>
                  </a:ext>
                </a:extLst>
              </a:tr>
              <a:tr h="476409">
                <a:tc vMerge="1">
                  <a:txBody>
                    <a:bodyPr/>
                    <a:lstStyle/>
                    <a:p>
                      <a:endParaRPr lang="en-US"/>
                    </a:p>
                  </a:txBody>
                  <a:tcPr/>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IT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marL="0" marR="0" algn="just">
                        <a:lnSpc>
                          <a:spcPct val="150000"/>
                        </a:lnSpc>
                        <a:spcBef>
                          <a:spcPts val="1200"/>
                        </a:spcBef>
                        <a:spcAft>
                          <a:spcPts val="12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912976065"/>
                  </a:ext>
                </a:extLst>
              </a:tr>
            </a:tbl>
          </a:graphicData>
        </a:graphic>
      </p:graphicFrame>
      <p:sp>
        <p:nvSpPr>
          <p:cNvPr id="22" name="Google Shape;95;p15">
            <a:extLst>
              <a:ext uri="{FF2B5EF4-FFF2-40B4-BE49-F238E27FC236}">
                <a16:creationId xmlns:a16="http://schemas.microsoft.com/office/drawing/2014/main" id="{032B60A9-3132-4469-B83D-F5E75B3D1A4D}"/>
              </a:ext>
            </a:extLst>
          </p:cNvPr>
          <p:cNvSpPr txBox="1"/>
          <p:nvPr/>
        </p:nvSpPr>
        <p:spPr>
          <a:xfrm>
            <a:off x="3222368" y="158555"/>
            <a:ext cx="6048921" cy="350492"/>
          </a:xfrm>
          <a:prstGeom prst="rect">
            <a:avLst/>
          </a:prstGeom>
          <a:solidFill>
            <a:schemeClr val="tx1"/>
          </a:solidFill>
          <a:ln w="19050"/>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s-ES" sz="2000" dirty="0">
                <a:solidFill>
                  <a:schemeClr val="bg1"/>
                </a:solidFill>
                <a:latin typeface="Raleway"/>
                <a:ea typeface="Raleway"/>
                <a:cs typeface="Raleway"/>
                <a:sym typeface="Raleway"/>
              </a:rPr>
              <a:t>     </a:t>
            </a:r>
            <a:r>
              <a:rPr lang="es-ES" sz="2000" spc="600" dirty="0">
                <a:solidFill>
                  <a:schemeClr val="bg1"/>
                </a:solidFill>
                <a:latin typeface="Raleway"/>
                <a:ea typeface="Raleway"/>
                <a:cs typeface="Raleway"/>
                <a:sym typeface="Raleway"/>
              </a:rPr>
              <a:t>FREELANCERS</a:t>
            </a:r>
            <a:r>
              <a:rPr lang="es-ES" sz="2000" spc="600" dirty="0">
                <a:solidFill>
                  <a:schemeClr val="tx1"/>
                </a:solidFill>
                <a:latin typeface="Raleway"/>
                <a:ea typeface="Raleway"/>
                <a:cs typeface="Raleway"/>
                <a:sym typeface="Raleway"/>
              </a:rPr>
              <a:t> </a:t>
            </a:r>
            <a:r>
              <a:rPr lang="es-ES" sz="2000" dirty="0">
                <a:solidFill>
                  <a:schemeClr val="tx1"/>
                </a:solidFill>
                <a:latin typeface="Raleway"/>
                <a:ea typeface="Raleway"/>
                <a:cs typeface="Raleway"/>
                <a:sym typeface="Raleway"/>
              </a:rPr>
              <a:t>(%)</a:t>
            </a:r>
          </a:p>
        </p:txBody>
      </p:sp>
    </p:spTree>
    <p:extLst>
      <p:ext uri="{BB962C8B-B14F-4D97-AF65-F5344CB8AC3E}">
        <p14:creationId xmlns:p14="http://schemas.microsoft.com/office/powerpoint/2010/main" val="246772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1018</TotalTime>
  <Words>3107</Words>
  <Application>Microsoft Office PowerPoint</Application>
  <PresentationFormat>Widescreen</PresentationFormat>
  <Paragraphs>1070</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Courier New</vt:lpstr>
      <vt:lpstr>Raleway</vt:lpstr>
      <vt:lpstr>Roboto</vt:lpstr>
      <vt:lpstr>Symbol</vt:lpstr>
      <vt:lpstr>Office Theme</vt:lpstr>
      <vt:lpstr>SYSTEM ANALYSIS &amp; DESIGN</vt:lpstr>
      <vt:lpstr>PowerPoint Presentation</vt:lpstr>
      <vt:lpstr>INTRODUCTION</vt:lpstr>
      <vt:lpstr>METHODOLOGY (QUANTITATIVE)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Statement of the problem</vt:lpstr>
      <vt:lpstr>Objective of the study</vt:lpstr>
      <vt:lpstr>Objective of the study</vt:lpstr>
      <vt:lpstr>Objective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Full-Service Real Estate Agent Presentation</dc:title>
  <dc:creator>God</dc:creator>
  <cp:lastModifiedBy>FOR CLONE</cp:lastModifiedBy>
  <cp:revision>66</cp:revision>
  <dcterms:created xsi:type="dcterms:W3CDTF">2020-04-21T06:02:14Z</dcterms:created>
  <dcterms:modified xsi:type="dcterms:W3CDTF">2023-12-07T06:32:47Z</dcterms:modified>
</cp:coreProperties>
</file>