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(Introduce ourselves in order of names on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fda47846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fda47846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fc00fe23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fc00fe23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Faiz</a:t>
            </a:r>
            <a:br>
              <a:rPr lang="en">
                <a:solidFill>
                  <a:schemeClr val="dk1"/>
                </a:solidFill>
              </a:rPr>
            </a:br>
            <a:r>
              <a:rPr lang="en">
                <a:solidFill>
                  <a:schemeClr val="dk1"/>
                </a:solidFill>
              </a:rPr>
              <a:t>Live: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our concurrent radix sort evaluation, multi-threading benefited larger arrays but less significantly than other algorithms due to its fast runtime.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 became worthwhile for 1,000 to 10,000 elements, where time saved outweighed thread overhead. We observed a linear decrease in runtime per thread from 10,000 elements.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discuss the evaluation of our concurrent radix sort implementation.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results showed that radix sort did benefit from multi-threading, particularly at larger array sizes. However, the improvement in performance was somewhat less significant compared to other sorting algorithms, owing to radix sort's already fast average runtime.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observed that it started to become worthwhile to use multi-threading for radix sort when dealing with arrays containing between 1,000 and 10,000 elements, with the benefits increasing towards the higher end of this range.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reason for this is that at these array sizes, the time saved through multi-threading outweighs the overhead associated with thread creation and management.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Additionally, we noticed that the decrease in runtime per thread appeared to follow a linear pattern, starting at around 10,000 elements.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latin typeface="Average"/>
                <a:ea typeface="Average"/>
                <a:cs typeface="Average"/>
                <a:sym typeface="Average"/>
              </a:rPr>
              <a:t>Radix sort shows some benefits when multi-threading, especially at higher array sizes, although less than some of the other sorts, due to its already fast average runtime O(d( n + k ))</a:t>
            </a:r>
            <a:endParaRPr b="1"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b="1" lang="en" sz="1200">
                <a:solidFill>
                  <a:schemeClr val="dk1"/>
                </a:solidFill>
                <a:latin typeface="Average"/>
                <a:ea typeface="Average"/>
                <a:cs typeface="Average"/>
                <a:sym typeface="Average"/>
              </a:rPr>
              <a:t>Starts to become worth to multithread between 1,000 and 10,000 elements, likely on the higher end of this range</a:t>
            </a:r>
            <a:endParaRPr b="1"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b="1" lang="en" sz="1200">
                <a:solidFill>
                  <a:schemeClr val="dk1"/>
                </a:solidFill>
                <a:latin typeface="Average"/>
                <a:ea typeface="Average"/>
                <a:cs typeface="Average"/>
                <a:sym typeface="Average"/>
              </a:rPr>
              <a:t>This is because at these array sizes, it’s able to save more time through multithreading than it wastes from thread creation and management overhead</a:t>
            </a:r>
            <a:endParaRPr b="1"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b="1" lang="en" sz="1200">
                <a:solidFill>
                  <a:schemeClr val="dk1"/>
                </a:solidFill>
                <a:latin typeface="Average"/>
                <a:ea typeface="Average"/>
                <a:cs typeface="Average"/>
                <a:sym typeface="Average"/>
              </a:rPr>
              <a:t>The decrease in runtime per thread seems to take a linear pattern starting at around  10,000 elements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fc00fe23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fc00fe23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Faiz</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Live: </a:t>
            </a:r>
            <a:br>
              <a:rPr lang="en">
                <a:solidFill>
                  <a:schemeClr val="dk1"/>
                </a:solidFill>
              </a:rPr>
            </a:br>
            <a:r>
              <a:rPr lang="en">
                <a:solidFill>
                  <a:schemeClr val="dk1"/>
                </a:solidFill>
              </a:rPr>
              <a:t>For our concurrent radix sort, we observed a linear relationship between increased thread count and CPU usage, starting between 250,000 and 500,000 elements, highlighting the trade-off between performance improvement and resource utilization.</a:t>
            </a:r>
            <a:br>
              <a:rPr lang="en">
                <a:solidFill>
                  <a:schemeClr val="dk1"/>
                </a:solidFill>
              </a:rPr>
            </a:b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examining the CPU usage of our concurrent radix sort implementation, we found an interesting pattern.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Starting somewhere between 250,000 and 500,000 elements, a linear relationship emerged between the increase in the number of threads and the increase in CPU usage.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relationship indicates that as we increase the number of threads, the CPU usage grows proportionally, illustrating the trade-off between improved performance and higher resource utilization.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b="1" lang="en" sz="1400">
                <a:solidFill>
                  <a:schemeClr val="dk1"/>
                </a:solidFill>
                <a:latin typeface="Average"/>
                <a:ea typeface="Average"/>
                <a:cs typeface="Average"/>
                <a:sym typeface="Average"/>
              </a:rPr>
              <a:t>Starting somewhere between 250,000 and 500,000 elements, radix sort starts to develop a linear relationship between increase in thread number and increase in CPU usage</a:t>
            </a:r>
            <a:endParaRPr sz="1400">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fda47846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fda47846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facf974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dfacf974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merge sort is the only one done differently for parallelizing compared to the other implementations. </a:t>
            </a:r>
            <a:endParaRPr/>
          </a:p>
          <a:p>
            <a:pPr indent="0" lvl="0" marL="0" rtl="0" algn="l">
              <a:spcBef>
                <a:spcPts val="0"/>
              </a:spcBef>
              <a:spcAft>
                <a:spcPts val="0"/>
              </a:spcAft>
              <a:buNone/>
            </a:pPr>
            <a:r>
              <a:rPr lang="en"/>
              <a:t>It assumes that the number of threads is a power of 2, then </a:t>
            </a:r>
            <a:r>
              <a:rPr lang="en"/>
              <a:t>continually</a:t>
            </a:r>
            <a:r>
              <a:rPr lang="en"/>
              <a:t> divides the array into two parts, </a:t>
            </a:r>
            <a:r>
              <a:rPr lang="en"/>
              <a:t>calling the thread constructor on each part.</a:t>
            </a:r>
            <a:endParaRPr/>
          </a:p>
          <a:p>
            <a:pPr indent="0" lvl="0" marL="0" rtl="0" algn="l">
              <a:spcBef>
                <a:spcPts val="0"/>
              </a:spcBef>
              <a:spcAft>
                <a:spcPts val="0"/>
              </a:spcAft>
              <a:buNone/>
            </a:pPr>
            <a:r>
              <a:rPr lang="en"/>
              <a:t>Afterwards, when 1 thread is reached as the base case, it calls itself recursively on each part. </a:t>
            </a:r>
            <a:endParaRPr/>
          </a:p>
          <a:p>
            <a:pPr indent="0" lvl="0" marL="0" rtl="0" algn="l">
              <a:spcBef>
                <a:spcPts val="0"/>
              </a:spcBef>
              <a:spcAft>
                <a:spcPts val="0"/>
              </a:spcAft>
              <a:buNone/>
            </a:pPr>
            <a:r>
              <a:rPr lang="en"/>
              <a:t>When its done, the array is merged together.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fc00fe23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fc00fe23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Isaac</a:t>
            </a:r>
            <a:endParaRPr sz="1200">
              <a:solidFill>
                <a:schemeClr val="dk1"/>
              </a:solidFill>
              <a:latin typeface="Average"/>
              <a:ea typeface="Average"/>
              <a:cs typeface="Average"/>
              <a:sym typeface="Average"/>
            </a:endParaRPr>
          </a:p>
          <a:p>
            <a:pPr indent="-304800" lvl="0" marL="457200" rtl="0" algn="l">
              <a:lnSpc>
                <a:spcPct val="115000"/>
              </a:lnSpc>
              <a:spcBef>
                <a:spcPts val="12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Here is the </a:t>
            </a:r>
            <a:r>
              <a:rPr lang="en" sz="1200">
                <a:solidFill>
                  <a:schemeClr val="dk1"/>
                </a:solidFill>
                <a:latin typeface="Average"/>
                <a:ea typeface="Average"/>
                <a:cs typeface="Average"/>
                <a:sym typeface="Average"/>
              </a:rPr>
              <a:t>graph for the runtime of merge sorting. Unfortunately, it only slightly benefits from parallelization, just doing a little bit better than radix sort. This might be due to it’s fast runtime.</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Comparing it to merge sort, we see that the The runtime patterns are very similar to merge sort but unfortunately it benefits slightly less than merge.</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Compared to merge sort, it also needs a larger dataset for it to be worth using multithreading, somewhere between 100,000 elements and 250,000 depending on the threads used</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 (this is significantly higher than most of the other sorts)</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The decrease in runtime per thread seems to take almost a logarithmic shape starting at around  250,000 elements.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This shows that quick sort does not benefit greatly from using more than 2 threads.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This is something to greatly consider as using more threads heavily increases the CPU usage as we can see in the next slide, and here we see that the runtime does not increase despite the large amount of resources used..</a:t>
            </a:r>
            <a:endParaRPr sz="1200">
              <a:solidFill>
                <a:schemeClr val="dk1"/>
              </a:solidFill>
              <a:latin typeface="Average"/>
              <a:ea typeface="Average"/>
              <a:cs typeface="Average"/>
              <a:sym typeface="Averag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66fa42fd0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66fa42fd0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Isaac</a:t>
            </a:r>
            <a:endParaRPr sz="1200">
              <a:solidFill>
                <a:schemeClr val="dk1"/>
              </a:solidFill>
              <a:latin typeface="Average"/>
              <a:ea typeface="Average"/>
              <a:cs typeface="Average"/>
              <a:sym typeface="Average"/>
            </a:endParaRPr>
          </a:p>
          <a:p>
            <a:pPr indent="-304800" lvl="0" marL="457200" rtl="0" algn="l">
              <a:lnSpc>
                <a:spcPct val="115000"/>
              </a:lnSpc>
              <a:spcBef>
                <a:spcPts val="120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Here is the graph for the runtime of merge sorting. Unfortunately, it only slightly benefits from parallelization, just doing a little bit better than radix sort. This might be due to it’s fast runtime.</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Comparing it to merge sort, we see that the The runtime patterns are very similar to merge sort but unfortunately it benefits slightly less than merge.</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Compared to merge sort, it also needs a larger dataset for it to be worth using multithreading, somewhere between 100,000 elements and 250,000 depending on the threads used</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 (this is significantly higher than most of the other sorts)</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The decrease in runtime per thread seems to take almost a logarithmic shape starting at around  250,000 elements.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This shows that quick sort does not benefit greatly from using more than 2 threads.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This is something to greatly consider as using more threads heavily increases the CPU usage as we can see in the next slide, and here we see that the runtime does not increase despite the large amount of resources used..</a:t>
            </a:r>
            <a:endParaRPr sz="1200">
              <a:solidFill>
                <a:schemeClr val="dk1"/>
              </a:solidFill>
              <a:latin typeface="Average"/>
              <a:ea typeface="Average"/>
              <a:cs typeface="Average"/>
              <a:sym typeface="Averag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facf974c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facf974c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dfb9fbc30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fb9fbc30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faster sorts require a larger array for multithreading to become worth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CPU Usage has a more linear relationship as array size increases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implement merge step concurrently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Amdahl’s Law, it can be seen that the efficiency of our system did not have a linear increase when increasing the number of threads. The speedup of the concurrent sorting algorithms will initially increase, but will eventually level off due to the limitations imposed by the serial fraction (Amdahl's law formula). This means that adding more threads beyond a certain point will not result in significant improvements in performance.</a:t>
            </a:r>
            <a:endParaRPr/>
          </a:p>
          <a:p>
            <a:pPr indent="0" lvl="0" marL="0" rtl="0" algn="l">
              <a:spcBef>
                <a:spcPts val="0"/>
              </a:spcBef>
              <a:spcAft>
                <a:spcPts val="0"/>
              </a:spcAft>
              <a:buNone/>
            </a:pPr>
            <a:r>
              <a:t/>
            </a:r>
            <a:endParaRPr/>
          </a:p>
          <a:p>
            <a:pPr indent="0" lvl="0" marL="0" marR="25400" rtl="0" algn="just">
              <a:lnSpc>
                <a:spcPct val="100000"/>
              </a:lnSpc>
              <a:spcBef>
                <a:spcPts val="200"/>
              </a:spcBef>
              <a:spcAft>
                <a:spcPts val="0"/>
              </a:spcAft>
              <a:buNone/>
            </a:pPr>
            <a:r>
              <a:rPr lang="en">
                <a:solidFill>
                  <a:schemeClr val="dk1"/>
                </a:solidFill>
              </a:rPr>
              <a:t>Amdahl’s Law can be expressed in mathematically as follows −</a:t>
            </a:r>
            <a:endParaRPr>
              <a:solidFill>
                <a:schemeClr val="dk1"/>
              </a:solidFill>
            </a:endParaRPr>
          </a:p>
          <a:p>
            <a:pPr indent="0" lvl="0" marL="0" marR="25400" rtl="0" algn="just">
              <a:lnSpc>
                <a:spcPct val="100000"/>
              </a:lnSpc>
              <a:spcBef>
                <a:spcPts val="800"/>
              </a:spcBef>
              <a:spcAft>
                <a:spcPts val="0"/>
              </a:spcAft>
              <a:buNone/>
            </a:pPr>
            <a:r>
              <a:rPr lang="en">
                <a:solidFill>
                  <a:schemeClr val="dk1"/>
                </a:solidFill>
              </a:rPr>
              <a:t>SpeedupMAX = 1/((1-p)+(p/s))</a:t>
            </a:r>
            <a:endParaRPr>
              <a:solidFill>
                <a:schemeClr val="dk1"/>
              </a:solidFill>
            </a:endParaRPr>
          </a:p>
          <a:p>
            <a:pPr indent="0" lvl="0" marL="0" marR="25400" rtl="0" algn="just">
              <a:lnSpc>
                <a:spcPct val="100000"/>
              </a:lnSpc>
              <a:spcBef>
                <a:spcPts val="800"/>
              </a:spcBef>
              <a:spcAft>
                <a:spcPts val="0"/>
              </a:spcAft>
              <a:buNone/>
            </a:pPr>
            <a:r>
              <a:rPr lang="en">
                <a:solidFill>
                  <a:schemeClr val="dk1"/>
                </a:solidFill>
              </a:rPr>
              <a:t>SpeedupMAX = maximum performance gain</a:t>
            </a:r>
            <a:endParaRPr>
              <a:solidFill>
                <a:schemeClr val="dk1"/>
              </a:solidFill>
            </a:endParaRPr>
          </a:p>
          <a:p>
            <a:pPr indent="0" lvl="0" marL="0" marR="25400" rtl="0" algn="just">
              <a:lnSpc>
                <a:spcPct val="100000"/>
              </a:lnSpc>
              <a:spcBef>
                <a:spcPts val="800"/>
              </a:spcBef>
              <a:spcAft>
                <a:spcPts val="0"/>
              </a:spcAft>
              <a:buNone/>
            </a:pPr>
            <a:r>
              <a:rPr lang="en">
                <a:solidFill>
                  <a:schemeClr val="dk1"/>
                </a:solidFill>
              </a:rPr>
              <a:t>s = performance gain factor of p after implement the enhancements.</a:t>
            </a:r>
            <a:endParaRPr>
              <a:solidFill>
                <a:schemeClr val="dk1"/>
              </a:solidFill>
            </a:endParaRPr>
          </a:p>
          <a:p>
            <a:pPr indent="0" lvl="0" marL="0" marR="25400" rtl="0" algn="just">
              <a:lnSpc>
                <a:spcPct val="100000"/>
              </a:lnSpc>
              <a:spcBef>
                <a:spcPts val="800"/>
              </a:spcBef>
              <a:spcAft>
                <a:spcPts val="0"/>
              </a:spcAft>
              <a:buNone/>
            </a:pPr>
            <a:r>
              <a:rPr lang="en">
                <a:solidFill>
                  <a:schemeClr val="dk1"/>
                </a:solidFill>
              </a:rPr>
              <a:t>p = the part which performance needs to be improved.</a:t>
            </a:r>
            <a:endParaRPr>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facf974c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facf974c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Original bubble sort implementation was faulty</a:t>
            </a:r>
            <a:endParaRPr/>
          </a:p>
          <a:p>
            <a:pPr indent="0" lvl="0" marL="0" rtl="0" algn="l">
              <a:spcBef>
                <a:spcPts val="0"/>
              </a:spcBef>
              <a:spcAft>
                <a:spcPts val="0"/>
              </a:spcAft>
              <a:buClr>
                <a:schemeClr val="dk1"/>
              </a:buClr>
              <a:buSzPts val="1100"/>
              <a:buFont typeface="Arial"/>
              <a:buNone/>
            </a:pPr>
            <a:r>
              <a:rPr lang="en"/>
              <a:t>Fixed with loop bounds change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Merging of arrays produced arrays not sorted at chunk bounds</a:t>
            </a:r>
            <a:endParaRPr/>
          </a:p>
          <a:p>
            <a:pPr indent="0" lvl="0" marL="0" rtl="0" algn="l">
              <a:spcBef>
                <a:spcPts val="0"/>
              </a:spcBef>
              <a:spcAft>
                <a:spcPts val="0"/>
              </a:spcAft>
              <a:buClr>
                <a:schemeClr val="dk1"/>
              </a:buClr>
              <a:buSzPts val="1100"/>
              <a:buFont typeface="Arial"/>
              <a:buNone/>
            </a:pPr>
            <a:r>
              <a:rPr lang="en"/>
              <a:t>Changed from linear merging to merge-sort like merging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Some parallel sorts did not work when array size was not evenly divisible by the number of chunks</a:t>
            </a:r>
            <a:endParaRPr/>
          </a:p>
          <a:p>
            <a:pPr indent="0" lvl="0" marL="0" rtl="0" algn="l">
              <a:spcBef>
                <a:spcPts val="0"/>
              </a:spcBef>
              <a:spcAft>
                <a:spcPts val="0"/>
              </a:spcAft>
              <a:buNone/>
            </a:pPr>
            <a:r>
              <a:rPr lang="en"/>
              <a:t>Fixed by making last thread handle remainder of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fb9fbc3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fb9fbc3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Live </a:t>
            </a:r>
            <a:r>
              <a:rPr lang="en"/>
              <a:t>script</a:t>
            </a:r>
            <a:br>
              <a:rPr lang="en"/>
            </a:br>
            <a:br>
              <a:rPr lang="en"/>
            </a:br>
            <a:r>
              <a:rPr lang="en"/>
              <a:t>Our objective was to compare the run-time and efficiency of multi-threaded and linear sorting algorithms. </a:t>
            </a:r>
            <a:endParaRPr/>
          </a:p>
          <a:p>
            <a:pPr indent="0" lvl="0" marL="0" rtl="0" algn="l">
              <a:spcBef>
                <a:spcPts val="0"/>
              </a:spcBef>
              <a:spcAft>
                <a:spcPts val="0"/>
              </a:spcAft>
              <a:buNone/>
            </a:pPr>
            <a:r>
              <a:rPr lang="en"/>
              <a:t>We focused on six common algorithms, </a:t>
            </a:r>
            <a:r>
              <a:rPr lang="en">
                <a:solidFill>
                  <a:schemeClr val="dk1"/>
                </a:solidFill>
              </a:rPr>
              <a:t>bubble sort, merge sort, radix sort, insertion sort, selection sort, and quick sort,</a:t>
            </a:r>
            <a:r>
              <a:rPr lang="en"/>
              <a:t> and expected parallelized versions to be faster for large arrays and have higher CPU usage due to increased resource demands.</a:t>
            </a:r>
            <a:br>
              <a:rPr lang="en"/>
            </a:br>
            <a:br>
              <a:rPr lang="en"/>
            </a:br>
            <a:endParaRPr/>
          </a:p>
          <a:p>
            <a:pPr indent="0" lvl="0" marL="0" rtl="0" algn="l">
              <a:spcBef>
                <a:spcPts val="0"/>
              </a:spcBef>
              <a:spcAft>
                <a:spcPts val="0"/>
              </a:spcAft>
              <a:buNone/>
            </a:pPr>
            <a:r>
              <a:rPr lang="en"/>
              <a:t>Script: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Our goal was to explore the differences in run-time and efficiency between multi-threaded and linear versions of these sorting algorithms.</a:t>
            </a:r>
            <a:endParaRPr/>
          </a:p>
          <a:p>
            <a:pPr indent="0" lvl="0" marL="0" rtl="0" algn="l">
              <a:spcBef>
                <a:spcPts val="0"/>
              </a:spcBef>
              <a:spcAft>
                <a:spcPts val="0"/>
              </a:spcAft>
              <a:buNone/>
            </a:pPr>
            <a:r>
              <a:rPr lang="en"/>
              <a:t>For this experiment, we focused on six widely-used sorting algorithms: bubble sort, merge sort, radix sort, insertion sort, selection sort, and quick sort.</a:t>
            </a:r>
            <a:endParaRPr/>
          </a:p>
          <a:p>
            <a:pPr indent="0" lvl="0" marL="0" rtl="0" algn="l">
              <a:spcBef>
                <a:spcPts val="0"/>
              </a:spcBef>
              <a:spcAft>
                <a:spcPts val="0"/>
              </a:spcAft>
              <a:buClr>
                <a:schemeClr val="dk1"/>
              </a:buClr>
              <a:buSzPts val="1100"/>
              <a:buFont typeface="Arial"/>
              <a:buNone/>
            </a:pPr>
            <a:r>
              <a:rPr lang="en"/>
              <a:t>Our initial expectation was that the parallelized versions of each sorting algorithm would take less time, particularly for large arrays, compared to their linear counterparts.</a:t>
            </a:r>
            <a:endParaRPr/>
          </a:p>
          <a:p>
            <a:pPr indent="0" lvl="0" marL="0" rtl="0" algn="l">
              <a:spcBef>
                <a:spcPts val="0"/>
              </a:spcBef>
              <a:spcAft>
                <a:spcPts val="0"/>
              </a:spcAft>
              <a:buClr>
                <a:schemeClr val="dk1"/>
              </a:buClr>
              <a:buSzPts val="1100"/>
              <a:buFont typeface="Arial"/>
              <a:buNone/>
            </a:pPr>
            <a:r>
              <a:rPr lang="en"/>
              <a:t>Additionally, we hypothesized that CPU usage would increase for the multi-threaded sorting algorithms in comparison to the linear versions, as they would require more resources to execute in parallel.</a:t>
            </a:r>
            <a:endParaRPr/>
          </a:p>
          <a:p>
            <a:pPr indent="0" lvl="0" marL="0" rtl="0" algn="l">
              <a:spcBef>
                <a:spcPts val="0"/>
              </a:spcBef>
              <a:spcAft>
                <a:spcPts val="0"/>
              </a:spcAft>
              <a:buNone/>
            </a:pPr>
            <a:br>
              <a:rPr lang="en"/>
            </a:br>
            <a:r>
              <a:rPr lang="en"/>
              <a:t>Old: </a:t>
            </a:r>
            <a:br>
              <a:rPr lang="en"/>
            </a:br>
            <a:r>
              <a:rPr lang="en"/>
              <a:t>We parallelized common sorting algorithms to explore the differences in run-time and efficiency between the multi-threaded and linear versions </a:t>
            </a:r>
            <a:endParaRPr/>
          </a:p>
          <a:p>
            <a:pPr indent="0" lvl="0" marL="0" rtl="0" algn="l">
              <a:spcBef>
                <a:spcPts val="0"/>
              </a:spcBef>
              <a:spcAft>
                <a:spcPts val="0"/>
              </a:spcAft>
              <a:buClr>
                <a:schemeClr val="dk1"/>
              </a:buClr>
              <a:buSzPts val="1100"/>
              <a:buFont typeface="Arial"/>
              <a:buNone/>
            </a:pPr>
            <a:r>
              <a:rPr lang="en"/>
              <a:t>In this experiment, we tested bubble sort, merge sort, radix sort, insertion sort, selection sort, and quick sort</a:t>
            </a:r>
            <a:endParaRPr/>
          </a:p>
          <a:p>
            <a:pPr indent="0" lvl="0" marL="0" rtl="0" algn="l">
              <a:spcBef>
                <a:spcPts val="0"/>
              </a:spcBef>
              <a:spcAft>
                <a:spcPts val="0"/>
              </a:spcAft>
              <a:buClr>
                <a:schemeClr val="dk1"/>
              </a:buClr>
              <a:buSzPts val="1100"/>
              <a:buFont typeface="Arial"/>
              <a:buNone/>
            </a:pPr>
            <a:r>
              <a:rPr lang="en"/>
              <a:t>At the beginning of our experiment, we expected for each sort to take less time, at least when it comes to large arrays</a:t>
            </a:r>
            <a:endParaRPr/>
          </a:p>
          <a:p>
            <a:pPr indent="0" lvl="0" marL="0" rtl="0" algn="l">
              <a:spcBef>
                <a:spcPts val="0"/>
              </a:spcBef>
              <a:spcAft>
                <a:spcPts val="0"/>
              </a:spcAft>
              <a:buClr>
                <a:schemeClr val="dk1"/>
              </a:buClr>
              <a:buSzPts val="1100"/>
              <a:buFont typeface="Arial"/>
              <a:buNone/>
            </a:pPr>
            <a:r>
              <a:rPr lang="en"/>
              <a:t>We also expected for the CPU usage to increase for the multithreaded sorting algorithms in comparison to the normal linear sorting algorithms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dfb9fbc3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fb9fbc3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Average"/>
                <a:ea typeface="Average"/>
                <a:cs typeface="Average"/>
                <a:sym typeface="Average"/>
              </a:rPr>
              <a:t>Isaac</a:t>
            </a:r>
            <a:endParaRPr sz="1200">
              <a:solidFill>
                <a:schemeClr val="dk1"/>
              </a:solidFill>
              <a:latin typeface="Average"/>
              <a:ea typeface="Average"/>
              <a:cs typeface="Average"/>
              <a:sym typeface="Average"/>
            </a:endParaRPr>
          </a:p>
          <a:p>
            <a:pPr indent="0" lvl="0" marL="0" rtl="0" algn="l">
              <a:spcBef>
                <a:spcPts val="1200"/>
              </a:spcBef>
              <a:spcAft>
                <a:spcPts val="0"/>
              </a:spcAft>
              <a:buNone/>
            </a:pPr>
            <a:r>
              <a:rPr b="1" lang="en"/>
              <a:t>Overall, our findings supports our hypothesis:</a:t>
            </a:r>
            <a:endParaRPr b="1"/>
          </a:p>
          <a:p>
            <a:pPr indent="-298450" lvl="0" marL="457200" rtl="0" algn="l">
              <a:spcBef>
                <a:spcPts val="0"/>
              </a:spcBef>
              <a:spcAft>
                <a:spcPts val="0"/>
              </a:spcAft>
              <a:buSzPts val="1100"/>
              <a:buChar char="●"/>
            </a:pPr>
            <a:r>
              <a:rPr b="1" lang="en"/>
              <a:t>Multithreading can speed up sorting algorithms, but the extra work to set-up and to clean-up the work done by the threads is very </a:t>
            </a:r>
            <a:r>
              <a:rPr b="1" lang="en"/>
              <a:t>noticeable</a:t>
            </a:r>
            <a:r>
              <a:rPr b="1" lang="en"/>
              <a:t> in </a:t>
            </a:r>
            <a:r>
              <a:rPr b="1" lang="en"/>
              <a:t>smaller array sizes.</a:t>
            </a:r>
            <a:endParaRPr b="1"/>
          </a:p>
          <a:p>
            <a:pPr indent="-298450" lvl="0" marL="457200" rtl="0" algn="l">
              <a:spcBef>
                <a:spcPts val="0"/>
              </a:spcBef>
              <a:spcAft>
                <a:spcPts val="0"/>
              </a:spcAft>
              <a:buSzPts val="1100"/>
              <a:buChar char="●"/>
            </a:pPr>
            <a:r>
              <a:rPr b="1" lang="en"/>
              <a:t>The benefits of multi-threading are specific to each sorting algorithm and should be carefully selected based on the application such as the resources available and the size of the dataset.</a:t>
            </a:r>
            <a:endParaRPr b="1"/>
          </a:p>
          <a:p>
            <a:pPr indent="-298450" lvl="0" marL="457200" rtl="0" algn="l">
              <a:spcBef>
                <a:spcPts val="0"/>
              </a:spcBef>
              <a:spcAft>
                <a:spcPts val="0"/>
              </a:spcAft>
              <a:buSzPts val="1100"/>
              <a:buChar char="●"/>
            </a:pPr>
            <a:r>
              <a:rPr b="1" lang="en"/>
              <a:t>Overall, we were satisfied with our results and how we were able to show a visual representation of the advantages and drawbacks of the different sorting algorithms and approaches.</a:t>
            </a:r>
            <a:endParaRPr b="1"/>
          </a:p>
          <a:p>
            <a:pPr indent="-298450" lvl="0" marL="457200" rtl="0" algn="l">
              <a:spcBef>
                <a:spcPts val="0"/>
              </a:spcBef>
              <a:spcAft>
                <a:spcPts val="0"/>
              </a:spcAft>
              <a:buSzPts val="1100"/>
              <a:buChar char="●"/>
            </a:pPr>
            <a:r>
              <a:rPr b="1" lang="en"/>
              <a:t>We hope our research aids in the research of multithreading in sorting applications and we hope that others can learn from our work and build off of it.</a:t>
            </a:r>
            <a:endParaRPr b="1"/>
          </a:p>
          <a:p>
            <a:pPr indent="-298450" lvl="0" marL="457200" rtl="0" algn="l">
              <a:spcBef>
                <a:spcPts val="0"/>
              </a:spcBef>
              <a:spcAft>
                <a:spcPts val="0"/>
              </a:spcAft>
              <a:buSzPts val="1100"/>
              <a:buChar char="●"/>
            </a:pPr>
            <a:r>
              <a:rPr b="1" lang="en"/>
              <a:t>Thank you!</a:t>
            </a:r>
            <a:endParaRPr b="1"/>
          </a:p>
          <a:p>
            <a:pPr indent="0" lvl="0" marL="0" rtl="0" algn="l">
              <a:spcBef>
                <a:spcPts val="0"/>
              </a:spcBef>
              <a:spcAft>
                <a:spcPts val="0"/>
              </a:spcAft>
              <a:buNone/>
            </a:pPr>
            <a:r>
              <a:t/>
            </a:r>
            <a:endParaRPr b="1"/>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O</a:t>
            </a:r>
            <a:r>
              <a:rPr lang="en" sz="1200">
                <a:solidFill>
                  <a:schemeClr val="dk1"/>
                </a:solidFill>
                <a:latin typeface="Average"/>
                <a:ea typeface="Average"/>
                <a:cs typeface="Average"/>
                <a:sym typeface="Average"/>
              </a:rPr>
              <a:t>ur data appears to confirm our original hypothesis that implementing common sorting algorithms with multi-threading improves the run-time for that sort to complete at the cost of increased CPU usage of the system</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the run-time benefits of multithreading are typically only worth it for larger array sizes, and that the threshold where these benefits become worth it differ for each specific sort and the specifications of the system doing the sorting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dfb9fbc3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fb9fbc3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t>
            </a:r>
            <a:r>
              <a:rPr lang="en">
                <a:solidFill>
                  <a:schemeClr val="dk1"/>
                </a:solidFill>
              </a:rPr>
              <a:t>aiz</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Live: </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project addresses the widespread use of sorting in computer science, where handling large data can be time-consuming.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We aimed to rewrite sorting algorithms using multithreading, reducing sorting time and leveraging modern computing power.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find the trade-off of increased power for faster sorting worthwhile due to advancements in computer hardware.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 </a:t>
            </a:r>
            <a:endParaRPr/>
          </a:p>
          <a:p>
            <a:pPr indent="0" lvl="0" marL="0" rtl="0" algn="l">
              <a:spcBef>
                <a:spcPts val="0"/>
              </a:spcBef>
              <a:spcAft>
                <a:spcPts val="0"/>
              </a:spcAft>
              <a:buNone/>
            </a:pPr>
            <a:br>
              <a:rPr lang="en"/>
            </a:br>
            <a:r>
              <a:rPr lang="en"/>
              <a:t>The motivation behind our project stems from the ubiquity of sorting in computer science, ranging from student projects to enterprise-level software. As we often deal with large amounts of data, sorting can be time-consuming, negatively impacting the overall efficiency of a system.</a:t>
            </a:r>
            <a:endParaRPr/>
          </a:p>
          <a:p>
            <a:pPr indent="0" lvl="0" marL="0" rtl="0" algn="l">
              <a:spcBef>
                <a:spcPts val="0"/>
              </a:spcBef>
              <a:spcAft>
                <a:spcPts val="0"/>
              </a:spcAft>
              <a:buClr>
                <a:schemeClr val="dk1"/>
              </a:buClr>
              <a:buSzPts val="1100"/>
              <a:buFont typeface="Arial"/>
              <a:buNone/>
            </a:pPr>
            <a:r>
              <a:rPr lang="en"/>
              <a:t>Our aim was to rewrite popular sorting algorithms to take advantage of multithreading, enabling us to reduce the time it takes to sort large datasets while leveraging the increased computing power of modern computers.</a:t>
            </a:r>
            <a:endParaRPr/>
          </a:p>
          <a:p>
            <a:pPr indent="0" lvl="0" marL="0" rtl="0" algn="l">
              <a:spcBef>
                <a:spcPts val="0"/>
              </a:spcBef>
              <a:spcAft>
                <a:spcPts val="0"/>
              </a:spcAft>
              <a:buClr>
                <a:schemeClr val="dk1"/>
              </a:buClr>
              <a:buSzPts val="1100"/>
              <a:buFont typeface="Arial"/>
              <a:buNone/>
            </a:pPr>
            <a:r>
              <a:rPr lang="en"/>
              <a:t>We believe that the trade-off of increased computing power for faster sorting times is worthwhile, as computers have come a long way since the original sorting algorithms were written and implemented, offering us the opportunity to optimize these algorithms for today's hardware.</a:t>
            </a:r>
            <a:endParaRPr/>
          </a:p>
          <a:p>
            <a:pPr indent="0" lvl="0" marL="0" rtl="0" algn="l">
              <a:spcBef>
                <a:spcPts val="0"/>
              </a:spcBef>
              <a:spcAft>
                <a:spcPts val="0"/>
              </a:spcAft>
              <a:buNone/>
            </a:pPr>
            <a:br>
              <a:rPr lang="en"/>
            </a:br>
            <a:r>
              <a:rPr lang="en"/>
              <a:t>Old:</a:t>
            </a:r>
            <a:br>
              <a:rPr lang="en"/>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Sorting is used everywhere in computer science, from student projects to enterprise-level software. Oftentimes, this deals with large amounts of data which leads to the sorting taking longer. By rewriting popular sorting algorithms to take advantage of parallelism and multithreading in a clever way, we can reduce the time it takes to sort large amounts of data at the cost of increased computing power, which is a worthwhile trade due to computers getting more powerful since the days the original sorting algorithms were written and implemented.</a:t>
            </a:r>
            <a:br>
              <a:rPr lang="en">
                <a:solidFill>
                  <a:schemeClr val="dk1"/>
                </a:solidFill>
              </a:rPr>
            </a:br>
            <a:br>
              <a:rPr lang="en">
                <a:solidFill>
                  <a:schemeClr val="dk1"/>
                </a:solidFill>
              </a:rPr>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fb9fbc3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fb9fbc3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t>
            </a:r>
            <a:r>
              <a:rPr lang="en">
                <a:solidFill>
                  <a:schemeClr val="dk1"/>
                </a:solidFill>
              </a:rPr>
              <a:t>aiz</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Live: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implemented parallelism in sorting algorithms using the std::thread library, lock-free data structures, and atomic operations. </a:t>
            </a:r>
            <a:endParaRPr>
              <a:solidFill>
                <a:schemeClr val="dk1"/>
              </a:solidFill>
            </a:endParaRPr>
          </a:p>
          <a:p>
            <a:pPr indent="0" lvl="0" marL="0" rtl="0" algn="l">
              <a:spcBef>
                <a:spcPts val="0"/>
              </a:spcBef>
              <a:spcAft>
                <a:spcPts val="0"/>
              </a:spcAft>
              <a:buNone/>
            </a:pPr>
            <a:r>
              <a:rPr lang="en">
                <a:solidFill>
                  <a:schemeClr val="dk1"/>
                </a:solidFill>
              </a:rPr>
              <a:t>We adopted vectors of threads for safety and performance, and parallelized by splitting the array into chunks, running the normal algorithms, and merging the results. </a:t>
            </a:r>
            <a:endParaRPr>
              <a:solidFill>
                <a:schemeClr val="dk1"/>
              </a:solidFill>
            </a:endParaRPr>
          </a:p>
          <a:p>
            <a:pPr indent="0" lvl="0" marL="0" rtl="0" algn="l">
              <a:spcBef>
                <a:spcPts val="0"/>
              </a:spcBef>
              <a:spcAft>
                <a:spcPts val="0"/>
              </a:spcAft>
              <a:buNone/>
            </a:pPr>
            <a:r>
              <a:rPr lang="en">
                <a:solidFill>
                  <a:schemeClr val="dk1"/>
                </a:solidFill>
              </a:rPr>
              <a:t>We tested each algorithm with 1, 2, 4, and 8 threads, comparing run-times and validating the sorted arrays.</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script :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To implement parallelism in our sorting algorithms, we used the std::thread library to create parallel threads that could work on different parts of the data simultaneously.</a:t>
            </a:r>
            <a:endParaRPr/>
          </a:p>
          <a:p>
            <a:pPr indent="0" lvl="0" marL="0" rtl="0" algn="l">
              <a:spcBef>
                <a:spcPts val="0"/>
              </a:spcBef>
              <a:spcAft>
                <a:spcPts val="0"/>
              </a:spcAft>
              <a:buClr>
                <a:schemeClr val="dk1"/>
              </a:buClr>
              <a:buSzPts val="1100"/>
              <a:buFont typeface="Arial"/>
              <a:buNone/>
            </a:pPr>
            <a:r>
              <a:rPr lang="en"/>
              <a:t>We utilized lock-free data structures and atomic operations to prevent race conditions and ensure data integrity.</a:t>
            </a:r>
            <a:endParaRPr/>
          </a:p>
          <a:p>
            <a:pPr indent="0" lvl="0" marL="0" rtl="0" algn="l">
              <a:spcBef>
                <a:spcPts val="0"/>
              </a:spcBef>
              <a:spcAft>
                <a:spcPts val="0"/>
              </a:spcAft>
              <a:buClr>
                <a:schemeClr val="dk1"/>
              </a:buClr>
              <a:buSzPts val="1100"/>
              <a:buFont typeface="Arial"/>
              <a:buNone/>
            </a:pPr>
            <a:r>
              <a:rPr lang="en"/>
              <a:t>To improve concurrent thread safety and performance, we opted for vectors of threads instead of arrays.</a:t>
            </a:r>
            <a:endParaRPr/>
          </a:p>
          <a:p>
            <a:pPr indent="0" lvl="0" marL="0" rtl="0" algn="l">
              <a:spcBef>
                <a:spcPts val="0"/>
              </a:spcBef>
              <a:spcAft>
                <a:spcPts val="0"/>
              </a:spcAft>
              <a:buClr>
                <a:schemeClr val="dk1"/>
              </a:buClr>
              <a:buSzPts val="1100"/>
              <a:buFont typeface="Arial"/>
              <a:buNone/>
            </a:pPr>
            <a:r>
              <a:rPr lang="en"/>
              <a:t>Our approach involved implementing the normal sorting algorithms first, then parallelizing them by allowing each thread to complete its own sorting work using the normal algorithms. Once the individual threads were finished, we merged their results together.</a:t>
            </a:r>
            <a:endParaRPr/>
          </a:p>
          <a:p>
            <a:pPr indent="0" lvl="0" marL="0" rtl="0" algn="l">
              <a:spcBef>
                <a:spcPts val="0"/>
              </a:spcBef>
              <a:spcAft>
                <a:spcPts val="0"/>
              </a:spcAft>
              <a:buClr>
                <a:schemeClr val="dk1"/>
              </a:buClr>
              <a:buSzPts val="1100"/>
              <a:buFont typeface="Arial"/>
              <a:buNone/>
            </a:pPr>
            <a:r>
              <a:rPr lang="en"/>
              <a:t>We conducted tests for each sorting algorithm with 1, 2, 4, and 8 threads to compare run-times and understand the impact of varying the number of threads.</a:t>
            </a:r>
            <a:endParaRPr/>
          </a:p>
          <a:p>
            <a:pPr indent="0" lvl="0" marL="0" rtl="0" algn="l">
              <a:spcBef>
                <a:spcPts val="0"/>
              </a:spcBef>
              <a:spcAft>
                <a:spcPts val="0"/>
              </a:spcAft>
              <a:buClr>
                <a:schemeClr val="dk1"/>
              </a:buClr>
              <a:buSzPts val="1100"/>
              <a:buFont typeface="Arial"/>
              <a:buNone/>
            </a:pPr>
            <a:r>
              <a:rPr lang="en"/>
              <a:t>To ensure the validity of our results, we gave each sort a copy of the array and checked if it was correctly sorted after the process was completed.</a:t>
            </a:r>
            <a:endParaRPr/>
          </a:p>
          <a:p>
            <a:pPr indent="0" lvl="0" marL="0" rtl="0" algn="l">
              <a:spcBef>
                <a:spcPts val="0"/>
              </a:spcBef>
              <a:spcAft>
                <a:spcPts val="0"/>
              </a:spcAft>
              <a:buNone/>
            </a:pPr>
            <a:br>
              <a:rPr lang="en"/>
            </a:br>
            <a:r>
              <a:rPr lang="en"/>
              <a:t>Old: </a:t>
            </a:r>
            <a:br>
              <a:rPr lang="en"/>
            </a:br>
            <a:r>
              <a:rPr lang="en"/>
              <a:t>Used std::thread to create parallel threads that work on different parts of the data simultaneously</a:t>
            </a:r>
            <a:endParaRPr/>
          </a:p>
          <a:p>
            <a:pPr indent="0" lvl="0" marL="0" rtl="0" algn="l">
              <a:spcBef>
                <a:spcPts val="0"/>
              </a:spcBef>
              <a:spcAft>
                <a:spcPts val="0"/>
              </a:spcAft>
              <a:buClr>
                <a:schemeClr val="dk1"/>
              </a:buClr>
              <a:buSzPts val="1100"/>
              <a:buFont typeface="Arial"/>
              <a:buNone/>
            </a:pPr>
            <a:r>
              <a:rPr lang="en"/>
              <a:t>Used lock-free data structures and atomic operations to avoid race conditions</a:t>
            </a:r>
            <a:endParaRPr/>
          </a:p>
          <a:p>
            <a:pPr indent="0" lvl="0" marL="0" rtl="0" algn="l">
              <a:spcBef>
                <a:spcPts val="0"/>
              </a:spcBef>
              <a:spcAft>
                <a:spcPts val="0"/>
              </a:spcAft>
              <a:buClr>
                <a:schemeClr val="dk1"/>
              </a:buClr>
              <a:buSzPts val="1100"/>
              <a:buFont typeface="Arial"/>
              <a:buNone/>
            </a:pPr>
            <a:r>
              <a:rPr lang="en"/>
              <a:t>Used vectors of threads instead of arrays to improve concurrent thread safety and performance</a:t>
            </a:r>
            <a:endParaRPr/>
          </a:p>
          <a:p>
            <a:pPr indent="0" lvl="0" marL="0" rtl="0" algn="l">
              <a:spcBef>
                <a:spcPts val="0"/>
              </a:spcBef>
              <a:spcAft>
                <a:spcPts val="0"/>
              </a:spcAft>
              <a:buClr>
                <a:schemeClr val="dk1"/>
              </a:buClr>
              <a:buSzPts val="1100"/>
              <a:buFont typeface="Arial"/>
              <a:buNone/>
            </a:pPr>
            <a:r>
              <a:rPr lang="en"/>
              <a:t>Implemented normal sorting algorithms then parallelized them</a:t>
            </a:r>
            <a:endParaRPr/>
          </a:p>
          <a:p>
            <a:pPr indent="0" lvl="0" marL="0" rtl="0" algn="l">
              <a:spcBef>
                <a:spcPts val="0"/>
              </a:spcBef>
              <a:spcAft>
                <a:spcPts val="0"/>
              </a:spcAft>
              <a:buClr>
                <a:schemeClr val="dk1"/>
              </a:buClr>
              <a:buSzPts val="1100"/>
              <a:buFont typeface="Arial"/>
              <a:buNone/>
            </a:pPr>
            <a:r>
              <a:rPr lang="en"/>
              <a:t>Allowed each thread to complete its own sorting work with the normal sorting algorithms, then merged them together at the end</a:t>
            </a:r>
            <a:endParaRPr/>
          </a:p>
          <a:p>
            <a:pPr indent="0" lvl="0" marL="0" rtl="0" algn="l">
              <a:spcBef>
                <a:spcPts val="0"/>
              </a:spcBef>
              <a:spcAft>
                <a:spcPts val="0"/>
              </a:spcAft>
              <a:buClr>
                <a:schemeClr val="dk1"/>
              </a:buClr>
              <a:buSzPts val="1100"/>
              <a:buFont typeface="Arial"/>
              <a:buNone/>
            </a:pPr>
            <a:r>
              <a:rPr lang="en"/>
              <a:t>Tested each sorting algorithm with 1, 2, 4, and 8 threads to compare run-times</a:t>
            </a:r>
            <a:endParaRPr/>
          </a:p>
          <a:p>
            <a:pPr indent="0" lvl="0" marL="0" rtl="0" algn="l">
              <a:spcBef>
                <a:spcPts val="0"/>
              </a:spcBef>
              <a:spcAft>
                <a:spcPts val="0"/>
              </a:spcAft>
              <a:buClr>
                <a:schemeClr val="dk1"/>
              </a:buClr>
              <a:buSzPts val="1100"/>
              <a:buFont typeface="Arial"/>
              <a:buNone/>
            </a:pPr>
            <a:r>
              <a:rPr lang="en"/>
              <a:t>Sort was given copy of array, checked if it was sorted afterwards to ensure validity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fb9fbc30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fb9fbc30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Raciel</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Time Taken(µs) measured with std::chrono’s high resolution clock</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CPU Usage(%) measured with Linux’s rusage library</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Data outputted to CSV file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 sz="1200">
                <a:solidFill>
                  <a:schemeClr val="dk1"/>
                </a:solidFill>
                <a:latin typeface="Average"/>
                <a:ea typeface="Average"/>
                <a:cs typeface="Average"/>
                <a:sym typeface="Average"/>
              </a:rPr>
              <a:t>Analyzed with Pandas, Matplotlib, and Seaborn to create graphs</a:t>
            </a:r>
            <a:endParaRPr sz="1200">
              <a:solidFill>
                <a:schemeClr val="dk1"/>
              </a:solidFill>
              <a:latin typeface="Average"/>
              <a:ea typeface="Average"/>
              <a:cs typeface="Average"/>
              <a:sym typeface="Average"/>
            </a:endParaRPr>
          </a:p>
          <a:p>
            <a:pPr indent="0" lvl="0" marL="0" rtl="0" algn="l">
              <a:lnSpc>
                <a:spcPct val="115000"/>
              </a:lnSpc>
              <a:spcBef>
                <a:spcPts val="1200"/>
              </a:spcBef>
              <a:spcAft>
                <a:spcPts val="1200"/>
              </a:spcAft>
              <a:buNone/>
            </a:pPr>
            <a:r>
              <a:t/>
            </a:r>
            <a:endParaRPr sz="1200">
              <a:solidFill>
                <a:schemeClr val="dk1"/>
              </a:solidFill>
              <a:latin typeface="Average"/>
              <a:ea typeface="Average"/>
              <a:cs typeface="Average"/>
              <a:sym typeface="Averag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fc1f0955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fc1f0955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Raciel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core algorithm we use for most of our concurrent sort implementations. </a:t>
            </a:r>
            <a:endParaRPr/>
          </a:p>
          <a:p>
            <a:pPr indent="0" lvl="0" marL="0" rtl="0" algn="l">
              <a:spcBef>
                <a:spcPts val="0"/>
              </a:spcBef>
              <a:spcAft>
                <a:spcPts val="0"/>
              </a:spcAft>
              <a:buNone/>
            </a:pPr>
            <a:r>
              <a:rPr lang="en"/>
              <a:t>We first figure out how big each chunk of the array should be based on the array size and number of threads. </a:t>
            </a:r>
            <a:endParaRPr/>
          </a:p>
          <a:p>
            <a:pPr indent="0" lvl="0" marL="0" rtl="0" algn="l">
              <a:spcBef>
                <a:spcPts val="0"/>
              </a:spcBef>
              <a:spcAft>
                <a:spcPts val="0"/>
              </a:spcAft>
              <a:buNone/>
            </a:pPr>
            <a:r>
              <a:rPr lang="en"/>
              <a:t>If the array size is evenly divisible by the number of threads, then the threads handle the same size chunk. </a:t>
            </a:r>
            <a:endParaRPr/>
          </a:p>
          <a:p>
            <a:pPr indent="0" lvl="0" marL="0" rtl="0" algn="l">
              <a:spcBef>
                <a:spcPts val="0"/>
              </a:spcBef>
              <a:spcAft>
                <a:spcPts val="0"/>
              </a:spcAft>
              <a:buNone/>
            </a:pPr>
            <a:r>
              <a:rPr lang="en"/>
              <a:t>Otherwise, the last chunk handles the smaller remainder of data.</a:t>
            </a:r>
            <a:endParaRPr/>
          </a:p>
          <a:p>
            <a:pPr indent="0" lvl="0" marL="0" rtl="0" algn="l">
              <a:spcBef>
                <a:spcPts val="0"/>
              </a:spcBef>
              <a:spcAft>
                <a:spcPts val="0"/>
              </a:spcAft>
              <a:buNone/>
            </a:pPr>
            <a:r>
              <a:rPr lang="en"/>
              <a:t>Afterwards, we assign each thread its respective chunk and make it sort. </a:t>
            </a:r>
            <a:endParaRPr/>
          </a:p>
          <a:p>
            <a:pPr indent="0" lvl="0" marL="0" rtl="0" algn="l">
              <a:spcBef>
                <a:spcPts val="0"/>
              </a:spcBef>
              <a:spcAft>
                <a:spcPts val="0"/>
              </a:spcAft>
              <a:buNone/>
            </a:pPr>
            <a:r>
              <a:rPr lang="en"/>
              <a:t>We join the threads to ensure they are all finished sorting, and then proceed to the final merge step to join together all the chunks of data.</a:t>
            </a:r>
            <a:endParaRPr/>
          </a:p>
          <a:p>
            <a:pPr indent="0" lvl="0" marL="0" rtl="0" algn="l">
              <a:spcBef>
                <a:spcPts val="0"/>
              </a:spcBef>
              <a:spcAft>
                <a:spcPts val="0"/>
              </a:spcAft>
              <a:buNone/>
            </a:pPr>
            <a:r>
              <a:rPr lang="en"/>
              <a:t>This merge is similar to the merge step in merge sort, in that it merges adjacent chunks together, doubling in size every iteration. This is faster than just calling merge on the entire array.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fda47846c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fda47846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Gabriella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fc02a8a6f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fc02a8a6f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Gabriella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Now let’s </a:t>
            </a:r>
            <a:r>
              <a:rPr lang="en" sz="1200">
                <a:solidFill>
                  <a:schemeClr val="dk1"/>
                </a:solidFill>
                <a:latin typeface="Times New Roman"/>
                <a:ea typeface="Times New Roman"/>
                <a:cs typeface="Times New Roman"/>
                <a:sym typeface="Times New Roman"/>
              </a:rPr>
              <a:t>evaluate</a:t>
            </a:r>
            <a:r>
              <a:rPr lang="en" sz="1200">
                <a:solidFill>
                  <a:schemeClr val="dk1"/>
                </a:solidFill>
                <a:latin typeface="Times New Roman"/>
                <a:ea typeface="Times New Roman"/>
                <a:cs typeface="Times New Roman"/>
                <a:sym typeface="Times New Roman"/>
              </a:rPr>
              <a:t> the time taken for our concurrent implementations of selection sort, bubble sort, and insertion sort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3</a:t>
            </a:r>
            <a:r>
              <a:rPr lang="en" sz="1200">
                <a:solidFill>
                  <a:schemeClr val="dk1"/>
                </a:solidFill>
                <a:latin typeface="Times New Roman"/>
                <a:ea typeface="Times New Roman"/>
                <a:cs typeface="Times New Roman"/>
                <a:sym typeface="Times New Roman"/>
              </a:rPr>
              <a:t> sorts show noticeable benefits when multi-threading, likely because their runtime is on the slower side O(n</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Starts to become worth to multithread between 100 and 1000 elements, likely at the higher end of this range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is because at these array sizes, it’s able to save more time through multithreading than it wastes from thread creation and management overhead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decrease in runtime per thread seems to take a linear pattern starting at around 10,000 elements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66fa42fd0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66fa42fd0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Gabriella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Starting somewhere between 10,000 and 100,000 elements, there begins a linear relationship between the increase in number of threads and increase in CPU usage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Generally, above the threshold of 10,000 elements, if you double the number of threads, then the CPU usage about doubles as well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Parallelizing Sorting Algorithms</a:t>
            </a:r>
            <a:endParaRPr/>
          </a:p>
        </p:txBody>
      </p:sp>
      <p:sp>
        <p:nvSpPr>
          <p:cNvPr id="60" name="Google Shape;60;p13"/>
          <p:cNvSpPr txBox="1"/>
          <p:nvPr>
            <p:ph idx="1" type="subTitle"/>
          </p:nvPr>
        </p:nvSpPr>
        <p:spPr>
          <a:xfrm>
            <a:off x="311700" y="3591575"/>
            <a:ext cx="8520600" cy="12255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Kevin Alfonso</a:t>
            </a:r>
            <a:endParaRPr/>
          </a:p>
          <a:p>
            <a:pPr indent="0" lvl="0" marL="0" rtl="0" algn="ctr">
              <a:spcBef>
                <a:spcPts val="0"/>
              </a:spcBef>
              <a:spcAft>
                <a:spcPts val="0"/>
              </a:spcAft>
              <a:buNone/>
            </a:pPr>
            <a:r>
              <a:rPr lang="en"/>
              <a:t>Gabriella On-Cuen</a:t>
            </a:r>
            <a:endParaRPr/>
          </a:p>
          <a:p>
            <a:pPr indent="0" lvl="0" marL="0" rtl="0" algn="ctr">
              <a:spcBef>
                <a:spcPts val="0"/>
              </a:spcBef>
              <a:spcAft>
                <a:spcPts val="0"/>
              </a:spcAft>
              <a:buNone/>
            </a:pPr>
            <a:r>
              <a:rPr lang="en"/>
              <a:t>Faiz Ahmed</a:t>
            </a:r>
            <a:endParaRPr/>
          </a:p>
          <a:p>
            <a:pPr indent="0" lvl="0" marL="0" rtl="0" algn="ctr">
              <a:spcBef>
                <a:spcPts val="0"/>
              </a:spcBef>
              <a:spcAft>
                <a:spcPts val="0"/>
              </a:spcAft>
              <a:buNone/>
            </a:pPr>
            <a:r>
              <a:rPr lang="en"/>
              <a:t>Raciel Antela Pardo</a:t>
            </a:r>
            <a:endParaRPr/>
          </a:p>
          <a:p>
            <a:pPr indent="0" lvl="0" marL="0" rtl="0" algn="ctr">
              <a:spcBef>
                <a:spcPts val="0"/>
              </a:spcBef>
              <a:spcAft>
                <a:spcPts val="0"/>
              </a:spcAft>
              <a:buNone/>
            </a:pPr>
            <a:r>
              <a:rPr lang="en"/>
              <a:t>Isaac Munshi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Radix </a:t>
            </a:r>
            <a:r>
              <a:rPr lang="en"/>
              <a:t>Sort</a:t>
            </a:r>
            <a:endParaRPr/>
          </a:p>
        </p:txBody>
      </p:sp>
      <p:sp>
        <p:nvSpPr>
          <p:cNvPr id="126" name="Google Shape;126;p22"/>
          <p:cNvSpPr txBox="1"/>
          <p:nvPr/>
        </p:nvSpPr>
        <p:spPr>
          <a:xfrm>
            <a:off x="3212850" y="3002250"/>
            <a:ext cx="271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Oswald"/>
                <a:ea typeface="Oswald"/>
                <a:cs typeface="Oswald"/>
                <a:sym typeface="Oswald"/>
              </a:rPr>
              <a:t>Average Runtime: Θ(nk)</a:t>
            </a:r>
            <a:endParaRPr sz="200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pic>
        <p:nvPicPr>
          <p:cNvPr id="132" name="Google Shape;132;p23"/>
          <p:cNvPicPr preferRelativeResize="0"/>
          <p:nvPr/>
        </p:nvPicPr>
        <p:blipFill rotWithShape="1">
          <a:blip r:embed="rId3">
            <a:alphaModFix/>
          </a:blip>
          <a:srcRect b="0" l="0" r="0" t="0"/>
          <a:stretch/>
        </p:blipFill>
        <p:spPr>
          <a:xfrm>
            <a:off x="709350" y="1152475"/>
            <a:ext cx="7725776" cy="3416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pic>
        <p:nvPicPr>
          <p:cNvPr id="138" name="Google Shape;138;p24"/>
          <p:cNvPicPr preferRelativeResize="0"/>
          <p:nvPr/>
        </p:nvPicPr>
        <p:blipFill rotWithShape="1">
          <a:blip r:embed="rId3">
            <a:alphaModFix/>
          </a:blip>
          <a:srcRect b="0" l="0" r="0" t="0"/>
          <a:stretch/>
        </p:blipFill>
        <p:spPr>
          <a:xfrm>
            <a:off x="693650" y="1152475"/>
            <a:ext cx="7757725" cy="3416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Quick </a:t>
            </a:r>
            <a:r>
              <a:rPr lang="en"/>
              <a:t>Sort and Merge Sort</a:t>
            </a:r>
            <a:endParaRPr/>
          </a:p>
        </p:txBody>
      </p:sp>
      <p:sp>
        <p:nvSpPr>
          <p:cNvPr id="144" name="Google Shape;144;p25"/>
          <p:cNvSpPr txBox="1"/>
          <p:nvPr/>
        </p:nvSpPr>
        <p:spPr>
          <a:xfrm>
            <a:off x="3126150" y="3002250"/>
            <a:ext cx="2942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Oswald"/>
                <a:ea typeface="Oswald"/>
                <a:cs typeface="Oswald"/>
                <a:sym typeface="Oswald"/>
              </a:rPr>
              <a:t>Average Runtime: Θ(nlog(n))</a:t>
            </a:r>
            <a:endParaRPr sz="2000">
              <a:solidFill>
                <a:schemeClr val="dk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Merge Sort </a:t>
            </a:r>
            <a:r>
              <a:rPr lang="en"/>
              <a:t>Code</a:t>
            </a:r>
            <a:endParaRPr/>
          </a:p>
        </p:txBody>
      </p:sp>
      <p:sp>
        <p:nvSpPr>
          <p:cNvPr id="150" name="Google Shape;150;p2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template &lt;class T&gt;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void concurrentMergeSort(T arr[], int start, int end, int numThreads)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if (start &lt; end)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mid = (start + end) / 2;</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if (numThreads &gt; 1)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vector&lt;thread&gt; threads(2);</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numThreadsLeft = numThreads / 2;</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int numThreadsRight = numThreads - numThreadsLeft;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threads[0] = thread(concurrentMergeSort&lt;T&gt;, arr, start, mid, numThreadsLeft);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threads[1] = thread(concurrentMergeSort&lt;T&gt;, arr, mid + 1, end, numThreadsRight);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for (auto&amp; thread : threads)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thread.join();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 else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concurrentMergeSort(arr, start, mid,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concurrentMergeSort(arr, mid + 1, end, 1);</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merge(arr, start, mid, end);</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1200"/>
              </a:spcAft>
              <a:buNone/>
            </a:pPr>
            <a:r>
              <a:t/>
            </a:r>
            <a:endParaRPr b="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49600" y="258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pic>
        <p:nvPicPr>
          <p:cNvPr id="156" name="Google Shape;156;p27"/>
          <p:cNvPicPr preferRelativeResize="0"/>
          <p:nvPr/>
        </p:nvPicPr>
        <p:blipFill rotWithShape="1">
          <a:blip r:embed="rId3">
            <a:alphaModFix/>
          </a:blip>
          <a:srcRect b="0" l="29" r="39" t="0"/>
          <a:stretch/>
        </p:blipFill>
        <p:spPr>
          <a:xfrm>
            <a:off x="2223900" y="831450"/>
            <a:ext cx="4572001" cy="2023108"/>
          </a:xfrm>
          <a:prstGeom prst="rect">
            <a:avLst/>
          </a:prstGeom>
          <a:noFill/>
          <a:ln>
            <a:noFill/>
          </a:ln>
        </p:spPr>
      </p:pic>
      <p:sp>
        <p:nvSpPr>
          <p:cNvPr id="157" name="Google Shape;157;p27"/>
          <p:cNvSpPr txBox="1"/>
          <p:nvPr>
            <p:ph type="title"/>
          </p:nvPr>
        </p:nvSpPr>
        <p:spPr>
          <a:xfrm>
            <a:off x="3064850" y="1592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Quick Sort</a:t>
            </a:r>
            <a:endParaRPr sz="1600"/>
          </a:p>
        </p:txBody>
      </p:sp>
      <p:pic>
        <p:nvPicPr>
          <p:cNvPr id="158" name="Google Shape;158;p27"/>
          <p:cNvPicPr preferRelativeResize="0"/>
          <p:nvPr/>
        </p:nvPicPr>
        <p:blipFill rotWithShape="1">
          <a:blip r:embed="rId4">
            <a:alphaModFix/>
          </a:blip>
          <a:srcRect b="0" l="29" r="39" t="0"/>
          <a:stretch/>
        </p:blipFill>
        <p:spPr>
          <a:xfrm>
            <a:off x="2223900" y="2926424"/>
            <a:ext cx="4572001" cy="2087822"/>
          </a:xfrm>
          <a:prstGeom prst="rect">
            <a:avLst/>
          </a:prstGeom>
          <a:noFill/>
          <a:ln>
            <a:noFill/>
          </a:ln>
        </p:spPr>
      </p:pic>
      <p:sp>
        <p:nvSpPr>
          <p:cNvPr id="159" name="Google Shape;159;p27"/>
          <p:cNvSpPr txBox="1"/>
          <p:nvPr>
            <p:ph type="title"/>
          </p:nvPr>
        </p:nvSpPr>
        <p:spPr>
          <a:xfrm>
            <a:off x="3064850" y="372538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Merge Sort</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249600" y="258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pic>
        <p:nvPicPr>
          <p:cNvPr id="165" name="Google Shape;165;p28"/>
          <p:cNvPicPr preferRelativeResize="0"/>
          <p:nvPr/>
        </p:nvPicPr>
        <p:blipFill rotWithShape="1">
          <a:blip r:embed="rId3">
            <a:alphaModFix/>
          </a:blip>
          <a:srcRect b="0" l="29" r="39" t="0"/>
          <a:stretch/>
        </p:blipFill>
        <p:spPr>
          <a:xfrm>
            <a:off x="2223900" y="831450"/>
            <a:ext cx="4572001" cy="2023108"/>
          </a:xfrm>
          <a:prstGeom prst="rect">
            <a:avLst/>
          </a:prstGeom>
          <a:noFill/>
          <a:ln>
            <a:noFill/>
          </a:ln>
        </p:spPr>
      </p:pic>
      <p:sp>
        <p:nvSpPr>
          <p:cNvPr id="166" name="Google Shape;166;p28"/>
          <p:cNvSpPr txBox="1"/>
          <p:nvPr>
            <p:ph type="title"/>
          </p:nvPr>
        </p:nvSpPr>
        <p:spPr>
          <a:xfrm>
            <a:off x="3064850" y="1592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Quick Sort</a:t>
            </a:r>
            <a:endParaRPr sz="1600"/>
          </a:p>
        </p:txBody>
      </p:sp>
      <p:pic>
        <p:nvPicPr>
          <p:cNvPr id="167" name="Google Shape;167;p28"/>
          <p:cNvPicPr preferRelativeResize="0"/>
          <p:nvPr/>
        </p:nvPicPr>
        <p:blipFill rotWithShape="1">
          <a:blip r:embed="rId4">
            <a:alphaModFix/>
          </a:blip>
          <a:srcRect b="0" l="29" r="39" t="0"/>
          <a:stretch/>
        </p:blipFill>
        <p:spPr>
          <a:xfrm>
            <a:off x="2223900" y="2926424"/>
            <a:ext cx="4572001" cy="2087822"/>
          </a:xfrm>
          <a:prstGeom prst="rect">
            <a:avLst/>
          </a:prstGeom>
          <a:noFill/>
          <a:ln>
            <a:noFill/>
          </a:ln>
        </p:spPr>
      </p:pic>
      <p:sp>
        <p:nvSpPr>
          <p:cNvPr id="168" name="Google Shape;168;p28"/>
          <p:cNvSpPr txBox="1"/>
          <p:nvPr>
            <p:ph type="title"/>
          </p:nvPr>
        </p:nvSpPr>
        <p:spPr>
          <a:xfrm>
            <a:off x="3064850" y="372538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Merge Sort</a:t>
            </a:r>
            <a:endParaRPr sz="1600"/>
          </a:p>
        </p:txBody>
      </p:sp>
      <p:pic>
        <p:nvPicPr>
          <p:cNvPr id="169" name="Google Shape;169;p28"/>
          <p:cNvPicPr preferRelativeResize="0"/>
          <p:nvPr/>
        </p:nvPicPr>
        <p:blipFill rotWithShape="1">
          <a:blip r:embed="rId5">
            <a:alphaModFix/>
          </a:blip>
          <a:srcRect b="288" l="0" r="0" t="288"/>
          <a:stretch/>
        </p:blipFill>
        <p:spPr>
          <a:xfrm>
            <a:off x="2223900" y="831450"/>
            <a:ext cx="4572000" cy="2023108"/>
          </a:xfrm>
          <a:prstGeom prst="rect">
            <a:avLst/>
          </a:prstGeom>
          <a:noFill/>
          <a:ln>
            <a:noFill/>
          </a:ln>
        </p:spPr>
      </p:pic>
      <p:pic>
        <p:nvPicPr>
          <p:cNvPr id="170" name="Google Shape;170;p28"/>
          <p:cNvPicPr preferRelativeResize="0"/>
          <p:nvPr/>
        </p:nvPicPr>
        <p:blipFill rotWithShape="1">
          <a:blip r:embed="rId6">
            <a:alphaModFix/>
          </a:blip>
          <a:srcRect b="288" l="0" r="0" t="288"/>
          <a:stretch/>
        </p:blipFill>
        <p:spPr>
          <a:xfrm>
            <a:off x="2223884" y="2926400"/>
            <a:ext cx="4572027" cy="208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Overall…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544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Discussion</a:t>
            </a:r>
            <a:endParaRPr/>
          </a:p>
        </p:txBody>
      </p:sp>
      <p:sp>
        <p:nvSpPr>
          <p:cNvPr id="181" name="Google Shape;181;p30"/>
          <p:cNvSpPr txBox="1"/>
          <p:nvPr>
            <p:ph idx="1" type="body"/>
          </p:nvPr>
        </p:nvSpPr>
        <p:spPr>
          <a:xfrm>
            <a:off x="411100" y="1227025"/>
            <a:ext cx="79254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200000"/>
              </a:lnSpc>
              <a:spcBef>
                <a:spcPts val="0"/>
              </a:spcBef>
              <a:spcAft>
                <a:spcPts val="0"/>
              </a:spcAft>
              <a:buSzPct val="100000"/>
              <a:buChar char="●"/>
            </a:pPr>
            <a:r>
              <a:rPr lang="en"/>
              <a:t>The faster sorts require a larger array for multithreading to become worth it</a:t>
            </a:r>
            <a:endParaRPr/>
          </a:p>
          <a:p>
            <a:pPr indent="-334327" lvl="0" marL="457200" rtl="0" algn="l">
              <a:lnSpc>
                <a:spcPct val="200000"/>
              </a:lnSpc>
              <a:spcBef>
                <a:spcPts val="0"/>
              </a:spcBef>
              <a:spcAft>
                <a:spcPts val="0"/>
              </a:spcAft>
              <a:buSzPct val="100000"/>
              <a:buChar char="●"/>
            </a:pPr>
            <a:r>
              <a:rPr lang="en"/>
              <a:t>CPU Usage has a more linear relationship as array size increases</a:t>
            </a:r>
            <a:endParaRPr/>
          </a:p>
          <a:p>
            <a:pPr indent="-334327" lvl="0" marL="457200" marR="0" rtl="0" algn="l">
              <a:lnSpc>
                <a:spcPct val="200000"/>
              </a:lnSpc>
              <a:spcBef>
                <a:spcPts val="0"/>
              </a:spcBef>
              <a:spcAft>
                <a:spcPts val="0"/>
              </a:spcAft>
              <a:buSzPct val="100000"/>
              <a:buChar char="●"/>
            </a:pPr>
            <a:r>
              <a:rPr lang="en"/>
              <a:t>For further exploration, researchers could try implementing concurrency in sorting algorithms by having the merge be done “along the way” as the sort is being completed, instead of having a merge step to merge the pieces of the array at the end. Can also implement merge concurrently.</a:t>
            </a:r>
            <a:endParaRPr/>
          </a:p>
          <a:p>
            <a:pPr indent="-334327" lvl="0" marL="457200" marR="0" rtl="0" algn="l">
              <a:lnSpc>
                <a:spcPct val="200000"/>
              </a:lnSpc>
              <a:spcBef>
                <a:spcPts val="0"/>
              </a:spcBef>
              <a:spcAft>
                <a:spcPts val="0"/>
              </a:spcAft>
              <a:buSzPct val="100000"/>
              <a:buChar char="●"/>
            </a:pPr>
            <a:r>
              <a:rPr lang="en"/>
              <a:t>Amdahl’s Law: </a:t>
            </a:r>
            <a:endParaRPr/>
          </a:p>
        </p:txBody>
      </p:sp>
      <p:pic>
        <p:nvPicPr>
          <p:cNvPr id="182" name="Google Shape;182;p30"/>
          <p:cNvPicPr preferRelativeResize="0"/>
          <p:nvPr/>
        </p:nvPicPr>
        <p:blipFill>
          <a:blip r:embed="rId3">
            <a:alphaModFix/>
          </a:blip>
          <a:stretch>
            <a:fillRect/>
          </a:stretch>
        </p:blipFill>
        <p:spPr>
          <a:xfrm>
            <a:off x="2358016" y="4117241"/>
            <a:ext cx="2247875" cy="99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Key Issues and Challenges</a:t>
            </a:r>
            <a:endParaRPr/>
          </a:p>
        </p:txBody>
      </p:sp>
      <p:sp>
        <p:nvSpPr>
          <p:cNvPr id="188" name="Google Shape;18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Original bubble sort implementation was faulty</a:t>
            </a:r>
            <a:endParaRPr/>
          </a:p>
          <a:p>
            <a:pPr indent="-342900" lvl="0" marL="457200" rtl="0" algn="l">
              <a:lnSpc>
                <a:spcPct val="200000"/>
              </a:lnSpc>
              <a:spcBef>
                <a:spcPts val="0"/>
              </a:spcBef>
              <a:spcAft>
                <a:spcPts val="0"/>
              </a:spcAft>
              <a:buSzPts val="1800"/>
              <a:buChar char="●"/>
            </a:pPr>
            <a:r>
              <a:rPr lang="en"/>
              <a:t>Merging of arrays produced arrays not sorted at chunk bounds</a:t>
            </a:r>
            <a:endParaRPr/>
          </a:p>
          <a:p>
            <a:pPr indent="-342900" lvl="0" marL="457200" rtl="0" algn="l">
              <a:lnSpc>
                <a:spcPct val="115000"/>
              </a:lnSpc>
              <a:spcBef>
                <a:spcPts val="0"/>
              </a:spcBef>
              <a:spcAft>
                <a:spcPts val="0"/>
              </a:spcAft>
              <a:buSzPts val="1800"/>
              <a:buChar char="●"/>
            </a:pPr>
            <a:r>
              <a:rPr lang="en"/>
              <a:t>Some parallel sorts did not work when array size was not evenly divisible by the number of chunks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52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6" name="Google Shape;66;p14"/>
          <p:cNvSpPr txBox="1"/>
          <p:nvPr>
            <p:ph idx="1" type="body"/>
          </p:nvPr>
        </p:nvSpPr>
        <p:spPr>
          <a:xfrm>
            <a:off x="311700" y="1267800"/>
            <a:ext cx="8397600" cy="34164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sz="2000"/>
              <a:t>Parallelized common sorting algorithms</a:t>
            </a:r>
            <a:endParaRPr sz="2000"/>
          </a:p>
          <a:p>
            <a:pPr indent="-355600" lvl="0" marL="457200" rtl="0" algn="l">
              <a:lnSpc>
                <a:spcPct val="200000"/>
              </a:lnSpc>
              <a:spcBef>
                <a:spcPts val="0"/>
              </a:spcBef>
              <a:spcAft>
                <a:spcPts val="0"/>
              </a:spcAft>
              <a:buSzPts val="2000"/>
              <a:buChar char="●"/>
            </a:pPr>
            <a:r>
              <a:rPr lang="en" sz="2000"/>
              <a:t>Multi-threaded vs. linear versions</a:t>
            </a:r>
            <a:endParaRPr sz="2000"/>
          </a:p>
          <a:p>
            <a:pPr indent="-355600" lvl="0" marL="457200" rtl="0" algn="l">
              <a:lnSpc>
                <a:spcPct val="200000"/>
              </a:lnSpc>
              <a:spcBef>
                <a:spcPts val="0"/>
              </a:spcBef>
              <a:spcAft>
                <a:spcPts val="0"/>
              </a:spcAft>
              <a:buSzPts val="2000"/>
              <a:buChar char="●"/>
            </a:pPr>
            <a:r>
              <a:rPr lang="en" sz="2000"/>
              <a:t>Focused on six sorting algorithms</a:t>
            </a:r>
            <a:endParaRPr sz="2000"/>
          </a:p>
          <a:p>
            <a:pPr indent="-355600" lvl="0" marL="457200" rtl="0" algn="l">
              <a:lnSpc>
                <a:spcPct val="200000"/>
              </a:lnSpc>
              <a:spcBef>
                <a:spcPts val="0"/>
              </a:spcBef>
              <a:spcAft>
                <a:spcPts val="0"/>
              </a:spcAft>
              <a:buSzPts val="2000"/>
              <a:buChar char="●"/>
            </a:pPr>
            <a:r>
              <a:rPr lang="en" sz="2000"/>
              <a:t>Goal: explore differences in run-time and efficiency</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629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94" name="Google Shape;194;p32"/>
          <p:cNvSpPr txBox="1"/>
          <p:nvPr>
            <p:ph idx="1" type="body"/>
          </p:nvPr>
        </p:nvSpPr>
        <p:spPr>
          <a:xfrm>
            <a:off x="423475" y="1363700"/>
            <a:ext cx="78135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Our data appears to confirm our original hypothesis</a:t>
            </a:r>
            <a:endParaRPr/>
          </a:p>
          <a:p>
            <a:pPr indent="-342900" lvl="0" marL="457200" rtl="0" algn="l">
              <a:spcBef>
                <a:spcPts val="0"/>
              </a:spcBef>
              <a:spcAft>
                <a:spcPts val="0"/>
              </a:spcAft>
              <a:buSzPts val="1800"/>
              <a:buChar char="●"/>
            </a:pPr>
            <a:r>
              <a:rPr lang="en"/>
              <a:t>Multithreading can speed up sorting, but the point where it becomes beneficial depends on array size, sorting algorithm, and system specifications.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200000"/>
              </a:lnSpc>
              <a:spcBef>
                <a:spcPts val="0"/>
              </a:spcBef>
              <a:spcAft>
                <a:spcPts val="0"/>
              </a:spcAft>
              <a:buSzPts val="1800"/>
              <a:buChar char="●"/>
            </a:pPr>
            <a:r>
              <a:rPr lang="en"/>
              <a:t>Parallelized algorithms faster for large arrays</a:t>
            </a:r>
            <a:endParaRPr/>
          </a:p>
          <a:p>
            <a:pPr indent="-342900" lvl="0" marL="457200" marR="0" rtl="0" algn="l">
              <a:lnSpc>
                <a:spcPct val="200000"/>
              </a:lnSpc>
              <a:spcBef>
                <a:spcPts val="0"/>
              </a:spcBef>
              <a:spcAft>
                <a:spcPts val="0"/>
              </a:spcAft>
              <a:buSzPts val="1800"/>
              <a:buChar char="●"/>
            </a:pPr>
            <a:r>
              <a:rPr lang="en"/>
              <a:t>Increased CPU usage for multi-threaded versions</a:t>
            </a:r>
            <a:endParaRPr/>
          </a:p>
          <a:p>
            <a:pPr indent="-342900" lvl="0" marL="457200" marR="0" rtl="0" algn="l">
              <a:lnSpc>
                <a:spcPct val="200000"/>
              </a:lnSpc>
              <a:spcBef>
                <a:spcPts val="0"/>
              </a:spcBef>
              <a:spcAft>
                <a:spcPts val="0"/>
              </a:spcAft>
              <a:buSzPts val="1800"/>
              <a:buChar char="●"/>
            </a:pPr>
            <a:r>
              <a:rPr lang="en"/>
              <a:t>Compare performance and resource utilization</a:t>
            </a:r>
            <a:endParaRPr/>
          </a:p>
          <a:p>
            <a:pPr indent="-342900" lvl="0" marL="457200" marR="0" rtl="0" algn="l">
              <a:lnSpc>
                <a:spcPct val="200000"/>
              </a:lnSpc>
              <a:spcBef>
                <a:spcPts val="0"/>
              </a:spcBef>
              <a:spcAft>
                <a:spcPts val="0"/>
              </a:spcAft>
              <a:buSzPts val="1800"/>
              <a:buChar char="●"/>
            </a:pPr>
            <a:r>
              <a:rPr lang="en"/>
              <a:t>Investigate trade-offs between linear and parallelized algorithms</a:t>
            </a:r>
            <a:endParaRPr/>
          </a:p>
          <a:p>
            <a:pPr indent="0" lvl="0" marL="0" rtl="0" algn="l">
              <a:spcBef>
                <a:spcPts val="1200"/>
              </a:spcBef>
              <a:spcAft>
                <a:spcPts val="12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Technique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200000"/>
              </a:lnSpc>
              <a:spcBef>
                <a:spcPts val="0"/>
              </a:spcBef>
              <a:spcAft>
                <a:spcPts val="0"/>
              </a:spcAft>
              <a:buSzPct val="100000"/>
              <a:buChar char="●"/>
            </a:pPr>
            <a:r>
              <a:rPr lang="en"/>
              <a:t>Utilized std::thread for parallelism</a:t>
            </a:r>
            <a:endParaRPr/>
          </a:p>
          <a:p>
            <a:pPr indent="-334327" lvl="0" marL="457200" rtl="0" algn="l">
              <a:lnSpc>
                <a:spcPct val="200000"/>
              </a:lnSpc>
              <a:spcBef>
                <a:spcPts val="0"/>
              </a:spcBef>
              <a:spcAft>
                <a:spcPts val="0"/>
              </a:spcAft>
              <a:buSzPct val="100000"/>
              <a:buChar char="●"/>
            </a:pPr>
            <a:r>
              <a:rPr lang="en"/>
              <a:t>Lock-free data structures &amp; atomic operations</a:t>
            </a:r>
            <a:endParaRPr/>
          </a:p>
          <a:p>
            <a:pPr indent="-334327" lvl="0" marL="457200" rtl="0" algn="l">
              <a:lnSpc>
                <a:spcPct val="200000"/>
              </a:lnSpc>
              <a:spcBef>
                <a:spcPts val="0"/>
              </a:spcBef>
              <a:spcAft>
                <a:spcPts val="0"/>
              </a:spcAft>
              <a:buSzPct val="100000"/>
              <a:buChar char="●"/>
            </a:pPr>
            <a:r>
              <a:rPr lang="en"/>
              <a:t>Vectors of threads for safety &amp; performance</a:t>
            </a:r>
            <a:endParaRPr/>
          </a:p>
          <a:p>
            <a:pPr indent="-334327" lvl="0" marL="457200" rtl="0" algn="l">
              <a:lnSpc>
                <a:spcPct val="200000"/>
              </a:lnSpc>
              <a:spcBef>
                <a:spcPts val="0"/>
              </a:spcBef>
              <a:spcAft>
                <a:spcPts val="0"/>
              </a:spcAft>
              <a:buSzPct val="100000"/>
              <a:buChar char="●"/>
            </a:pPr>
            <a:r>
              <a:rPr lang="en"/>
              <a:t>Implemented &amp; parallelized normal sorting algorithms</a:t>
            </a:r>
            <a:endParaRPr/>
          </a:p>
          <a:p>
            <a:pPr indent="-334327" lvl="0" marL="457200" rtl="0" algn="l">
              <a:lnSpc>
                <a:spcPct val="200000"/>
              </a:lnSpc>
              <a:spcBef>
                <a:spcPts val="0"/>
              </a:spcBef>
              <a:spcAft>
                <a:spcPts val="0"/>
              </a:spcAft>
              <a:buSzPct val="100000"/>
              <a:buChar char="●"/>
            </a:pPr>
            <a:r>
              <a:rPr lang="en"/>
              <a:t>Merged individual thread results</a:t>
            </a:r>
            <a:endParaRPr/>
          </a:p>
          <a:p>
            <a:pPr indent="-334327" lvl="0" marL="457200" rtl="0" algn="l">
              <a:lnSpc>
                <a:spcPct val="200000"/>
              </a:lnSpc>
              <a:spcBef>
                <a:spcPts val="0"/>
              </a:spcBef>
              <a:spcAft>
                <a:spcPts val="0"/>
              </a:spcAft>
              <a:buSzPct val="100000"/>
              <a:buChar char="●"/>
            </a:pPr>
            <a:r>
              <a:rPr lang="en"/>
              <a:t>Tested with 1, 2, 4, and 8 threads</a:t>
            </a:r>
            <a:endParaRPr/>
          </a:p>
          <a:p>
            <a:pPr indent="-334327" lvl="0" marL="457200" rtl="0" algn="l">
              <a:lnSpc>
                <a:spcPct val="200000"/>
              </a:lnSpc>
              <a:spcBef>
                <a:spcPts val="0"/>
              </a:spcBef>
              <a:spcAft>
                <a:spcPts val="0"/>
              </a:spcAft>
              <a:buSzPct val="100000"/>
              <a:buChar char="●"/>
            </a:pPr>
            <a:r>
              <a:rPr lang="en"/>
              <a:t>Validity check: ensure arrays correctly sorted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90000"/>
              </a:lnSpc>
              <a:spcBef>
                <a:spcPts val="0"/>
              </a:spcBef>
              <a:spcAft>
                <a:spcPts val="0"/>
              </a:spcAft>
              <a:buClr>
                <a:srgbClr val="CACACA"/>
              </a:buClr>
              <a:buSzPts val="1800"/>
              <a:buChar char="●"/>
            </a:pPr>
            <a:r>
              <a:rPr lang="en">
                <a:solidFill>
                  <a:srgbClr val="CACACA"/>
                </a:solidFill>
              </a:rPr>
              <a:t>Time Taken(µs): std::chrono's high-resolution clock</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CPU Usage(%): Linux's rusage library</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Data format: CSV</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Data analysis: Python Jupyter notebook, Pandas, Matplotlib, Seaborn</a:t>
            </a:r>
            <a:endParaRPr>
              <a:solidFill>
                <a:srgbClr val="CACACA"/>
              </a:solidFill>
            </a:endParaRPr>
          </a:p>
          <a:p>
            <a:pPr indent="-342900" lvl="0" marL="457200" rtl="0" algn="l">
              <a:lnSpc>
                <a:spcPct val="190000"/>
              </a:lnSpc>
              <a:spcBef>
                <a:spcPts val="0"/>
              </a:spcBef>
              <a:spcAft>
                <a:spcPts val="0"/>
              </a:spcAft>
              <a:buClr>
                <a:srgbClr val="CACACA"/>
              </a:buClr>
              <a:buSzPts val="1800"/>
              <a:buChar char="●"/>
            </a:pPr>
            <a:r>
              <a:rPr lang="en">
                <a:solidFill>
                  <a:srgbClr val="CACACA"/>
                </a:solidFill>
              </a:rPr>
              <a:t>Graphs: Time Taken vs. Array Size, CPU Usage vs. Array Size</a:t>
            </a:r>
            <a:endParaRPr>
              <a:solidFill>
                <a:srgbClr val="CACAC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22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Parallel Sorting </a:t>
            </a:r>
            <a:r>
              <a:rPr lang="en"/>
              <a:t>Code</a:t>
            </a:r>
            <a:endParaRPr/>
          </a:p>
        </p:txBody>
      </p:sp>
      <p:sp>
        <p:nvSpPr>
          <p:cNvPr id="90" name="Google Shape;90;p18"/>
          <p:cNvSpPr txBox="1"/>
          <p:nvPr>
            <p:ph idx="1" type="body"/>
          </p:nvPr>
        </p:nvSpPr>
        <p:spPr>
          <a:xfrm>
            <a:off x="311700" y="605825"/>
            <a:ext cx="8520600" cy="433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void </a:t>
            </a:r>
            <a:r>
              <a:rPr b="1" lang="en" sz="1200">
                <a:solidFill>
                  <a:srgbClr val="F0F3F6"/>
                </a:solidFill>
                <a:highlight>
                  <a:srgbClr val="E69138"/>
                </a:highlight>
                <a:latin typeface="Consolas"/>
                <a:ea typeface="Consolas"/>
                <a:cs typeface="Consolas"/>
                <a:sym typeface="Consolas"/>
              </a:rPr>
              <a:t>concurrent__</a:t>
            </a:r>
            <a:r>
              <a:rPr b="1" lang="en" sz="1200">
                <a:solidFill>
                  <a:srgbClr val="F0F3F6"/>
                </a:solidFill>
                <a:highlight>
                  <a:srgbClr val="E69138"/>
                </a:highlight>
                <a:latin typeface="Consolas"/>
                <a:ea typeface="Consolas"/>
                <a:cs typeface="Consolas"/>
                <a:sym typeface="Consolas"/>
              </a:rPr>
              <a:t>__Sort</a:t>
            </a:r>
            <a:r>
              <a:rPr b="1" lang="en" sz="1200">
                <a:solidFill>
                  <a:srgbClr val="F0F3F6"/>
                </a:solidFill>
                <a:latin typeface="Consolas"/>
                <a:ea typeface="Consolas"/>
                <a:cs typeface="Consolas"/>
                <a:sym typeface="Consolas"/>
              </a:rPr>
              <a:t>(int arr[], int n, int numThreads) {</a:t>
            </a:r>
            <a:endParaRPr b="1" sz="1200">
              <a:solidFill>
                <a:srgbClr val="F0F3F6"/>
              </a:solidFill>
              <a:latin typeface="Consolas"/>
              <a:ea typeface="Consolas"/>
              <a:cs typeface="Consolas"/>
              <a:sym typeface="Consolas"/>
            </a:endParaRPr>
          </a:p>
          <a:p>
            <a:pPr indent="0" lvl="0" marL="0" marR="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vector&lt;thread&gt; threads;</a:t>
            </a:r>
            <a:endParaRPr b="1" sz="1200">
              <a:solidFill>
                <a:srgbClr val="F0F3F6"/>
              </a:solidFill>
              <a:highlight>
                <a:srgbClr val="3D7B77"/>
              </a:highlight>
              <a:latin typeface="Consolas"/>
              <a:ea typeface="Consolas"/>
              <a:cs typeface="Consolas"/>
              <a:sym typeface="Consolas"/>
            </a:endParaRPr>
          </a:p>
          <a:p>
            <a:pPr indent="0" lvl="0" marL="0" marR="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int chunkSize = (int)floor(n / numThreads);</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for (int i = 0; i &lt; numThreads - 1; i++) {</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    int start = i * chunkSize;</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    int end = start + chunkSize;</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    threads.emplace_back(</a:t>
            </a:r>
            <a:r>
              <a:rPr b="1" lang="en" sz="1200">
                <a:solidFill>
                  <a:srgbClr val="F0F3F6"/>
                </a:solidFill>
                <a:highlight>
                  <a:srgbClr val="E69138"/>
                </a:highlight>
                <a:latin typeface="Consolas"/>
                <a:ea typeface="Consolas"/>
                <a:cs typeface="Consolas"/>
                <a:sym typeface="Consolas"/>
              </a:rPr>
              <a:t>____Sort</a:t>
            </a:r>
            <a:r>
              <a:rPr b="1" lang="en" sz="1200">
                <a:solidFill>
                  <a:srgbClr val="F0F3F6"/>
                </a:solidFill>
                <a:highlight>
                  <a:srgbClr val="3D7B77"/>
                </a:highlight>
                <a:latin typeface="Consolas"/>
                <a:ea typeface="Consolas"/>
                <a:cs typeface="Consolas"/>
                <a:sym typeface="Consolas"/>
              </a:rPr>
              <a:t>, ref(arr), start, end); // could be end - 1</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threads.emplace_back(</a:t>
            </a:r>
            <a:r>
              <a:rPr b="1" lang="en" sz="1200">
                <a:solidFill>
                  <a:srgbClr val="F0F3F6"/>
                </a:solidFill>
                <a:highlight>
                  <a:srgbClr val="E69138"/>
                </a:highlight>
                <a:latin typeface="Consolas"/>
                <a:ea typeface="Consolas"/>
                <a:cs typeface="Consolas"/>
                <a:sym typeface="Consolas"/>
              </a:rPr>
              <a:t>____</a:t>
            </a:r>
            <a:r>
              <a:rPr b="1" lang="en" sz="1200">
                <a:solidFill>
                  <a:srgbClr val="F0F3F6"/>
                </a:solidFill>
                <a:highlight>
                  <a:srgbClr val="E69138"/>
                </a:highlight>
                <a:latin typeface="Consolas"/>
                <a:ea typeface="Consolas"/>
                <a:cs typeface="Consolas"/>
                <a:sym typeface="Consolas"/>
              </a:rPr>
              <a:t>Sort</a:t>
            </a:r>
            <a:r>
              <a:rPr b="1" lang="en" sz="1200">
                <a:solidFill>
                  <a:srgbClr val="F0F3F6"/>
                </a:solidFill>
                <a:highlight>
                  <a:srgbClr val="3D7B77"/>
                </a:highlight>
                <a:latin typeface="Consolas"/>
                <a:ea typeface="Consolas"/>
                <a:cs typeface="Consolas"/>
                <a:sym typeface="Consolas"/>
              </a:rPr>
              <a:t>, ref(arr), (numThreads - 1) * chunkSize, n);</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for (auto &amp;thread: threads) {</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    thread.join();</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D7B77"/>
                </a:highlight>
                <a:latin typeface="Consolas"/>
                <a:ea typeface="Consolas"/>
                <a:cs typeface="Consolas"/>
                <a:sym typeface="Consolas"/>
              </a:rPr>
              <a:t>}</a:t>
            </a:r>
            <a:endParaRPr b="1" sz="1200">
              <a:solidFill>
                <a:srgbClr val="F0F3F6"/>
              </a:solidFill>
              <a:highlight>
                <a:srgbClr val="3D7B77"/>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 Similar to merging in merge sort, but we merge chunks of size chunk_size</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 Doubles the size of the chunks each iteration</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for (int size = chunkSize; size &lt; n; size *= 2) {</a:t>
            </a:r>
            <a:endParaRPr b="1" sz="1200">
              <a:solidFill>
                <a:srgbClr val="F0F3F6"/>
              </a:solidFill>
              <a:highlight>
                <a:srgbClr val="3E6A80"/>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    for (int i = 0; i &lt; n - size; i += 2 * size) {</a:t>
            </a:r>
            <a:endParaRPr b="1" sz="1200">
              <a:solidFill>
                <a:srgbClr val="F0F3F6"/>
              </a:solidFill>
              <a:highlight>
                <a:srgbClr val="3E6A80"/>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        int left = i;</a:t>
            </a:r>
            <a:endParaRPr b="1" sz="1200">
              <a:solidFill>
                <a:srgbClr val="F0F3F6"/>
              </a:solidFill>
              <a:highlight>
                <a:srgbClr val="3E6A80"/>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        int mid = i + size - 1;</a:t>
            </a:r>
            <a:endParaRPr b="1" sz="1200">
              <a:solidFill>
                <a:srgbClr val="F0F3F6"/>
              </a:solidFill>
              <a:highlight>
                <a:srgbClr val="3E6A80"/>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        int right = min(i + 2 * size - 1, n - 1);</a:t>
            </a:r>
            <a:endParaRPr b="1" sz="1200">
              <a:solidFill>
                <a:srgbClr val="F0F3F6"/>
              </a:solidFill>
              <a:highlight>
                <a:srgbClr val="3E6A80"/>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        merge(arr, left, mid, right);</a:t>
            </a:r>
            <a:endParaRPr b="1" sz="1200">
              <a:solidFill>
                <a:srgbClr val="F0F3F6"/>
              </a:solidFill>
              <a:highlight>
                <a:srgbClr val="3E6A80"/>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    }</a:t>
            </a:r>
            <a:endParaRPr b="1" sz="1200">
              <a:solidFill>
                <a:srgbClr val="F0F3F6"/>
              </a:solidFill>
              <a:highlight>
                <a:srgbClr val="3E6A80"/>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   </a:t>
            </a:r>
            <a:r>
              <a:rPr b="1" lang="en" sz="1200">
                <a:solidFill>
                  <a:srgbClr val="F0F3F6"/>
                </a:solidFill>
                <a:highlight>
                  <a:srgbClr val="3E6A80"/>
                </a:highlight>
                <a:latin typeface="Consolas"/>
                <a:ea typeface="Consolas"/>
                <a:cs typeface="Consolas"/>
                <a:sym typeface="Consolas"/>
              </a:rPr>
              <a:t>}</a:t>
            </a:r>
            <a:endParaRPr b="1" sz="1200">
              <a:solidFill>
                <a:srgbClr val="F0F3F6"/>
              </a:solidFill>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rgbClr val="F0F3F6"/>
                </a:solidFill>
                <a:latin typeface="Consolas"/>
                <a:ea typeface="Consolas"/>
                <a:cs typeface="Consolas"/>
                <a:sym typeface="Consolas"/>
              </a:rPr>
              <a:t>}</a:t>
            </a:r>
            <a:endParaRPr b="1"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Bubble, Insertion, &amp; Selection Sort</a:t>
            </a:r>
            <a:endParaRPr/>
          </a:p>
        </p:txBody>
      </p:sp>
      <p:sp>
        <p:nvSpPr>
          <p:cNvPr id="96" name="Google Shape;96;p19"/>
          <p:cNvSpPr txBox="1"/>
          <p:nvPr/>
        </p:nvSpPr>
        <p:spPr>
          <a:xfrm>
            <a:off x="3212850" y="3002250"/>
            <a:ext cx="271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Oswald"/>
                <a:ea typeface="Oswald"/>
                <a:cs typeface="Oswald"/>
                <a:sym typeface="Oswald"/>
              </a:rPr>
              <a:t>Average Runtime: Θ(n^2)</a:t>
            </a:r>
            <a:endParaRPr sz="20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3">
            <a:alphaModFix/>
          </a:blip>
          <a:srcRect b="0" l="29" r="39" t="0"/>
          <a:stretch/>
        </p:blipFill>
        <p:spPr>
          <a:xfrm>
            <a:off x="126400" y="665850"/>
            <a:ext cx="4344474" cy="2030402"/>
          </a:xfrm>
          <a:prstGeom prst="rect">
            <a:avLst/>
          </a:prstGeom>
          <a:noFill/>
          <a:ln>
            <a:noFill/>
          </a:ln>
        </p:spPr>
      </p:pic>
      <p:sp>
        <p:nvSpPr>
          <p:cNvPr id="102" name="Google Shape;102;p20"/>
          <p:cNvSpPr txBox="1"/>
          <p:nvPr>
            <p:ph type="title"/>
          </p:nvPr>
        </p:nvSpPr>
        <p:spPr>
          <a:xfrm>
            <a:off x="311700" y="931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Time Taken</a:t>
            </a:r>
            <a:endParaRPr/>
          </a:p>
        </p:txBody>
      </p:sp>
      <p:pic>
        <p:nvPicPr>
          <p:cNvPr id="103" name="Google Shape;103;p20"/>
          <p:cNvPicPr preferRelativeResize="0"/>
          <p:nvPr/>
        </p:nvPicPr>
        <p:blipFill rotWithShape="1">
          <a:blip r:embed="rId4">
            <a:alphaModFix/>
          </a:blip>
          <a:srcRect b="0" l="29" r="39" t="0"/>
          <a:stretch/>
        </p:blipFill>
        <p:spPr>
          <a:xfrm>
            <a:off x="2399763" y="2766400"/>
            <a:ext cx="4344474" cy="2074439"/>
          </a:xfrm>
          <a:prstGeom prst="rect">
            <a:avLst/>
          </a:prstGeom>
          <a:noFill/>
          <a:ln>
            <a:noFill/>
          </a:ln>
        </p:spPr>
      </p:pic>
      <p:pic>
        <p:nvPicPr>
          <p:cNvPr id="104" name="Google Shape;104;p20"/>
          <p:cNvPicPr preferRelativeResize="0"/>
          <p:nvPr/>
        </p:nvPicPr>
        <p:blipFill>
          <a:blip r:embed="rId5">
            <a:alphaModFix/>
          </a:blip>
          <a:stretch>
            <a:fillRect/>
          </a:stretch>
        </p:blipFill>
        <p:spPr>
          <a:xfrm>
            <a:off x="4662100" y="661350"/>
            <a:ext cx="4344474" cy="2039401"/>
          </a:xfrm>
          <a:prstGeom prst="rect">
            <a:avLst/>
          </a:prstGeom>
          <a:noFill/>
          <a:ln>
            <a:noFill/>
          </a:ln>
        </p:spPr>
      </p:pic>
      <p:sp>
        <p:nvSpPr>
          <p:cNvPr id="105" name="Google Shape;105;p20"/>
          <p:cNvSpPr txBox="1"/>
          <p:nvPr>
            <p:ph type="title"/>
          </p:nvPr>
        </p:nvSpPr>
        <p:spPr>
          <a:xfrm>
            <a:off x="808390" y="247200"/>
            <a:ext cx="298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Selection </a:t>
            </a:r>
            <a:r>
              <a:rPr lang="en" sz="1600"/>
              <a:t>Sort</a:t>
            </a:r>
            <a:endParaRPr sz="1600"/>
          </a:p>
        </p:txBody>
      </p:sp>
      <p:sp>
        <p:nvSpPr>
          <p:cNvPr id="106" name="Google Shape;106;p20"/>
          <p:cNvSpPr txBox="1"/>
          <p:nvPr>
            <p:ph type="title"/>
          </p:nvPr>
        </p:nvSpPr>
        <p:spPr>
          <a:xfrm>
            <a:off x="5344090" y="247200"/>
            <a:ext cx="298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Bubble </a:t>
            </a:r>
            <a:r>
              <a:rPr lang="en" sz="1600"/>
              <a:t>Sort</a:t>
            </a:r>
            <a:endParaRPr sz="1600"/>
          </a:p>
        </p:txBody>
      </p:sp>
      <p:sp>
        <p:nvSpPr>
          <p:cNvPr id="107" name="Google Shape;107;p20"/>
          <p:cNvSpPr txBox="1"/>
          <p:nvPr>
            <p:ph type="title"/>
          </p:nvPr>
        </p:nvSpPr>
        <p:spPr>
          <a:xfrm>
            <a:off x="3081740" y="4776600"/>
            <a:ext cx="298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Insertion </a:t>
            </a:r>
            <a:r>
              <a:rPr lang="en" sz="1600"/>
              <a:t>Sort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rotWithShape="1">
          <a:blip r:embed="rId3">
            <a:alphaModFix/>
          </a:blip>
          <a:srcRect b="0" l="29" r="39" t="0"/>
          <a:stretch/>
        </p:blipFill>
        <p:spPr>
          <a:xfrm>
            <a:off x="126400" y="665850"/>
            <a:ext cx="4344474" cy="2030402"/>
          </a:xfrm>
          <a:prstGeom prst="rect">
            <a:avLst/>
          </a:prstGeom>
          <a:noFill/>
          <a:ln>
            <a:noFill/>
          </a:ln>
        </p:spPr>
      </p:pic>
      <p:sp>
        <p:nvSpPr>
          <p:cNvPr id="113" name="Google Shape;113;p21"/>
          <p:cNvSpPr txBox="1"/>
          <p:nvPr>
            <p:ph type="title"/>
          </p:nvPr>
        </p:nvSpPr>
        <p:spPr>
          <a:xfrm>
            <a:off x="311700" y="931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 - CPU Usage</a:t>
            </a:r>
            <a:endParaRPr/>
          </a:p>
        </p:txBody>
      </p:sp>
      <p:pic>
        <p:nvPicPr>
          <p:cNvPr id="114" name="Google Shape;114;p21"/>
          <p:cNvPicPr preferRelativeResize="0"/>
          <p:nvPr/>
        </p:nvPicPr>
        <p:blipFill>
          <a:blip r:embed="rId4">
            <a:alphaModFix/>
          </a:blip>
          <a:stretch>
            <a:fillRect/>
          </a:stretch>
        </p:blipFill>
        <p:spPr>
          <a:xfrm>
            <a:off x="4662100" y="661350"/>
            <a:ext cx="4344474" cy="2039401"/>
          </a:xfrm>
          <a:prstGeom prst="rect">
            <a:avLst/>
          </a:prstGeom>
          <a:noFill/>
          <a:ln>
            <a:noFill/>
          </a:ln>
        </p:spPr>
      </p:pic>
      <p:pic>
        <p:nvPicPr>
          <p:cNvPr id="115" name="Google Shape;115;p21"/>
          <p:cNvPicPr preferRelativeResize="0"/>
          <p:nvPr/>
        </p:nvPicPr>
        <p:blipFill rotWithShape="1">
          <a:blip r:embed="rId5">
            <a:alphaModFix/>
          </a:blip>
          <a:srcRect b="288" l="0" r="0" t="288"/>
          <a:stretch/>
        </p:blipFill>
        <p:spPr>
          <a:xfrm>
            <a:off x="126400" y="661350"/>
            <a:ext cx="4344475" cy="1998998"/>
          </a:xfrm>
          <a:prstGeom prst="rect">
            <a:avLst/>
          </a:prstGeom>
          <a:noFill/>
          <a:ln>
            <a:noFill/>
          </a:ln>
        </p:spPr>
      </p:pic>
      <p:pic>
        <p:nvPicPr>
          <p:cNvPr id="116" name="Google Shape;116;p21"/>
          <p:cNvPicPr preferRelativeResize="0"/>
          <p:nvPr/>
        </p:nvPicPr>
        <p:blipFill rotWithShape="1">
          <a:blip r:embed="rId6">
            <a:alphaModFix/>
          </a:blip>
          <a:srcRect b="288" l="0" r="0" t="288"/>
          <a:stretch/>
        </p:blipFill>
        <p:spPr>
          <a:xfrm>
            <a:off x="2333475" y="2747550"/>
            <a:ext cx="4477038" cy="2039401"/>
          </a:xfrm>
          <a:prstGeom prst="rect">
            <a:avLst/>
          </a:prstGeom>
          <a:noFill/>
          <a:ln>
            <a:noFill/>
          </a:ln>
        </p:spPr>
      </p:pic>
      <p:sp>
        <p:nvSpPr>
          <p:cNvPr id="117" name="Google Shape;117;p21"/>
          <p:cNvSpPr txBox="1"/>
          <p:nvPr>
            <p:ph type="title"/>
          </p:nvPr>
        </p:nvSpPr>
        <p:spPr>
          <a:xfrm>
            <a:off x="3081740" y="4776601"/>
            <a:ext cx="298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Insertion Sort</a:t>
            </a:r>
            <a:endParaRPr sz="1600"/>
          </a:p>
        </p:txBody>
      </p:sp>
      <p:pic>
        <p:nvPicPr>
          <p:cNvPr id="118" name="Google Shape;118;p21"/>
          <p:cNvPicPr preferRelativeResize="0"/>
          <p:nvPr/>
        </p:nvPicPr>
        <p:blipFill rotWithShape="1">
          <a:blip r:embed="rId7">
            <a:alphaModFix/>
          </a:blip>
          <a:srcRect b="288" l="0" r="0" t="288"/>
          <a:stretch/>
        </p:blipFill>
        <p:spPr>
          <a:xfrm>
            <a:off x="4650450" y="661350"/>
            <a:ext cx="4344475" cy="2025819"/>
          </a:xfrm>
          <a:prstGeom prst="rect">
            <a:avLst/>
          </a:prstGeom>
          <a:noFill/>
          <a:ln>
            <a:noFill/>
          </a:ln>
        </p:spPr>
      </p:pic>
      <p:sp>
        <p:nvSpPr>
          <p:cNvPr id="119" name="Google Shape;119;p21"/>
          <p:cNvSpPr txBox="1"/>
          <p:nvPr>
            <p:ph type="title"/>
          </p:nvPr>
        </p:nvSpPr>
        <p:spPr>
          <a:xfrm>
            <a:off x="5344090" y="247200"/>
            <a:ext cx="298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Bubble Sort</a:t>
            </a:r>
            <a:endParaRPr sz="1600"/>
          </a:p>
        </p:txBody>
      </p:sp>
      <p:sp>
        <p:nvSpPr>
          <p:cNvPr id="120" name="Google Shape;120;p21"/>
          <p:cNvSpPr txBox="1"/>
          <p:nvPr>
            <p:ph type="title"/>
          </p:nvPr>
        </p:nvSpPr>
        <p:spPr>
          <a:xfrm>
            <a:off x="808390" y="247200"/>
            <a:ext cx="298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600"/>
              <a:t>Selection Sort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