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verage"/>
      <p:regular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 ourselves in order of names on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fc00fe2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fc00fe2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Raciel</a:t>
            </a:r>
            <a:endParaRPr>
              <a:solidFill>
                <a:schemeClr val="dk1"/>
              </a:solidFill>
            </a:endParaRPr>
          </a:p>
          <a:p>
            <a:pPr indent="0" lvl="0" marL="0" rtl="0" algn="l">
              <a:spcBef>
                <a:spcPts val="0"/>
              </a:spcBef>
              <a:spcAft>
                <a:spcPts val="0"/>
              </a:spcAft>
              <a:buNone/>
            </a:pPr>
            <a:r>
              <a:t/>
            </a:r>
            <a:endParaRPr>
              <a:solidFill>
                <a:schemeClr val="dk1"/>
              </a:solidFill>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Starting somewhere between 10,000 and 100,000 elements, there begins a linear relationship between the increase in number of threads and increase in CPU usage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Generally, if you double the number of threads, then the CPU usage about doubles as well </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chemeClr val="dk1"/>
                </a:solidFill>
                <a:latin typeface="Average"/>
                <a:ea typeface="Average"/>
                <a:cs typeface="Average"/>
                <a:sym typeface="Average"/>
              </a:rPr>
              <a:t>Regarding the CPU usage, starting somewhere between 10,000 and 100,000 elements, there begins a linear relationship between the increase in number of threads and increase in CPU usage. </a:t>
            </a:r>
            <a:endParaRPr sz="1200">
              <a:solidFill>
                <a:schemeClr val="dk1"/>
              </a:solidFill>
              <a:latin typeface="Average"/>
              <a:ea typeface="Average"/>
              <a:cs typeface="Average"/>
              <a:sym typeface="Average"/>
            </a:endParaRPr>
          </a:p>
          <a:p>
            <a:pPr indent="0" lvl="0" marL="0" rtl="0" algn="l">
              <a:spcBef>
                <a:spcPts val="1200"/>
              </a:spcBef>
              <a:spcAft>
                <a:spcPts val="0"/>
              </a:spcAft>
              <a:buClr>
                <a:schemeClr val="dk1"/>
              </a:buClr>
              <a:buSzPts val="1100"/>
              <a:buFont typeface="Arial"/>
              <a:buNone/>
            </a:pPr>
            <a:r>
              <a:rPr lang="en" sz="1200">
                <a:solidFill>
                  <a:schemeClr val="dk1"/>
                </a:solidFill>
                <a:latin typeface="Average"/>
                <a:ea typeface="Average"/>
                <a:cs typeface="Average"/>
                <a:sym typeface="Average"/>
              </a:rPr>
              <a:t>It shows in an almost exact perfect relationship that multithreading puts more strain on the CPU compared to sequential programming (doubling threads means doubling CPU usage percent).</a:t>
            </a:r>
            <a:endParaRPr sz="1200">
              <a:solidFill>
                <a:schemeClr val="dk1"/>
              </a:solidFill>
              <a:latin typeface="Average"/>
              <a:ea typeface="Average"/>
              <a:cs typeface="Average"/>
              <a:sym typeface="Average"/>
            </a:endParaRPr>
          </a:p>
          <a:p>
            <a:pPr indent="0" lvl="0" marL="0" rtl="0" algn="l">
              <a:spcBef>
                <a:spcPts val="1200"/>
              </a:spcBef>
              <a:spcAft>
                <a:spcPts val="1200"/>
              </a:spcAft>
              <a:buClr>
                <a:schemeClr val="dk1"/>
              </a:buClr>
              <a:buSzPts val="1100"/>
              <a:buFont typeface="Arial"/>
              <a:buNone/>
            </a:pPr>
            <a:r>
              <a:rPr lang="en" sz="1200">
                <a:solidFill>
                  <a:schemeClr val="dk1"/>
                </a:solidFill>
                <a:latin typeface="Average"/>
                <a:ea typeface="Average"/>
                <a:cs typeface="Average"/>
                <a:sym typeface="Average"/>
              </a:rPr>
              <a:t>However, as mentioned in the introduction, this is often worth it due to constantly improving computing power mixed with a need for quickly sorted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facf974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facf974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facf974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facf974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merge sort is the only one done differently for parallelizing compared to the other implementations. </a:t>
            </a:r>
            <a:endParaRPr/>
          </a:p>
          <a:p>
            <a:pPr indent="0" lvl="0" marL="0" rtl="0" algn="l">
              <a:spcBef>
                <a:spcPts val="0"/>
              </a:spcBef>
              <a:spcAft>
                <a:spcPts val="0"/>
              </a:spcAft>
              <a:buNone/>
            </a:pPr>
            <a:r>
              <a:rPr lang="en"/>
              <a:t>It assumes that the number of threads is a power of 2, then </a:t>
            </a:r>
            <a:r>
              <a:rPr lang="en"/>
              <a:t>continually</a:t>
            </a:r>
            <a:r>
              <a:rPr lang="en"/>
              <a:t> divides the array into two parts, </a:t>
            </a:r>
            <a:r>
              <a:rPr lang="en"/>
              <a:t>calling the thread constructor on each part.</a:t>
            </a:r>
            <a:endParaRPr/>
          </a:p>
          <a:p>
            <a:pPr indent="0" lvl="0" marL="0" rtl="0" algn="l">
              <a:spcBef>
                <a:spcPts val="0"/>
              </a:spcBef>
              <a:spcAft>
                <a:spcPts val="0"/>
              </a:spcAft>
              <a:buNone/>
            </a:pPr>
            <a:r>
              <a:rPr lang="en"/>
              <a:t> Afterwards, when 1 thread is reached as the base case, it calls itself recursively on each part. </a:t>
            </a:r>
            <a:endParaRPr/>
          </a:p>
          <a:p>
            <a:pPr indent="0" lvl="0" marL="0" rtl="0" algn="l">
              <a:spcBef>
                <a:spcPts val="0"/>
              </a:spcBef>
              <a:spcAft>
                <a:spcPts val="0"/>
              </a:spcAft>
              <a:buNone/>
            </a:pPr>
            <a:r>
              <a:rPr lang="en"/>
              <a:t>When its done, the array is merged together.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fc00fe2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fc00fe2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298450" lvl="0" marL="457200" rtl="0" algn="l">
              <a:spcBef>
                <a:spcPts val="0"/>
              </a:spcBef>
              <a:spcAft>
                <a:spcPts val="0"/>
              </a:spcAft>
              <a:buSzPts val="1100"/>
              <a:buChar char="●"/>
            </a:pPr>
            <a:r>
              <a:rPr lang="en"/>
              <a:t>Merge sort shows some benefits when multi-threading, especially at higher array sizes, although less than some of the other sorts, due to its already fast average runtime O(n*log(n))</a:t>
            </a:r>
            <a:endParaRPr/>
          </a:p>
          <a:p>
            <a:pPr indent="-298450" lvl="0" marL="457200" rtl="0" algn="l">
              <a:spcBef>
                <a:spcPts val="0"/>
              </a:spcBef>
              <a:spcAft>
                <a:spcPts val="0"/>
              </a:spcAft>
              <a:buSzPts val="1100"/>
              <a:buChar char="●"/>
            </a:pPr>
            <a:r>
              <a:rPr lang="en"/>
              <a:t>Starts to become worth to multithread between 1000 and 10000 </a:t>
            </a:r>
            <a:r>
              <a:rPr lang="en"/>
              <a:t>elements, t</a:t>
            </a:r>
            <a:r>
              <a:rPr lang="en"/>
              <a:t>his is because at these array sizes, it’s able to save more time through multithreading than it wastes from thread creation and management overhead</a:t>
            </a:r>
            <a:endParaRPr/>
          </a:p>
          <a:p>
            <a:pPr indent="-298450" lvl="0" marL="457200" rtl="0" algn="l">
              <a:spcBef>
                <a:spcPts val="0"/>
              </a:spcBef>
              <a:spcAft>
                <a:spcPts val="0"/>
              </a:spcAft>
              <a:buSzPts val="1100"/>
              <a:buChar char="●"/>
            </a:pPr>
            <a:r>
              <a:rPr lang="en"/>
              <a:t>The decrease in runtime per thread seems to take a linear pattern starting at around 100,000 elements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fc00fe2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fc00fe2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Kevin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 first, the CPU usage spikes for 1 thread, then starts increasing linearly for 2, 4, and 8 threads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Starting somewhere between 100,000 and 250,000 elements, there begins a linear relationship between the increase in number of threads and increase in CPU usage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facf974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facf974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facf974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facf974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endParaRPr>
              <a:solidFill>
                <a:schemeClr val="dk1"/>
              </a:solidFill>
            </a:endParaRPr>
          </a:p>
          <a:p>
            <a:pPr indent="0" lvl="0" marL="0" rtl="0" algn="l">
              <a:spcBef>
                <a:spcPts val="0"/>
              </a:spcBef>
              <a:spcAft>
                <a:spcPts val="0"/>
              </a:spcAft>
              <a:buNone/>
            </a:pPr>
            <a:br>
              <a:rPr lang="en"/>
            </a:br>
            <a:r>
              <a:rPr lang="en"/>
              <a:t>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 take a look at how we implemented the concurrent radix sort algorithm in our project.</a:t>
            </a:r>
            <a:endParaRPr/>
          </a:p>
          <a:p>
            <a:pPr indent="0" lvl="0" marL="0" rtl="0" algn="l">
              <a:spcBef>
                <a:spcPts val="0"/>
              </a:spcBef>
              <a:spcAft>
                <a:spcPts val="0"/>
              </a:spcAft>
              <a:buClr>
                <a:schemeClr val="dk1"/>
              </a:buClr>
              <a:buSzPts val="1100"/>
              <a:buFont typeface="Arial"/>
              <a:buNone/>
            </a:pPr>
            <a:r>
              <a:rPr lang="en"/>
              <a:t>Similar to our concurrent bubble sort implementation, we first split the input array into smaller chunks based on the array size and the number of threads being used.</a:t>
            </a:r>
            <a:endParaRPr/>
          </a:p>
          <a:p>
            <a:pPr indent="0" lvl="0" marL="0" rtl="0" algn="l">
              <a:spcBef>
                <a:spcPts val="0"/>
              </a:spcBef>
              <a:spcAft>
                <a:spcPts val="0"/>
              </a:spcAft>
              <a:buClr>
                <a:schemeClr val="dk1"/>
              </a:buClr>
              <a:buSzPts val="1100"/>
              <a:buFont typeface="Arial"/>
              <a:buNone/>
            </a:pPr>
            <a:r>
              <a:rPr lang="en"/>
              <a:t>We then assigned each thread to perform radix sort on its respective chunk of the array.</a:t>
            </a:r>
            <a:endParaRPr/>
          </a:p>
          <a:p>
            <a:pPr indent="0" lvl="0" marL="0" rtl="0" algn="l">
              <a:spcBef>
                <a:spcPts val="0"/>
              </a:spcBef>
              <a:spcAft>
                <a:spcPts val="0"/>
              </a:spcAft>
              <a:buClr>
                <a:schemeClr val="dk1"/>
              </a:buClr>
              <a:buSzPts val="1100"/>
              <a:buFont typeface="Arial"/>
              <a:buNone/>
            </a:pPr>
            <a:r>
              <a:rPr lang="en"/>
              <a:t>Once all threads completed their sorting tasks, we joined the threads to ensure all of them had finished before proceeding.</a:t>
            </a:r>
            <a:endParaRPr/>
          </a:p>
          <a:p>
            <a:pPr indent="0" lvl="0" marL="0" rtl="0" algn="l">
              <a:spcBef>
                <a:spcPts val="0"/>
              </a:spcBef>
              <a:spcAft>
                <a:spcPts val="0"/>
              </a:spcAft>
              <a:buClr>
                <a:schemeClr val="dk1"/>
              </a:buClr>
              <a:buSzPts val="1100"/>
              <a:buFont typeface="Arial"/>
              <a:buNone/>
            </a:pPr>
            <a:r>
              <a:rPr lang="en"/>
              <a:t>Finally, we merged all the sorted chunks together, similar to how merging is done in merge sort. This was accomplished by doubling the size of the chunks in each iteration and merging them accordingly.</a:t>
            </a:r>
            <a:endParaRPr/>
          </a:p>
          <a:p>
            <a:pPr indent="0" lvl="0" marL="0" rtl="0" algn="l">
              <a:spcBef>
                <a:spcPts val="0"/>
              </a:spcBef>
              <a:spcAft>
                <a:spcPts val="0"/>
              </a:spcAft>
              <a:buNone/>
            </a:pPr>
            <a:r>
              <a:rPr lang="en"/>
              <a:t>This approach allowed us to parallelize the radix sort algorithm effectively.</a:t>
            </a:r>
            <a:br>
              <a:rPr lang="en"/>
            </a:br>
            <a:br>
              <a:rPr lang="en"/>
            </a:br>
            <a:r>
              <a:rPr lang="en"/>
              <a:t>report : </a:t>
            </a:r>
            <a:endParaRPr/>
          </a:p>
          <a:p>
            <a:pPr indent="0" lvl="0" marL="0" rtl="0" algn="l">
              <a:spcBef>
                <a:spcPts val="0"/>
              </a:spcBef>
              <a:spcAft>
                <a:spcPts val="0"/>
              </a:spcAft>
              <a:buNone/>
            </a:pPr>
            <a:r>
              <a:rPr lang="en"/>
              <a:t>Our concurrent radix sort is implemented extremely similarly to the concurrent bubble sort. We split the array into chunks based on the array size and number of threads, assign each thread to radix sort its respective chunk, join the threads, then merge all the chunks together.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fc00fe23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fc00fe23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discuss the evaluation of our concurrent radix sort implementation.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results showed that radix sort did benefit from multi-threading, particularly at larger array sizes. However, the improvement in performance was somewhat less significant compared to other sorting algorithms, owing to radix sort's already fast average runtime.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observed that it started to become worthwhile to use multi-threading for radix sort when dealing with arrays containing between 1,000 and 10,000 elements, with the benefits increasing towards the higher end of this range.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reason for this is that at these array sizes, the time saved through multi-threading outweighs the overhead associated with thread creation and management.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Additionally, we noticed that the decrease in runtime per thread appeared to follow a linear pattern, starting at around 10,000 elements.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latin typeface="Average"/>
                <a:ea typeface="Average"/>
                <a:cs typeface="Average"/>
                <a:sym typeface="Average"/>
              </a:rPr>
              <a:t>Radix sort shows some benefits when multi-threading, especially at higher array sizes, although less than some of the other sorts, due to its already fast average runtime O(d( n + k ))</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Starts to become worth to multithread between 1,000 and 10,000 elements, likely on the higher end of this range</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This is because at these array sizes, it’s able to save more time through multithreading than it wastes from thread creation and management overhead</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The decrease in runtime per thread seems to take a linear pattern starting at around  10,000 elements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fc00fe23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fc00fe23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examining the CPU usage of our concurrent radix sort implementation, we found an interesting pattern.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Starting somewhere between 250,000 and 500,000 elements, a linear relationship emerged between the increase in the number of threads and the increase in CPU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relationship indicates that as we increase the number of threads, the CPU usage grows proportionally, illustrating the trade-off between improved performance and higher resource utilization.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b="1" lang="en" sz="1400">
                <a:solidFill>
                  <a:schemeClr val="dk1"/>
                </a:solidFill>
                <a:latin typeface="Average"/>
                <a:ea typeface="Average"/>
                <a:cs typeface="Average"/>
                <a:sym typeface="Average"/>
              </a:rPr>
              <a:t>Starting somewhere between 250,000 and 500,000 elements, radix sort starts to develop a linear relationship between increase in thread number and increase in CPU usage</a:t>
            </a:r>
            <a:endParaRPr sz="14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facf974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facf974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fb9fbc3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fb9fbc3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Our goal was to explore the differences in run-time and efficiency between multi-threaded and linear versions of these sorting algorithms.</a:t>
            </a:r>
            <a:endParaRPr/>
          </a:p>
          <a:p>
            <a:pPr indent="0" lvl="0" marL="0" rtl="0" algn="l">
              <a:spcBef>
                <a:spcPts val="0"/>
              </a:spcBef>
              <a:spcAft>
                <a:spcPts val="0"/>
              </a:spcAft>
              <a:buNone/>
            </a:pPr>
            <a:r>
              <a:rPr lang="en"/>
              <a:t>For this experiment, we focused on six widely-used sorting algorithms: bubble sort, merge sort, radix sort, insertion sort, selection sort, and quick sort.</a:t>
            </a:r>
            <a:endParaRPr/>
          </a:p>
          <a:p>
            <a:pPr indent="0" lvl="0" marL="0" rtl="0" algn="l">
              <a:spcBef>
                <a:spcPts val="0"/>
              </a:spcBef>
              <a:spcAft>
                <a:spcPts val="0"/>
              </a:spcAft>
              <a:buClr>
                <a:schemeClr val="dk1"/>
              </a:buClr>
              <a:buSzPts val="1100"/>
              <a:buFont typeface="Arial"/>
              <a:buNone/>
            </a:pPr>
            <a:r>
              <a:rPr lang="en"/>
              <a:t>Our initial expectation was that the parallelized versions of each sorting algorithm would take less time, particularly for large arrays, compared to their linear counterparts.</a:t>
            </a:r>
            <a:endParaRPr/>
          </a:p>
          <a:p>
            <a:pPr indent="0" lvl="0" marL="0" rtl="0" algn="l">
              <a:spcBef>
                <a:spcPts val="0"/>
              </a:spcBef>
              <a:spcAft>
                <a:spcPts val="0"/>
              </a:spcAft>
              <a:buClr>
                <a:schemeClr val="dk1"/>
              </a:buClr>
              <a:buSzPts val="1100"/>
              <a:buFont typeface="Arial"/>
              <a:buNone/>
            </a:pPr>
            <a:r>
              <a:rPr lang="en"/>
              <a:t>Additionally, we hypothesized that CPU usage would increase for the multi-threaded sorting algorithms in comparison to the linear versions, as they would require more resources to execute in parallel.</a:t>
            </a:r>
            <a:endParaRPr/>
          </a:p>
          <a:p>
            <a:pPr indent="0" lvl="0" marL="0" rtl="0" algn="l">
              <a:spcBef>
                <a:spcPts val="0"/>
              </a:spcBef>
              <a:spcAft>
                <a:spcPts val="0"/>
              </a:spcAft>
              <a:buNone/>
            </a:pPr>
            <a:br>
              <a:rPr lang="en"/>
            </a:br>
            <a:r>
              <a:rPr lang="en"/>
              <a:t>Old: </a:t>
            </a:r>
            <a:br>
              <a:rPr lang="en"/>
            </a:br>
            <a:r>
              <a:rPr lang="en"/>
              <a:t>We parallelized common sorting algorithms to explore the differences in run-time and efficiency between the multi-threaded and linear versions </a:t>
            </a:r>
            <a:endParaRPr/>
          </a:p>
          <a:p>
            <a:pPr indent="0" lvl="0" marL="0" rtl="0" algn="l">
              <a:spcBef>
                <a:spcPts val="0"/>
              </a:spcBef>
              <a:spcAft>
                <a:spcPts val="0"/>
              </a:spcAft>
              <a:buClr>
                <a:schemeClr val="dk1"/>
              </a:buClr>
              <a:buSzPts val="1100"/>
              <a:buFont typeface="Arial"/>
              <a:buNone/>
            </a:pPr>
            <a:r>
              <a:rPr lang="en"/>
              <a:t>In this experiment, we tested bubble sort, merge sort, radix sort, insertion sort, selection sort, and quick sort</a:t>
            </a:r>
            <a:endParaRPr/>
          </a:p>
          <a:p>
            <a:pPr indent="0" lvl="0" marL="0" rtl="0" algn="l">
              <a:spcBef>
                <a:spcPts val="0"/>
              </a:spcBef>
              <a:spcAft>
                <a:spcPts val="0"/>
              </a:spcAft>
              <a:buClr>
                <a:schemeClr val="dk1"/>
              </a:buClr>
              <a:buSzPts val="1100"/>
              <a:buFont typeface="Arial"/>
              <a:buNone/>
            </a:pPr>
            <a:r>
              <a:rPr lang="en"/>
              <a:t>At the beginning of our experiment, we expected for each sort to take less time, at least when it comes to large arrays</a:t>
            </a:r>
            <a:endParaRPr/>
          </a:p>
          <a:p>
            <a:pPr indent="0" lvl="0" marL="0" rtl="0" algn="l">
              <a:spcBef>
                <a:spcPts val="0"/>
              </a:spcBef>
              <a:spcAft>
                <a:spcPts val="0"/>
              </a:spcAft>
              <a:buClr>
                <a:schemeClr val="dk1"/>
              </a:buClr>
              <a:buSzPts val="1100"/>
              <a:buFont typeface="Arial"/>
              <a:buNone/>
            </a:pPr>
            <a:r>
              <a:rPr lang="en"/>
              <a:t>We also expected for the CPU usage to increase for the multithreaded sorting algorithms in comparison to the normal linear sorting algorithms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facf974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facf974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concurrentInsertion sort works similarly to the concurrent bubble sort. It splits the array into various different subsections depending on the array size and the number of threads for this execution, and then performs a regular insertion sort on each of the subsections. At the end, it calls the merge() function to merge the subsections back together into one final, sorted array.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fc02a8a6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fc02a8a6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Insertion sort shows noticeable benefits when multi-threading, likely because its runtime is on the slower side O(n</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Starts to become worth to multithread between 100 and 1000 elements, likely at the higher end of this range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because at these array sizes, it’s able to save more time through multithreading than it wastes from thread creation and management overhead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decrease in runtime per thread seems to take a linear pattern starting at around 10,000 elements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Above a threshold of around 10,000 elements, there is an almost perfect inverse relationship between the number of threads and the execution time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fc02a8a6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fc02a8a6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Starting somewhere between 10,000 and 100,000 elements, insertion sort starts to develop a linear relationship between increase in thread number and increase in CPU usage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Once we reach 100,000 elements and higher, there is an almost perfect correlation between thread count and CPU usage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If you double the number of threads, then the CPU usage doubles as well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facf974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facf974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facf974c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facf974c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concurent selection sort works like the concurrent bubble and insertion sorts. It splits the full array into smaller sections, whose sizes are determined by the number of threads and array size, calls selection sort on each section, and finally merges them back together.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fc02a8a6f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fc02a8a6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Selection sort shows noticeable benefits when multi-threading, likely because its runtime is on the slower side O(n</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Starts to become worth to multithread between 100 and 1000 elements, likely at the higher end of this range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because at these array sizes, it’s able to save more time through multithreading than it wastes from thread creation and management overhead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decrease in runtime per thread seems to take a linear pattern starting at around 10,000 elements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Bubble sort shows noticeable benefits when multi-threading, likely because its runtime is on the slower side O(n</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Starts to become worth to multithread between 100 and 1000 elements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because at these array sizes, it’s able to save more time through multithreading than it wastes from thread creation and management overhead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decrease in runtime per thread seems to take a linear pattern starting at more than 10,000 elements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fc02a8a6f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fc02a8a6f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Starting somewhere between 10,000 and 100,000 elements, there begins a linear relationship between the increase in number of threads and increase in CPU usage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Generally, above the threshold of 10,000 elements, if you double the number of threads, then the CPU usage about doubles as well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facf974c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facf974c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dfacf974c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dfacf974c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t>
            </a:r>
            <a:endParaRPr/>
          </a:p>
          <a:p>
            <a:pPr indent="-298450" lvl="0" marL="457200" rtl="0" algn="l">
              <a:spcBef>
                <a:spcPts val="0"/>
              </a:spcBef>
              <a:spcAft>
                <a:spcPts val="0"/>
              </a:spcAft>
              <a:buSzPts val="1100"/>
              <a:buChar char="●"/>
            </a:pPr>
            <a:r>
              <a:rPr lang="en"/>
              <a:t>Describe the code</a:t>
            </a:r>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Quick sort has a best-case-scenario runtime of O(n*log(n)) and a worst-case runtime of O(n^2), so we expect to show similar growth to merge sort.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fc00fe23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fc00fe23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Isaac</a:t>
            </a:r>
            <a:endParaRPr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Here is the </a:t>
            </a:r>
            <a:r>
              <a:rPr lang="en" sz="1200">
                <a:solidFill>
                  <a:schemeClr val="dk1"/>
                </a:solidFill>
                <a:latin typeface="Average"/>
                <a:ea typeface="Average"/>
                <a:cs typeface="Average"/>
                <a:sym typeface="Average"/>
              </a:rPr>
              <a:t>graph for the runtime of merge sorting. Unfortunately, it only slightly benefits from parallelization, just doing a little bit better than radix sort. This might be due to it’s fast runtime.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Comparing it to merge sort, we see that the The runtime patterns are very similar to merge sort but unfortunately it benefits slightly less than merge.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Compared to merge sort, it also needs a larger dataset for it to be worth using multithreading, somewhere between 100,000 elements and 250,000 depending on the threads used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 (this is significantly higher than most of the other sorts)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decrease in runtime per thread seems to take almost a logarithmic shape starting at around  250,000 elements.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shows that quick sort does not benefit greatly from using more than 2 threads.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is something to greatly consider as using more threads heavily increases the CPU usage as we can see in the next slide, and here we see that the runtime does not increase despite the large amount of resources used..</a:t>
            </a:r>
            <a:endParaRPr sz="1200">
              <a:solidFill>
                <a:schemeClr val="dk1"/>
              </a:solidFill>
              <a:latin typeface="Average"/>
              <a:ea typeface="Average"/>
              <a:cs typeface="Average"/>
              <a:sym typeface="Averag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fb9fbc3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fb9fbc3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 </a:t>
            </a:r>
            <a:endParaRPr/>
          </a:p>
          <a:p>
            <a:pPr indent="0" lvl="0" marL="0" rtl="0" algn="l">
              <a:spcBef>
                <a:spcPts val="0"/>
              </a:spcBef>
              <a:spcAft>
                <a:spcPts val="0"/>
              </a:spcAft>
              <a:buNone/>
            </a:pPr>
            <a:br>
              <a:rPr lang="en"/>
            </a:br>
            <a:r>
              <a:rPr lang="en"/>
              <a:t>The motivation behind our project stems from the ubiquity of sorting in computer science, ranging from student projects to enterprise-level software. As we often deal with large amounts of data, sorting can be time-consuming, negatively impacting the overall efficiency of a system.</a:t>
            </a:r>
            <a:endParaRPr/>
          </a:p>
          <a:p>
            <a:pPr indent="0" lvl="0" marL="0" rtl="0" algn="l">
              <a:spcBef>
                <a:spcPts val="0"/>
              </a:spcBef>
              <a:spcAft>
                <a:spcPts val="0"/>
              </a:spcAft>
              <a:buClr>
                <a:schemeClr val="dk1"/>
              </a:buClr>
              <a:buSzPts val="1100"/>
              <a:buFont typeface="Arial"/>
              <a:buNone/>
            </a:pPr>
            <a:r>
              <a:rPr lang="en"/>
              <a:t>Our aim was to rewrite popular sorting algorithms to take advantage of multithreading, enabling us to reduce the time it takes to sort large datasets while leveraging the increased computing power of modern computers.</a:t>
            </a:r>
            <a:endParaRPr/>
          </a:p>
          <a:p>
            <a:pPr indent="0" lvl="0" marL="0" rtl="0" algn="l">
              <a:spcBef>
                <a:spcPts val="0"/>
              </a:spcBef>
              <a:spcAft>
                <a:spcPts val="0"/>
              </a:spcAft>
              <a:buClr>
                <a:schemeClr val="dk1"/>
              </a:buClr>
              <a:buSzPts val="1100"/>
              <a:buFont typeface="Arial"/>
              <a:buNone/>
            </a:pPr>
            <a:r>
              <a:rPr lang="en"/>
              <a:t>We believe that the trade-off of increased computing power for faster sorting times is worthwhile, as computers have come a long way since the original sorting algorithms were written and implemented, offering us the opportunity to optimize these algorithms for today's hardware.</a:t>
            </a:r>
            <a:endParaRPr/>
          </a:p>
          <a:p>
            <a:pPr indent="0" lvl="0" marL="0" rtl="0" algn="l">
              <a:spcBef>
                <a:spcPts val="0"/>
              </a:spcBef>
              <a:spcAft>
                <a:spcPts val="0"/>
              </a:spcAft>
              <a:buNone/>
            </a:pPr>
            <a:br>
              <a:rPr lang="en"/>
            </a:br>
            <a:r>
              <a:rPr lang="en"/>
              <a:t>Old:</a:t>
            </a:r>
            <a:br>
              <a:rPr lang="en"/>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Sorting is used everywhere in computer science, from student projects to enterprise-level software. Oftentimes, this deals with large amounts of data which leads to the sorting taking longer. By rewriting popular sorting algorithms to take advantage of parallelism and multithreading in a clever way, we can reduce the time it takes to sort large amounts of data at the cost of increased computing power, which is a worthwhile trade due to computers getting more powerful since the days the original sorting algorithms were written and implemented.</a:t>
            </a:r>
            <a:br>
              <a:rPr lang="en">
                <a:solidFill>
                  <a:schemeClr val="dk1"/>
                </a:solidFill>
              </a:rPr>
            </a:br>
            <a:br>
              <a:rPr lang="en">
                <a:solidFill>
                  <a:schemeClr val="dk1"/>
                </a:solidFill>
              </a:rPr>
            </a:b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fc00fe23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fc00fe23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Average"/>
                <a:ea typeface="Average"/>
                <a:cs typeface="Average"/>
                <a:sym typeface="Average"/>
              </a:rPr>
              <a:t>Isaac</a:t>
            </a:r>
            <a:endParaRPr sz="1400">
              <a:solidFill>
                <a:schemeClr val="dk1"/>
              </a:solidFill>
              <a:latin typeface="Average"/>
              <a:ea typeface="Average"/>
              <a:cs typeface="Average"/>
              <a:sym typeface="Average"/>
            </a:endParaRPr>
          </a:p>
          <a:p>
            <a:pPr indent="-317500" lvl="0" marL="457200" rtl="0" algn="l">
              <a:lnSpc>
                <a:spcPct val="115000"/>
              </a:lnSpc>
              <a:spcBef>
                <a:spcPts val="120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Here is the graph of CPU usage</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There is no meaningful Relationship until we handle arrays of sizes </a:t>
            </a:r>
            <a:r>
              <a:rPr lang="en" sz="1400">
                <a:solidFill>
                  <a:schemeClr val="dk1"/>
                </a:solidFill>
                <a:latin typeface="Average"/>
                <a:ea typeface="Average"/>
                <a:cs typeface="Average"/>
                <a:sym typeface="Average"/>
              </a:rPr>
              <a:t>greater than </a:t>
            </a:r>
            <a:r>
              <a:rPr lang="en" sz="1400">
                <a:solidFill>
                  <a:schemeClr val="dk1"/>
                </a:solidFill>
                <a:latin typeface="Average"/>
                <a:ea typeface="Average"/>
                <a:cs typeface="Average"/>
                <a:sym typeface="Average"/>
              </a:rPr>
              <a:t>250,000 </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there begins a linear relationship between the increase in number of threads and increase in CPU usage </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Compared to Merge Sort, The CPU usage in smaller datasets is a lot better, but as we look at 250,000 and beyond, it looks the same as merge sort. </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In last slide we saw that 2 threads helps the runtime, but anything more doesn’t really help, but it greatly increases the resource usage</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This is important and an interesting point, maybe an interesting research point for further studies to see exactly </a:t>
            </a:r>
            <a:endParaRPr sz="1400">
              <a:solidFill>
                <a:schemeClr val="dk1"/>
              </a:solidFill>
              <a:latin typeface="Average"/>
              <a:ea typeface="Average"/>
              <a:cs typeface="Average"/>
              <a:sym typeface="Averag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facf974c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facf974c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fb9fbc3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fb9fbc3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Amdahl’s Law, it can be seen that the efficiency of our system did not have a linear increase when increasing the number of threads. The speedup of the concurrent sorting algorithms will initially increase, but will eventually level off due to the limitations imposed by the serial fraction (Amdahl's law formula). This means that adding more threads beyond a certain point will not result in significant improvements in performance.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facf974c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facf974c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Fixed with loop bounds change</a:t>
            </a:r>
            <a:endParaRPr/>
          </a:p>
          <a:p>
            <a:pPr indent="0" lvl="0" marL="0" rtl="0" algn="l">
              <a:spcBef>
                <a:spcPts val="0"/>
              </a:spcBef>
              <a:spcAft>
                <a:spcPts val="0"/>
              </a:spcAft>
              <a:buClr>
                <a:schemeClr val="dk1"/>
              </a:buClr>
              <a:buSzPts val="1100"/>
              <a:buFont typeface="Arial"/>
              <a:buNone/>
            </a:pPr>
            <a:r>
              <a:rPr lang="en"/>
              <a:t>Changed from linear merging to merge-sort like merging</a:t>
            </a:r>
            <a:endParaRPr/>
          </a:p>
          <a:p>
            <a:pPr indent="0" lvl="0" marL="0" rtl="0" algn="l">
              <a:spcBef>
                <a:spcPts val="0"/>
              </a:spcBef>
              <a:spcAft>
                <a:spcPts val="0"/>
              </a:spcAft>
              <a:buNone/>
            </a:pPr>
            <a:r>
              <a:rPr lang="en"/>
              <a:t>Fixed by making last thread handle remainder of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dfacf974c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dfacf974c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a:p>
            <a:pPr indent="0" lvl="0" marL="0" rtl="0" algn="l">
              <a:spcBef>
                <a:spcPts val="0"/>
              </a:spcBef>
              <a:spcAft>
                <a:spcPts val="0"/>
              </a:spcAft>
              <a:buNone/>
            </a:pPr>
            <a:r>
              <a:rPr b="1" lang="en"/>
              <a:t>For this project, we utilized the </a:t>
            </a:r>
            <a:r>
              <a:rPr b="1" lang="en" u="sng"/>
              <a:t>Thread</a:t>
            </a:r>
            <a:r>
              <a:rPr b="1" lang="en"/>
              <a:t> capability that is a part of the standard library in C++. The thread class had everything we needed for our concurrent code.</a:t>
            </a:r>
            <a:endParaRPr b="1"/>
          </a:p>
          <a:p>
            <a:pPr indent="0" lvl="0" marL="0" rtl="0" algn="l">
              <a:spcBef>
                <a:spcPts val="0"/>
              </a:spcBef>
              <a:spcAft>
                <a:spcPts val="0"/>
              </a:spcAft>
              <a:buNone/>
            </a:pPr>
            <a:r>
              <a:rPr b="1" lang="en"/>
              <a:t>We used python as our data visualization tool to develop the graphs. and we used Pandas to handle the arrays and MatplotLib and Seaborn to create and display the graphs for the different array sizes and the different number of threads.</a:t>
            </a:r>
            <a:endParaRPr b="1"/>
          </a:p>
          <a:p>
            <a:pPr indent="0" lvl="0" marL="0" rtl="0" algn="l">
              <a:spcBef>
                <a:spcPts val="0"/>
              </a:spcBef>
              <a:spcAft>
                <a:spcPts val="0"/>
              </a:spcAft>
              <a:buClr>
                <a:schemeClr val="dk1"/>
              </a:buClr>
              <a:buSzPts val="1100"/>
              <a:buFont typeface="Arial"/>
              <a:buNone/>
            </a:pPr>
            <a:r>
              <a:rPr lang="en"/>
              <a:t>We implemented our parallelized sorting algorithms in C++ using the various tools and libraries provided by the language </a:t>
            </a:r>
            <a:endParaRPr/>
          </a:p>
          <a:p>
            <a:pPr indent="0" lvl="0" marL="0" rtl="0" algn="l">
              <a:spcBef>
                <a:spcPts val="0"/>
              </a:spcBef>
              <a:spcAft>
                <a:spcPts val="0"/>
              </a:spcAft>
              <a:buClr>
                <a:schemeClr val="dk1"/>
              </a:buClr>
              <a:buSzPts val="1100"/>
              <a:buFont typeface="Arial"/>
              <a:buNone/>
            </a:pPr>
            <a:r>
              <a:rPr lang="en"/>
              <a:t>We used the C++ thread class provided by the standard library, which allows for multiple operations to be executed concurrently </a:t>
            </a:r>
            <a:endParaRPr/>
          </a:p>
          <a:p>
            <a:pPr indent="0" lvl="0" marL="0" rtl="0" algn="l">
              <a:spcBef>
                <a:spcPts val="0"/>
              </a:spcBef>
              <a:spcAft>
                <a:spcPts val="0"/>
              </a:spcAft>
              <a:buClr>
                <a:schemeClr val="dk1"/>
              </a:buClr>
              <a:buSzPts val="1100"/>
              <a:buFont typeface="Arial"/>
              <a:buNone/>
            </a:pPr>
            <a:r>
              <a:rPr lang="en"/>
              <a:t>We used Python to create graphs representing the time taken by each sorting algorithm, for different array sizes, at 1, 2, 4, and 8 threads</a:t>
            </a:r>
            <a:endParaRPr/>
          </a:p>
          <a:p>
            <a:pPr indent="0" lvl="0" marL="0" rtl="0" algn="l">
              <a:spcBef>
                <a:spcPts val="0"/>
              </a:spcBef>
              <a:spcAft>
                <a:spcPts val="0"/>
              </a:spcAft>
              <a:buClr>
                <a:schemeClr val="dk1"/>
              </a:buClr>
              <a:buSzPts val="1100"/>
              <a:buFont typeface="Arial"/>
              <a:buNone/>
            </a:pPr>
            <a:r>
              <a:rPr lang="en"/>
              <a:t>We also used Python to create graphs representing the CPU usage of each sorting algorithm, for different array sizes, at 1, 2, 4, and 8 threads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fb9fbc3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fb9fbc3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Isaac</a:t>
            </a:r>
            <a:endParaRPr sz="1200">
              <a:solidFill>
                <a:schemeClr val="dk1"/>
              </a:solidFill>
              <a:latin typeface="Average"/>
              <a:ea typeface="Average"/>
              <a:cs typeface="Average"/>
              <a:sym typeface="Average"/>
            </a:endParaRPr>
          </a:p>
          <a:p>
            <a:pPr indent="0" lvl="0" marL="0" rtl="0" algn="l">
              <a:spcBef>
                <a:spcPts val="1200"/>
              </a:spcBef>
              <a:spcAft>
                <a:spcPts val="0"/>
              </a:spcAft>
              <a:buNone/>
            </a:pPr>
            <a:r>
              <a:rPr b="1" lang="en"/>
              <a:t>Overall, our findings supports our hypothesis:</a:t>
            </a:r>
            <a:endParaRPr b="1"/>
          </a:p>
          <a:p>
            <a:pPr indent="-298450" lvl="0" marL="457200" rtl="0" algn="l">
              <a:spcBef>
                <a:spcPts val="0"/>
              </a:spcBef>
              <a:spcAft>
                <a:spcPts val="0"/>
              </a:spcAft>
              <a:buSzPts val="1100"/>
              <a:buChar char="●"/>
            </a:pPr>
            <a:r>
              <a:rPr b="1" lang="en"/>
              <a:t>Multithreading can speed up sorting algorithms, but the extra work to set-up and to clean-up the work done by the threads is very </a:t>
            </a:r>
            <a:r>
              <a:rPr b="1" lang="en"/>
              <a:t>noticeable</a:t>
            </a:r>
            <a:r>
              <a:rPr b="1" lang="en"/>
              <a:t> in </a:t>
            </a:r>
            <a:r>
              <a:rPr b="1" lang="en"/>
              <a:t>smaller array sizes.</a:t>
            </a:r>
            <a:endParaRPr b="1"/>
          </a:p>
          <a:p>
            <a:pPr indent="-298450" lvl="0" marL="457200" rtl="0" algn="l">
              <a:spcBef>
                <a:spcPts val="0"/>
              </a:spcBef>
              <a:spcAft>
                <a:spcPts val="0"/>
              </a:spcAft>
              <a:buSzPts val="1100"/>
              <a:buChar char="●"/>
            </a:pPr>
            <a:r>
              <a:rPr b="1" lang="en"/>
              <a:t>The benefits of multi-threading are specific to each sorting algorithm and should be carefully selected based on the application such as the resources available and the size of the dataset.</a:t>
            </a:r>
            <a:endParaRPr b="1"/>
          </a:p>
          <a:p>
            <a:pPr indent="-298450" lvl="0" marL="457200" rtl="0" algn="l">
              <a:spcBef>
                <a:spcPts val="0"/>
              </a:spcBef>
              <a:spcAft>
                <a:spcPts val="0"/>
              </a:spcAft>
              <a:buSzPts val="1100"/>
              <a:buChar char="●"/>
            </a:pPr>
            <a:r>
              <a:rPr b="1" lang="en"/>
              <a:t>Overall, we were satisfied with our results and how we were able to show a visual representation of the advantages and drawbacks of the different sorting algorithms and approaches.</a:t>
            </a:r>
            <a:endParaRPr b="1"/>
          </a:p>
          <a:p>
            <a:pPr indent="-298450" lvl="0" marL="457200" rtl="0" algn="l">
              <a:spcBef>
                <a:spcPts val="0"/>
              </a:spcBef>
              <a:spcAft>
                <a:spcPts val="0"/>
              </a:spcAft>
              <a:buSzPts val="1100"/>
              <a:buChar char="●"/>
            </a:pPr>
            <a:r>
              <a:rPr b="1" lang="en"/>
              <a:t>We hope our research aids in the research of multithreading in sorting applications and we hope that others can learn from our work and build off of it.</a:t>
            </a:r>
            <a:endParaRPr b="1"/>
          </a:p>
          <a:p>
            <a:pPr indent="-298450" lvl="0" marL="457200" rtl="0" algn="l">
              <a:spcBef>
                <a:spcPts val="0"/>
              </a:spcBef>
              <a:spcAft>
                <a:spcPts val="0"/>
              </a:spcAft>
              <a:buSzPts val="1100"/>
              <a:buChar char="●"/>
            </a:pPr>
            <a:r>
              <a:rPr b="1" lang="en"/>
              <a:t>Thank you!</a:t>
            </a:r>
            <a:endParaRPr b="1"/>
          </a:p>
          <a:p>
            <a:pPr indent="0" lvl="0" marL="0" rtl="0" algn="l">
              <a:spcBef>
                <a:spcPts val="0"/>
              </a:spcBef>
              <a:spcAft>
                <a:spcPts val="0"/>
              </a:spcAft>
              <a:buNone/>
            </a:pPr>
            <a:r>
              <a:t/>
            </a:r>
            <a:endParaRPr b="1"/>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O</a:t>
            </a:r>
            <a:r>
              <a:rPr lang="en" sz="1200">
                <a:solidFill>
                  <a:schemeClr val="dk1"/>
                </a:solidFill>
                <a:latin typeface="Average"/>
                <a:ea typeface="Average"/>
                <a:cs typeface="Average"/>
                <a:sym typeface="Average"/>
              </a:rPr>
              <a:t>ur data appears to confirm our original hypothesis that implementing common sorting algorithms with multi-threading improves the run-time for that sort to complete at the cost of increased CPU usage of the system</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run-time benefits of multithreading are typically only worth it for larger array sizes, and that the threshold where these benefits become worth it differ for each specific sort and the specifications of the system doing the sorting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fb9fbc3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fb9fbc3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t>
            </a:r>
            <a:r>
              <a:rPr lang="en">
                <a:solidFill>
                  <a:schemeClr val="dk1"/>
                </a:solidFill>
              </a:rPr>
              <a:t>aiz</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script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To implement parallelism in our sorting algorithms, we used the std::thread library to create parallel threads that could work on different parts of the data simultaneously.</a:t>
            </a:r>
            <a:endParaRPr/>
          </a:p>
          <a:p>
            <a:pPr indent="0" lvl="0" marL="0" rtl="0" algn="l">
              <a:spcBef>
                <a:spcPts val="0"/>
              </a:spcBef>
              <a:spcAft>
                <a:spcPts val="0"/>
              </a:spcAft>
              <a:buClr>
                <a:schemeClr val="dk1"/>
              </a:buClr>
              <a:buSzPts val="1100"/>
              <a:buFont typeface="Arial"/>
              <a:buNone/>
            </a:pPr>
            <a:r>
              <a:rPr lang="en"/>
              <a:t>We utilized lock-free data structures and atomic operations to prevent race conditions and ensure data integrity.</a:t>
            </a:r>
            <a:endParaRPr/>
          </a:p>
          <a:p>
            <a:pPr indent="0" lvl="0" marL="0" rtl="0" algn="l">
              <a:spcBef>
                <a:spcPts val="0"/>
              </a:spcBef>
              <a:spcAft>
                <a:spcPts val="0"/>
              </a:spcAft>
              <a:buClr>
                <a:schemeClr val="dk1"/>
              </a:buClr>
              <a:buSzPts val="1100"/>
              <a:buFont typeface="Arial"/>
              <a:buNone/>
            </a:pPr>
            <a:r>
              <a:rPr lang="en"/>
              <a:t>To improve concurrent thread safety and performance, we opted for vectors of threads instead of arrays.</a:t>
            </a:r>
            <a:endParaRPr/>
          </a:p>
          <a:p>
            <a:pPr indent="0" lvl="0" marL="0" rtl="0" algn="l">
              <a:spcBef>
                <a:spcPts val="0"/>
              </a:spcBef>
              <a:spcAft>
                <a:spcPts val="0"/>
              </a:spcAft>
              <a:buClr>
                <a:schemeClr val="dk1"/>
              </a:buClr>
              <a:buSzPts val="1100"/>
              <a:buFont typeface="Arial"/>
              <a:buNone/>
            </a:pPr>
            <a:r>
              <a:rPr lang="en"/>
              <a:t>Our approach involved implementing the normal sorting algorithms first, then parallelizing them by allowing each thread to complete its own sorting work using the normal algorithms. Once the individual threads were finished, we merged their results together.</a:t>
            </a:r>
            <a:endParaRPr/>
          </a:p>
          <a:p>
            <a:pPr indent="0" lvl="0" marL="0" rtl="0" algn="l">
              <a:spcBef>
                <a:spcPts val="0"/>
              </a:spcBef>
              <a:spcAft>
                <a:spcPts val="0"/>
              </a:spcAft>
              <a:buClr>
                <a:schemeClr val="dk1"/>
              </a:buClr>
              <a:buSzPts val="1100"/>
              <a:buFont typeface="Arial"/>
              <a:buNone/>
            </a:pPr>
            <a:r>
              <a:rPr lang="en"/>
              <a:t>We conducted tests for each sorting algorithm with 1, 2, 4, and 8 threads to compare run-times and understand the impact of varying the number of threads.</a:t>
            </a:r>
            <a:endParaRPr/>
          </a:p>
          <a:p>
            <a:pPr indent="0" lvl="0" marL="0" rtl="0" algn="l">
              <a:spcBef>
                <a:spcPts val="0"/>
              </a:spcBef>
              <a:spcAft>
                <a:spcPts val="0"/>
              </a:spcAft>
              <a:buClr>
                <a:schemeClr val="dk1"/>
              </a:buClr>
              <a:buSzPts val="1100"/>
              <a:buFont typeface="Arial"/>
              <a:buNone/>
            </a:pPr>
            <a:r>
              <a:rPr lang="en"/>
              <a:t>To ensure the validity of our results, we gave each sort a copy of the array and checked if it was correctly sorted after the process was completed.</a:t>
            </a:r>
            <a:endParaRPr/>
          </a:p>
          <a:p>
            <a:pPr indent="0" lvl="0" marL="0" rtl="0" algn="l">
              <a:spcBef>
                <a:spcPts val="0"/>
              </a:spcBef>
              <a:spcAft>
                <a:spcPts val="0"/>
              </a:spcAft>
              <a:buNone/>
            </a:pPr>
            <a:br>
              <a:rPr lang="en"/>
            </a:br>
            <a:r>
              <a:rPr lang="en"/>
              <a:t>Old: </a:t>
            </a:r>
            <a:br>
              <a:rPr lang="en"/>
            </a:br>
            <a:r>
              <a:rPr lang="en"/>
              <a:t>Used std::thread to create parallel threads that work on different parts of the data simultaneously</a:t>
            </a:r>
            <a:endParaRPr/>
          </a:p>
          <a:p>
            <a:pPr indent="0" lvl="0" marL="0" rtl="0" algn="l">
              <a:spcBef>
                <a:spcPts val="0"/>
              </a:spcBef>
              <a:spcAft>
                <a:spcPts val="0"/>
              </a:spcAft>
              <a:buClr>
                <a:schemeClr val="dk1"/>
              </a:buClr>
              <a:buSzPts val="1100"/>
              <a:buFont typeface="Arial"/>
              <a:buNone/>
            </a:pPr>
            <a:r>
              <a:rPr lang="en"/>
              <a:t>Used lock-free data structures and atomic operations to avoid race conditions</a:t>
            </a:r>
            <a:endParaRPr/>
          </a:p>
          <a:p>
            <a:pPr indent="0" lvl="0" marL="0" rtl="0" algn="l">
              <a:spcBef>
                <a:spcPts val="0"/>
              </a:spcBef>
              <a:spcAft>
                <a:spcPts val="0"/>
              </a:spcAft>
              <a:buClr>
                <a:schemeClr val="dk1"/>
              </a:buClr>
              <a:buSzPts val="1100"/>
              <a:buFont typeface="Arial"/>
              <a:buNone/>
            </a:pPr>
            <a:r>
              <a:rPr lang="en"/>
              <a:t>Used vectors of threads instead of arrays to improve concurrent thread safety and performance</a:t>
            </a:r>
            <a:endParaRPr/>
          </a:p>
          <a:p>
            <a:pPr indent="0" lvl="0" marL="0" rtl="0" algn="l">
              <a:spcBef>
                <a:spcPts val="0"/>
              </a:spcBef>
              <a:spcAft>
                <a:spcPts val="0"/>
              </a:spcAft>
              <a:buClr>
                <a:schemeClr val="dk1"/>
              </a:buClr>
              <a:buSzPts val="1100"/>
              <a:buFont typeface="Arial"/>
              <a:buNone/>
            </a:pPr>
            <a:r>
              <a:rPr lang="en"/>
              <a:t>Implemented normal sorting algorithms then parallelized them</a:t>
            </a:r>
            <a:endParaRPr/>
          </a:p>
          <a:p>
            <a:pPr indent="0" lvl="0" marL="0" rtl="0" algn="l">
              <a:spcBef>
                <a:spcPts val="0"/>
              </a:spcBef>
              <a:spcAft>
                <a:spcPts val="0"/>
              </a:spcAft>
              <a:buClr>
                <a:schemeClr val="dk1"/>
              </a:buClr>
              <a:buSzPts val="1100"/>
              <a:buFont typeface="Arial"/>
              <a:buNone/>
            </a:pPr>
            <a:r>
              <a:rPr lang="en"/>
              <a:t>Allowed each thread to complete its own sorting work with the normal sorting algorithms, then merged them together at the end</a:t>
            </a:r>
            <a:endParaRPr/>
          </a:p>
          <a:p>
            <a:pPr indent="0" lvl="0" marL="0" rtl="0" algn="l">
              <a:spcBef>
                <a:spcPts val="0"/>
              </a:spcBef>
              <a:spcAft>
                <a:spcPts val="0"/>
              </a:spcAft>
              <a:buClr>
                <a:schemeClr val="dk1"/>
              </a:buClr>
              <a:buSzPts val="1100"/>
              <a:buFont typeface="Arial"/>
              <a:buNone/>
            </a:pPr>
            <a:r>
              <a:rPr lang="en"/>
              <a:t>Tested each sorting algorithm with 1, 2, 4, and 8 threads to compare run-times</a:t>
            </a:r>
            <a:endParaRPr/>
          </a:p>
          <a:p>
            <a:pPr indent="0" lvl="0" marL="0" rtl="0" algn="l">
              <a:spcBef>
                <a:spcPts val="0"/>
              </a:spcBef>
              <a:spcAft>
                <a:spcPts val="0"/>
              </a:spcAft>
              <a:buClr>
                <a:schemeClr val="dk1"/>
              </a:buClr>
              <a:buSzPts val="1100"/>
              <a:buFont typeface="Arial"/>
              <a:buNone/>
            </a:pPr>
            <a:r>
              <a:rPr lang="en"/>
              <a:t>Sort was given copy of array, checked if it was sorted afterwards to ensure validity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fc02a8a6f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fc02a8a6f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implemented each concurrent sorting algorithm by splitting the array into multiple smaller subsections and performing a regular sort on each of these subsections before merging them together at the end. </a:t>
            </a:r>
            <a:endParaRPr/>
          </a:p>
          <a:p>
            <a:pPr indent="0" lvl="0" marL="0" rtl="0" algn="l">
              <a:spcBef>
                <a:spcPts val="0"/>
              </a:spcBef>
              <a:spcAft>
                <a:spcPts val="0"/>
              </a:spcAft>
              <a:buNone/>
            </a:pPr>
            <a:r>
              <a:rPr lang="en"/>
              <a:t>To do so we have implemented the merge() function, which we use to merge the smaller sections back together into a full sized array. We call this merge function in each of our concurrent sort functions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fb9fbc3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fb9fbc3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Time Taken(µs) measured with std::chrono’s high resolution clock</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CPU Usage(%) measured with Linux’s rusage library</a:t>
            </a:r>
            <a:endParaRPr sz="1200">
              <a:solidFill>
                <a:schemeClr val="dk1"/>
              </a:solidFill>
              <a:latin typeface="Average"/>
              <a:ea typeface="Average"/>
              <a:cs typeface="Average"/>
              <a:sym typeface="Average"/>
            </a:endParaRPr>
          </a:p>
          <a:p>
            <a:pPr indent="-304800" lvl="1" marL="9144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Calculated as (busy time) / (elapsed time) / (number of cores) * 100</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Data outputted to CSV file in format of “Sort Name,Array Size,Time Taken,CPU Usage,Number of Threads Used”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Read by Python Jupyter notebook</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Analyzed with Pandas, Matplotlib, and Seaborn to create graphs</a:t>
            </a:r>
            <a:endParaRPr sz="1200">
              <a:solidFill>
                <a:schemeClr val="dk1"/>
              </a:solidFill>
              <a:latin typeface="Average"/>
              <a:ea typeface="Average"/>
              <a:cs typeface="Average"/>
              <a:sym typeface="Average"/>
            </a:endParaRPr>
          </a:p>
          <a:p>
            <a:pPr indent="0" lvl="0" marL="0" rtl="0" algn="l">
              <a:lnSpc>
                <a:spcPct val="115000"/>
              </a:lnSpc>
              <a:spcBef>
                <a:spcPts val="1200"/>
              </a:spcBef>
              <a:spcAft>
                <a:spcPts val="120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fb9fbc30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fb9fbc30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fb9fbc3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fb9fbc3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concurrent bubble sort, we first figure out how big each chunk of the array should be based on the array size and number of threads. If the array size is evenly divisible by the number of threads, then the threads handle the same size chunk. Otherwise, the last chunk handles the smaller remainder of data and likely finishes faster. Afterwards, we assign each thread its respective chunk and make it bubble sort it. We join the threads to ensure they are all finished sorting, and then proceed to the final merge step to join together all the chunks of data. This merge is similar to the merge step in merge sort, in that it merges adjacent chunks together, doubling in size every iteration.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fc00fe23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fc00fe23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Raciel</a:t>
            </a:r>
            <a:br>
              <a:rPr lang="en">
                <a:solidFill>
                  <a:schemeClr val="dk1"/>
                </a:solidFill>
              </a:rPr>
            </a:br>
            <a:endParaRPr>
              <a:solidFill>
                <a:schemeClr val="dk1"/>
              </a:solidFill>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Bubble sort shows noticeable benefits when multi-threading, likely because its runtime is on the slower side O(n</a:t>
            </a:r>
            <a:r>
              <a:rPr baseline="30000" lang="en" sz="1200">
                <a:solidFill>
                  <a:schemeClr val="dk1"/>
                </a:solidFill>
                <a:latin typeface="Average"/>
                <a:ea typeface="Average"/>
                <a:cs typeface="Average"/>
                <a:sym typeface="Average"/>
              </a:rPr>
              <a:t>2</a:t>
            </a:r>
            <a:r>
              <a:rPr lang="en"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Starts to become worth to multithread between 100 and 1000 elements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is because at these array sizes, it’s able to save more time through multithreading than it wastes from thread creation and management overhead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decrease in runtime per thread seems to take a linear pattern starting at more than 10,000 elements</a:t>
            </a:r>
            <a:endParaRPr sz="1200">
              <a:solidFill>
                <a:schemeClr val="dk1"/>
              </a:solidFill>
              <a:latin typeface="Average"/>
              <a:ea typeface="Average"/>
              <a:cs typeface="Average"/>
              <a:sym typeface="Average"/>
            </a:endParaRPr>
          </a:p>
          <a:p>
            <a:pPr indent="0" lvl="0" marL="0" rtl="0" algn="l">
              <a:lnSpc>
                <a:spcPct val="100000"/>
              </a:lnSpc>
              <a:spcBef>
                <a:spcPts val="1200"/>
              </a:spcBef>
              <a:spcAft>
                <a:spcPts val="0"/>
              </a:spcAft>
              <a:buNone/>
            </a:pPr>
            <a:r>
              <a:rPr lang="en" sz="1200">
                <a:solidFill>
                  <a:schemeClr val="dk1"/>
                </a:solidFill>
                <a:latin typeface="Average"/>
                <a:ea typeface="Average"/>
                <a:cs typeface="Average"/>
                <a:sym typeface="Average"/>
              </a:rPr>
              <a:t>Bubble sort clearly shows that at some point between 100 and 1000 for the array size, bubble sort benefits more from multi-threading through time saving than it wastes time from the thread creation and management overhead.</a:t>
            </a:r>
            <a:endParaRPr sz="12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t/>
            </a:r>
            <a:endParaRPr sz="1200">
              <a:solidFill>
                <a:schemeClr val="dk1"/>
              </a:solidFill>
              <a:latin typeface="Average"/>
              <a:ea typeface="Average"/>
              <a:cs typeface="Average"/>
              <a:sym typeface="Average"/>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Parallelizing Sorting Algorithms</a:t>
            </a:r>
            <a:endParaRPr/>
          </a:p>
        </p:txBody>
      </p:sp>
      <p:sp>
        <p:nvSpPr>
          <p:cNvPr id="60" name="Google Shape;60;p13"/>
          <p:cNvSpPr txBox="1"/>
          <p:nvPr>
            <p:ph idx="1" type="subTitle"/>
          </p:nvPr>
        </p:nvSpPr>
        <p:spPr>
          <a:xfrm>
            <a:off x="311700" y="3515375"/>
            <a:ext cx="8520600" cy="1225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Kevin Alfonso</a:t>
            </a:r>
            <a:endParaRPr/>
          </a:p>
          <a:p>
            <a:pPr indent="0" lvl="0" marL="0" rtl="0" algn="ctr">
              <a:spcBef>
                <a:spcPts val="0"/>
              </a:spcBef>
              <a:spcAft>
                <a:spcPts val="0"/>
              </a:spcAft>
              <a:buNone/>
            </a:pPr>
            <a:r>
              <a:rPr lang="en"/>
              <a:t>Gabriella On-Cuen</a:t>
            </a:r>
            <a:endParaRPr/>
          </a:p>
          <a:p>
            <a:pPr indent="0" lvl="0" marL="0" rtl="0" algn="ctr">
              <a:spcBef>
                <a:spcPts val="0"/>
              </a:spcBef>
              <a:spcAft>
                <a:spcPts val="0"/>
              </a:spcAft>
              <a:buNone/>
            </a:pPr>
            <a:r>
              <a:rPr lang="en"/>
              <a:t>Faiz Ahmed</a:t>
            </a:r>
            <a:endParaRPr/>
          </a:p>
          <a:p>
            <a:pPr indent="0" lvl="0" marL="0" rtl="0" algn="ctr">
              <a:spcBef>
                <a:spcPts val="0"/>
              </a:spcBef>
              <a:spcAft>
                <a:spcPts val="0"/>
              </a:spcAft>
              <a:buNone/>
            </a:pPr>
            <a:r>
              <a:rPr lang="en"/>
              <a:t>Raciel Antela Pardo</a:t>
            </a:r>
            <a:endParaRPr/>
          </a:p>
          <a:p>
            <a:pPr indent="0" lvl="0" marL="0" rtl="0" algn="ctr">
              <a:spcBef>
                <a:spcPts val="0"/>
              </a:spcBef>
              <a:spcAft>
                <a:spcPts val="0"/>
              </a:spcAft>
              <a:buNone/>
            </a:pPr>
            <a:r>
              <a:rPr lang="en"/>
              <a:t>Isaac Munshi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288" l="0" r="0" t="288"/>
          <a:stretch/>
        </p:blipFill>
        <p:spPr>
          <a:xfrm>
            <a:off x="729300" y="1152475"/>
            <a:ext cx="7632025" cy="3416401"/>
          </a:xfrm>
          <a:prstGeom prst="rect">
            <a:avLst/>
          </a:prstGeom>
          <a:noFill/>
          <a:ln>
            <a:noFill/>
          </a:ln>
        </p:spPr>
      </p:pic>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Merge </a:t>
            </a:r>
            <a:r>
              <a:rPr lang="en"/>
              <a:t>Sort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126" name="Google Shape;126;p2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template &lt;class T&gt;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void concurrentMergeSort(T arr[], int start, int end, int numThreads)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if (start &lt; end)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mid = (start + end) / 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if (numThreads &gt; 1)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vector&lt;thread&gt; threads(2);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numThreadsLeft = numThreads / 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numThreadsRight = numThreads - numThreadsLeft;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threads[0] = thread(concurrentMergeSort&lt;T&gt;, arr, start, mid, numThreadsLeft);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threads[1] = thread(concurrentMergeSort&lt;T&gt;, arr, mid + 1, end, numThreadsRight);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(auto&amp; thread : 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thread.join();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else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concurrentMergeSort(arr, start, mid,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concurrentMergeSort(arr, mid + 1, end,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merge(arr, start, mid, end);</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132" name="Google Shape;132;p25"/>
          <p:cNvPicPr preferRelativeResize="0"/>
          <p:nvPr/>
        </p:nvPicPr>
        <p:blipFill rotWithShape="1">
          <a:blip r:embed="rId3">
            <a:alphaModFix/>
          </a:blip>
          <a:srcRect b="0" l="29" r="39" t="0"/>
          <a:stretch/>
        </p:blipFill>
        <p:spPr>
          <a:xfrm>
            <a:off x="831300" y="1152475"/>
            <a:ext cx="7481398" cy="3416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288" l="0" r="0" t="288"/>
          <a:stretch/>
        </p:blipFill>
        <p:spPr>
          <a:xfrm>
            <a:off x="831300" y="1152475"/>
            <a:ext cx="7481399" cy="3416401"/>
          </a:xfrm>
          <a:prstGeom prst="rect">
            <a:avLst/>
          </a:prstGeom>
          <a:noFill/>
          <a:ln>
            <a:noFill/>
          </a:ln>
        </p:spPr>
      </p:pic>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Radix </a:t>
            </a:r>
            <a:r>
              <a:rPr lang="en"/>
              <a:t>Sort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42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149" name="Google Shape;149;p28"/>
          <p:cNvSpPr txBox="1"/>
          <p:nvPr>
            <p:ph idx="1" type="body"/>
          </p:nvPr>
        </p:nvSpPr>
        <p:spPr>
          <a:xfrm>
            <a:off x="311700" y="7151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void concurrentRadixSort(int arr[], int n, int numThreads)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vector&lt;thread&gt; threads;</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chunkSize = (int)floor(n / numThreads);</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i = 0; i &lt; numThreads - 1; i++)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start = i * chunkSize;</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end = min(start + chunkSize, 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threads.emplace_back(radixSort, ref(arr), start, end);</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threads.emplace_back(radixSort, ref(arr), (numThreads - 1) * chunkSize, 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(auto &amp;thread: threads)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thread.join();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 Similar to merging in merge sort, but we merge chunks of size chunkSize</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 Doubles the size of the chunks each iteration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size = chunkSize; size &lt; n; size *= 2)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i = 0; i &lt; n - size; i += 2 * size)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left = i;</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mid = i + size - 1;</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right = min(i + 2 * size - 1, n - 1);</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merge(arr, left, mid, right);</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155" name="Google Shape;155;p29"/>
          <p:cNvPicPr preferRelativeResize="0"/>
          <p:nvPr/>
        </p:nvPicPr>
        <p:blipFill rotWithShape="1">
          <a:blip r:embed="rId3">
            <a:alphaModFix/>
          </a:blip>
          <a:srcRect b="0" l="0" r="0" t="0"/>
          <a:stretch/>
        </p:blipFill>
        <p:spPr>
          <a:xfrm>
            <a:off x="709350" y="1152475"/>
            <a:ext cx="7725776" cy="3416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pic>
        <p:nvPicPr>
          <p:cNvPr id="161" name="Google Shape;161;p30"/>
          <p:cNvPicPr preferRelativeResize="0"/>
          <p:nvPr/>
        </p:nvPicPr>
        <p:blipFill rotWithShape="1">
          <a:blip r:embed="rId3">
            <a:alphaModFix/>
          </a:blip>
          <a:srcRect b="0" l="0" r="0" t="0"/>
          <a:stretch/>
        </p:blipFill>
        <p:spPr>
          <a:xfrm>
            <a:off x="693650" y="1152475"/>
            <a:ext cx="7757725" cy="3416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Insertion </a:t>
            </a:r>
            <a:r>
              <a:rPr lang="en"/>
              <a:t>Sort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81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236525" y="1427725"/>
            <a:ext cx="8397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Parallelized common sorting algorithms</a:t>
            </a:r>
            <a:endParaRPr/>
          </a:p>
          <a:p>
            <a:pPr indent="-342900" lvl="0" marL="457200" rtl="0" algn="l">
              <a:lnSpc>
                <a:spcPct val="200000"/>
              </a:lnSpc>
              <a:spcBef>
                <a:spcPts val="0"/>
              </a:spcBef>
              <a:spcAft>
                <a:spcPts val="0"/>
              </a:spcAft>
              <a:buSzPts val="1800"/>
              <a:buChar char="●"/>
            </a:pPr>
            <a:r>
              <a:rPr lang="en"/>
              <a:t>Multi-threaded vs. linear versions</a:t>
            </a:r>
            <a:endParaRPr/>
          </a:p>
          <a:p>
            <a:pPr indent="-342900" lvl="0" marL="457200" rtl="0" algn="l">
              <a:lnSpc>
                <a:spcPct val="200000"/>
              </a:lnSpc>
              <a:spcBef>
                <a:spcPts val="0"/>
              </a:spcBef>
              <a:spcAft>
                <a:spcPts val="0"/>
              </a:spcAft>
              <a:buSzPts val="1800"/>
              <a:buChar char="●"/>
            </a:pPr>
            <a:r>
              <a:rPr lang="en"/>
              <a:t>Focused on six sorting algorithms</a:t>
            </a:r>
            <a:endParaRPr/>
          </a:p>
          <a:p>
            <a:pPr indent="-342900" lvl="0" marL="457200" rtl="0" algn="l">
              <a:lnSpc>
                <a:spcPct val="200000"/>
              </a:lnSpc>
              <a:spcBef>
                <a:spcPts val="0"/>
              </a:spcBef>
              <a:spcAft>
                <a:spcPts val="0"/>
              </a:spcAft>
              <a:buSzPts val="1800"/>
              <a:buChar char="●"/>
            </a:pPr>
            <a:r>
              <a:rPr lang="en"/>
              <a:t>Goal: explore differences in run-time and efficiency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159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172" name="Google Shape;172;p32"/>
          <p:cNvSpPr txBox="1"/>
          <p:nvPr>
            <p:ph idx="1" type="body"/>
          </p:nvPr>
        </p:nvSpPr>
        <p:spPr>
          <a:xfrm>
            <a:off x="311700" y="657450"/>
            <a:ext cx="8520600" cy="433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void concurrentInsertionSort(int arr[], int n, int num_threads)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vector&lt;thread&gt; threads;</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chunkSize = (int)floor(n / num_threads);</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i = 0; i &lt; num_threads - 1; i++)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start = i * chunkSize;</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end = min(start + chunkSize, 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threads.emplace_back(insertionSort, ref(arr), start, end - 1);</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threads.emplace_back(insertionSort, ref(arr), (num_threads - 1) * chunkSize, n - 1);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(auto &amp;thread : threads)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thread.join();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 Similar to merging in merge sort, but we merge chunks of size chunkSize</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 Doubles the size of the chunks each iteration</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size = chunkSize; size &lt; n; size *= 2)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for (int i = 0; i &lt; n - size; i += 2 * size)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left = i;</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mid = i + size - 1;</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int right = min(i + 2 * size - 1, n - 1);</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merge(arr, left, mid, right);</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FFFFF"/>
                </a:solidFill>
                <a:latin typeface="Consolas"/>
                <a:ea typeface="Consolas"/>
                <a:cs typeface="Consolas"/>
                <a:sym typeface="Consolas"/>
              </a:rPr>
              <a:t>}</a:t>
            </a:r>
            <a:endParaRPr b="1" sz="1200">
              <a:solidFill>
                <a:srgbClr val="FFFFFF"/>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3"/>
          <p:cNvPicPr preferRelativeResize="0"/>
          <p:nvPr/>
        </p:nvPicPr>
        <p:blipFill rotWithShape="1">
          <a:blip r:embed="rId3">
            <a:alphaModFix/>
          </a:blip>
          <a:srcRect b="0" l="29" r="39" t="0"/>
          <a:stretch/>
        </p:blipFill>
        <p:spPr>
          <a:xfrm>
            <a:off x="892875" y="1144400"/>
            <a:ext cx="7356850" cy="3370299"/>
          </a:xfrm>
          <a:prstGeom prst="rect">
            <a:avLst/>
          </a:prstGeom>
          <a:noFill/>
          <a:ln>
            <a:noFill/>
          </a:ln>
        </p:spPr>
      </p:pic>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4"/>
          <p:cNvPicPr preferRelativeResize="0"/>
          <p:nvPr/>
        </p:nvPicPr>
        <p:blipFill rotWithShape="1">
          <a:blip r:embed="rId3">
            <a:alphaModFix/>
          </a:blip>
          <a:srcRect b="288" l="0" r="0" t="288"/>
          <a:stretch/>
        </p:blipFill>
        <p:spPr>
          <a:xfrm>
            <a:off x="867725" y="1144400"/>
            <a:ext cx="7457449" cy="3395451"/>
          </a:xfrm>
          <a:prstGeom prst="rect">
            <a:avLst/>
          </a:prstGeom>
          <a:noFill/>
          <a:ln>
            <a:noFill/>
          </a:ln>
        </p:spPr>
      </p:pic>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Selection </a:t>
            </a:r>
            <a:r>
              <a:rPr lang="en"/>
              <a:t>Sort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151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195" name="Google Shape;195;p36"/>
          <p:cNvSpPr txBox="1"/>
          <p:nvPr>
            <p:ph idx="1" type="body"/>
          </p:nvPr>
        </p:nvSpPr>
        <p:spPr>
          <a:xfrm>
            <a:off x="395750" y="6482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void concurrentSelectionSort(int arr[], int n, int numThreads)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vector&lt;thread&gt; threads;</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chunkSize = (int)floor(n / numThreads);</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for (int i = 0; i &lt; numThreads - 1; i++)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start = i * chunkSize;</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end = min(start + chunkSize, n);</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threads.emplace_back(selectionSort, ref(arr), start, end - 1);</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threads.emplace_back(selectionSort, ref(arr), (numThreads - 1) * chunkSize, n - 1);</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for (auto &amp;thread : threads)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thread.join();</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 Similar to merging in merge sort, but we merge chunks of size chunkSize</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 Doubles the size of the chunks each iteration</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for (int size = chunkSize; size &lt; n; size *= 2)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for (int i = 0; i &lt; n - size; i += 2 * size)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left = i;</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mid = i + size - 1;</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int right = min(i + 2 * size - 1, n - 1);</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merge(arr, left, mid, right);</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   }</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latin typeface="Consolas"/>
                <a:ea typeface="Consolas"/>
                <a:cs typeface="Consolas"/>
                <a:sym typeface="Consolas"/>
              </a:rPr>
              <a:t>}</a:t>
            </a:r>
            <a:endParaRPr b="1" sz="1200">
              <a:solidFill>
                <a:schemeClr val="dk1"/>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7"/>
          <p:cNvPicPr preferRelativeResize="0"/>
          <p:nvPr/>
        </p:nvPicPr>
        <p:blipFill rotWithShape="1">
          <a:blip r:embed="rId3">
            <a:alphaModFix/>
          </a:blip>
          <a:srcRect b="0" l="29" r="39" t="0"/>
          <a:stretch/>
        </p:blipFill>
        <p:spPr>
          <a:xfrm>
            <a:off x="1006075" y="1094100"/>
            <a:ext cx="7319100" cy="3420600"/>
          </a:xfrm>
          <a:prstGeom prst="rect">
            <a:avLst/>
          </a:prstGeom>
          <a:noFill/>
          <a:ln>
            <a:noFill/>
          </a:ln>
        </p:spPr>
      </p:pic>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8"/>
          <p:cNvPicPr preferRelativeResize="0"/>
          <p:nvPr/>
        </p:nvPicPr>
        <p:blipFill rotWithShape="1">
          <a:blip r:embed="rId3">
            <a:alphaModFix/>
          </a:blip>
          <a:srcRect b="288" l="0" r="0" t="288"/>
          <a:stretch/>
        </p:blipFill>
        <p:spPr>
          <a:xfrm>
            <a:off x="830000" y="1122100"/>
            <a:ext cx="7482601" cy="3442925"/>
          </a:xfrm>
          <a:prstGeom prst="rect">
            <a:avLst/>
          </a:prstGeom>
          <a:noFill/>
          <a:ln>
            <a:noFill/>
          </a:ln>
        </p:spPr>
      </p:pic>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Quick </a:t>
            </a:r>
            <a:r>
              <a:rPr lang="en"/>
              <a:t>Sort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122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218" name="Google Shape;218;p40"/>
          <p:cNvSpPr txBox="1"/>
          <p:nvPr>
            <p:ph idx="1" type="body"/>
          </p:nvPr>
        </p:nvSpPr>
        <p:spPr>
          <a:xfrm>
            <a:off x="311700" y="630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void concurrentQuickSort(int arr[], int n, int numThreads)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vector&lt;thread&gt; threads;</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chunkSize = (int)floor(n / numThreads);</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i = 0; i &lt; numThreads - 1; i++)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start = i * chunkSize;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end = min(start + chunkSize, 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threads.emplace_back(quickSort, ref(arr), start, end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threads.emplace_back(quickSort, ref(arr), (numThreads - 1) * chunkSize, n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(auto &amp;thread : 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thread.join();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Similar to merging in merge sort, but we merge chunks of size chunkSize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Doubles the size of the chunks each iteration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size = chunkSize; size &lt; n; size *= 2)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i = 0; i &lt; n - size; i += 2 * size)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left = i;</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mid = i + size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right = min(i + 2 * size - 1, n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merge(arr, left, mid, right);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224" name="Google Shape;224;p41"/>
          <p:cNvPicPr preferRelativeResize="0"/>
          <p:nvPr/>
        </p:nvPicPr>
        <p:blipFill rotWithShape="1">
          <a:blip r:embed="rId3">
            <a:alphaModFix/>
          </a:blip>
          <a:srcRect b="0" l="29" r="39" t="0"/>
          <a:stretch/>
        </p:blipFill>
        <p:spPr>
          <a:xfrm>
            <a:off x="830000" y="1122098"/>
            <a:ext cx="7780643" cy="344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200000"/>
              </a:lnSpc>
              <a:spcBef>
                <a:spcPts val="0"/>
              </a:spcBef>
              <a:spcAft>
                <a:spcPts val="0"/>
              </a:spcAft>
              <a:buSzPts val="1800"/>
              <a:buChar char="●"/>
            </a:pPr>
            <a:r>
              <a:rPr lang="en"/>
              <a:t>Parallelized algorithms faster for large arrays</a:t>
            </a:r>
            <a:endParaRPr/>
          </a:p>
          <a:p>
            <a:pPr indent="-342900" lvl="0" marL="457200" marR="0" rtl="0" algn="l">
              <a:lnSpc>
                <a:spcPct val="200000"/>
              </a:lnSpc>
              <a:spcBef>
                <a:spcPts val="0"/>
              </a:spcBef>
              <a:spcAft>
                <a:spcPts val="0"/>
              </a:spcAft>
              <a:buSzPts val="1800"/>
              <a:buChar char="●"/>
            </a:pPr>
            <a:r>
              <a:rPr lang="en"/>
              <a:t>Increased CPU usage for multi-threaded versions</a:t>
            </a:r>
            <a:endParaRPr/>
          </a:p>
          <a:p>
            <a:pPr indent="-342900" lvl="0" marL="457200" marR="0" rtl="0" algn="l">
              <a:lnSpc>
                <a:spcPct val="200000"/>
              </a:lnSpc>
              <a:spcBef>
                <a:spcPts val="0"/>
              </a:spcBef>
              <a:spcAft>
                <a:spcPts val="0"/>
              </a:spcAft>
              <a:buSzPts val="1800"/>
              <a:buChar char="●"/>
            </a:pPr>
            <a:r>
              <a:rPr lang="en"/>
              <a:t>Compare performance and resource utilization</a:t>
            </a:r>
            <a:endParaRPr/>
          </a:p>
          <a:p>
            <a:pPr indent="-342900" lvl="0" marL="457200" marR="0" rtl="0" algn="l">
              <a:lnSpc>
                <a:spcPct val="200000"/>
              </a:lnSpc>
              <a:spcBef>
                <a:spcPts val="0"/>
              </a:spcBef>
              <a:spcAft>
                <a:spcPts val="0"/>
              </a:spcAft>
              <a:buSzPts val="1800"/>
              <a:buChar char="●"/>
            </a:pPr>
            <a:r>
              <a:rPr lang="en"/>
              <a:t>Investigate trade-offs between linear and parallelized algorithms</a:t>
            </a:r>
            <a:endParaRPr/>
          </a:p>
          <a:p>
            <a:pPr indent="0" lvl="0" marL="0" rtl="0" algn="l">
              <a:spcBef>
                <a:spcPts val="1200"/>
              </a:spcBef>
              <a:spcAft>
                <a:spcPts val="120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pic>
        <p:nvPicPr>
          <p:cNvPr id="230" name="Google Shape;230;p42"/>
          <p:cNvPicPr preferRelativeResize="0"/>
          <p:nvPr/>
        </p:nvPicPr>
        <p:blipFill rotWithShape="1">
          <a:blip r:embed="rId3">
            <a:alphaModFix/>
          </a:blip>
          <a:srcRect b="288" l="0" r="0" t="288"/>
          <a:stretch/>
        </p:blipFill>
        <p:spPr>
          <a:xfrm>
            <a:off x="830000" y="1122098"/>
            <a:ext cx="7780645" cy="344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Overall…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544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a:t>
            </a:r>
            <a:endParaRPr/>
          </a:p>
        </p:txBody>
      </p:sp>
      <p:sp>
        <p:nvSpPr>
          <p:cNvPr id="241" name="Google Shape;241;p44"/>
          <p:cNvSpPr txBox="1"/>
          <p:nvPr>
            <p:ph idx="1" type="body"/>
          </p:nvPr>
        </p:nvSpPr>
        <p:spPr>
          <a:xfrm>
            <a:off x="411100" y="1227025"/>
            <a:ext cx="79254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faster sorts require a larger array for multithreading to become worth it</a:t>
            </a:r>
            <a:endParaRPr/>
          </a:p>
          <a:p>
            <a:pPr indent="-342900" lvl="0" marL="457200" rtl="0" algn="l">
              <a:lnSpc>
                <a:spcPct val="200000"/>
              </a:lnSpc>
              <a:spcBef>
                <a:spcPts val="0"/>
              </a:spcBef>
              <a:spcAft>
                <a:spcPts val="0"/>
              </a:spcAft>
              <a:buSzPts val="1800"/>
              <a:buChar char="●"/>
            </a:pPr>
            <a:r>
              <a:rPr lang="en"/>
              <a:t>CPU Usage has a more linear relationship as array size increases</a:t>
            </a:r>
            <a:endParaRPr/>
          </a:p>
          <a:p>
            <a:pPr indent="-342900" lvl="0" marL="457200" rtl="0" algn="l">
              <a:lnSpc>
                <a:spcPct val="115000"/>
              </a:lnSpc>
              <a:spcBef>
                <a:spcPts val="0"/>
              </a:spcBef>
              <a:spcAft>
                <a:spcPts val="0"/>
              </a:spcAft>
              <a:buSzPts val="1800"/>
              <a:buChar char="●"/>
            </a:pPr>
            <a:r>
              <a:rPr lang="en"/>
              <a:t>For further exploration, researchers could try implementing concurrency in sorting algorithms by having the merge be done “along the way” as the sort is being completed, instead of having a merge step to merge the pieces of the array at the end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Issues and Challenges</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Original bubble sort implementation was faulty</a:t>
            </a:r>
            <a:endParaRPr/>
          </a:p>
          <a:p>
            <a:pPr indent="-342900" lvl="0" marL="457200" rtl="0" algn="l">
              <a:lnSpc>
                <a:spcPct val="200000"/>
              </a:lnSpc>
              <a:spcBef>
                <a:spcPts val="0"/>
              </a:spcBef>
              <a:spcAft>
                <a:spcPts val="0"/>
              </a:spcAft>
              <a:buSzPts val="1800"/>
              <a:buChar char="●"/>
            </a:pPr>
            <a:r>
              <a:rPr lang="en"/>
              <a:t>Merging of arrays produced arrays not sorted at chunk bounds</a:t>
            </a:r>
            <a:endParaRPr/>
          </a:p>
          <a:p>
            <a:pPr indent="-342900" lvl="0" marL="457200" rtl="0" algn="l">
              <a:lnSpc>
                <a:spcPct val="115000"/>
              </a:lnSpc>
              <a:spcBef>
                <a:spcPts val="0"/>
              </a:spcBef>
              <a:spcAft>
                <a:spcPts val="0"/>
              </a:spcAft>
              <a:buSzPts val="1800"/>
              <a:buChar char="●"/>
            </a:pPr>
            <a:r>
              <a:rPr lang="en"/>
              <a:t>Some parallel sorts did not work when array size was not evenly divisible by the number of chunks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572600" y="7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Critical Enabling Technology</a:t>
            </a:r>
            <a:endParaRPr/>
          </a:p>
        </p:txBody>
      </p:sp>
      <p:sp>
        <p:nvSpPr>
          <p:cNvPr id="253" name="Google Shape;253;p46"/>
          <p:cNvSpPr txBox="1"/>
          <p:nvPr>
            <p:ph idx="1" type="body"/>
          </p:nvPr>
        </p:nvSpPr>
        <p:spPr>
          <a:xfrm>
            <a:off x="435925" y="1525200"/>
            <a:ext cx="7701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C++</a:t>
            </a:r>
            <a:endParaRPr sz="2800"/>
          </a:p>
          <a:p>
            <a:pPr indent="-381000" lvl="1" marL="914400" rtl="0" algn="l">
              <a:spcBef>
                <a:spcPts val="0"/>
              </a:spcBef>
              <a:spcAft>
                <a:spcPts val="0"/>
              </a:spcAft>
              <a:buSzPts val="2400"/>
              <a:buChar char="○"/>
            </a:pPr>
            <a:r>
              <a:rPr lang="en" sz="2400"/>
              <a:t>Std::thread</a:t>
            </a:r>
            <a:endParaRPr sz="2400"/>
          </a:p>
          <a:p>
            <a:pPr indent="-406400" lvl="0" marL="457200" rtl="0" algn="l">
              <a:spcBef>
                <a:spcPts val="0"/>
              </a:spcBef>
              <a:spcAft>
                <a:spcPts val="0"/>
              </a:spcAft>
              <a:buSzPts val="2800"/>
              <a:buChar char="●"/>
            </a:pPr>
            <a:r>
              <a:rPr lang="en" sz="2800"/>
              <a:t>Python</a:t>
            </a:r>
            <a:endParaRPr sz="2800"/>
          </a:p>
          <a:p>
            <a:pPr indent="-381000" lvl="1" marL="914400" rtl="0" algn="l">
              <a:spcBef>
                <a:spcPts val="0"/>
              </a:spcBef>
              <a:spcAft>
                <a:spcPts val="0"/>
              </a:spcAft>
              <a:buSzPts val="2400"/>
              <a:buChar char="○"/>
            </a:pPr>
            <a:r>
              <a:rPr lang="en" sz="2400"/>
              <a:t>Matplotlib, Pandas, Seaborn</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629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59" name="Google Shape;259;p47"/>
          <p:cNvSpPr txBox="1"/>
          <p:nvPr>
            <p:ph idx="1" type="body"/>
          </p:nvPr>
        </p:nvSpPr>
        <p:spPr>
          <a:xfrm>
            <a:off x="423475" y="1363700"/>
            <a:ext cx="78135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Our data appears to confirm our original hypothesis</a:t>
            </a:r>
            <a:endParaRPr/>
          </a:p>
          <a:p>
            <a:pPr indent="-342900" lvl="0" marL="457200" rtl="0" algn="l">
              <a:spcBef>
                <a:spcPts val="0"/>
              </a:spcBef>
              <a:spcAft>
                <a:spcPts val="0"/>
              </a:spcAft>
              <a:buSzPts val="1800"/>
              <a:buChar char="●"/>
            </a:pPr>
            <a:r>
              <a:rPr lang="en"/>
              <a:t>Multithreading can speed up sorting, but the point where it becomes beneficial depends on array size, sorting algorithm, and system specifications.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Technique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SzPct val="100000"/>
              <a:buChar char="●"/>
            </a:pPr>
            <a:r>
              <a:rPr lang="en"/>
              <a:t>Utilized std::thread for parallelism</a:t>
            </a:r>
            <a:endParaRPr/>
          </a:p>
          <a:p>
            <a:pPr indent="-334327" lvl="0" marL="457200" rtl="0" algn="l">
              <a:lnSpc>
                <a:spcPct val="200000"/>
              </a:lnSpc>
              <a:spcBef>
                <a:spcPts val="0"/>
              </a:spcBef>
              <a:spcAft>
                <a:spcPts val="0"/>
              </a:spcAft>
              <a:buSzPct val="100000"/>
              <a:buChar char="●"/>
            </a:pPr>
            <a:r>
              <a:rPr lang="en"/>
              <a:t>Lock-free data structures &amp; atomic operations</a:t>
            </a:r>
            <a:endParaRPr/>
          </a:p>
          <a:p>
            <a:pPr indent="-334327" lvl="0" marL="457200" rtl="0" algn="l">
              <a:lnSpc>
                <a:spcPct val="200000"/>
              </a:lnSpc>
              <a:spcBef>
                <a:spcPts val="0"/>
              </a:spcBef>
              <a:spcAft>
                <a:spcPts val="0"/>
              </a:spcAft>
              <a:buSzPct val="100000"/>
              <a:buChar char="●"/>
            </a:pPr>
            <a:r>
              <a:rPr lang="en"/>
              <a:t>Vectors of threads for safety &amp; performance</a:t>
            </a:r>
            <a:endParaRPr/>
          </a:p>
          <a:p>
            <a:pPr indent="-334327" lvl="0" marL="457200" rtl="0" algn="l">
              <a:lnSpc>
                <a:spcPct val="200000"/>
              </a:lnSpc>
              <a:spcBef>
                <a:spcPts val="0"/>
              </a:spcBef>
              <a:spcAft>
                <a:spcPts val="0"/>
              </a:spcAft>
              <a:buSzPct val="100000"/>
              <a:buChar char="●"/>
            </a:pPr>
            <a:r>
              <a:rPr lang="en"/>
              <a:t>Implemented &amp; parallelized normal sorting algorithms</a:t>
            </a:r>
            <a:endParaRPr/>
          </a:p>
          <a:p>
            <a:pPr indent="-334327" lvl="0" marL="457200" rtl="0" algn="l">
              <a:lnSpc>
                <a:spcPct val="200000"/>
              </a:lnSpc>
              <a:spcBef>
                <a:spcPts val="0"/>
              </a:spcBef>
              <a:spcAft>
                <a:spcPts val="0"/>
              </a:spcAft>
              <a:buSzPct val="100000"/>
              <a:buChar char="●"/>
            </a:pPr>
            <a:r>
              <a:rPr lang="en"/>
              <a:t>Merged individual thread results</a:t>
            </a:r>
            <a:endParaRPr/>
          </a:p>
          <a:p>
            <a:pPr indent="-334327" lvl="0" marL="457200" rtl="0" algn="l">
              <a:lnSpc>
                <a:spcPct val="200000"/>
              </a:lnSpc>
              <a:spcBef>
                <a:spcPts val="0"/>
              </a:spcBef>
              <a:spcAft>
                <a:spcPts val="0"/>
              </a:spcAft>
              <a:buSzPct val="100000"/>
              <a:buChar char="●"/>
            </a:pPr>
            <a:r>
              <a:rPr lang="en"/>
              <a:t>Tested with 1, 2, 4, and 8 threads</a:t>
            </a:r>
            <a:endParaRPr/>
          </a:p>
          <a:p>
            <a:pPr indent="-334327" lvl="0" marL="457200" rtl="0" algn="l">
              <a:lnSpc>
                <a:spcPct val="200000"/>
              </a:lnSpc>
              <a:spcBef>
                <a:spcPts val="0"/>
              </a:spcBef>
              <a:spcAft>
                <a:spcPts val="0"/>
              </a:spcAft>
              <a:buSzPct val="100000"/>
              <a:buChar char="●"/>
            </a:pPr>
            <a:r>
              <a:rPr lang="en"/>
              <a:t>Validity check: ensure arrays correctly sorted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84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Algorithm</a:t>
            </a:r>
            <a:r>
              <a:rPr lang="en" sz="2400"/>
              <a:t> to Merge Pieces of Array</a:t>
            </a:r>
            <a:endParaRPr sz="2400"/>
          </a:p>
        </p:txBody>
      </p:sp>
      <p:sp>
        <p:nvSpPr>
          <p:cNvPr id="84" name="Google Shape;84;p17"/>
          <p:cNvSpPr txBox="1"/>
          <p:nvPr>
            <p:ph idx="1" type="body"/>
          </p:nvPr>
        </p:nvSpPr>
        <p:spPr>
          <a:xfrm>
            <a:off x="411100" y="1074700"/>
            <a:ext cx="4608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template &lt;class T&gt;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void merge(T arr[], int start, int mid, int end) {</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int left = start;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int right = mid + 1;</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int temp[end - start + 1];</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int tempIndex = 0;</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while (left &lt;= mid &amp;&amp; right &lt;= end) {</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if (arr[left] &lt; arr[right]) {</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temp[tempIndex] = arr[left];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left++;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 else {</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temp[tempIndex] = arr[right];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right++;</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tempIndex++;</a:t>
            </a:r>
            <a:endParaRPr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0F3F6"/>
                </a:solidFill>
                <a:latin typeface="Consolas"/>
                <a:ea typeface="Consolas"/>
                <a:cs typeface="Consolas"/>
                <a:sym typeface="Consolas"/>
              </a:rPr>
              <a:t>   }</a:t>
            </a:r>
            <a:endParaRPr sz="1200"/>
          </a:p>
        </p:txBody>
      </p:sp>
      <p:sp>
        <p:nvSpPr>
          <p:cNvPr id="85" name="Google Shape;85;p17"/>
          <p:cNvSpPr txBox="1"/>
          <p:nvPr/>
        </p:nvSpPr>
        <p:spPr>
          <a:xfrm>
            <a:off x="5366100" y="879250"/>
            <a:ext cx="3466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while (left &lt;= mid)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temp[tempIndex] = arr[left];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left++;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tempIndex++;</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while (right &lt;= end)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temp[tempIndex] = arr[right];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right++;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tempIndex++;</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for (int i = start; i &lt;= end; i++)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arr[i] = temp[i - start];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   }</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rPr lang="en" sz="1200">
                <a:solidFill>
                  <a:srgbClr val="F0F3F6"/>
                </a:solidFill>
                <a:latin typeface="Consolas"/>
                <a:ea typeface="Consolas"/>
                <a:cs typeface="Consolas"/>
                <a:sym typeface="Consolas"/>
              </a:rPr>
              <a:t>}</a:t>
            </a:r>
            <a:endParaRPr sz="1200">
              <a:solidFill>
                <a:srgbClr val="F0F3F6"/>
              </a:solidFill>
              <a:latin typeface="Consolas"/>
              <a:ea typeface="Consolas"/>
              <a:cs typeface="Consolas"/>
              <a:sym typeface="Consolas"/>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p:txBody>
      </p:sp>
      <p:cxnSp>
        <p:nvCxnSpPr>
          <p:cNvPr id="86" name="Google Shape;86;p17"/>
          <p:cNvCxnSpPr/>
          <p:nvPr/>
        </p:nvCxnSpPr>
        <p:spPr>
          <a:xfrm>
            <a:off x="5081375" y="807550"/>
            <a:ext cx="0" cy="3950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90000"/>
              </a:lnSpc>
              <a:spcBef>
                <a:spcPts val="0"/>
              </a:spcBef>
              <a:spcAft>
                <a:spcPts val="0"/>
              </a:spcAft>
              <a:buClr>
                <a:srgbClr val="CACACA"/>
              </a:buClr>
              <a:buSzPts val="1800"/>
              <a:buChar char="●"/>
            </a:pPr>
            <a:r>
              <a:rPr lang="en">
                <a:solidFill>
                  <a:srgbClr val="CACACA"/>
                </a:solidFill>
              </a:rPr>
              <a:t>Time Taken(µs): std::chrono's high-resolution clock</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CPU Usage(%): Linux's rusage library</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CPU Usage calculation formula</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Data format: CSV</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Data analysis: Python Jupyter notebook, Pandas, Matplotlib, Seaborn</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Graphs: Time Taken vs. Array Size, CPU Usage vs. Array Size</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Number of threads represented by color</a:t>
            </a:r>
            <a:endParaRPr>
              <a:solidFill>
                <a:srgbClr val="CACAC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Bubble Sort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22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a:t>
            </a:r>
            <a:endParaRPr/>
          </a:p>
        </p:txBody>
      </p:sp>
      <p:sp>
        <p:nvSpPr>
          <p:cNvPr id="103" name="Google Shape;103;p20"/>
          <p:cNvSpPr txBox="1"/>
          <p:nvPr>
            <p:ph idx="1" type="body"/>
          </p:nvPr>
        </p:nvSpPr>
        <p:spPr>
          <a:xfrm>
            <a:off x="311700" y="605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template&lt;class T&gt;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void concurrentBubbleSort(T arr[], int n, int numThreads)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vector&lt;thread&gt; threads;</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chunkSize = (int)floor(n / numThreads);</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i = 0; i &lt; numThreads - 1; i++)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start = i * chunkSize;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end = start + chunkSize;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threads.emplace_back(bubbleSort&lt;T&gt;, ref(arr), start, end);</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threads.emplace_back(bubbleSort&lt;T&gt;, ref(arr), (numThreads - 1) * chunkSize, 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(auto &amp;thread: 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thread.join();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Similar to merging in merge sort, but we merge chunks of size chunk_size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Doubles the size of the chunks each iteration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size = chunkSize; size &lt; n; size *= 2)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(int i = 0; i &lt; n - size; i += 2 * size)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left = i;</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mid = i + size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right = min(i + 2 * size - 1, n - 1);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merge(arr, left, mid, right);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831300" y="1152475"/>
            <a:ext cx="7481401" cy="3416401"/>
          </a:xfrm>
          <a:prstGeom prst="rect">
            <a:avLst/>
          </a:prstGeom>
          <a:noFill/>
          <a:ln>
            <a:noFill/>
          </a:ln>
        </p:spPr>
      </p:pic>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