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Rikin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028da3d5b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028da3d5b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Jared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Diseases such as neoplasms and cardiovascular disease have been steadily increasing amongst all populations of the world. In this visualization, the data shows a positive tendency that all continents have increasing death rates from these non-communicable diseases.</a:t>
            </a:r>
            <a:endParaRPr/>
          </a:p>
          <a:p>
            <a:pPr indent="0" lvl="0" marL="0" rtl="0" algn="l">
              <a:spcBef>
                <a:spcPts val="0"/>
              </a:spcBef>
              <a:spcAft>
                <a:spcPts val="0"/>
              </a:spcAft>
              <a:buClr>
                <a:schemeClr val="dk1"/>
              </a:buClr>
              <a:buSzPts val="1100"/>
              <a:buFont typeface="Arial"/>
              <a:buNone/>
            </a:pPr>
            <a:r>
              <a:rPr lang="en"/>
              <a:t>                    'Chronic Respiratory Diseases',</a:t>
            </a:r>
            <a:endParaRPr/>
          </a:p>
          <a:p>
            <a:pPr indent="0" lvl="0" marL="0" rtl="0" algn="l">
              <a:spcBef>
                <a:spcPts val="0"/>
              </a:spcBef>
              <a:spcAft>
                <a:spcPts val="0"/>
              </a:spcAft>
              <a:buClr>
                <a:schemeClr val="dk1"/>
              </a:buClr>
              <a:buSzPts val="1100"/>
              <a:buFont typeface="Arial"/>
              <a:buNone/>
            </a:pPr>
            <a:r>
              <a:rPr lang="en"/>
              <a:t>                    'Diabetes Mellitus',</a:t>
            </a:r>
            <a:endParaRPr/>
          </a:p>
          <a:p>
            <a:pPr indent="0" lvl="0" marL="0" rtl="0" algn="l">
              <a:spcBef>
                <a:spcPts val="0"/>
              </a:spcBef>
              <a:spcAft>
                <a:spcPts val="0"/>
              </a:spcAft>
              <a:buClr>
                <a:schemeClr val="dk1"/>
              </a:buClr>
              <a:buSzPts val="1100"/>
              <a:buFont typeface="Arial"/>
              <a:buNone/>
            </a:pPr>
            <a:r>
              <a:rPr lang="en"/>
              <a:t>                    'Drug Use Disorders',</a:t>
            </a:r>
            <a:endParaRPr/>
          </a:p>
          <a:p>
            <a:pPr indent="0" lvl="0" marL="0" rtl="0" algn="l">
              <a:spcBef>
                <a:spcPts val="0"/>
              </a:spcBef>
              <a:spcAft>
                <a:spcPts val="0"/>
              </a:spcAft>
              <a:buClr>
                <a:schemeClr val="dk1"/>
              </a:buClr>
              <a:buSzPts val="1100"/>
              <a:buFont typeface="Arial"/>
              <a:buNone/>
            </a:pPr>
            <a:r>
              <a:rPr lang="en"/>
              <a:t>                    'Alcohol Use Disorders',</a:t>
            </a:r>
            <a:endParaRPr/>
          </a:p>
          <a:p>
            <a:pPr indent="0" lvl="0" marL="0" rtl="0" algn="l">
              <a:spcBef>
                <a:spcPts val="0"/>
              </a:spcBef>
              <a:spcAft>
                <a:spcPts val="0"/>
              </a:spcAft>
              <a:buClr>
                <a:schemeClr val="dk1"/>
              </a:buClr>
              <a:buSzPts val="1100"/>
              <a:buFont typeface="Arial"/>
              <a:buNone/>
            </a:pPr>
            <a:r>
              <a:rPr lang="en"/>
              <a:t>                    'Cirrhosis and Other Chronic Liver Diseases',</a:t>
            </a:r>
            <a:endParaRPr/>
          </a:p>
          <a:p>
            <a:pPr indent="0" lvl="0" marL="0" rtl="0" algn="l">
              <a:spcBef>
                <a:spcPts val="0"/>
              </a:spcBef>
              <a:spcAft>
                <a:spcPts val="0"/>
              </a:spcAft>
              <a:buClr>
                <a:schemeClr val="dk1"/>
              </a:buClr>
              <a:buSzPts val="1100"/>
              <a:buFont typeface="Arial"/>
              <a:buNone/>
            </a:pPr>
            <a:r>
              <a:rPr lang="en"/>
              <a:t>                    'Digestive Diseases',</a:t>
            </a:r>
            <a:endParaRPr/>
          </a:p>
          <a:p>
            <a:pPr indent="0" lvl="0" marL="0" rtl="0" algn="l">
              <a:spcBef>
                <a:spcPts val="0"/>
              </a:spcBef>
              <a:spcAft>
                <a:spcPts val="0"/>
              </a:spcAft>
              <a:buClr>
                <a:schemeClr val="dk1"/>
              </a:buClr>
              <a:buSzPts val="1100"/>
              <a:buFont typeface="Arial"/>
              <a:buNone/>
            </a:pPr>
            <a:r>
              <a:rPr lang="en"/>
              <a:t>                    'Alzheimers Disease Dementias',</a:t>
            </a:r>
            <a:endParaRPr/>
          </a:p>
          <a:p>
            <a:pPr indent="0" lvl="0" marL="0" rtl="0" algn="l">
              <a:spcBef>
                <a:spcPts val="0"/>
              </a:spcBef>
              <a:spcAft>
                <a:spcPts val="0"/>
              </a:spcAft>
              <a:buClr>
                <a:schemeClr val="dk1"/>
              </a:buClr>
              <a:buSzPts val="1100"/>
              <a:buFont typeface="Arial"/>
              <a:buNone/>
            </a:pPr>
            <a:r>
              <a:rPr lang="en"/>
              <a:t>                    'Parkinsons Disease','Chronic Kidney Disease']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Despite these graphs showing raw values, we see a different story when the percentage of a continent’s population is taken into account. My teammate, Anuja Panthari, will dive deeper in this important difference.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00e775fc6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00e775fc6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Anuja</a:t>
            </a:r>
            <a:endParaRPr/>
          </a:p>
          <a:p>
            <a:pPr indent="0" lvl="0" marL="0" rtl="0" algn="l">
              <a:spcBef>
                <a:spcPts val="0"/>
              </a:spcBef>
              <a:spcAft>
                <a:spcPts val="0"/>
              </a:spcAft>
              <a:buNone/>
            </a:pPr>
            <a:r>
              <a:rPr lang="en"/>
              <a:t>Deeper dive into the specific diseases that were causing the most number of deaths by continent throughout the years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00e775fc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00e775fc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Anuja</a:t>
            </a:r>
            <a:endParaRPr/>
          </a:p>
          <a:p>
            <a:pPr indent="0" lvl="0" marL="0" rtl="0" algn="l">
              <a:spcBef>
                <a:spcPts val="0"/>
              </a:spcBef>
              <a:spcAft>
                <a:spcPts val="0"/>
              </a:spcAft>
              <a:buNone/>
            </a:pPr>
            <a:r>
              <a:rPr lang="en"/>
              <a:t>-CVD leading cause of death regardless of continents and year</a:t>
            </a:r>
            <a:endParaRPr/>
          </a:p>
          <a:p>
            <a:pPr indent="0" lvl="0" marL="0" rtl="0" algn="l">
              <a:spcBef>
                <a:spcPts val="0"/>
              </a:spcBef>
              <a:spcAft>
                <a:spcPts val="0"/>
              </a:spcAft>
              <a:buNone/>
            </a:pPr>
            <a:r>
              <a:rPr lang="en"/>
              <a:t>-when  we plot CVD by continent, we see that asia by far has the highest number of CVD cases</a:t>
            </a:r>
            <a:endParaRPr/>
          </a:p>
          <a:p>
            <a:pPr indent="0" lvl="0" marL="0" rtl="0" algn="l">
              <a:spcBef>
                <a:spcPts val="0"/>
              </a:spcBef>
              <a:spcAft>
                <a:spcPts val="0"/>
              </a:spcAft>
              <a:buNone/>
            </a:pPr>
            <a:r>
              <a:rPr lang="en"/>
              <a:t>-when we looked into which countries within asia that caused those high number, we see that the most populated countries within asia had most of those number (china, india)</a:t>
            </a:r>
            <a:endParaRPr/>
          </a:p>
          <a:p>
            <a:pPr indent="0" lvl="0" marL="0" rtl="0" algn="l">
              <a:spcBef>
                <a:spcPts val="0"/>
              </a:spcBef>
              <a:spcAft>
                <a:spcPts val="0"/>
              </a:spcAft>
              <a:buNone/>
            </a:pPr>
            <a:r>
              <a:rPr lang="en"/>
              <a:t>- Because we know that asia accounts for 60 percent of the world population, </a:t>
            </a:r>
            <a:r>
              <a:rPr lang="en">
                <a:solidFill>
                  <a:schemeClr val="dk1"/>
                </a:solidFill>
              </a:rPr>
              <a:t>t</a:t>
            </a:r>
            <a:r>
              <a:rPr lang="en">
                <a:solidFill>
                  <a:schemeClr val="dk1"/>
                </a:solidFill>
              </a:rPr>
              <a:t>his led us to want to adjust for population of each continent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00e775fc6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00e775fc6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Anuja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After adjusting for population of each continent, we see that asia is no longer the leading continent, but europe is.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other words, </a:t>
            </a:r>
            <a:r>
              <a:rPr lang="en" sz="800">
                <a:solidFill>
                  <a:schemeClr val="dk1"/>
                </a:solidFill>
                <a:latin typeface="Nunito"/>
                <a:ea typeface="Nunito"/>
                <a:cs typeface="Nunito"/>
                <a:sym typeface="Nunito"/>
              </a:rPr>
              <a:t>20% of the deaths in Europe are caused by CVD. Whereas the rest of the world has a 2.5%-7% CVD death percentage.</a:t>
            </a:r>
            <a:endParaRPr sz="800">
              <a:solidFill>
                <a:schemeClr val="dk1"/>
              </a:solidFill>
              <a:latin typeface="Nunito"/>
              <a:ea typeface="Nunito"/>
              <a:cs typeface="Nunito"/>
              <a:sym typeface="Nunito"/>
            </a:endParaRPr>
          </a:p>
          <a:p>
            <a:pPr indent="-298450" lvl="0" marL="457200" rtl="0" algn="l">
              <a:spcBef>
                <a:spcPts val="0"/>
              </a:spcBef>
              <a:spcAft>
                <a:spcPts val="0"/>
              </a:spcAft>
              <a:buClr>
                <a:schemeClr val="dk1"/>
              </a:buClr>
              <a:buSzPts val="1100"/>
              <a:buChar char="-"/>
            </a:pPr>
            <a:r>
              <a:rPr lang="en" sz="800">
                <a:solidFill>
                  <a:schemeClr val="dk1"/>
                </a:solidFill>
                <a:latin typeface="Nunito"/>
                <a:ea typeface="Nunito"/>
                <a:cs typeface="Nunito"/>
                <a:sym typeface="Nunito"/>
              </a:rPr>
              <a:t>Since CVD is something that affects those over 65 more often this actually indicates that europe is quite healthy because a large number of the population is dying later in life compared to other continents.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00e775fc64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00e775fc6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Josie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00e775fc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00e775fc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Josie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016f7469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016f7469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Josie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016f7469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016f7469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Josie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c9161da780499df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c9161da780499df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Anuja </a:t>
            </a:r>
            <a:endParaRPr/>
          </a:p>
          <a:p>
            <a:pPr indent="0" lvl="0" marL="0" rtl="0" algn="l">
              <a:spcBef>
                <a:spcPts val="0"/>
              </a:spcBef>
              <a:spcAft>
                <a:spcPts val="0"/>
              </a:spcAft>
              <a:buNone/>
            </a:pPr>
            <a:r>
              <a:rPr lang="en"/>
              <a:t>The importance of doing this sort of analysis is so that we can know where to allocate resources for certain at risk or vulnerable populations more than others.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ee0a9365e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ee0a9365e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424242"/>
                </a:solidFill>
                <a:latin typeface="Nunito"/>
                <a:ea typeface="Nunito"/>
                <a:cs typeface="Nunito"/>
                <a:sym typeface="Nunito"/>
              </a:rPr>
              <a:t>Jared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00e775fc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00e775fc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Rikin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00e775fc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00e775fc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Rikin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ee0a9365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ee0a9365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Rikin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1607280f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01607280f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Rikin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00e775fc64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00e775fc64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Rikin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e0a9365e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e0a9365e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Rikin. In these next slides, we will look into the raw values of causes of death by three different categories: Communicable, Non-Communicable and Injuries..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ee0a9365e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ee0a9365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Jared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illustration, Asia has nearly 4 times the population of Africa, however Africa’s  raw total of causes of death by Communicable diseases nearly exceeds that of Asia. Diseases such as HIV/AIDS, neonatal and maternal disorders have </a:t>
            </a:r>
            <a:r>
              <a:rPr lang="en"/>
              <a:t>disproportionately</a:t>
            </a:r>
            <a:r>
              <a:rPr lang="en"/>
              <a:t> affected the continent of Africa while other continents have a slight negative trend. Although there is an overall negative trendline, this visual aid can show the necessity of healthcare in vulnerable populations such as Africa.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'Lower Respiratory Infection   'Neonatal Disorders',  'Maternal Disorders',  'Malaria   'Nutritional Deficiencies',  'HIV/AIDS','Tuberculosis',</a:t>
            </a:r>
            <a:endParaRPr/>
          </a:p>
          <a:p>
            <a:pPr indent="0" lvl="0" marL="0" rtl="0" algn="l">
              <a:spcBef>
                <a:spcPts val="0"/>
              </a:spcBef>
              <a:spcAft>
                <a:spcPts val="0"/>
              </a:spcAft>
              <a:buClr>
                <a:schemeClr val="dk1"/>
              </a:buClr>
              <a:buSzPts val="1100"/>
              <a:buFont typeface="Arial"/>
              <a:buNone/>
            </a:pPr>
            <a:r>
              <a:rPr lang="en"/>
              <a:t>               'Meningitis','Protein-Energy Malnutrition','Acute Hepatitis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28da3d5b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28da3d5b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Jared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can see, this visual shows three separate world events that caused large increases in death. First, in 1994, on the blue line, representing the continent of Africa, the data illustrates the Rwandan Genocide with a death toll of nearly a million people. Secondly, in 2004, on the orange line representing the continent of Asia, we see a 9.1 magnitude earthquake near Sumatra, Indonesia that created a gigantic tsunami which caused a catastrophic event along the entire Indian Ocean region. Last, for the continent of North America, the data illustrates the sharp rise in 2010 due to the Haitian Earthquakes.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'Lower Respiratory Infections',</a:t>
            </a:r>
            <a:endParaRPr/>
          </a:p>
          <a:p>
            <a:pPr indent="0" lvl="0" marL="0" rtl="0" algn="l">
              <a:spcBef>
                <a:spcPts val="0"/>
              </a:spcBef>
              <a:spcAft>
                <a:spcPts val="0"/>
              </a:spcAft>
              <a:buClr>
                <a:schemeClr val="dk1"/>
              </a:buClr>
              <a:buSzPts val="1100"/>
              <a:buFont typeface="Arial"/>
              <a:buNone/>
            </a:pPr>
            <a:r>
              <a:rPr lang="en"/>
              <a:t>                'Neonatal Disorders',</a:t>
            </a:r>
            <a:endParaRPr/>
          </a:p>
          <a:p>
            <a:pPr indent="0" lvl="0" marL="0" rtl="0" algn="l">
              <a:spcBef>
                <a:spcPts val="0"/>
              </a:spcBef>
              <a:spcAft>
                <a:spcPts val="0"/>
              </a:spcAft>
              <a:buClr>
                <a:schemeClr val="dk1"/>
              </a:buClr>
              <a:buSzPts val="1100"/>
              <a:buFont typeface="Arial"/>
              <a:buNone/>
            </a:pPr>
            <a:r>
              <a:rPr lang="en"/>
              <a:t>                'Maternal Disorders',</a:t>
            </a:r>
            <a:endParaRPr/>
          </a:p>
          <a:p>
            <a:pPr indent="0" lvl="0" marL="0" rtl="0" algn="l">
              <a:spcBef>
                <a:spcPts val="0"/>
              </a:spcBef>
              <a:spcAft>
                <a:spcPts val="0"/>
              </a:spcAft>
              <a:buClr>
                <a:schemeClr val="dk1"/>
              </a:buClr>
              <a:buSzPts val="1100"/>
              <a:buFont typeface="Arial"/>
              <a:buNone/>
            </a:pPr>
            <a:r>
              <a:rPr lang="en"/>
              <a:t>                'Malaria',</a:t>
            </a:r>
            <a:endParaRPr/>
          </a:p>
          <a:p>
            <a:pPr indent="0" lvl="0" marL="0" rtl="0" algn="l">
              <a:spcBef>
                <a:spcPts val="0"/>
              </a:spcBef>
              <a:spcAft>
                <a:spcPts val="0"/>
              </a:spcAft>
              <a:buClr>
                <a:schemeClr val="dk1"/>
              </a:buClr>
              <a:buSzPts val="1100"/>
              <a:buFont typeface="Arial"/>
              <a:buNone/>
            </a:pPr>
            <a:r>
              <a:rPr lang="en"/>
              <a:t>                'Nutritional Deficiencies',</a:t>
            </a:r>
            <a:endParaRPr/>
          </a:p>
          <a:p>
            <a:pPr indent="0" lvl="0" marL="0" rtl="0" algn="l">
              <a:spcBef>
                <a:spcPts val="0"/>
              </a:spcBef>
              <a:spcAft>
                <a:spcPts val="0"/>
              </a:spcAft>
              <a:buClr>
                <a:schemeClr val="dk1"/>
              </a:buClr>
              <a:buSzPts val="1100"/>
              <a:buFont typeface="Arial"/>
              <a:buNone/>
            </a:pPr>
            <a:r>
              <a:rPr lang="en"/>
              <a:t>                'Tuberculosis',</a:t>
            </a:r>
            <a:endParaRPr/>
          </a:p>
          <a:p>
            <a:pPr indent="0" lvl="0" marL="0" rtl="0" algn="l">
              <a:spcBef>
                <a:spcPts val="0"/>
              </a:spcBef>
              <a:spcAft>
                <a:spcPts val="0"/>
              </a:spcAft>
              <a:buClr>
                <a:schemeClr val="dk1"/>
              </a:buClr>
              <a:buSzPts val="1100"/>
              <a:buFont typeface="Arial"/>
              <a:buNone/>
            </a:pPr>
            <a:r>
              <a:rPr lang="en"/>
              <a:t>               'Meningitis','Protein-Energy Malnutrition','Acute Hepatitis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23.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324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Global Causes of Death Longitudinal Analysis</a:t>
            </a:r>
            <a:endParaRPr/>
          </a:p>
        </p:txBody>
      </p:sp>
      <p:sp>
        <p:nvSpPr>
          <p:cNvPr id="278" name="Google Shape;278;p13"/>
          <p:cNvSpPr txBox="1"/>
          <p:nvPr>
            <p:ph idx="1" type="subTitle"/>
          </p:nvPr>
        </p:nvSpPr>
        <p:spPr>
          <a:xfrm>
            <a:off x="824000" y="3270600"/>
            <a:ext cx="5267700" cy="18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900"/>
          </a:p>
          <a:p>
            <a:pPr indent="0" lvl="0" marL="0" rtl="0" algn="l">
              <a:spcBef>
                <a:spcPts val="0"/>
              </a:spcBef>
              <a:spcAft>
                <a:spcPts val="0"/>
              </a:spcAft>
              <a:buNone/>
            </a:pPr>
            <a:r>
              <a:rPr b="1" lang="en" sz="1900"/>
              <a:t>Group 1 Members: Josie, Anuja, Jared, Rikin</a:t>
            </a:r>
            <a:endParaRPr b="1" sz="1900"/>
          </a:p>
          <a:p>
            <a:pPr indent="0" lvl="0" marL="0" rtl="0" algn="l">
              <a:spcBef>
                <a:spcPts val="0"/>
              </a:spcBef>
              <a:spcAft>
                <a:spcPts val="0"/>
              </a:spcAft>
              <a:buNone/>
            </a:pPr>
            <a:r>
              <a:t/>
            </a:r>
            <a:endParaRPr b="1" sz="1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79" name="Google Shape;279;p13"/>
          <p:cNvPicPr preferRelativeResize="0"/>
          <p:nvPr/>
        </p:nvPicPr>
        <p:blipFill>
          <a:blip r:embed="rId3">
            <a:alphaModFix/>
          </a:blip>
          <a:stretch>
            <a:fillRect/>
          </a:stretch>
        </p:blipFill>
        <p:spPr>
          <a:xfrm>
            <a:off x="958250" y="448300"/>
            <a:ext cx="2550487" cy="1309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Non-Communicable Diseases</a:t>
            </a:r>
            <a:endParaRPr/>
          </a:p>
        </p:txBody>
      </p:sp>
      <p:pic>
        <p:nvPicPr>
          <p:cNvPr id="346" name="Google Shape;346;p22"/>
          <p:cNvPicPr preferRelativeResize="0"/>
          <p:nvPr/>
        </p:nvPicPr>
        <p:blipFill>
          <a:blip r:embed="rId3">
            <a:alphaModFix/>
          </a:blip>
          <a:stretch>
            <a:fillRect/>
          </a:stretch>
        </p:blipFill>
        <p:spPr>
          <a:xfrm>
            <a:off x="1057275" y="1641600"/>
            <a:ext cx="7029450" cy="32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ctrTitle"/>
          </p:nvPr>
        </p:nvSpPr>
        <p:spPr>
          <a:xfrm>
            <a:off x="824000" y="1613825"/>
            <a:ext cx="6292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the Leading Cause of Death Worldwide ?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252975" y="702500"/>
            <a:ext cx="6250500" cy="3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20">
                <a:highlight>
                  <a:srgbClr val="F4CCCC"/>
                </a:highlight>
              </a:rPr>
              <a:t>Cardiovascular disease (CVD) is the leading cause of death</a:t>
            </a:r>
            <a:endParaRPr sz="1520">
              <a:highlight>
                <a:srgbClr val="F4CCCC"/>
              </a:highlight>
            </a:endParaRPr>
          </a:p>
          <a:p>
            <a:pPr indent="0" lvl="0" marL="0" rtl="0" algn="l">
              <a:spcBef>
                <a:spcPts val="0"/>
              </a:spcBef>
              <a:spcAft>
                <a:spcPts val="0"/>
              </a:spcAft>
              <a:buNone/>
            </a:pPr>
            <a:r>
              <a:t/>
            </a:r>
            <a:endParaRPr sz="1520"/>
          </a:p>
          <a:p>
            <a:pPr indent="0" lvl="0" marL="0" rtl="0" algn="l">
              <a:spcBef>
                <a:spcPts val="0"/>
              </a:spcBef>
              <a:spcAft>
                <a:spcPts val="0"/>
              </a:spcAft>
              <a:buNone/>
            </a:pPr>
            <a:r>
              <a:t/>
            </a:r>
            <a:endParaRPr sz="1520"/>
          </a:p>
        </p:txBody>
      </p:sp>
      <p:pic>
        <p:nvPicPr>
          <p:cNvPr id="357" name="Google Shape;357;p24"/>
          <p:cNvPicPr preferRelativeResize="0"/>
          <p:nvPr/>
        </p:nvPicPr>
        <p:blipFill>
          <a:blip r:embed="rId3">
            <a:alphaModFix/>
          </a:blip>
          <a:stretch>
            <a:fillRect/>
          </a:stretch>
        </p:blipFill>
        <p:spPr>
          <a:xfrm>
            <a:off x="221278" y="2323549"/>
            <a:ext cx="3415900" cy="1781375"/>
          </a:xfrm>
          <a:prstGeom prst="rect">
            <a:avLst/>
          </a:prstGeom>
          <a:noFill/>
          <a:ln>
            <a:noFill/>
          </a:ln>
        </p:spPr>
      </p:pic>
      <p:sp>
        <p:nvSpPr>
          <p:cNvPr id="358" name="Google Shape;358;p24"/>
          <p:cNvSpPr txBox="1"/>
          <p:nvPr/>
        </p:nvSpPr>
        <p:spPr>
          <a:xfrm>
            <a:off x="221275" y="1794050"/>
            <a:ext cx="2655900" cy="52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20">
                <a:solidFill>
                  <a:schemeClr val="dk2"/>
                </a:solidFill>
                <a:latin typeface="Maven Pro"/>
                <a:ea typeface="Maven Pro"/>
                <a:cs typeface="Maven Pro"/>
                <a:sym typeface="Maven Pro"/>
              </a:rPr>
              <a:t>T</a:t>
            </a:r>
            <a:r>
              <a:rPr b="1" lang="en" sz="1120">
                <a:solidFill>
                  <a:schemeClr val="dk2"/>
                </a:solidFill>
                <a:latin typeface="Maven Pro"/>
                <a:ea typeface="Maven Pro"/>
                <a:cs typeface="Maven Pro"/>
                <a:sym typeface="Maven Pro"/>
              </a:rPr>
              <a:t>op 5 Asian countries w/ the highest numbers of CVD deaths: </a:t>
            </a:r>
            <a:endParaRPr sz="1600">
              <a:latin typeface="Nunito"/>
              <a:ea typeface="Nunito"/>
              <a:cs typeface="Nunito"/>
              <a:sym typeface="Nunito"/>
            </a:endParaRPr>
          </a:p>
        </p:txBody>
      </p:sp>
      <p:pic>
        <p:nvPicPr>
          <p:cNvPr id="359" name="Google Shape;359;p24"/>
          <p:cNvPicPr preferRelativeResize="0"/>
          <p:nvPr/>
        </p:nvPicPr>
        <p:blipFill>
          <a:blip r:embed="rId4">
            <a:alphaModFix/>
          </a:blip>
          <a:stretch>
            <a:fillRect/>
          </a:stretch>
        </p:blipFill>
        <p:spPr>
          <a:xfrm>
            <a:off x="3719925" y="1124400"/>
            <a:ext cx="5208475" cy="367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303800" y="598575"/>
            <a:ext cx="76956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Adjusting for Population</a:t>
            </a:r>
            <a:endParaRPr/>
          </a:p>
        </p:txBody>
      </p:sp>
      <p:pic>
        <p:nvPicPr>
          <p:cNvPr id="365" name="Google Shape;365;p25"/>
          <p:cNvPicPr preferRelativeResize="0"/>
          <p:nvPr/>
        </p:nvPicPr>
        <p:blipFill>
          <a:blip r:embed="rId3">
            <a:alphaModFix/>
          </a:blip>
          <a:stretch>
            <a:fillRect/>
          </a:stretch>
        </p:blipFill>
        <p:spPr>
          <a:xfrm>
            <a:off x="4183950" y="1174750"/>
            <a:ext cx="4960051" cy="3627650"/>
          </a:xfrm>
          <a:prstGeom prst="rect">
            <a:avLst/>
          </a:prstGeom>
          <a:noFill/>
          <a:ln>
            <a:noFill/>
          </a:ln>
        </p:spPr>
      </p:pic>
      <p:pic>
        <p:nvPicPr>
          <p:cNvPr id="366" name="Google Shape;366;p25"/>
          <p:cNvPicPr preferRelativeResize="0"/>
          <p:nvPr/>
        </p:nvPicPr>
        <p:blipFill>
          <a:blip r:embed="rId4">
            <a:alphaModFix/>
          </a:blip>
          <a:stretch>
            <a:fillRect/>
          </a:stretch>
        </p:blipFill>
        <p:spPr>
          <a:xfrm>
            <a:off x="486776" y="2471226"/>
            <a:ext cx="3541425" cy="1738100"/>
          </a:xfrm>
          <a:prstGeom prst="rect">
            <a:avLst/>
          </a:prstGeom>
          <a:noFill/>
          <a:ln>
            <a:noFill/>
          </a:ln>
        </p:spPr>
      </p:pic>
      <p:sp>
        <p:nvSpPr>
          <p:cNvPr id="367" name="Google Shape;367;p25"/>
          <p:cNvSpPr txBox="1"/>
          <p:nvPr/>
        </p:nvSpPr>
        <p:spPr>
          <a:xfrm>
            <a:off x="486775" y="1665100"/>
            <a:ext cx="244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1100">
                <a:latin typeface="Maven Pro"/>
                <a:ea typeface="Maven Pro"/>
                <a:cs typeface="Maven Pro"/>
                <a:sym typeface="Maven Pro"/>
              </a:rPr>
              <a:t>Europeans countries</a:t>
            </a:r>
            <a:r>
              <a:rPr b="1" lang="en" sz="1100">
                <a:latin typeface="Maven Pro"/>
                <a:ea typeface="Maven Pro"/>
                <a:cs typeface="Maven Pro"/>
                <a:sym typeface="Maven Pro"/>
              </a:rPr>
              <a:t> with highest rate across 30 years:</a:t>
            </a:r>
            <a:endParaRPr b="1" sz="1100">
              <a:solidFill>
                <a:schemeClr val="dk2"/>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type="ctrTitle"/>
          </p:nvPr>
        </p:nvSpPr>
        <p:spPr>
          <a:xfrm>
            <a:off x="824000" y="1613825"/>
            <a:ext cx="6343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In-depth Africa Analysis</a:t>
            </a:r>
            <a:endParaRPr sz="2800">
              <a:solidFill>
                <a:schemeClr val="dk2"/>
              </a:solidFill>
            </a:endParaRPr>
          </a:p>
          <a:p>
            <a:pPr indent="0" lvl="0" marL="0" rtl="0" algn="l">
              <a:spcBef>
                <a:spcPts val="0"/>
              </a:spcBef>
              <a:spcAft>
                <a:spcPts val="0"/>
              </a:spcAft>
              <a:buNone/>
            </a:pPr>
            <a:r>
              <a:t/>
            </a:r>
            <a:endParaRPr/>
          </a:p>
        </p:txBody>
      </p:sp>
      <p:sp>
        <p:nvSpPr>
          <p:cNvPr id="373" name="Google Shape;373;p26"/>
          <p:cNvSpPr txBox="1"/>
          <p:nvPr/>
        </p:nvSpPr>
        <p:spPr>
          <a:xfrm>
            <a:off x="1008525" y="2790275"/>
            <a:ext cx="4679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700">
                <a:solidFill>
                  <a:srgbClr val="D9EAD3"/>
                </a:solidFill>
                <a:latin typeface="Maven Pro"/>
                <a:ea typeface="Maven Pro"/>
                <a:cs typeface="Maven Pro"/>
                <a:sym typeface="Maven Pro"/>
              </a:rPr>
              <a:t>What are the top causes of deaths in African countries? </a:t>
            </a:r>
            <a:endParaRPr b="1" i="1" sz="2000">
              <a:solidFill>
                <a:srgbClr val="D9EAD3"/>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757500" y="1801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reasons of death in African Countries</a:t>
            </a:r>
            <a:endParaRPr/>
          </a:p>
        </p:txBody>
      </p:sp>
      <p:pic>
        <p:nvPicPr>
          <p:cNvPr id="379" name="Google Shape;379;p27"/>
          <p:cNvPicPr preferRelativeResize="0"/>
          <p:nvPr/>
        </p:nvPicPr>
        <p:blipFill>
          <a:blip r:embed="rId3">
            <a:alphaModFix/>
          </a:blip>
          <a:stretch>
            <a:fillRect/>
          </a:stretch>
        </p:blipFill>
        <p:spPr>
          <a:xfrm>
            <a:off x="533125" y="1483125"/>
            <a:ext cx="2981343" cy="2263276"/>
          </a:xfrm>
          <a:prstGeom prst="rect">
            <a:avLst/>
          </a:prstGeom>
          <a:noFill/>
          <a:ln>
            <a:noFill/>
          </a:ln>
        </p:spPr>
      </p:pic>
      <p:sp>
        <p:nvSpPr>
          <p:cNvPr id="380" name="Google Shape;380;p27"/>
          <p:cNvSpPr txBox="1"/>
          <p:nvPr/>
        </p:nvSpPr>
        <p:spPr>
          <a:xfrm>
            <a:off x="2864375" y="1255925"/>
            <a:ext cx="6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81" name="Google Shape;381;p27"/>
          <p:cNvPicPr preferRelativeResize="0"/>
          <p:nvPr/>
        </p:nvPicPr>
        <p:blipFill>
          <a:blip r:embed="rId4">
            <a:alphaModFix/>
          </a:blip>
          <a:stretch>
            <a:fillRect/>
          </a:stretch>
        </p:blipFill>
        <p:spPr>
          <a:xfrm>
            <a:off x="3666875" y="1331850"/>
            <a:ext cx="4732124" cy="3659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1262550" y="301150"/>
            <a:ext cx="71130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rPr>
              <a:t>Countries with Highest Number of Deaths</a:t>
            </a:r>
            <a:endParaRPr>
              <a:solidFill>
                <a:srgbClr val="134F5C"/>
              </a:solidFill>
            </a:endParaRPr>
          </a:p>
        </p:txBody>
      </p:sp>
      <p:pic>
        <p:nvPicPr>
          <p:cNvPr id="387" name="Google Shape;387;p28"/>
          <p:cNvPicPr preferRelativeResize="0"/>
          <p:nvPr/>
        </p:nvPicPr>
        <p:blipFill>
          <a:blip r:embed="rId3">
            <a:alphaModFix/>
          </a:blip>
          <a:stretch>
            <a:fillRect/>
          </a:stretch>
        </p:blipFill>
        <p:spPr>
          <a:xfrm>
            <a:off x="1933025" y="838351"/>
            <a:ext cx="4965400" cy="4305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1262550" y="301150"/>
            <a:ext cx="7113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34F5C"/>
                </a:solidFill>
              </a:rPr>
              <a:t>Causes of Death Changes over 30 Years</a:t>
            </a:r>
            <a:endParaRPr>
              <a:solidFill>
                <a:srgbClr val="134F5C"/>
              </a:solidFill>
            </a:endParaRPr>
          </a:p>
        </p:txBody>
      </p:sp>
      <p:pic>
        <p:nvPicPr>
          <p:cNvPr id="393" name="Google Shape;393;p29"/>
          <p:cNvPicPr preferRelativeResize="0"/>
          <p:nvPr/>
        </p:nvPicPr>
        <p:blipFill>
          <a:blip r:embed="rId3">
            <a:alphaModFix/>
          </a:blip>
          <a:stretch>
            <a:fillRect/>
          </a:stretch>
        </p:blipFill>
        <p:spPr>
          <a:xfrm>
            <a:off x="1541000" y="1060075"/>
            <a:ext cx="5684400" cy="3889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ph type="ctrTitle"/>
          </p:nvPr>
        </p:nvSpPr>
        <p:spPr>
          <a:xfrm>
            <a:off x="824000" y="4347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Key Takeaways</a:t>
            </a:r>
            <a:endParaRPr/>
          </a:p>
        </p:txBody>
      </p:sp>
      <p:sp>
        <p:nvSpPr>
          <p:cNvPr id="399" name="Google Shape;399;p30"/>
          <p:cNvSpPr txBox="1"/>
          <p:nvPr>
            <p:ph idx="1" type="subTitle"/>
          </p:nvPr>
        </p:nvSpPr>
        <p:spPr>
          <a:xfrm>
            <a:off x="892375" y="1876350"/>
            <a:ext cx="6787200" cy="26385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AutoNum type="arabicPeriod"/>
            </a:pPr>
            <a:r>
              <a:rPr b="1" lang="en">
                <a:highlight>
                  <a:srgbClr val="76A5AF"/>
                </a:highlight>
              </a:rPr>
              <a:t>Worldwide:</a:t>
            </a:r>
            <a:r>
              <a:rPr lang="en"/>
              <a:t> CVD and Neoplasms are the leading cause of death across all years and places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b="1" lang="en">
                <a:highlight>
                  <a:srgbClr val="A2C4C9"/>
                </a:highlight>
              </a:rPr>
              <a:t>Continent wide:</a:t>
            </a:r>
            <a:r>
              <a:rPr lang="en"/>
              <a:t> Across all the 3 categories of diseases, Asia had the highest number of cases between all continents.</a:t>
            </a:r>
            <a:endParaRPr/>
          </a:p>
          <a:p>
            <a:pPr indent="0" lvl="0" marL="0" rtl="0" algn="l">
              <a:spcBef>
                <a:spcPts val="0"/>
              </a:spcBef>
              <a:spcAft>
                <a:spcPts val="0"/>
              </a:spcAft>
              <a:buNone/>
            </a:pPr>
            <a:r>
              <a:rPr lang="en"/>
              <a:t> </a:t>
            </a:r>
            <a:endParaRPr/>
          </a:p>
          <a:p>
            <a:pPr indent="-330200" lvl="0" marL="457200" rtl="0" algn="l">
              <a:spcBef>
                <a:spcPts val="0"/>
              </a:spcBef>
              <a:spcAft>
                <a:spcPts val="0"/>
              </a:spcAft>
              <a:buSzPts val="1600"/>
              <a:buAutoNum type="arabicPeriod"/>
            </a:pPr>
            <a:r>
              <a:rPr b="1" lang="en">
                <a:highlight>
                  <a:srgbClr val="6D9EEB"/>
                </a:highlight>
              </a:rPr>
              <a:t>Disease wide:</a:t>
            </a:r>
            <a:r>
              <a:rPr lang="en"/>
              <a:t> After adjusting for continent population, we find that CVD has the highest percentage of deaths in Europe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b="1" lang="en">
                <a:highlight>
                  <a:srgbClr val="C27BA0"/>
                </a:highlight>
              </a:rPr>
              <a:t>Africa wide:</a:t>
            </a:r>
            <a:r>
              <a:rPr lang="en"/>
              <a:t> South Africa accounted for almost all the HIV/AIDS cases in Africa during the early 2000s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Closing Thoughts</a:t>
            </a:r>
            <a:endParaRPr/>
          </a:p>
        </p:txBody>
      </p:sp>
      <p:sp>
        <p:nvSpPr>
          <p:cNvPr id="405" name="Google Shape;405;p31"/>
          <p:cNvSpPr txBox="1"/>
          <p:nvPr>
            <p:ph idx="1" type="body"/>
          </p:nvPr>
        </p:nvSpPr>
        <p:spPr>
          <a:xfrm>
            <a:off x="1167075" y="1597875"/>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Struggles: </a:t>
            </a:r>
            <a:endParaRPr b="1" sz="1600"/>
          </a:p>
          <a:p>
            <a:pPr indent="-317500" lvl="1" marL="914400" rtl="0" algn="l">
              <a:spcBef>
                <a:spcPts val="0"/>
              </a:spcBef>
              <a:spcAft>
                <a:spcPts val="0"/>
              </a:spcAft>
              <a:buSzPts val="1400"/>
              <a:buChar char="○"/>
            </a:pPr>
            <a:r>
              <a:rPr lang="en" sz="1400"/>
              <a:t>D</a:t>
            </a:r>
            <a:r>
              <a:rPr lang="en" sz="1400"/>
              <a:t>iffering sources of data</a:t>
            </a:r>
            <a:endParaRPr sz="1400"/>
          </a:p>
          <a:p>
            <a:pPr indent="-317500" lvl="1" marL="914400" rtl="0" algn="l">
              <a:spcBef>
                <a:spcPts val="0"/>
              </a:spcBef>
              <a:spcAft>
                <a:spcPts val="0"/>
              </a:spcAft>
              <a:buSzPts val="1400"/>
              <a:buChar char="○"/>
            </a:pPr>
            <a:r>
              <a:rPr lang="en" sz="1400"/>
              <a:t>The data set allowed many drawable conclusions</a:t>
            </a:r>
            <a:endParaRPr sz="1400"/>
          </a:p>
          <a:p>
            <a:pPr indent="-317500" lvl="1" marL="914400" rtl="0" algn="l">
              <a:spcBef>
                <a:spcPts val="0"/>
              </a:spcBef>
              <a:spcAft>
                <a:spcPts val="0"/>
              </a:spcAft>
              <a:buSzPts val="1400"/>
              <a:buChar char="○"/>
            </a:pPr>
            <a:r>
              <a:rPr lang="en" sz="1400"/>
              <a:t>The raw cause of death rates can skew conclusions/ differ from population percentage death rates</a:t>
            </a:r>
            <a:endParaRPr sz="1400"/>
          </a:p>
          <a:p>
            <a:pPr indent="-330200" lvl="0" marL="457200" rtl="0" algn="l">
              <a:spcBef>
                <a:spcPts val="0"/>
              </a:spcBef>
              <a:spcAft>
                <a:spcPts val="0"/>
              </a:spcAft>
              <a:buSzPts val="1600"/>
              <a:buChar char="●"/>
            </a:pPr>
            <a:r>
              <a:rPr b="1" lang="en" sz="1600"/>
              <a:t>Expansions: </a:t>
            </a:r>
            <a:endParaRPr b="1" sz="1600"/>
          </a:p>
          <a:p>
            <a:pPr indent="-317500" lvl="1" marL="914400" rtl="0" algn="l">
              <a:spcBef>
                <a:spcPts val="0"/>
              </a:spcBef>
              <a:spcAft>
                <a:spcPts val="0"/>
              </a:spcAft>
              <a:buSzPts val="1400"/>
              <a:buChar char="○"/>
            </a:pPr>
            <a:r>
              <a:rPr lang="en" sz="1400"/>
              <a:t>H</a:t>
            </a:r>
            <a:r>
              <a:rPr lang="en" sz="1400"/>
              <a:t>ow does age play into cause of death?</a:t>
            </a:r>
            <a:endParaRPr sz="1400"/>
          </a:p>
          <a:p>
            <a:pPr indent="-317500" lvl="1" marL="914400" rtl="0" algn="l">
              <a:spcBef>
                <a:spcPts val="0"/>
              </a:spcBef>
              <a:spcAft>
                <a:spcPts val="0"/>
              </a:spcAft>
              <a:buSzPts val="1400"/>
              <a:buChar char="○"/>
            </a:pPr>
            <a:r>
              <a:rPr lang="en" sz="1400"/>
              <a:t>Can machine learning predict future trends of diseases?</a:t>
            </a:r>
            <a:endParaRPr sz="1400"/>
          </a:p>
          <a:p>
            <a:pPr indent="-317500" lvl="1" marL="914400" rtl="0" algn="l">
              <a:spcBef>
                <a:spcPts val="0"/>
              </a:spcBef>
              <a:spcAft>
                <a:spcPts val="0"/>
              </a:spcAft>
              <a:buSzPts val="1400"/>
              <a:buChar char="○"/>
            </a:pPr>
            <a:r>
              <a:rPr lang="en" sz="1400"/>
              <a:t>Why is the world </a:t>
            </a:r>
            <a:r>
              <a:rPr lang="en" sz="1400"/>
              <a:t>population</a:t>
            </a:r>
            <a:r>
              <a:rPr lang="en" sz="1400"/>
              <a:t> death rate so linear?</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Dataset</a:t>
            </a:r>
            <a:endParaRPr/>
          </a:p>
        </p:txBody>
      </p:sp>
      <p:sp>
        <p:nvSpPr>
          <p:cNvPr id="285" name="Google Shape;285;p14"/>
          <p:cNvSpPr txBox="1"/>
          <p:nvPr>
            <p:ph idx="1" type="body"/>
          </p:nvPr>
        </p:nvSpPr>
        <p:spPr>
          <a:xfrm>
            <a:off x="758800" y="1149575"/>
            <a:ext cx="7760400" cy="11634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 sz="1600"/>
              <a:t>Our dataset shows:</a:t>
            </a:r>
            <a:endParaRPr sz="1600"/>
          </a:p>
          <a:p>
            <a:pPr indent="-330200" lvl="1" marL="914400" rtl="0" algn="l">
              <a:lnSpc>
                <a:spcPct val="95000"/>
              </a:lnSpc>
              <a:spcBef>
                <a:spcPts val="0"/>
              </a:spcBef>
              <a:spcAft>
                <a:spcPts val="0"/>
              </a:spcAft>
              <a:buSzPts val="1600"/>
              <a:buChar char="○"/>
            </a:pPr>
            <a:r>
              <a:rPr b="1" lang="en" sz="1600">
                <a:highlight>
                  <a:srgbClr val="CFE2F3"/>
                </a:highlight>
              </a:rPr>
              <a:t>31 diseases</a:t>
            </a:r>
            <a:r>
              <a:rPr lang="en" sz="1600"/>
              <a:t> (causes of death)</a:t>
            </a:r>
            <a:endParaRPr sz="1600"/>
          </a:p>
          <a:p>
            <a:pPr indent="-330200" lvl="1" marL="914400" rtl="0" algn="l">
              <a:lnSpc>
                <a:spcPct val="95000"/>
              </a:lnSpc>
              <a:spcBef>
                <a:spcPts val="0"/>
              </a:spcBef>
              <a:spcAft>
                <a:spcPts val="0"/>
              </a:spcAft>
              <a:buSzPts val="1600"/>
              <a:buChar char="○"/>
            </a:pPr>
            <a:r>
              <a:rPr b="1" lang="en" sz="1600">
                <a:highlight>
                  <a:srgbClr val="D9EAD3"/>
                </a:highlight>
              </a:rPr>
              <a:t>204 countries and territories</a:t>
            </a:r>
            <a:r>
              <a:rPr b="1" lang="en" sz="1600"/>
              <a:t> </a:t>
            </a:r>
            <a:r>
              <a:rPr lang="en" sz="1600"/>
              <a:t>across the world </a:t>
            </a:r>
            <a:endParaRPr sz="1600"/>
          </a:p>
          <a:p>
            <a:pPr indent="-330200" lvl="1" marL="914400" rtl="0" algn="l">
              <a:lnSpc>
                <a:spcPct val="95000"/>
              </a:lnSpc>
              <a:spcBef>
                <a:spcPts val="0"/>
              </a:spcBef>
              <a:spcAft>
                <a:spcPts val="0"/>
              </a:spcAft>
              <a:buSzPts val="1600"/>
              <a:buChar char="○"/>
            </a:pPr>
            <a:r>
              <a:rPr b="1" lang="en" sz="1600">
                <a:highlight>
                  <a:srgbClr val="D0E0E3"/>
                </a:highlight>
              </a:rPr>
              <a:t>30 years</a:t>
            </a:r>
            <a:r>
              <a:rPr lang="en" sz="1600"/>
              <a:t> (1990-2019)</a:t>
            </a:r>
            <a:endParaRPr i="1" sz="1600"/>
          </a:p>
          <a:p>
            <a:pPr indent="0" lvl="0" marL="0" rtl="0" algn="l">
              <a:lnSpc>
                <a:spcPct val="95000"/>
              </a:lnSpc>
              <a:spcBef>
                <a:spcPts val="1200"/>
              </a:spcBef>
              <a:spcAft>
                <a:spcPts val="0"/>
              </a:spcAft>
              <a:buNone/>
            </a:pPr>
            <a:r>
              <a:t/>
            </a:r>
            <a:endParaRPr sz="1400"/>
          </a:p>
          <a:p>
            <a:pPr indent="0" lvl="0" marL="0" rtl="0" algn="l">
              <a:lnSpc>
                <a:spcPct val="95000"/>
              </a:lnSpc>
              <a:spcBef>
                <a:spcPts val="1200"/>
              </a:spcBef>
              <a:spcAft>
                <a:spcPts val="0"/>
              </a:spcAft>
              <a:buSzPts val="605"/>
              <a:buNone/>
            </a:pPr>
            <a:r>
              <a:t/>
            </a:r>
            <a:endParaRPr sz="1400"/>
          </a:p>
          <a:p>
            <a:pPr indent="0" lvl="0" marL="228600" marR="1041400" rtl="0" algn="l">
              <a:lnSpc>
                <a:spcPct val="95000"/>
              </a:lnSpc>
              <a:spcBef>
                <a:spcPts val="1200"/>
              </a:spcBef>
              <a:spcAft>
                <a:spcPts val="0"/>
              </a:spcAft>
              <a:buSzPts val="605"/>
              <a:buNone/>
            </a:pPr>
            <a:r>
              <a:t/>
            </a:r>
            <a:endParaRPr sz="1400">
              <a:solidFill>
                <a:srgbClr val="577291"/>
              </a:solidFill>
              <a:highlight>
                <a:srgbClr val="F7F7F7"/>
              </a:highlight>
              <a:latin typeface="Courier New"/>
              <a:ea typeface="Courier New"/>
              <a:cs typeface="Courier New"/>
              <a:sym typeface="Courier New"/>
            </a:endParaRPr>
          </a:p>
          <a:p>
            <a:pPr indent="0" lvl="0" marL="228600" marR="1041400" rtl="0" algn="l">
              <a:lnSpc>
                <a:spcPct val="95000"/>
              </a:lnSpc>
              <a:spcBef>
                <a:spcPts val="0"/>
              </a:spcBef>
              <a:spcAft>
                <a:spcPts val="0"/>
              </a:spcAft>
              <a:buSzPts val="605"/>
              <a:buNone/>
            </a:pPr>
            <a:r>
              <a:t/>
            </a:r>
            <a:endParaRPr sz="1400">
              <a:solidFill>
                <a:srgbClr val="577291"/>
              </a:solidFill>
              <a:highlight>
                <a:srgbClr val="F7F7F7"/>
              </a:highlight>
              <a:latin typeface="Courier New"/>
              <a:ea typeface="Courier New"/>
              <a:cs typeface="Courier New"/>
              <a:sym typeface="Courier New"/>
            </a:endParaRPr>
          </a:p>
          <a:p>
            <a:pPr indent="0" lvl="0" marL="228600" marR="1041400" rtl="0" algn="l">
              <a:lnSpc>
                <a:spcPct val="95000"/>
              </a:lnSpc>
              <a:spcBef>
                <a:spcPts val="0"/>
              </a:spcBef>
              <a:spcAft>
                <a:spcPts val="0"/>
              </a:spcAft>
              <a:buSzPts val="605"/>
              <a:buNone/>
            </a:pPr>
            <a:r>
              <a:t/>
            </a:r>
            <a:endParaRPr sz="1000">
              <a:solidFill>
                <a:srgbClr val="577291"/>
              </a:solidFill>
              <a:highlight>
                <a:srgbClr val="F7F7F7"/>
              </a:highlight>
              <a:latin typeface="Courier New"/>
              <a:ea typeface="Courier New"/>
              <a:cs typeface="Courier New"/>
              <a:sym typeface="Courier New"/>
            </a:endParaRPr>
          </a:p>
          <a:p>
            <a:pPr indent="0" lvl="0" marL="0" rtl="0" algn="l">
              <a:lnSpc>
                <a:spcPct val="95000"/>
              </a:lnSpc>
              <a:spcBef>
                <a:spcPts val="0"/>
              </a:spcBef>
              <a:spcAft>
                <a:spcPts val="1200"/>
              </a:spcAft>
              <a:buSzPts val="605"/>
              <a:buNone/>
            </a:pPr>
            <a:r>
              <a:t/>
            </a:r>
            <a:endParaRPr sz="535"/>
          </a:p>
        </p:txBody>
      </p:sp>
      <p:pic>
        <p:nvPicPr>
          <p:cNvPr id="286" name="Google Shape;286;p14"/>
          <p:cNvPicPr preferRelativeResize="0"/>
          <p:nvPr/>
        </p:nvPicPr>
        <p:blipFill>
          <a:blip r:embed="rId3">
            <a:alphaModFix/>
          </a:blip>
          <a:stretch>
            <a:fillRect/>
          </a:stretch>
        </p:blipFill>
        <p:spPr>
          <a:xfrm>
            <a:off x="4571996" y="3574750"/>
            <a:ext cx="1646650" cy="873750"/>
          </a:xfrm>
          <a:prstGeom prst="rect">
            <a:avLst/>
          </a:prstGeom>
          <a:noFill/>
          <a:ln>
            <a:noFill/>
          </a:ln>
        </p:spPr>
      </p:pic>
      <p:pic>
        <p:nvPicPr>
          <p:cNvPr id="287" name="Google Shape;287;p14"/>
          <p:cNvPicPr preferRelativeResize="0"/>
          <p:nvPr/>
        </p:nvPicPr>
        <p:blipFill>
          <a:blip r:embed="rId4">
            <a:alphaModFix/>
          </a:blip>
          <a:stretch>
            <a:fillRect/>
          </a:stretch>
        </p:blipFill>
        <p:spPr>
          <a:xfrm>
            <a:off x="6475750" y="1788369"/>
            <a:ext cx="2489051" cy="1163250"/>
          </a:xfrm>
          <a:prstGeom prst="rect">
            <a:avLst/>
          </a:prstGeom>
          <a:noFill/>
          <a:ln>
            <a:noFill/>
          </a:ln>
        </p:spPr>
      </p:pic>
      <p:sp>
        <p:nvSpPr>
          <p:cNvPr id="288" name="Google Shape;288;p14"/>
          <p:cNvSpPr txBox="1"/>
          <p:nvPr/>
        </p:nvSpPr>
        <p:spPr>
          <a:xfrm>
            <a:off x="758800" y="2454250"/>
            <a:ext cx="5878200" cy="1120500"/>
          </a:xfrm>
          <a:prstGeom prst="rect">
            <a:avLst/>
          </a:prstGeom>
          <a:noFill/>
          <a:ln>
            <a:noFill/>
          </a:ln>
        </p:spPr>
        <p:txBody>
          <a:bodyPr anchorCtr="0" anchor="t" bIns="91425" lIns="91425" spcFirstLastPara="1" rIns="91425" wrap="square" tIns="91425">
            <a:spAutoFit/>
          </a:bodyPr>
          <a:lstStyle/>
          <a:p>
            <a:pPr indent="-330200" lvl="0" marL="457200" rtl="0" algn="l">
              <a:lnSpc>
                <a:spcPct val="9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Data collected/curated from </a:t>
            </a:r>
            <a:endParaRPr sz="1600">
              <a:solidFill>
                <a:schemeClr val="dk2"/>
              </a:solidFill>
              <a:latin typeface="Nunito"/>
              <a:ea typeface="Nunito"/>
              <a:cs typeface="Nunito"/>
              <a:sym typeface="Nunito"/>
            </a:endParaRPr>
          </a:p>
          <a:p>
            <a:pPr indent="-330200" lvl="1" marL="914400" rtl="0" algn="l">
              <a:lnSpc>
                <a:spcPct val="95000"/>
              </a:lnSpc>
              <a:spcBef>
                <a:spcPts val="0"/>
              </a:spcBef>
              <a:spcAft>
                <a:spcPts val="0"/>
              </a:spcAft>
              <a:buClr>
                <a:schemeClr val="dk2"/>
              </a:buClr>
              <a:buSzPts val="1600"/>
              <a:buFont typeface="Nunito"/>
              <a:buChar char="○"/>
            </a:pPr>
            <a:r>
              <a:rPr i="1" lang="en" sz="1600">
                <a:solidFill>
                  <a:schemeClr val="dk2"/>
                </a:solidFill>
                <a:latin typeface="Nunito"/>
                <a:ea typeface="Nunito"/>
                <a:cs typeface="Nunito"/>
                <a:sym typeface="Nunito"/>
              </a:rPr>
              <a:t>Our World in Data</a:t>
            </a:r>
            <a:endParaRPr i="1" sz="1600">
              <a:solidFill>
                <a:schemeClr val="dk2"/>
              </a:solidFill>
              <a:latin typeface="Nunito"/>
              <a:ea typeface="Nunito"/>
              <a:cs typeface="Nunito"/>
              <a:sym typeface="Nunito"/>
            </a:endParaRPr>
          </a:p>
          <a:p>
            <a:pPr indent="-330200" lvl="1" marL="914400" rtl="0" algn="l">
              <a:lnSpc>
                <a:spcPct val="95000"/>
              </a:lnSpc>
              <a:spcBef>
                <a:spcPts val="0"/>
              </a:spcBef>
              <a:spcAft>
                <a:spcPts val="0"/>
              </a:spcAft>
              <a:buClr>
                <a:schemeClr val="dk2"/>
              </a:buClr>
              <a:buSzPts val="1600"/>
              <a:buFont typeface="Nunito"/>
              <a:buChar char="○"/>
            </a:pPr>
            <a:r>
              <a:rPr i="1" lang="en" sz="1600">
                <a:solidFill>
                  <a:schemeClr val="dk2"/>
                </a:solidFill>
                <a:latin typeface="Nunito"/>
                <a:ea typeface="Nunito"/>
                <a:cs typeface="Nunito"/>
                <a:sym typeface="Nunito"/>
              </a:rPr>
              <a:t>Institute for Health Metrics and Evaluation (IHME) – Burden of Disease study</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ctrTitle"/>
          </p:nvPr>
        </p:nvSpPr>
        <p:spPr>
          <a:xfrm>
            <a:off x="824000" y="1613825"/>
            <a:ext cx="7465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600"/>
              <a:t>Worldwide A</a:t>
            </a:r>
            <a:r>
              <a:rPr lang="en" sz="4600"/>
              <a:t>nalysis </a:t>
            </a:r>
            <a:endParaRPr sz="4600"/>
          </a:p>
        </p:txBody>
      </p:sp>
      <p:sp>
        <p:nvSpPr>
          <p:cNvPr id="294" name="Google Shape;294;p15"/>
          <p:cNvSpPr txBox="1"/>
          <p:nvPr>
            <p:ph idx="1" type="subTitle"/>
          </p:nvPr>
        </p:nvSpPr>
        <p:spPr>
          <a:xfrm>
            <a:off x="824000" y="2991175"/>
            <a:ext cx="5510100" cy="695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i="1" lang="en" sz="3600">
                <a:solidFill>
                  <a:srgbClr val="D9EAD3"/>
                </a:solidFill>
                <a:latin typeface="Maven Pro"/>
                <a:ea typeface="Maven Pro"/>
                <a:cs typeface="Maven Pro"/>
                <a:sym typeface="Maven Pro"/>
              </a:rPr>
              <a:t>How does the cause of death change </a:t>
            </a:r>
            <a:r>
              <a:rPr b="1" i="1" lang="en" sz="3600">
                <a:solidFill>
                  <a:srgbClr val="D9EAD3"/>
                </a:solidFill>
                <a:latin typeface="Maven Pro"/>
                <a:ea typeface="Maven Pro"/>
                <a:cs typeface="Maven Pro"/>
                <a:sym typeface="Maven Pro"/>
              </a:rPr>
              <a:t>between 1990-2015</a:t>
            </a:r>
            <a:r>
              <a:rPr b="1" lang="en" sz="3600">
                <a:solidFill>
                  <a:srgbClr val="D9EAD3"/>
                </a:solidFill>
                <a:latin typeface="Maven Pro"/>
                <a:ea typeface="Maven Pro"/>
                <a:cs typeface="Maven Pro"/>
                <a:sym typeface="Maven Pro"/>
              </a:rPr>
              <a:t>?</a:t>
            </a:r>
            <a:endParaRPr>
              <a:solidFill>
                <a:srgbClr val="D9EAD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276700" y="-74275"/>
            <a:ext cx="7030500" cy="6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020"/>
              <a:t>World Population vs Total Deaths per Year (1990-2015)</a:t>
            </a:r>
            <a:endParaRPr sz="2020"/>
          </a:p>
        </p:txBody>
      </p:sp>
      <p:pic>
        <p:nvPicPr>
          <p:cNvPr id="300" name="Google Shape;300;p16"/>
          <p:cNvPicPr preferRelativeResize="0"/>
          <p:nvPr/>
        </p:nvPicPr>
        <p:blipFill>
          <a:blip r:embed="rId3">
            <a:alphaModFix/>
          </a:blip>
          <a:stretch>
            <a:fillRect/>
          </a:stretch>
        </p:blipFill>
        <p:spPr>
          <a:xfrm>
            <a:off x="0" y="0"/>
            <a:ext cx="1031550" cy="5143500"/>
          </a:xfrm>
          <a:prstGeom prst="rect">
            <a:avLst/>
          </a:prstGeom>
          <a:noFill/>
          <a:ln>
            <a:noFill/>
          </a:ln>
        </p:spPr>
      </p:pic>
      <p:sp>
        <p:nvSpPr>
          <p:cNvPr id="301" name="Google Shape;301;p16"/>
          <p:cNvSpPr txBox="1"/>
          <p:nvPr/>
        </p:nvSpPr>
        <p:spPr>
          <a:xfrm>
            <a:off x="8490450" y="-123775"/>
            <a:ext cx="68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
              <a:latin typeface="Nunito"/>
              <a:ea typeface="Nunito"/>
              <a:cs typeface="Nunito"/>
              <a:sym typeface="Nunito"/>
            </a:endParaRPr>
          </a:p>
          <a:p>
            <a:pPr indent="0" lvl="0" marL="0" rtl="0" algn="l">
              <a:spcBef>
                <a:spcPts val="0"/>
              </a:spcBef>
              <a:spcAft>
                <a:spcPts val="0"/>
              </a:spcAft>
              <a:buNone/>
            </a:pPr>
            <a:r>
              <a:rPr b="1" lang="en" sz="600">
                <a:latin typeface="Nunito"/>
                <a:ea typeface="Nunito"/>
                <a:cs typeface="Nunito"/>
                <a:sym typeface="Nunito"/>
              </a:rPr>
              <a:t>Total Deaths</a:t>
            </a:r>
            <a:endParaRPr b="1" sz="600">
              <a:latin typeface="Nunito"/>
              <a:ea typeface="Nunito"/>
              <a:cs typeface="Nunito"/>
              <a:sym typeface="Nunito"/>
            </a:endParaRPr>
          </a:p>
        </p:txBody>
      </p:sp>
      <p:pic>
        <p:nvPicPr>
          <p:cNvPr id="302" name="Google Shape;302;p16"/>
          <p:cNvPicPr preferRelativeResize="0"/>
          <p:nvPr/>
        </p:nvPicPr>
        <p:blipFill>
          <a:blip r:embed="rId4">
            <a:alphaModFix/>
          </a:blip>
          <a:stretch>
            <a:fillRect/>
          </a:stretch>
        </p:blipFill>
        <p:spPr>
          <a:xfrm>
            <a:off x="1031550" y="317925"/>
            <a:ext cx="3401899" cy="2071225"/>
          </a:xfrm>
          <a:prstGeom prst="rect">
            <a:avLst/>
          </a:prstGeom>
          <a:noFill/>
          <a:ln>
            <a:noFill/>
          </a:ln>
        </p:spPr>
      </p:pic>
      <p:pic>
        <p:nvPicPr>
          <p:cNvPr id="303" name="Google Shape;303;p16"/>
          <p:cNvPicPr preferRelativeResize="0"/>
          <p:nvPr/>
        </p:nvPicPr>
        <p:blipFill>
          <a:blip r:embed="rId5">
            <a:alphaModFix/>
          </a:blip>
          <a:stretch>
            <a:fillRect/>
          </a:stretch>
        </p:blipFill>
        <p:spPr>
          <a:xfrm>
            <a:off x="4399125" y="1917950"/>
            <a:ext cx="4302574" cy="3188401"/>
          </a:xfrm>
          <a:prstGeom prst="rect">
            <a:avLst/>
          </a:prstGeom>
          <a:noFill/>
          <a:ln>
            <a:noFill/>
          </a:ln>
        </p:spPr>
      </p:pic>
      <p:pic>
        <p:nvPicPr>
          <p:cNvPr id="304" name="Google Shape;304;p16"/>
          <p:cNvPicPr preferRelativeResize="0"/>
          <p:nvPr/>
        </p:nvPicPr>
        <p:blipFill>
          <a:blip r:embed="rId6">
            <a:alphaModFix/>
          </a:blip>
          <a:stretch>
            <a:fillRect/>
          </a:stretch>
        </p:blipFill>
        <p:spPr>
          <a:xfrm>
            <a:off x="8307198" y="0"/>
            <a:ext cx="781104" cy="5143499"/>
          </a:xfrm>
          <a:prstGeom prst="rect">
            <a:avLst/>
          </a:prstGeom>
          <a:noFill/>
          <a:ln>
            <a:noFill/>
          </a:ln>
        </p:spPr>
      </p:pic>
      <p:sp>
        <p:nvSpPr>
          <p:cNvPr id="305" name="Google Shape;305;p16"/>
          <p:cNvSpPr txBox="1"/>
          <p:nvPr/>
        </p:nvSpPr>
        <p:spPr>
          <a:xfrm>
            <a:off x="8552350" y="-31375"/>
            <a:ext cx="643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latin typeface="Nunito"/>
                <a:ea typeface="Nunito"/>
                <a:cs typeface="Nunito"/>
                <a:sym typeface="Nunito"/>
              </a:rPr>
              <a:t>Total Deaths</a:t>
            </a:r>
            <a:endParaRPr b="1" sz="6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17"/>
          <p:cNvSpPr txBox="1"/>
          <p:nvPr/>
        </p:nvSpPr>
        <p:spPr>
          <a:xfrm>
            <a:off x="6438981" y="348350"/>
            <a:ext cx="206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Nunito"/>
                <a:ea typeface="Nunito"/>
                <a:cs typeface="Nunito"/>
                <a:sym typeface="Nunito"/>
              </a:rPr>
              <a:t>Top 5 Diseases</a:t>
            </a:r>
            <a:endParaRPr sz="1000">
              <a:latin typeface="Nunito"/>
              <a:ea typeface="Nunito"/>
              <a:cs typeface="Nunito"/>
              <a:sym typeface="Nunito"/>
            </a:endParaRPr>
          </a:p>
        </p:txBody>
      </p:sp>
      <p:pic>
        <p:nvPicPr>
          <p:cNvPr id="311" name="Google Shape;311;p17"/>
          <p:cNvPicPr preferRelativeResize="0"/>
          <p:nvPr/>
        </p:nvPicPr>
        <p:blipFill>
          <a:blip r:embed="rId3">
            <a:alphaModFix/>
          </a:blip>
          <a:stretch>
            <a:fillRect/>
          </a:stretch>
        </p:blipFill>
        <p:spPr>
          <a:xfrm>
            <a:off x="6097476" y="625176"/>
            <a:ext cx="2744300" cy="1361675"/>
          </a:xfrm>
          <a:prstGeom prst="rect">
            <a:avLst/>
          </a:prstGeom>
          <a:noFill/>
          <a:ln>
            <a:noFill/>
          </a:ln>
        </p:spPr>
      </p:pic>
      <p:pic>
        <p:nvPicPr>
          <p:cNvPr id="312" name="Google Shape;312;p17"/>
          <p:cNvPicPr preferRelativeResize="0"/>
          <p:nvPr/>
        </p:nvPicPr>
        <p:blipFill>
          <a:blip r:embed="rId4">
            <a:alphaModFix/>
          </a:blip>
          <a:stretch>
            <a:fillRect/>
          </a:stretch>
        </p:blipFill>
        <p:spPr>
          <a:xfrm>
            <a:off x="4681350" y="1986854"/>
            <a:ext cx="4372723" cy="2588796"/>
          </a:xfrm>
          <a:prstGeom prst="rect">
            <a:avLst/>
          </a:prstGeom>
          <a:noFill/>
          <a:ln>
            <a:noFill/>
          </a:ln>
        </p:spPr>
      </p:pic>
      <p:pic>
        <p:nvPicPr>
          <p:cNvPr id="313" name="Google Shape;313;p17"/>
          <p:cNvPicPr preferRelativeResize="0"/>
          <p:nvPr/>
        </p:nvPicPr>
        <p:blipFill>
          <a:blip r:embed="rId5">
            <a:alphaModFix/>
          </a:blip>
          <a:stretch>
            <a:fillRect/>
          </a:stretch>
        </p:blipFill>
        <p:spPr>
          <a:xfrm>
            <a:off x="43325" y="2101375"/>
            <a:ext cx="4681349" cy="2528400"/>
          </a:xfrm>
          <a:prstGeom prst="rect">
            <a:avLst/>
          </a:prstGeom>
          <a:noFill/>
          <a:ln>
            <a:noFill/>
          </a:ln>
        </p:spPr>
      </p:pic>
      <p:sp>
        <p:nvSpPr>
          <p:cNvPr id="314" name="Google Shape;314;p17"/>
          <p:cNvSpPr txBox="1"/>
          <p:nvPr/>
        </p:nvSpPr>
        <p:spPr>
          <a:xfrm>
            <a:off x="1636100" y="348350"/>
            <a:ext cx="197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Nunito"/>
                <a:ea typeface="Nunito"/>
                <a:cs typeface="Nunito"/>
                <a:sym typeface="Nunito"/>
              </a:rPr>
              <a:t>Bottom </a:t>
            </a:r>
            <a:r>
              <a:rPr lang="en" sz="1000">
                <a:latin typeface="Nunito"/>
                <a:ea typeface="Nunito"/>
                <a:cs typeface="Nunito"/>
                <a:sym typeface="Nunito"/>
              </a:rPr>
              <a:t>5 Diseases</a:t>
            </a:r>
            <a:endParaRPr>
              <a:latin typeface="Nunito"/>
              <a:ea typeface="Nunito"/>
              <a:cs typeface="Nunito"/>
              <a:sym typeface="Nunito"/>
            </a:endParaRPr>
          </a:p>
        </p:txBody>
      </p:sp>
      <p:pic>
        <p:nvPicPr>
          <p:cNvPr id="315" name="Google Shape;315;p17"/>
          <p:cNvPicPr preferRelativeResize="0"/>
          <p:nvPr/>
        </p:nvPicPr>
        <p:blipFill>
          <a:blip r:embed="rId6">
            <a:alphaModFix/>
          </a:blip>
          <a:stretch>
            <a:fillRect/>
          </a:stretch>
        </p:blipFill>
        <p:spPr>
          <a:xfrm>
            <a:off x="1250850" y="592425"/>
            <a:ext cx="3022000" cy="132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8"/>
          <p:cNvSpPr txBox="1"/>
          <p:nvPr>
            <p:ph type="title"/>
          </p:nvPr>
        </p:nvSpPr>
        <p:spPr>
          <a:xfrm>
            <a:off x="1303800" y="0"/>
            <a:ext cx="7030500" cy="6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High-Level Overview of Data trends </a:t>
            </a:r>
            <a:endParaRPr/>
          </a:p>
        </p:txBody>
      </p:sp>
      <p:pic>
        <p:nvPicPr>
          <p:cNvPr id="321" name="Google Shape;321;p18"/>
          <p:cNvPicPr preferRelativeResize="0"/>
          <p:nvPr/>
        </p:nvPicPr>
        <p:blipFill>
          <a:blip r:embed="rId3">
            <a:alphaModFix/>
          </a:blip>
          <a:stretch>
            <a:fillRect/>
          </a:stretch>
        </p:blipFill>
        <p:spPr>
          <a:xfrm>
            <a:off x="1173000" y="532950"/>
            <a:ext cx="6943551" cy="461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ph type="ctrTitle"/>
          </p:nvPr>
        </p:nvSpPr>
        <p:spPr>
          <a:xfrm>
            <a:off x="824000" y="1613825"/>
            <a:ext cx="6343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Closer Look at Diseases</a:t>
            </a:r>
            <a:endParaRPr/>
          </a:p>
        </p:txBody>
      </p:sp>
      <p:sp>
        <p:nvSpPr>
          <p:cNvPr id="327" name="Google Shape;327;p19"/>
          <p:cNvSpPr txBox="1"/>
          <p:nvPr>
            <p:ph idx="1" type="subTitle"/>
          </p:nvPr>
        </p:nvSpPr>
        <p:spPr>
          <a:xfrm>
            <a:off x="824000" y="3120625"/>
            <a:ext cx="52509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950">
                <a:solidFill>
                  <a:srgbClr val="D9EAD3"/>
                </a:solidFill>
                <a:latin typeface="Maven Pro"/>
                <a:ea typeface="Maven Pro"/>
                <a:cs typeface="Maven Pro"/>
                <a:sym typeface="Maven Pro"/>
              </a:rPr>
              <a:t>Communicable, Non-communicable &amp; Injury related deaths </a:t>
            </a:r>
            <a:endParaRPr b="1" i="1" sz="1950">
              <a:solidFill>
                <a:srgbClr val="D9EAD3"/>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Communicable Diseases</a:t>
            </a:r>
            <a:endParaRPr/>
          </a:p>
        </p:txBody>
      </p:sp>
      <p:sp>
        <p:nvSpPr>
          <p:cNvPr id="333" name="Google Shape;333;p20"/>
          <p:cNvSpPr txBox="1"/>
          <p:nvPr>
            <p:ph idx="1" type="body"/>
          </p:nvPr>
        </p:nvSpPr>
        <p:spPr>
          <a:xfrm>
            <a:off x="1303800" y="1635650"/>
            <a:ext cx="7030500" cy="28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sure to sort by population percentage not just raw values : </a:t>
            </a:r>
            <a:endParaRPr/>
          </a:p>
          <a:p>
            <a:pPr indent="0" lvl="0" marL="0" rtl="0" algn="l">
              <a:spcBef>
                <a:spcPts val="1200"/>
              </a:spcBef>
              <a:spcAft>
                <a:spcPts val="0"/>
              </a:spcAft>
              <a:buNone/>
            </a:pPr>
            <a:r>
              <a:rPr lang="en"/>
              <a:t>Eg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34" name="Google Shape;334;p20"/>
          <p:cNvPicPr preferRelativeResize="0"/>
          <p:nvPr/>
        </p:nvPicPr>
        <p:blipFill>
          <a:blip r:embed="rId3">
            <a:alphaModFix/>
          </a:blip>
          <a:stretch>
            <a:fillRect/>
          </a:stretch>
        </p:blipFill>
        <p:spPr>
          <a:xfrm>
            <a:off x="906600" y="1414625"/>
            <a:ext cx="7029450" cy="32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Injuries </a:t>
            </a:r>
            <a:endParaRPr/>
          </a:p>
        </p:txBody>
      </p:sp>
      <p:pic>
        <p:nvPicPr>
          <p:cNvPr id="340" name="Google Shape;340;p21"/>
          <p:cNvPicPr preferRelativeResize="0"/>
          <p:nvPr/>
        </p:nvPicPr>
        <p:blipFill>
          <a:blip r:embed="rId3">
            <a:alphaModFix/>
          </a:blip>
          <a:stretch>
            <a:fillRect/>
          </a:stretch>
        </p:blipFill>
        <p:spPr>
          <a:xfrm>
            <a:off x="826225" y="1293150"/>
            <a:ext cx="7029450" cy="32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